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diagrams/data1.xml" ContentType="application/vnd.openxmlformats-officedocument.drawingml.diagramData+xml"/>
  <Override PartName="/ppt/presentation.xml" ContentType="application/vnd.openxmlformats-officedocument.presentationml.presentation.main+xml"/>
  <Override PartName="/ppt/slides/slide9.xml" ContentType="application/vnd.openxmlformats-officedocument.presentationml.slide+xml"/>
  <Override PartName="/ppt/slides/slide6.xml" ContentType="application/vnd.openxmlformats-officedocument.presentationml.slide+xml"/>
  <Override PartName="/ppt/slides/slide5.xml" ContentType="application/vnd.openxmlformats-officedocument.presentationml.slide+xml"/>
  <Override PartName="/ppt/slides/slide4.xml" ContentType="application/vnd.openxmlformats-officedocument.presentationml.slide+xml"/>
  <Override PartName="/ppt/slides/slide3.xml" ContentType="application/vnd.openxmlformats-officedocument.presentationml.slide+xml"/>
  <Override PartName="/ppt/slides/slide2.xml" ContentType="application/vnd.openxmlformats-officedocument.presentationml.slide+xml"/>
  <Override PartName="/ppt/slides/slide1.xml" ContentType="application/vnd.openxmlformats-officedocument.presentationml.slide+xml"/>
  <Override PartName="/ppt/slides/slide8.xml" ContentType="application/vnd.openxmlformats-officedocument.presentationml.slide+xml"/>
  <Override PartName="/ppt/slides/slide7.xml" ContentType="application/vnd.openxmlformats-officedocument.presentationml.slide+xml"/>
  <Override PartName="/ppt/slideMasters/slideMaster4.xml" ContentType="application/vnd.openxmlformats-officedocument.presentationml.slideMaster+xml"/>
  <Override PartName="/ppt/slideMasters/slideMaster3.xml" ContentType="application/vnd.openxmlformats-officedocument.presentationml.slideMaster+xml"/>
  <Override PartName="/ppt/notesSlides/notesSlide4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notesSlides/notesSlide2.xml" ContentType="application/vnd.openxmlformats-officedocument.presentationml.notesSlide+xml"/>
  <Override PartName="/ppt/slideLayouts/slideLayout16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notesSlides/notesSlide1.xml" ContentType="application/vnd.openxmlformats-officedocument.presentationml.notesSlide+xml"/>
  <Override PartName="/ppt/slideLayouts/slideLayout26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6.xml" ContentType="application/vnd.openxmlformats-officedocument.presentationml.slideLayout+xml"/>
  <Override PartName="/ppt/notesMasters/notesMaster1.xml" ContentType="application/vnd.openxmlformats-officedocument.presentationml.notesMaster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theme/theme3.xml" ContentType="application/vnd.openxmlformats-officedocument.theme+xml"/>
  <Override PartName="/ppt/theme/theme2.xml" ContentType="application/vnd.openxmlformats-officedocument.theme+xml"/>
  <Override PartName="/ppt/theme/theme1.xml" ContentType="application/vnd.openxmlformats-officedocument.theme+xml"/>
  <Override PartName="/ppt/handoutMasters/handoutMaster1.xml" ContentType="application/vnd.openxmlformats-officedocument.presentationml.handoutMaster+xml"/>
  <Override PartName="/ppt/theme/themeOverride1.xml" ContentType="application/vnd.openxmlformats-officedocument.themeOverr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diagrams/colors1.xml" ContentType="application/vnd.openxmlformats-officedocument.drawingml.diagramColors+xml"/>
  <Override PartName="/ppt/diagrams/quickStyle1.xml" ContentType="application/vnd.openxmlformats-officedocument.drawingml.diagramStyle+xml"/>
  <Override PartName="/ppt/diagrams/drawing1.xml" ContentType="application/vnd.ms-office.drawingml.diagramDrawing+xml"/>
  <Override PartName="/ppt/diagrams/layout1.xml" ContentType="application/vnd.openxmlformats-officedocument.drawingml.diagramLayout+xml"/>
  <Override PartName="/ppt/theme/themeOverride2.xml" ContentType="application/vnd.openxmlformats-officedocument.themeOverr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docProps/core.xml" ContentType="application/vnd.openxmlformats-package.core-properties+xml"/>
  <Override PartName="/docProps/custom.xml" ContentType="application/vnd.openxmlformats-officedocument.custom-properties+xml"/>
  <Override PartName="/docProps/app.xml" ContentType="application/vnd.openxmlformats-officedocument.extended-properties+xml"/>
  <Override PartName="/customXml/itemProps2.xml" ContentType="application/vnd.openxmlformats-officedocument.customXmlProperties+xml"/>
  <Override PartName="/customXml/itemProps1.xml" ContentType="application/vnd.openxmlformats-officedocument.customXmlProperties+xml"/>
  <Override PartName="/customXml/itemProps3.xml" ContentType="application/vnd.openxmlformats-officedocument.customXml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60" r:id="rId1"/>
    <p:sldMasterId id="2147483676" r:id="rId2"/>
    <p:sldMasterId id="2147483689" r:id="rId3"/>
    <p:sldMasterId id="2147483705" r:id="rId4"/>
  </p:sldMasterIdLst>
  <p:notesMasterIdLst>
    <p:notesMasterId r:id="rId14"/>
  </p:notesMasterIdLst>
  <p:handoutMasterIdLst>
    <p:handoutMasterId r:id="rId15"/>
  </p:handoutMasterIdLst>
  <p:sldIdLst>
    <p:sldId id="458" r:id="rId5"/>
    <p:sldId id="449" r:id="rId6"/>
    <p:sldId id="446" r:id="rId7"/>
    <p:sldId id="445" r:id="rId8"/>
    <p:sldId id="455" r:id="rId9"/>
    <p:sldId id="459" r:id="rId10"/>
    <p:sldId id="435" r:id="rId11"/>
    <p:sldId id="447" r:id="rId12"/>
    <p:sldId id="452" r:id="rId13"/>
  </p:sldIdLst>
  <p:sldSz cx="9144000" cy="6858000" type="screen4x3"/>
  <p:notesSz cx="7010400" cy="9296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2C6AB6"/>
    <a:srgbClr val="990000"/>
    <a:srgbClr val="008000"/>
    <a:srgbClr val="129E8C"/>
    <a:srgbClr val="00153E"/>
    <a:srgbClr val="D3FDA9"/>
    <a:srgbClr val="FFFF99"/>
    <a:srgbClr val="2C6ABA"/>
    <a:srgbClr val="7030A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775DCB02-9BB8-47FD-8907-85C794F793BA}" styleName="Themed Style 1 - Accent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17292A2E-F333-43FB-9621-5CBBE7FDCDCB}" styleName="Light Style 2 - Accent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D7AC3CCA-C797-4891-BE02-D94E43425B78}" styleName="Medium Style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 w="12700" cmpd="sng">
              <a:solidFill>
                <a:schemeClr val="dk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dk1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017" autoAdjust="0"/>
    <p:restoredTop sz="71960" autoAdjust="0"/>
  </p:normalViewPr>
  <p:slideViewPr>
    <p:cSldViewPr>
      <p:cViewPr>
        <p:scale>
          <a:sx n="82" d="100"/>
          <a:sy n="82" d="100"/>
        </p:scale>
        <p:origin x="-2634" y="-84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 varScale="1">
        <p:scale>
          <a:sx n="52" d="100"/>
          <a:sy n="52" d="100"/>
        </p:scale>
        <p:origin x="-1794" y="-108"/>
      </p:cViewPr>
      <p:guideLst>
        <p:guide orient="horz" pos="2928"/>
        <p:guide pos="2208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customXml" Target="../customXml/item2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presProps" Target="presProps.xml"/><Relationship Id="rId20" Type="http://schemas.openxmlformats.org/officeDocument/2006/relationships/customXml" Target="../customXml/item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handoutMaster" Target="handoutMasters/handoutMaster1.xml"/><Relationship Id="rId10" Type="http://schemas.openxmlformats.org/officeDocument/2006/relationships/slide" Target="slides/slide6.xml"/><Relationship Id="rId19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notesMaster" Target="notesMasters/notesMaster1.xml"/><Relationship Id="rId22" Type="http://schemas.openxmlformats.org/officeDocument/2006/relationships/customXml" Target="../customXml/item3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.xlsx"/><Relationship Id="rId1" Type="http://schemas.openxmlformats.org/officeDocument/2006/relationships/themeOverride" Target="../theme/themeOverride1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.xlsx"/><Relationship Id="rId1" Type="http://schemas.openxmlformats.org/officeDocument/2006/relationships/themeOverride" Target="../theme/themeOverrid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Query1!$G$1</c:f>
              <c:strCache>
                <c:ptCount val="1"/>
                <c:pt idx="0">
                  <c:v>EffImpl</c:v>
                </c:pt>
              </c:strCache>
            </c:strRef>
          </c:tx>
          <c:invertIfNegative val="0"/>
          <c:cat>
            <c:strRef>
              <c:f>Query1!$F$2:$F$49</c:f>
              <c:strCache>
                <c:ptCount val="48"/>
                <c:pt idx="0">
                  <c:v>Egypt</c:v>
                </c:pt>
                <c:pt idx="1">
                  <c:v>Gambia</c:v>
                </c:pt>
                <c:pt idx="2">
                  <c:v>South Africa</c:v>
                </c:pt>
                <c:pt idx="3">
                  <c:v>Tunisia</c:v>
                </c:pt>
                <c:pt idx="4">
                  <c:v>Nigeria</c:v>
                </c:pt>
                <c:pt idx="5">
                  <c:v>Ethiopia</c:v>
                </c:pt>
                <c:pt idx="6">
                  <c:v>Cape Verde</c:v>
                </c:pt>
                <c:pt idx="7">
                  <c:v>Kenya</c:v>
                </c:pt>
                <c:pt idx="8">
                  <c:v>Morocco</c:v>
                </c:pt>
                <c:pt idx="9">
                  <c:v>Ghana</c:v>
                </c:pt>
                <c:pt idx="10">
                  <c:v>Togo</c:v>
                </c:pt>
                <c:pt idx="11">
                  <c:v>Mauritius</c:v>
                </c:pt>
                <c:pt idx="12">
                  <c:v>Zimbabwe</c:v>
                </c:pt>
                <c:pt idx="13">
                  <c:v>Seychelles</c:v>
                </c:pt>
                <c:pt idx="14">
                  <c:v>United Republic of Tanzania</c:v>
                </c:pt>
                <c:pt idx="15">
                  <c:v>Senegal</c:v>
                </c:pt>
                <c:pt idx="16">
                  <c:v>Burkina Faso</c:v>
                </c:pt>
                <c:pt idx="17">
                  <c:v>Sudan</c:v>
                </c:pt>
                <c:pt idx="18">
                  <c:v>Uganda</c:v>
                </c:pt>
                <c:pt idx="19">
                  <c:v>Namibia</c:v>
                </c:pt>
                <c:pt idx="20">
                  <c:v>Cameroon</c:v>
                </c:pt>
                <c:pt idx="21">
                  <c:v>Côte d'Ivoire</c:v>
                </c:pt>
                <c:pt idx="22">
                  <c:v>Niger</c:v>
                </c:pt>
                <c:pt idx="23">
                  <c:v>Angola</c:v>
                </c:pt>
                <c:pt idx="24">
                  <c:v>Zambia</c:v>
                </c:pt>
                <c:pt idx="25">
                  <c:v>Malawi</c:v>
                </c:pt>
                <c:pt idx="26">
                  <c:v>Mauritania</c:v>
                </c:pt>
                <c:pt idx="27">
                  <c:v>Madagascar</c:v>
                </c:pt>
                <c:pt idx="28">
                  <c:v>Libyan Arab Jamahiriya</c:v>
                </c:pt>
                <c:pt idx="29">
                  <c:v>Botswana</c:v>
                </c:pt>
                <c:pt idx="30">
                  <c:v>Mali</c:v>
                </c:pt>
                <c:pt idx="31">
                  <c:v>Lesotho</c:v>
                </c:pt>
                <c:pt idx="32">
                  <c:v>Comoros</c:v>
                </c:pt>
                <c:pt idx="33">
                  <c:v>Congo</c:v>
                </c:pt>
                <c:pt idx="34">
                  <c:v>Rwanda</c:v>
                </c:pt>
                <c:pt idx="35">
                  <c:v>Eritrea</c:v>
                </c:pt>
                <c:pt idx="36">
                  <c:v>Liberia</c:v>
                </c:pt>
                <c:pt idx="37">
                  <c:v>Mozambique</c:v>
                </c:pt>
                <c:pt idx="38">
                  <c:v>Sao Tome and Principe</c:v>
                </c:pt>
                <c:pt idx="39">
                  <c:v>Benin</c:v>
                </c:pt>
                <c:pt idx="40">
                  <c:v>Sierra Leone</c:v>
                </c:pt>
                <c:pt idx="41">
                  <c:v>Guinea-Bissau</c:v>
                </c:pt>
                <c:pt idx="42">
                  <c:v>Swaziland</c:v>
                </c:pt>
                <c:pt idx="43">
                  <c:v>Democratic Republic of the Congo</c:v>
                </c:pt>
                <c:pt idx="44">
                  <c:v>Equatorial Guinea</c:v>
                </c:pt>
                <c:pt idx="45">
                  <c:v>Central African Republic</c:v>
                </c:pt>
                <c:pt idx="46">
                  <c:v>Gabon</c:v>
                </c:pt>
                <c:pt idx="47">
                  <c:v>Djibouti</c:v>
                </c:pt>
              </c:strCache>
            </c:strRef>
          </c:cat>
          <c:val>
            <c:numRef>
              <c:f>Query1!$G$2:$G$49</c:f>
              <c:numCache>
                <c:formatCode>0.0%</c:formatCode>
                <c:ptCount val="48"/>
                <c:pt idx="0">
                  <c:v>0.92041522491349481</c:v>
                </c:pt>
                <c:pt idx="1">
                  <c:v>0.79004854368932065</c:v>
                </c:pt>
                <c:pt idx="2">
                  <c:v>0.77790304396843513</c:v>
                </c:pt>
                <c:pt idx="3">
                  <c:v>0.74114774114774096</c:v>
                </c:pt>
                <c:pt idx="4">
                  <c:v>0.73044524669073696</c:v>
                </c:pt>
                <c:pt idx="5">
                  <c:v>0.67567567567568154</c:v>
                </c:pt>
                <c:pt idx="6">
                  <c:v>0.67534076827757383</c:v>
                </c:pt>
                <c:pt idx="7">
                  <c:v>0.66909975669100352</c:v>
                </c:pt>
                <c:pt idx="8">
                  <c:v>0.66462668298653826</c:v>
                </c:pt>
                <c:pt idx="9">
                  <c:v>0.65384615384615463</c:v>
                </c:pt>
                <c:pt idx="10">
                  <c:v>0.63936430317848625</c:v>
                </c:pt>
                <c:pt idx="11">
                  <c:v>0.63625997719498595</c:v>
                </c:pt>
                <c:pt idx="12">
                  <c:v>0.62668298653610865</c:v>
                </c:pt>
                <c:pt idx="13">
                  <c:v>0.58983050847457663</c:v>
                </c:pt>
                <c:pt idx="14">
                  <c:v>0.57650862068965503</c:v>
                </c:pt>
                <c:pt idx="15">
                  <c:v>0.56316410861865407</c:v>
                </c:pt>
                <c:pt idx="16">
                  <c:v>0.55660377358490665</c:v>
                </c:pt>
                <c:pt idx="17">
                  <c:v>0.51042944785276056</c:v>
                </c:pt>
                <c:pt idx="18">
                  <c:v>0.49690976514215318</c:v>
                </c:pt>
                <c:pt idx="19">
                  <c:v>0.496368038740921</c:v>
                </c:pt>
                <c:pt idx="20">
                  <c:v>0.45153933865450374</c:v>
                </c:pt>
                <c:pt idx="21">
                  <c:v>0.43425814234016902</c:v>
                </c:pt>
                <c:pt idx="22">
                  <c:v>0.42752740560292424</c:v>
                </c:pt>
                <c:pt idx="23">
                  <c:v>0.37607891491985485</c:v>
                </c:pt>
                <c:pt idx="24">
                  <c:v>0.35561160151324206</c:v>
                </c:pt>
                <c:pt idx="25">
                  <c:v>0.34422110552763796</c:v>
                </c:pt>
                <c:pt idx="26">
                  <c:v>0.33705080545229377</c:v>
                </c:pt>
                <c:pt idx="27">
                  <c:v>0.29742962056303501</c:v>
                </c:pt>
                <c:pt idx="28">
                  <c:v>0.29629629629629595</c:v>
                </c:pt>
                <c:pt idx="29">
                  <c:v>0.28239608801956101</c:v>
                </c:pt>
                <c:pt idx="30">
                  <c:v>0.26187576126674994</c:v>
                </c:pt>
                <c:pt idx="31">
                  <c:v>0.22493887530562395</c:v>
                </c:pt>
                <c:pt idx="32">
                  <c:v>0.22360248447205044</c:v>
                </c:pt>
                <c:pt idx="33">
                  <c:v>0.22168087697929387</c:v>
                </c:pt>
                <c:pt idx="34">
                  <c:v>0.21561338289962892</c:v>
                </c:pt>
                <c:pt idx="35">
                  <c:v>0.21419676214196859</c:v>
                </c:pt>
                <c:pt idx="36">
                  <c:v>0.20952380952381</c:v>
                </c:pt>
                <c:pt idx="37">
                  <c:v>0.20193470374848899</c:v>
                </c:pt>
                <c:pt idx="38">
                  <c:v>0.19733656174334102</c:v>
                </c:pt>
                <c:pt idx="39">
                  <c:v>0.19702602230483302</c:v>
                </c:pt>
                <c:pt idx="40">
                  <c:v>0.14676616915422983</c:v>
                </c:pt>
                <c:pt idx="41">
                  <c:v>0.13567839195979903</c:v>
                </c:pt>
                <c:pt idx="42">
                  <c:v>0.12935323383084596</c:v>
                </c:pt>
                <c:pt idx="43">
                  <c:v>0.11652794292508939</c:v>
                </c:pt>
                <c:pt idx="44">
                  <c:v>0.11259079903147699</c:v>
                </c:pt>
                <c:pt idx="45">
                  <c:v>8.4158415841584025E-2</c:v>
                </c:pt>
                <c:pt idx="46">
                  <c:v>6.9090909090909022E-2</c:v>
                </c:pt>
                <c:pt idx="47">
                  <c:v>4.9242424242424199E-2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90945536"/>
        <c:axId val="190951424"/>
      </c:barChart>
      <c:lineChart>
        <c:grouping val="standard"/>
        <c:varyColors val="0"/>
        <c:ser>
          <c:idx val="1"/>
          <c:order val="1"/>
          <c:tx>
            <c:strRef>
              <c:f>Query1!$H$1</c:f>
              <c:strCache>
                <c:ptCount val="1"/>
                <c:pt idx="0">
                  <c:v>Average</c:v>
                </c:pt>
              </c:strCache>
            </c:strRef>
          </c:tx>
          <c:marker>
            <c:symbol val="none"/>
          </c:marker>
          <c:cat>
            <c:strRef>
              <c:f>Query1!$F$2:$F$49</c:f>
              <c:strCache>
                <c:ptCount val="48"/>
                <c:pt idx="0">
                  <c:v>Egypt</c:v>
                </c:pt>
                <c:pt idx="1">
                  <c:v>Gambia</c:v>
                </c:pt>
                <c:pt idx="2">
                  <c:v>South Africa</c:v>
                </c:pt>
                <c:pt idx="3">
                  <c:v>Tunisia</c:v>
                </c:pt>
                <c:pt idx="4">
                  <c:v>Nigeria</c:v>
                </c:pt>
                <c:pt idx="5">
                  <c:v>Ethiopia</c:v>
                </c:pt>
                <c:pt idx="6">
                  <c:v>Cape Verde</c:v>
                </c:pt>
                <c:pt idx="7">
                  <c:v>Kenya</c:v>
                </c:pt>
                <c:pt idx="8">
                  <c:v>Morocco</c:v>
                </c:pt>
                <c:pt idx="9">
                  <c:v>Ghana</c:v>
                </c:pt>
                <c:pt idx="10">
                  <c:v>Togo</c:v>
                </c:pt>
                <c:pt idx="11">
                  <c:v>Mauritius</c:v>
                </c:pt>
                <c:pt idx="12">
                  <c:v>Zimbabwe</c:v>
                </c:pt>
                <c:pt idx="13">
                  <c:v>Seychelles</c:v>
                </c:pt>
                <c:pt idx="14">
                  <c:v>United Republic of Tanzania</c:v>
                </c:pt>
                <c:pt idx="15">
                  <c:v>Senegal</c:v>
                </c:pt>
                <c:pt idx="16">
                  <c:v>Burkina Faso</c:v>
                </c:pt>
                <c:pt idx="17">
                  <c:v>Sudan</c:v>
                </c:pt>
                <c:pt idx="18">
                  <c:v>Uganda</c:v>
                </c:pt>
                <c:pt idx="19">
                  <c:v>Namibia</c:v>
                </c:pt>
                <c:pt idx="20">
                  <c:v>Cameroon</c:v>
                </c:pt>
                <c:pt idx="21">
                  <c:v>Côte d'Ivoire</c:v>
                </c:pt>
                <c:pt idx="22">
                  <c:v>Niger</c:v>
                </c:pt>
                <c:pt idx="23">
                  <c:v>Angola</c:v>
                </c:pt>
                <c:pt idx="24">
                  <c:v>Zambia</c:v>
                </c:pt>
                <c:pt idx="25">
                  <c:v>Malawi</c:v>
                </c:pt>
                <c:pt idx="26">
                  <c:v>Mauritania</c:v>
                </c:pt>
                <c:pt idx="27">
                  <c:v>Madagascar</c:v>
                </c:pt>
                <c:pt idx="28">
                  <c:v>Libyan Arab Jamahiriya</c:v>
                </c:pt>
                <c:pt idx="29">
                  <c:v>Botswana</c:v>
                </c:pt>
                <c:pt idx="30">
                  <c:v>Mali</c:v>
                </c:pt>
                <c:pt idx="31">
                  <c:v>Lesotho</c:v>
                </c:pt>
                <c:pt idx="32">
                  <c:v>Comoros</c:v>
                </c:pt>
                <c:pt idx="33">
                  <c:v>Congo</c:v>
                </c:pt>
                <c:pt idx="34">
                  <c:v>Rwanda</c:v>
                </c:pt>
                <c:pt idx="35">
                  <c:v>Eritrea</c:v>
                </c:pt>
                <c:pt idx="36">
                  <c:v>Liberia</c:v>
                </c:pt>
                <c:pt idx="37">
                  <c:v>Mozambique</c:v>
                </c:pt>
                <c:pt idx="38">
                  <c:v>Sao Tome and Principe</c:v>
                </c:pt>
                <c:pt idx="39">
                  <c:v>Benin</c:v>
                </c:pt>
                <c:pt idx="40">
                  <c:v>Sierra Leone</c:v>
                </c:pt>
                <c:pt idx="41">
                  <c:v>Guinea-Bissau</c:v>
                </c:pt>
                <c:pt idx="42">
                  <c:v>Swaziland</c:v>
                </c:pt>
                <c:pt idx="43">
                  <c:v>Democratic Republic of the Congo</c:v>
                </c:pt>
                <c:pt idx="44">
                  <c:v>Equatorial Guinea</c:v>
                </c:pt>
                <c:pt idx="45">
                  <c:v>Central African Republic</c:v>
                </c:pt>
                <c:pt idx="46">
                  <c:v>Gabon</c:v>
                </c:pt>
                <c:pt idx="47">
                  <c:v>Djibouti</c:v>
                </c:pt>
              </c:strCache>
            </c:strRef>
          </c:cat>
          <c:val>
            <c:numRef>
              <c:f>Query1!$H$2:$H$49</c:f>
              <c:numCache>
                <c:formatCode>0.00%</c:formatCode>
                <c:ptCount val="48"/>
                <c:pt idx="0">
                  <c:v>0.59849733784591919</c:v>
                </c:pt>
                <c:pt idx="1">
                  <c:v>0.59849733784591919</c:v>
                </c:pt>
                <c:pt idx="2">
                  <c:v>0.59849733784591919</c:v>
                </c:pt>
                <c:pt idx="3">
                  <c:v>0.59849733784591919</c:v>
                </c:pt>
                <c:pt idx="4">
                  <c:v>0.59849733784591919</c:v>
                </c:pt>
                <c:pt idx="5">
                  <c:v>0.59849733784591919</c:v>
                </c:pt>
                <c:pt idx="6">
                  <c:v>0.59849733784591919</c:v>
                </c:pt>
                <c:pt idx="7">
                  <c:v>0.59849733784591919</c:v>
                </c:pt>
                <c:pt idx="8">
                  <c:v>0.59849733784591919</c:v>
                </c:pt>
                <c:pt idx="9">
                  <c:v>0.59849733784591919</c:v>
                </c:pt>
                <c:pt idx="10">
                  <c:v>0.59849733784591919</c:v>
                </c:pt>
                <c:pt idx="11">
                  <c:v>0.59849733784591919</c:v>
                </c:pt>
                <c:pt idx="12">
                  <c:v>0.59849733784591919</c:v>
                </c:pt>
                <c:pt idx="13">
                  <c:v>0.59849733784591919</c:v>
                </c:pt>
                <c:pt idx="14">
                  <c:v>0.59849733784591919</c:v>
                </c:pt>
                <c:pt idx="15">
                  <c:v>0.59849733784591919</c:v>
                </c:pt>
                <c:pt idx="16">
                  <c:v>0.59849733784591919</c:v>
                </c:pt>
                <c:pt idx="17">
                  <c:v>0.59849733784591919</c:v>
                </c:pt>
                <c:pt idx="18">
                  <c:v>0.59849733784591919</c:v>
                </c:pt>
                <c:pt idx="19">
                  <c:v>0.59849733784591919</c:v>
                </c:pt>
                <c:pt idx="20">
                  <c:v>0.59849733784591919</c:v>
                </c:pt>
                <c:pt idx="21">
                  <c:v>0.59849733784591919</c:v>
                </c:pt>
                <c:pt idx="22">
                  <c:v>0.59849733784591919</c:v>
                </c:pt>
                <c:pt idx="23">
                  <c:v>0.59849733784591919</c:v>
                </c:pt>
                <c:pt idx="24">
                  <c:v>0.59849733784591919</c:v>
                </c:pt>
                <c:pt idx="25">
                  <c:v>0.59849733784591919</c:v>
                </c:pt>
                <c:pt idx="26">
                  <c:v>0.59849733784591919</c:v>
                </c:pt>
                <c:pt idx="27">
                  <c:v>0.59849733784591919</c:v>
                </c:pt>
                <c:pt idx="28">
                  <c:v>0.59849733784591919</c:v>
                </c:pt>
                <c:pt idx="29">
                  <c:v>0.59849733784591919</c:v>
                </c:pt>
                <c:pt idx="30">
                  <c:v>0.59849733784591919</c:v>
                </c:pt>
                <c:pt idx="31">
                  <c:v>0.59849733784591919</c:v>
                </c:pt>
                <c:pt idx="32">
                  <c:v>0.59849733784591919</c:v>
                </c:pt>
                <c:pt idx="33">
                  <c:v>0.59849733784591919</c:v>
                </c:pt>
                <c:pt idx="34">
                  <c:v>0.59849733784591919</c:v>
                </c:pt>
                <c:pt idx="35">
                  <c:v>0.59849733784591919</c:v>
                </c:pt>
                <c:pt idx="36">
                  <c:v>0.59849733784591919</c:v>
                </c:pt>
                <c:pt idx="37">
                  <c:v>0.59849733784591919</c:v>
                </c:pt>
                <c:pt idx="38">
                  <c:v>0.59849733784591919</c:v>
                </c:pt>
                <c:pt idx="39">
                  <c:v>0.59849733784591919</c:v>
                </c:pt>
                <c:pt idx="40">
                  <c:v>0.59849733784591919</c:v>
                </c:pt>
                <c:pt idx="41">
                  <c:v>0.59849733784591919</c:v>
                </c:pt>
                <c:pt idx="42">
                  <c:v>0.59849733784591919</c:v>
                </c:pt>
                <c:pt idx="43">
                  <c:v>0.59849733784591919</c:v>
                </c:pt>
                <c:pt idx="44">
                  <c:v>0.59849733784591919</c:v>
                </c:pt>
                <c:pt idx="45">
                  <c:v>0.59849733784591919</c:v>
                </c:pt>
                <c:pt idx="46">
                  <c:v>0.59849733784591919</c:v>
                </c:pt>
                <c:pt idx="47">
                  <c:v>0.59849733784591919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Query1!$I$1</c:f>
              <c:strCache>
                <c:ptCount val="1"/>
                <c:pt idx="0">
                  <c:v>Half Average</c:v>
                </c:pt>
              </c:strCache>
            </c:strRef>
          </c:tx>
          <c:marker>
            <c:symbol val="none"/>
          </c:marker>
          <c:cat>
            <c:strRef>
              <c:f>Query1!$F$2:$F$49</c:f>
              <c:strCache>
                <c:ptCount val="48"/>
                <c:pt idx="0">
                  <c:v>Egypt</c:v>
                </c:pt>
                <c:pt idx="1">
                  <c:v>Gambia</c:v>
                </c:pt>
                <c:pt idx="2">
                  <c:v>South Africa</c:v>
                </c:pt>
                <c:pt idx="3">
                  <c:v>Tunisia</c:v>
                </c:pt>
                <c:pt idx="4">
                  <c:v>Nigeria</c:v>
                </c:pt>
                <c:pt idx="5">
                  <c:v>Ethiopia</c:v>
                </c:pt>
                <c:pt idx="6">
                  <c:v>Cape Verde</c:v>
                </c:pt>
                <c:pt idx="7">
                  <c:v>Kenya</c:v>
                </c:pt>
                <c:pt idx="8">
                  <c:v>Morocco</c:v>
                </c:pt>
                <c:pt idx="9">
                  <c:v>Ghana</c:v>
                </c:pt>
                <c:pt idx="10">
                  <c:v>Togo</c:v>
                </c:pt>
                <c:pt idx="11">
                  <c:v>Mauritius</c:v>
                </c:pt>
                <c:pt idx="12">
                  <c:v>Zimbabwe</c:v>
                </c:pt>
                <c:pt idx="13">
                  <c:v>Seychelles</c:v>
                </c:pt>
                <c:pt idx="14">
                  <c:v>United Republic of Tanzania</c:v>
                </c:pt>
                <c:pt idx="15">
                  <c:v>Senegal</c:v>
                </c:pt>
                <c:pt idx="16">
                  <c:v>Burkina Faso</c:v>
                </c:pt>
                <c:pt idx="17">
                  <c:v>Sudan</c:v>
                </c:pt>
                <c:pt idx="18">
                  <c:v>Uganda</c:v>
                </c:pt>
                <c:pt idx="19">
                  <c:v>Namibia</c:v>
                </c:pt>
                <c:pt idx="20">
                  <c:v>Cameroon</c:v>
                </c:pt>
                <c:pt idx="21">
                  <c:v>Côte d'Ivoire</c:v>
                </c:pt>
                <c:pt idx="22">
                  <c:v>Niger</c:v>
                </c:pt>
                <c:pt idx="23">
                  <c:v>Angola</c:v>
                </c:pt>
                <c:pt idx="24">
                  <c:v>Zambia</c:v>
                </c:pt>
                <c:pt idx="25">
                  <c:v>Malawi</c:v>
                </c:pt>
                <c:pt idx="26">
                  <c:v>Mauritania</c:v>
                </c:pt>
                <c:pt idx="27">
                  <c:v>Madagascar</c:v>
                </c:pt>
                <c:pt idx="28">
                  <c:v>Libyan Arab Jamahiriya</c:v>
                </c:pt>
                <c:pt idx="29">
                  <c:v>Botswana</c:v>
                </c:pt>
                <c:pt idx="30">
                  <c:v>Mali</c:v>
                </c:pt>
                <c:pt idx="31">
                  <c:v>Lesotho</c:v>
                </c:pt>
                <c:pt idx="32">
                  <c:v>Comoros</c:v>
                </c:pt>
                <c:pt idx="33">
                  <c:v>Congo</c:v>
                </c:pt>
                <c:pt idx="34">
                  <c:v>Rwanda</c:v>
                </c:pt>
                <c:pt idx="35">
                  <c:v>Eritrea</c:v>
                </c:pt>
                <c:pt idx="36">
                  <c:v>Liberia</c:v>
                </c:pt>
                <c:pt idx="37">
                  <c:v>Mozambique</c:v>
                </c:pt>
                <c:pt idx="38">
                  <c:v>Sao Tome and Principe</c:v>
                </c:pt>
                <c:pt idx="39">
                  <c:v>Benin</c:v>
                </c:pt>
                <c:pt idx="40">
                  <c:v>Sierra Leone</c:v>
                </c:pt>
                <c:pt idx="41">
                  <c:v>Guinea-Bissau</c:v>
                </c:pt>
                <c:pt idx="42">
                  <c:v>Swaziland</c:v>
                </c:pt>
                <c:pt idx="43">
                  <c:v>Democratic Republic of the Congo</c:v>
                </c:pt>
                <c:pt idx="44">
                  <c:v>Equatorial Guinea</c:v>
                </c:pt>
                <c:pt idx="45">
                  <c:v>Central African Republic</c:v>
                </c:pt>
                <c:pt idx="46">
                  <c:v>Gabon</c:v>
                </c:pt>
                <c:pt idx="47">
                  <c:v>Djibouti</c:v>
                </c:pt>
              </c:strCache>
            </c:strRef>
          </c:cat>
          <c:val>
            <c:numRef>
              <c:f>Query1!$I$2:$I$49</c:f>
              <c:numCache>
                <c:formatCode>0.00%</c:formatCode>
                <c:ptCount val="48"/>
                <c:pt idx="0">
                  <c:v>0.29924866892296226</c:v>
                </c:pt>
                <c:pt idx="1">
                  <c:v>0.29924866892296226</c:v>
                </c:pt>
                <c:pt idx="2">
                  <c:v>0.29924866892296226</c:v>
                </c:pt>
                <c:pt idx="3">
                  <c:v>0.29924866892296226</c:v>
                </c:pt>
                <c:pt idx="4">
                  <c:v>0.29924866892296226</c:v>
                </c:pt>
                <c:pt idx="5">
                  <c:v>0.29924866892296226</c:v>
                </c:pt>
                <c:pt idx="6">
                  <c:v>0.29924866892296226</c:v>
                </c:pt>
                <c:pt idx="7">
                  <c:v>0.29924866892296226</c:v>
                </c:pt>
                <c:pt idx="8">
                  <c:v>0.29924866892296226</c:v>
                </c:pt>
                <c:pt idx="9">
                  <c:v>0.29924866892296226</c:v>
                </c:pt>
                <c:pt idx="10">
                  <c:v>0.29924866892296226</c:v>
                </c:pt>
                <c:pt idx="11">
                  <c:v>0.29924866892296226</c:v>
                </c:pt>
                <c:pt idx="12">
                  <c:v>0.29924866892296226</c:v>
                </c:pt>
                <c:pt idx="13">
                  <c:v>0.29924866892296226</c:v>
                </c:pt>
                <c:pt idx="14">
                  <c:v>0.29924866892296226</c:v>
                </c:pt>
                <c:pt idx="15">
                  <c:v>0.29924866892296226</c:v>
                </c:pt>
                <c:pt idx="16">
                  <c:v>0.29924866892296226</c:v>
                </c:pt>
                <c:pt idx="17">
                  <c:v>0.29924866892296226</c:v>
                </c:pt>
                <c:pt idx="18">
                  <c:v>0.29924866892296226</c:v>
                </c:pt>
                <c:pt idx="19">
                  <c:v>0.29924866892296226</c:v>
                </c:pt>
                <c:pt idx="20">
                  <c:v>0.29924866892296226</c:v>
                </c:pt>
                <c:pt idx="21">
                  <c:v>0.29924866892296226</c:v>
                </c:pt>
                <c:pt idx="22">
                  <c:v>0.29924866892296226</c:v>
                </c:pt>
                <c:pt idx="23">
                  <c:v>0.29924866892296226</c:v>
                </c:pt>
                <c:pt idx="24">
                  <c:v>0.29924866892296226</c:v>
                </c:pt>
                <c:pt idx="25">
                  <c:v>0.29924866892296226</c:v>
                </c:pt>
                <c:pt idx="26">
                  <c:v>0.29924866892296226</c:v>
                </c:pt>
                <c:pt idx="27">
                  <c:v>0.29924866892296226</c:v>
                </c:pt>
                <c:pt idx="28">
                  <c:v>0.29924866892296226</c:v>
                </c:pt>
                <c:pt idx="29">
                  <c:v>0.29924866892296226</c:v>
                </c:pt>
                <c:pt idx="30">
                  <c:v>0.29924866892296226</c:v>
                </c:pt>
                <c:pt idx="31">
                  <c:v>0.29924866892296226</c:v>
                </c:pt>
                <c:pt idx="32">
                  <c:v>0.29924866892296226</c:v>
                </c:pt>
                <c:pt idx="33">
                  <c:v>0.29924866892296226</c:v>
                </c:pt>
                <c:pt idx="34">
                  <c:v>0.29924866892296226</c:v>
                </c:pt>
                <c:pt idx="35">
                  <c:v>0.29924866892296226</c:v>
                </c:pt>
                <c:pt idx="36">
                  <c:v>0.29924866892296226</c:v>
                </c:pt>
                <c:pt idx="37">
                  <c:v>0.29924866892296226</c:v>
                </c:pt>
                <c:pt idx="38">
                  <c:v>0.29924866892296226</c:v>
                </c:pt>
                <c:pt idx="39">
                  <c:v>0.29924866892296226</c:v>
                </c:pt>
                <c:pt idx="40">
                  <c:v>0.29924866892296226</c:v>
                </c:pt>
                <c:pt idx="41">
                  <c:v>0.29924866892296226</c:v>
                </c:pt>
                <c:pt idx="42">
                  <c:v>0.29924866892296226</c:v>
                </c:pt>
                <c:pt idx="43">
                  <c:v>0.29924866892296226</c:v>
                </c:pt>
                <c:pt idx="44">
                  <c:v>0.29924866892296226</c:v>
                </c:pt>
                <c:pt idx="45">
                  <c:v>0.29924866892296226</c:v>
                </c:pt>
                <c:pt idx="46">
                  <c:v>0.29924866892296226</c:v>
                </c:pt>
                <c:pt idx="47">
                  <c:v>0.29924866892296226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90945536"/>
        <c:axId val="190951424"/>
      </c:lineChart>
      <c:catAx>
        <c:axId val="190945536"/>
        <c:scaling>
          <c:orientation val="minMax"/>
        </c:scaling>
        <c:delete val="1"/>
        <c:axPos val="b"/>
        <c:majorTickMark val="out"/>
        <c:minorTickMark val="none"/>
        <c:tickLblPos val="none"/>
        <c:crossAx val="190951424"/>
        <c:crosses val="autoZero"/>
        <c:auto val="1"/>
        <c:lblAlgn val="ctr"/>
        <c:lblOffset val="100"/>
        <c:noMultiLvlLbl val="0"/>
      </c:catAx>
      <c:valAx>
        <c:axId val="190951424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 sz="1600"/>
                </a:pPr>
                <a:r>
                  <a:rPr lang="en-US" sz="1600"/>
                  <a:t>% Effective Implementation</a:t>
                </a:r>
              </a:p>
            </c:rich>
          </c:tx>
          <c:layout/>
          <c:overlay val="0"/>
        </c:title>
        <c:numFmt formatCode="0%" sourceLinked="0"/>
        <c:majorTickMark val="out"/>
        <c:minorTickMark val="none"/>
        <c:tickLblPos val="nextTo"/>
        <c:txPr>
          <a:bodyPr/>
          <a:lstStyle/>
          <a:p>
            <a:pPr>
              <a:defRPr sz="1200" b="1"/>
            </a:pPr>
            <a:endParaRPr lang="en-US"/>
          </a:p>
        </c:txPr>
        <c:crossAx val="190945536"/>
        <c:crosses val="autoZero"/>
        <c:crossBetween val="between"/>
      </c:valAx>
    </c:plotArea>
    <c:plotVisOnly val="1"/>
    <c:dispBlanksAs val="gap"/>
    <c:showDLblsOverMax val="0"/>
  </c:chart>
  <c:spPr>
    <a:ln>
      <a:noFill/>
    </a:ln>
  </c:spPr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FF0000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1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2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3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4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5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6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7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8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9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10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11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12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13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14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15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16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17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18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19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20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21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22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23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24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25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26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27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28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29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30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31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32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33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34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35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36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37"/>
            <c:invertIfNegative val="0"/>
            <c:bubble3D val="0"/>
            <c:spPr>
              <a:solidFill>
                <a:srgbClr val="FFC000"/>
              </a:solidFill>
            </c:spPr>
          </c:dPt>
          <c:cat>
            <c:strRef>
              <c:f>Query1!$M$23:$M$70</c:f>
              <c:strCache>
                <c:ptCount val="48"/>
                <c:pt idx="0">
                  <c:v>Egypt</c:v>
                </c:pt>
                <c:pt idx="1">
                  <c:v>Gambia</c:v>
                </c:pt>
                <c:pt idx="2">
                  <c:v>South Africa</c:v>
                </c:pt>
                <c:pt idx="3">
                  <c:v>Tunisia</c:v>
                </c:pt>
                <c:pt idx="4">
                  <c:v>Nigeria</c:v>
                </c:pt>
                <c:pt idx="5">
                  <c:v>Ethiopia</c:v>
                </c:pt>
                <c:pt idx="6">
                  <c:v>Cape Verde</c:v>
                </c:pt>
                <c:pt idx="7">
                  <c:v>Kenya</c:v>
                </c:pt>
                <c:pt idx="8">
                  <c:v>Morocco</c:v>
                </c:pt>
                <c:pt idx="9">
                  <c:v>Ghana</c:v>
                </c:pt>
                <c:pt idx="10">
                  <c:v>Togo</c:v>
                </c:pt>
                <c:pt idx="11">
                  <c:v>Mauritius</c:v>
                </c:pt>
                <c:pt idx="12">
                  <c:v>Zimbabwe</c:v>
                </c:pt>
                <c:pt idx="13">
                  <c:v>Seychelles</c:v>
                </c:pt>
                <c:pt idx="14">
                  <c:v>United Republic of Tanzania</c:v>
                </c:pt>
                <c:pt idx="15">
                  <c:v>Senegal</c:v>
                </c:pt>
                <c:pt idx="16">
                  <c:v>Burkina Faso</c:v>
                </c:pt>
                <c:pt idx="17">
                  <c:v>Sudan</c:v>
                </c:pt>
                <c:pt idx="18">
                  <c:v>Uganda</c:v>
                </c:pt>
                <c:pt idx="19">
                  <c:v>Namibia</c:v>
                </c:pt>
                <c:pt idx="20">
                  <c:v>Cameroon</c:v>
                </c:pt>
                <c:pt idx="21">
                  <c:v>Côte d'Ivoire</c:v>
                </c:pt>
                <c:pt idx="22">
                  <c:v>Niger</c:v>
                </c:pt>
                <c:pt idx="23">
                  <c:v>Mauritania</c:v>
                </c:pt>
                <c:pt idx="24">
                  <c:v>Madagascar</c:v>
                </c:pt>
                <c:pt idx="25">
                  <c:v>Libyan Arab Jamahiriya</c:v>
                </c:pt>
                <c:pt idx="26">
                  <c:v>Botswana</c:v>
                </c:pt>
                <c:pt idx="27">
                  <c:v>Mali</c:v>
                </c:pt>
                <c:pt idx="28">
                  <c:v>Lesotho</c:v>
                </c:pt>
                <c:pt idx="29">
                  <c:v>Comoros</c:v>
                </c:pt>
                <c:pt idx="30">
                  <c:v>Liberia</c:v>
                </c:pt>
                <c:pt idx="31">
                  <c:v>Benin</c:v>
                </c:pt>
                <c:pt idx="32">
                  <c:v>Sierra Leone</c:v>
                </c:pt>
                <c:pt idx="33">
                  <c:v>Swaziland</c:v>
                </c:pt>
                <c:pt idx="34">
                  <c:v>Democratic Republic of the Congo</c:v>
                </c:pt>
                <c:pt idx="35">
                  <c:v>Equatorial Guinea</c:v>
                </c:pt>
                <c:pt idx="36">
                  <c:v>Central African Republic</c:v>
                </c:pt>
                <c:pt idx="37">
                  <c:v>Gabon</c:v>
                </c:pt>
                <c:pt idx="38">
                  <c:v>Angola</c:v>
                </c:pt>
                <c:pt idx="39">
                  <c:v>Zambia</c:v>
                </c:pt>
                <c:pt idx="40">
                  <c:v>Malawi</c:v>
                </c:pt>
                <c:pt idx="41">
                  <c:v>Congo</c:v>
                </c:pt>
                <c:pt idx="42">
                  <c:v>Rwanda</c:v>
                </c:pt>
                <c:pt idx="43">
                  <c:v>Eritrea</c:v>
                </c:pt>
                <c:pt idx="44">
                  <c:v>Mozambique</c:v>
                </c:pt>
                <c:pt idx="45">
                  <c:v>Sao Tome and Principe</c:v>
                </c:pt>
                <c:pt idx="46">
                  <c:v>Guinea-Bissau</c:v>
                </c:pt>
                <c:pt idx="47">
                  <c:v>Djibouti</c:v>
                </c:pt>
              </c:strCache>
            </c:strRef>
          </c:cat>
          <c:val>
            <c:numRef>
              <c:f>Query1!$N$23:$N$70</c:f>
              <c:numCache>
                <c:formatCode>0.0%</c:formatCode>
                <c:ptCount val="48"/>
                <c:pt idx="0">
                  <c:v>0.92041522491349481</c:v>
                </c:pt>
                <c:pt idx="1">
                  <c:v>0.79004854368932065</c:v>
                </c:pt>
                <c:pt idx="2">
                  <c:v>0.77790304396843524</c:v>
                </c:pt>
                <c:pt idx="3">
                  <c:v>0.74114774114774096</c:v>
                </c:pt>
                <c:pt idx="4">
                  <c:v>0.73044524669073718</c:v>
                </c:pt>
                <c:pt idx="5">
                  <c:v>0.67567567567568187</c:v>
                </c:pt>
                <c:pt idx="6">
                  <c:v>0.67534076827757394</c:v>
                </c:pt>
                <c:pt idx="7">
                  <c:v>0.66909975669100386</c:v>
                </c:pt>
                <c:pt idx="8">
                  <c:v>0.66462668298653849</c:v>
                </c:pt>
                <c:pt idx="9">
                  <c:v>0.65384615384615463</c:v>
                </c:pt>
                <c:pt idx="10">
                  <c:v>0.63936430317848636</c:v>
                </c:pt>
                <c:pt idx="11">
                  <c:v>0.63625997719498606</c:v>
                </c:pt>
                <c:pt idx="12">
                  <c:v>0.62668298653610865</c:v>
                </c:pt>
                <c:pt idx="13">
                  <c:v>0.58983050847457663</c:v>
                </c:pt>
                <c:pt idx="14">
                  <c:v>0.57650862068965503</c:v>
                </c:pt>
                <c:pt idx="15">
                  <c:v>0.56316410861865407</c:v>
                </c:pt>
                <c:pt idx="16">
                  <c:v>0.55660377358490665</c:v>
                </c:pt>
                <c:pt idx="17">
                  <c:v>0.51042944785276056</c:v>
                </c:pt>
                <c:pt idx="18">
                  <c:v>0.49690976514215329</c:v>
                </c:pt>
                <c:pt idx="19">
                  <c:v>0.49636803874092106</c:v>
                </c:pt>
                <c:pt idx="20">
                  <c:v>0.45153933865450374</c:v>
                </c:pt>
                <c:pt idx="21">
                  <c:v>0.43425814234016902</c:v>
                </c:pt>
                <c:pt idx="22">
                  <c:v>0.42752740560292435</c:v>
                </c:pt>
                <c:pt idx="23">
                  <c:v>0.33705080545229388</c:v>
                </c:pt>
                <c:pt idx="24">
                  <c:v>0.29742962056303501</c:v>
                </c:pt>
                <c:pt idx="25">
                  <c:v>0.29629629629629595</c:v>
                </c:pt>
                <c:pt idx="26">
                  <c:v>0.28239608801956106</c:v>
                </c:pt>
                <c:pt idx="27">
                  <c:v>0.26187576126675005</c:v>
                </c:pt>
                <c:pt idx="28">
                  <c:v>0.22493887530562395</c:v>
                </c:pt>
                <c:pt idx="29">
                  <c:v>0.22360248447205044</c:v>
                </c:pt>
                <c:pt idx="30">
                  <c:v>0.20952380952381</c:v>
                </c:pt>
                <c:pt idx="31">
                  <c:v>0.19702602230483302</c:v>
                </c:pt>
                <c:pt idx="32">
                  <c:v>0.14676616915422988</c:v>
                </c:pt>
                <c:pt idx="33">
                  <c:v>0.12935323383084596</c:v>
                </c:pt>
                <c:pt idx="34">
                  <c:v>0.11652794292508942</c:v>
                </c:pt>
                <c:pt idx="35">
                  <c:v>0.11259079903147699</c:v>
                </c:pt>
                <c:pt idx="36">
                  <c:v>8.4158415841584025E-2</c:v>
                </c:pt>
                <c:pt idx="37">
                  <c:v>6.9090909090909022E-2</c:v>
                </c:pt>
                <c:pt idx="38">
                  <c:v>0.37607891491985501</c:v>
                </c:pt>
                <c:pt idx="39">
                  <c:v>0.35561160151324211</c:v>
                </c:pt>
                <c:pt idx="40">
                  <c:v>0.34422110552763796</c:v>
                </c:pt>
                <c:pt idx="41">
                  <c:v>0.22168087697929387</c:v>
                </c:pt>
                <c:pt idx="42">
                  <c:v>0.21561338289962897</c:v>
                </c:pt>
                <c:pt idx="43">
                  <c:v>0.21419676214196862</c:v>
                </c:pt>
                <c:pt idx="44">
                  <c:v>0.20193470374848899</c:v>
                </c:pt>
                <c:pt idx="45">
                  <c:v>0.19733656174334102</c:v>
                </c:pt>
                <c:pt idx="46">
                  <c:v>0.13567839195979903</c:v>
                </c:pt>
                <c:pt idx="47">
                  <c:v>4.9242424242424206E-2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axId val="192766720"/>
        <c:axId val="192768256"/>
      </c:barChart>
      <c:catAx>
        <c:axId val="192766720"/>
        <c:scaling>
          <c:orientation val="minMax"/>
        </c:scaling>
        <c:delete val="1"/>
        <c:axPos val="b"/>
        <c:majorTickMark val="out"/>
        <c:minorTickMark val="none"/>
        <c:tickLblPos val="none"/>
        <c:crossAx val="192768256"/>
        <c:crosses val="autoZero"/>
        <c:auto val="1"/>
        <c:lblAlgn val="ctr"/>
        <c:lblOffset val="100"/>
        <c:noMultiLvlLbl val="0"/>
      </c:catAx>
      <c:valAx>
        <c:axId val="192768256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0.0%" sourceLinked="1"/>
        <c:majorTickMark val="out"/>
        <c:minorTickMark val="none"/>
        <c:tickLblPos val="nextTo"/>
        <c:crossAx val="192766720"/>
        <c:crosses val="autoZero"/>
        <c:crossBetween val="between"/>
      </c:valAx>
    </c:plotArea>
    <c:plotVisOnly val="1"/>
    <c:dispBlanksAs val="zero"/>
    <c:showDLblsOverMax val="0"/>
  </c:chart>
  <c:spPr>
    <a:ln>
      <a:noFill/>
    </a:ln>
  </c:spPr>
  <c:externalData r:id="rId2">
    <c:autoUpdate val="0"/>
  </c:externalData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5F1151C8-70C8-473D-A581-1615204E87C7}" type="doc">
      <dgm:prSet loTypeId="urn:microsoft.com/office/officeart/2005/8/layout/radial6" loCatId="cycle" qsTypeId="urn:microsoft.com/office/officeart/2005/8/quickstyle/simple1" qsCatId="simple" csTypeId="urn:microsoft.com/office/officeart/2005/8/colors/colorful3" csCatId="colorful" phldr="1"/>
      <dgm:spPr/>
      <dgm:t>
        <a:bodyPr/>
        <a:lstStyle/>
        <a:p>
          <a:endParaRPr lang="en-GB"/>
        </a:p>
      </dgm:t>
    </dgm:pt>
    <dgm:pt modelId="{FFEEB40F-983C-4024-9BED-B974DC36E474}">
      <dgm:prSet phldrT="[Text]">
        <dgm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dgm:style>
      </dgm:prSet>
      <dgm:spPr>
        <a:scene3d>
          <a:camera prst="orthographicFront"/>
          <a:lightRig rig="threePt" dir="t"/>
        </a:scene3d>
        <a:sp3d>
          <a:bevelT/>
        </a:sp3d>
      </dgm:spPr>
      <dgm:t>
        <a:bodyPr/>
        <a:lstStyle/>
        <a:p>
          <a:r>
            <a:rPr lang="en-GB" dirty="0" smtClean="0"/>
            <a:t>RASG</a:t>
          </a:r>
        </a:p>
        <a:p>
          <a:r>
            <a:rPr lang="en-GB" dirty="0" smtClean="0"/>
            <a:t>Process</a:t>
          </a:r>
          <a:endParaRPr lang="en-GB" dirty="0"/>
        </a:p>
      </dgm:t>
    </dgm:pt>
    <dgm:pt modelId="{11055CD9-2236-45FD-A42D-AF1770A31D0D}" type="parTrans" cxnId="{172D3E65-9C89-4C00-9BFB-7FF18DD78D60}">
      <dgm:prSet/>
      <dgm:spPr/>
      <dgm:t>
        <a:bodyPr/>
        <a:lstStyle/>
        <a:p>
          <a:endParaRPr lang="en-GB"/>
        </a:p>
      </dgm:t>
    </dgm:pt>
    <dgm:pt modelId="{23BAA18D-BEE7-49B4-B446-DBA70FB445A3}" type="sibTrans" cxnId="{172D3E65-9C89-4C00-9BFB-7FF18DD78D60}">
      <dgm:prSet/>
      <dgm:spPr/>
      <dgm:t>
        <a:bodyPr/>
        <a:lstStyle/>
        <a:p>
          <a:endParaRPr lang="en-GB"/>
        </a:p>
      </dgm:t>
    </dgm:pt>
    <dgm:pt modelId="{2672D165-F5DC-48BD-BED4-9E4066E9657D}">
      <dgm:prSet phldrT="[Text]"/>
      <dgm:spPr>
        <a:scene3d>
          <a:camera prst="orthographicFront"/>
          <a:lightRig rig="threePt" dir="t"/>
        </a:scene3d>
        <a:sp3d>
          <a:bevelT/>
        </a:sp3d>
      </dgm:spPr>
      <dgm:t>
        <a:bodyPr/>
        <a:lstStyle/>
        <a:p>
          <a:r>
            <a:rPr lang="en-GB" dirty="0" smtClean="0"/>
            <a:t>Risk Area</a:t>
          </a:r>
          <a:endParaRPr lang="en-GB" dirty="0"/>
        </a:p>
      </dgm:t>
    </dgm:pt>
    <dgm:pt modelId="{CEEBD0CC-199F-44DF-8FC7-A756079A5BF4}" type="parTrans" cxnId="{13DA5C4F-43B1-4B1A-8A63-BD09589E951A}">
      <dgm:prSet/>
      <dgm:spPr/>
      <dgm:t>
        <a:bodyPr/>
        <a:lstStyle/>
        <a:p>
          <a:endParaRPr lang="en-GB"/>
        </a:p>
      </dgm:t>
    </dgm:pt>
    <dgm:pt modelId="{24A82FC4-777C-4626-B6E4-0982F3F5EA72}" type="sibTrans" cxnId="{13DA5C4F-43B1-4B1A-8A63-BD09589E951A}">
      <dgm:prSet/>
      <dgm:spPr>
        <a:scene3d>
          <a:camera prst="orthographicFront"/>
          <a:lightRig rig="threePt" dir="t"/>
        </a:scene3d>
        <a:sp3d>
          <a:bevelT/>
        </a:sp3d>
      </dgm:spPr>
      <dgm:t>
        <a:bodyPr/>
        <a:lstStyle/>
        <a:p>
          <a:endParaRPr lang="en-GB" dirty="0"/>
        </a:p>
      </dgm:t>
    </dgm:pt>
    <dgm:pt modelId="{DF25C765-F3DF-45B6-B574-B6AB17D9FA42}">
      <dgm:prSet phldrT="[Text]"/>
      <dgm:spPr>
        <a:scene3d>
          <a:camera prst="orthographicFront"/>
          <a:lightRig rig="threePt" dir="t"/>
        </a:scene3d>
        <a:sp3d>
          <a:bevelT/>
        </a:sp3d>
      </dgm:spPr>
      <dgm:t>
        <a:bodyPr/>
        <a:lstStyle/>
        <a:p>
          <a:endParaRPr lang="en-GB" dirty="0"/>
        </a:p>
      </dgm:t>
    </dgm:pt>
    <dgm:pt modelId="{C3DEB809-B00A-494E-B48E-AE546DC29DFA}" type="parTrans" cxnId="{15E5FB4B-4EBA-44B9-AC12-963011C09FF5}">
      <dgm:prSet/>
      <dgm:spPr/>
      <dgm:t>
        <a:bodyPr/>
        <a:lstStyle/>
        <a:p>
          <a:endParaRPr lang="en-GB"/>
        </a:p>
      </dgm:t>
    </dgm:pt>
    <dgm:pt modelId="{3164F37D-0C7E-4904-B872-ABC1BCEE151A}" type="sibTrans" cxnId="{15E5FB4B-4EBA-44B9-AC12-963011C09FF5}">
      <dgm:prSet/>
      <dgm:spPr>
        <a:scene3d>
          <a:camera prst="orthographicFront"/>
          <a:lightRig rig="threePt" dir="t"/>
        </a:scene3d>
        <a:sp3d>
          <a:bevelT/>
        </a:sp3d>
      </dgm:spPr>
      <dgm:t>
        <a:bodyPr/>
        <a:lstStyle/>
        <a:p>
          <a:endParaRPr lang="en-GB" dirty="0"/>
        </a:p>
      </dgm:t>
    </dgm:pt>
    <dgm:pt modelId="{5FBA2E1D-DD52-44AD-B34A-0D41B5BB8A5F}">
      <dgm:prSet phldrT="[Text]"/>
      <dgm:spPr>
        <a:ln>
          <a:noFill/>
        </a:ln>
        <a:effectLst>
          <a:outerShdw blurRad="44450" dist="27940" dir="5400000" algn="ctr">
            <a:srgbClr val="000000">
              <a:alpha val="32000"/>
            </a:srgbClr>
          </a:outerShdw>
        </a:effectLst>
        <a:scene3d>
          <a:camera prst="orthographicFront">
            <a:rot lat="0" lon="0" rev="0"/>
          </a:camera>
          <a:lightRig rig="balanced" dir="t">
            <a:rot lat="0" lon="0" rev="8700000"/>
          </a:lightRig>
        </a:scene3d>
        <a:sp3d>
          <a:bevelT w="190500" h="38100"/>
        </a:sp3d>
      </dgm:spPr>
      <dgm:t>
        <a:bodyPr/>
        <a:lstStyle/>
        <a:p>
          <a:endParaRPr lang="en-GB" dirty="0"/>
        </a:p>
      </dgm:t>
    </dgm:pt>
    <dgm:pt modelId="{9D733C2B-17E5-4CF2-AAB7-947DF74FC40B}" type="parTrans" cxnId="{86E48047-6921-4B28-B2E7-994C076D1DCE}">
      <dgm:prSet/>
      <dgm:spPr/>
      <dgm:t>
        <a:bodyPr/>
        <a:lstStyle/>
        <a:p>
          <a:endParaRPr lang="en-GB"/>
        </a:p>
      </dgm:t>
    </dgm:pt>
    <dgm:pt modelId="{277F328A-B62A-438D-8E10-FE4D2EE2D4FC}" type="sibTrans" cxnId="{86E48047-6921-4B28-B2E7-994C076D1DCE}">
      <dgm:prSet/>
      <dgm:spPr>
        <a:scene3d>
          <a:camera prst="orthographicFront"/>
          <a:lightRig rig="threePt" dir="t"/>
        </a:scene3d>
        <a:sp3d>
          <a:bevelT/>
        </a:sp3d>
      </dgm:spPr>
      <dgm:t>
        <a:bodyPr/>
        <a:lstStyle/>
        <a:p>
          <a:endParaRPr lang="en-GB" dirty="0"/>
        </a:p>
      </dgm:t>
    </dgm:pt>
    <dgm:pt modelId="{C259D183-CD58-4733-84FC-53BCA0266749}">
      <dgm:prSet phldrT="[Text]"/>
      <dgm:spPr>
        <a:scene3d>
          <a:camera prst="orthographicFront"/>
          <a:lightRig rig="threePt" dir="t"/>
        </a:scene3d>
        <a:sp3d>
          <a:bevelT/>
        </a:sp3d>
      </dgm:spPr>
      <dgm:t>
        <a:bodyPr/>
        <a:lstStyle/>
        <a:p>
          <a:endParaRPr lang="en-GB" dirty="0"/>
        </a:p>
      </dgm:t>
    </dgm:pt>
    <dgm:pt modelId="{5B602AD8-F5BC-48DF-8C9E-1ED31DEE4C01}" type="parTrans" cxnId="{5739ABF5-EFD2-4D71-834D-66AFA455BA12}">
      <dgm:prSet/>
      <dgm:spPr/>
      <dgm:t>
        <a:bodyPr/>
        <a:lstStyle/>
        <a:p>
          <a:endParaRPr lang="en-GB"/>
        </a:p>
      </dgm:t>
    </dgm:pt>
    <dgm:pt modelId="{04E2FF20-1C7F-4086-B95E-AC4BC797C724}" type="sibTrans" cxnId="{5739ABF5-EFD2-4D71-834D-66AFA455BA12}">
      <dgm:prSet/>
      <dgm:spPr>
        <a:scene3d>
          <a:camera prst="orthographicFront"/>
          <a:lightRig rig="threePt" dir="t"/>
        </a:scene3d>
        <a:sp3d>
          <a:bevelT/>
        </a:sp3d>
      </dgm:spPr>
      <dgm:t>
        <a:bodyPr/>
        <a:lstStyle/>
        <a:p>
          <a:endParaRPr lang="en-GB" dirty="0"/>
        </a:p>
      </dgm:t>
    </dgm:pt>
    <dgm:pt modelId="{B18FA68E-6178-4C43-8A6A-3102E72E9803}" type="pres">
      <dgm:prSet presAssocID="{5F1151C8-70C8-473D-A581-1615204E87C7}" presName="Name0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0ABE6373-F86B-47C3-B63D-52AE781CA317}" type="pres">
      <dgm:prSet presAssocID="{FFEEB40F-983C-4024-9BED-B974DC36E474}" presName="centerShape" presStyleLbl="node0" presStyleIdx="0" presStyleCnt="1"/>
      <dgm:spPr/>
      <dgm:t>
        <a:bodyPr/>
        <a:lstStyle/>
        <a:p>
          <a:endParaRPr lang="en-US"/>
        </a:p>
      </dgm:t>
    </dgm:pt>
    <dgm:pt modelId="{52D214E2-0AFB-45A1-B1A3-D382375350B7}" type="pres">
      <dgm:prSet presAssocID="{2672D165-F5DC-48BD-BED4-9E4066E9657D}" presName="node" presStyleLbl="node1" presStyleIdx="0" presStyleCnt="4">
        <dgm:presLayoutVars>
          <dgm:bulletEnabled val="1"/>
        </dgm:presLayoutVars>
      </dgm:prSet>
      <dgm:spPr>
        <a:prstGeom prst="homePlate">
          <a:avLst/>
        </a:prstGeom>
      </dgm:spPr>
      <dgm:t>
        <a:bodyPr/>
        <a:lstStyle/>
        <a:p>
          <a:endParaRPr lang="en-US"/>
        </a:p>
      </dgm:t>
    </dgm:pt>
    <dgm:pt modelId="{3FDBC3C8-77AD-4185-BBAB-8579D6A2C0F4}" type="pres">
      <dgm:prSet presAssocID="{2672D165-F5DC-48BD-BED4-9E4066E9657D}" presName="dummy" presStyleCnt="0"/>
      <dgm:spPr/>
    </dgm:pt>
    <dgm:pt modelId="{AC68AB73-F77F-4D53-A870-787BEFB6A8E9}" type="pres">
      <dgm:prSet presAssocID="{24A82FC4-777C-4626-B6E4-0982F3F5EA72}" presName="sibTrans" presStyleLbl="sibTrans2D1" presStyleIdx="0" presStyleCnt="4"/>
      <dgm:spPr/>
      <dgm:t>
        <a:bodyPr/>
        <a:lstStyle/>
        <a:p>
          <a:endParaRPr lang="en-US"/>
        </a:p>
      </dgm:t>
    </dgm:pt>
    <dgm:pt modelId="{4BBA4460-44E4-4448-90D0-97896F40A1C9}" type="pres">
      <dgm:prSet presAssocID="{DF25C765-F3DF-45B6-B574-B6AB17D9FA42}" presName="node" presStyleLbl="node1" presStyleIdx="1" presStyleCnt="4" custAng="5400000">
        <dgm:presLayoutVars>
          <dgm:bulletEnabled val="1"/>
        </dgm:presLayoutVars>
      </dgm:prSet>
      <dgm:spPr>
        <a:prstGeom prst="homePlate">
          <a:avLst/>
        </a:prstGeom>
      </dgm:spPr>
      <dgm:t>
        <a:bodyPr/>
        <a:lstStyle/>
        <a:p>
          <a:endParaRPr lang="en-GB"/>
        </a:p>
      </dgm:t>
    </dgm:pt>
    <dgm:pt modelId="{4ED178B3-E358-431B-AB7A-DA2F9DB5A42E}" type="pres">
      <dgm:prSet presAssocID="{DF25C765-F3DF-45B6-B574-B6AB17D9FA42}" presName="dummy" presStyleCnt="0"/>
      <dgm:spPr/>
    </dgm:pt>
    <dgm:pt modelId="{1C445F7D-A839-4964-B474-E4868444C932}" type="pres">
      <dgm:prSet presAssocID="{3164F37D-0C7E-4904-B872-ABC1BCEE151A}" presName="sibTrans" presStyleLbl="sibTrans2D1" presStyleIdx="1" presStyleCnt="4"/>
      <dgm:spPr/>
      <dgm:t>
        <a:bodyPr/>
        <a:lstStyle/>
        <a:p>
          <a:endParaRPr lang="en-US"/>
        </a:p>
      </dgm:t>
    </dgm:pt>
    <dgm:pt modelId="{BC343D77-5CFE-4CA7-A65D-F0705B4D7D17}" type="pres">
      <dgm:prSet presAssocID="{5FBA2E1D-DD52-44AD-B34A-0D41B5BB8A5F}" presName="node" presStyleLbl="node1" presStyleIdx="2" presStyleCnt="4" custAng="10800000" custScaleX="149368">
        <dgm:presLayoutVars>
          <dgm:bulletEnabled val="1"/>
        </dgm:presLayoutVars>
      </dgm:prSet>
      <dgm:spPr>
        <a:prstGeom prst="homePlate">
          <a:avLst/>
        </a:prstGeom>
      </dgm:spPr>
      <dgm:t>
        <a:bodyPr/>
        <a:lstStyle/>
        <a:p>
          <a:endParaRPr lang="en-US"/>
        </a:p>
      </dgm:t>
    </dgm:pt>
    <dgm:pt modelId="{FC182F9A-D21A-4C82-B464-094670DBBB3F}" type="pres">
      <dgm:prSet presAssocID="{5FBA2E1D-DD52-44AD-B34A-0D41B5BB8A5F}" presName="dummy" presStyleCnt="0"/>
      <dgm:spPr/>
    </dgm:pt>
    <dgm:pt modelId="{494CB48B-4977-47F3-B1F0-3D349EABB004}" type="pres">
      <dgm:prSet presAssocID="{277F328A-B62A-438D-8E10-FE4D2EE2D4FC}" presName="sibTrans" presStyleLbl="sibTrans2D1" presStyleIdx="2" presStyleCnt="4"/>
      <dgm:spPr/>
      <dgm:t>
        <a:bodyPr/>
        <a:lstStyle/>
        <a:p>
          <a:endParaRPr lang="en-US"/>
        </a:p>
      </dgm:t>
    </dgm:pt>
    <dgm:pt modelId="{6172E331-436A-46E0-A7C8-A78584E658DD}" type="pres">
      <dgm:prSet presAssocID="{C259D183-CD58-4733-84FC-53BCA0266749}" presName="node" presStyleLbl="node1" presStyleIdx="3" presStyleCnt="4" custAng="16200000">
        <dgm:presLayoutVars>
          <dgm:bulletEnabled val="1"/>
        </dgm:presLayoutVars>
      </dgm:prSet>
      <dgm:spPr>
        <a:prstGeom prst="homePlate">
          <a:avLst/>
        </a:prstGeom>
      </dgm:spPr>
      <dgm:t>
        <a:bodyPr/>
        <a:lstStyle/>
        <a:p>
          <a:endParaRPr lang="en-GB"/>
        </a:p>
      </dgm:t>
    </dgm:pt>
    <dgm:pt modelId="{7E8979CB-EB92-4B2E-95A8-D0F88D3EDCB7}" type="pres">
      <dgm:prSet presAssocID="{C259D183-CD58-4733-84FC-53BCA0266749}" presName="dummy" presStyleCnt="0"/>
      <dgm:spPr/>
    </dgm:pt>
    <dgm:pt modelId="{BE0DF74A-A69B-458D-9087-AABAFC6E1C69}" type="pres">
      <dgm:prSet presAssocID="{04E2FF20-1C7F-4086-B95E-AC4BC797C724}" presName="sibTrans" presStyleLbl="sibTrans2D1" presStyleIdx="3" presStyleCnt="4"/>
      <dgm:spPr/>
      <dgm:t>
        <a:bodyPr/>
        <a:lstStyle/>
        <a:p>
          <a:endParaRPr lang="en-US"/>
        </a:p>
      </dgm:t>
    </dgm:pt>
  </dgm:ptLst>
  <dgm:cxnLst>
    <dgm:cxn modelId="{37548D56-3D27-4A0F-8909-E6598437E5F3}" type="presOf" srcId="{FFEEB40F-983C-4024-9BED-B974DC36E474}" destId="{0ABE6373-F86B-47C3-B63D-52AE781CA317}" srcOrd="0" destOrd="0" presId="urn:microsoft.com/office/officeart/2005/8/layout/radial6"/>
    <dgm:cxn modelId="{25AF1C33-C09C-4634-9258-96F88F06B1F6}" type="presOf" srcId="{3164F37D-0C7E-4904-B872-ABC1BCEE151A}" destId="{1C445F7D-A839-4964-B474-E4868444C932}" srcOrd="0" destOrd="0" presId="urn:microsoft.com/office/officeart/2005/8/layout/radial6"/>
    <dgm:cxn modelId="{13DA5C4F-43B1-4B1A-8A63-BD09589E951A}" srcId="{FFEEB40F-983C-4024-9BED-B974DC36E474}" destId="{2672D165-F5DC-48BD-BED4-9E4066E9657D}" srcOrd="0" destOrd="0" parTransId="{CEEBD0CC-199F-44DF-8FC7-A756079A5BF4}" sibTransId="{24A82FC4-777C-4626-B6E4-0982F3F5EA72}"/>
    <dgm:cxn modelId="{346B12A8-7015-4A98-9CC0-BAABEEEDF71B}" type="presOf" srcId="{C259D183-CD58-4733-84FC-53BCA0266749}" destId="{6172E331-436A-46E0-A7C8-A78584E658DD}" srcOrd="0" destOrd="0" presId="urn:microsoft.com/office/officeart/2005/8/layout/radial6"/>
    <dgm:cxn modelId="{172D3E65-9C89-4C00-9BFB-7FF18DD78D60}" srcId="{5F1151C8-70C8-473D-A581-1615204E87C7}" destId="{FFEEB40F-983C-4024-9BED-B974DC36E474}" srcOrd="0" destOrd="0" parTransId="{11055CD9-2236-45FD-A42D-AF1770A31D0D}" sibTransId="{23BAA18D-BEE7-49B4-B446-DBA70FB445A3}"/>
    <dgm:cxn modelId="{7C8C3B32-D4D4-4530-AED4-C2424931F645}" type="presOf" srcId="{04E2FF20-1C7F-4086-B95E-AC4BC797C724}" destId="{BE0DF74A-A69B-458D-9087-AABAFC6E1C69}" srcOrd="0" destOrd="0" presId="urn:microsoft.com/office/officeart/2005/8/layout/radial6"/>
    <dgm:cxn modelId="{844A3312-8081-47DF-9321-CCC4DEC710C9}" type="presOf" srcId="{24A82FC4-777C-4626-B6E4-0982F3F5EA72}" destId="{AC68AB73-F77F-4D53-A870-787BEFB6A8E9}" srcOrd="0" destOrd="0" presId="urn:microsoft.com/office/officeart/2005/8/layout/radial6"/>
    <dgm:cxn modelId="{15E5FB4B-4EBA-44B9-AC12-963011C09FF5}" srcId="{FFEEB40F-983C-4024-9BED-B974DC36E474}" destId="{DF25C765-F3DF-45B6-B574-B6AB17D9FA42}" srcOrd="1" destOrd="0" parTransId="{C3DEB809-B00A-494E-B48E-AE546DC29DFA}" sibTransId="{3164F37D-0C7E-4904-B872-ABC1BCEE151A}"/>
    <dgm:cxn modelId="{4F1EF31D-48A2-4307-ABBA-DAF081BA57D2}" type="presOf" srcId="{277F328A-B62A-438D-8E10-FE4D2EE2D4FC}" destId="{494CB48B-4977-47F3-B1F0-3D349EABB004}" srcOrd="0" destOrd="0" presId="urn:microsoft.com/office/officeart/2005/8/layout/radial6"/>
    <dgm:cxn modelId="{E0C84C87-06AE-4E31-B7D6-2E4F4E72098C}" type="presOf" srcId="{DF25C765-F3DF-45B6-B574-B6AB17D9FA42}" destId="{4BBA4460-44E4-4448-90D0-97896F40A1C9}" srcOrd="0" destOrd="0" presId="urn:microsoft.com/office/officeart/2005/8/layout/radial6"/>
    <dgm:cxn modelId="{2F73C5D7-4966-4A3F-B241-AD9D7C344506}" type="presOf" srcId="{2672D165-F5DC-48BD-BED4-9E4066E9657D}" destId="{52D214E2-0AFB-45A1-B1A3-D382375350B7}" srcOrd="0" destOrd="0" presId="urn:microsoft.com/office/officeart/2005/8/layout/radial6"/>
    <dgm:cxn modelId="{B9F9562D-D362-4FAA-8F54-CAD6B411B79A}" type="presOf" srcId="{5F1151C8-70C8-473D-A581-1615204E87C7}" destId="{B18FA68E-6178-4C43-8A6A-3102E72E9803}" srcOrd="0" destOrd="0" presId="urn:microsoft.com/office/officeart/2005/8/layout/radial6"/>
    <dgm:cxn modelId="{5739ABF5-EFD2-4D71-834D-66AFA455BA12}" srcId="{FFEEB40F-983C-4024-9BED-B974DC36E474}" destId="{C259D183-CD58-4733-84FC-53BCA0266749}" srcOrd="3" destOrd="0" parTransId="{5B602AD8-F5BC-48DF-8C9E-1ED31DEE4C01}" sibTransId="{04E2FF20-1C7F-4086-B95E-AC4BC797C724}"/>
    <dgm:cxn modelId="{8B4A17AB-04C9-4005-A1FF-8199B6AA2C18}" type="presOf" srcId="{5FBA2E1D-DD52-44AD-B34A-0D41B5BB8A5F}" destId="{BC343D77-5CFE-4CA7-A65D-F0705B4D7D17}" srcOrd="0" destOrd="0" presId="urn:microsoft.com/office/officeart/2005/8/layout/radial6"/>
    <dgm:cxn modelId="{86E48047-6921-4B28-B2E7-994C076D1DCE}" srcId="{FFEEB40F-983C-4024-9BED-B974DC36E474}" destId="{5FBA2E1D-DD52-44AD-B34A-0D41B5BB8A5F}" srcOrd="2" destOrd="0" parTransId="{9D733C2B-17E5-4CF2-AAB7-947DF74FC40B}" sibTransId="{277F328A-B62A-438D-8E10-FE4D2EE2D4FC}"/>
    <dgm:cxn modelId="{6E9A1E32-69D2-4103-8F23-B87A2AAB97B6}" type="presParOf" srcId="{B18FA68E-6178-4C43-8A6A-3102E72E9803}" destId="{0ABE6373-F86B-47C3-B63D-52AE781CA317}" srcOrd="0" destOrd="0" presId="urn:microsoft.com/office/officeart/2005/8/layout/radial6"/>
    <dgm:cxn modelId="{64E9D6E0-4A84-4653-8BBD-D7358935F6EE}" type="presParOf" srcId="{B18FA68E-6178-4C43-8A6A-3102E72E9803}" destId="{52D214E2-0AFB-45A1-B1A3-D382375350B7}" srcOrd="1" destOrd="0" presId="urn:microsoft.com/office/officeart/2005/8/layout/radial6"/>
    <dgm:cxn modelId="{5D0E0425-19CE-4499-959B-7D6578FFF970}" type="presParOf" srcId="{B18FA68E-6178-4C43-8A6A-3102E72E9803}" destId="{3FDBC3C8-77AD-4185-BBAB-8579D6A2C0F4}" srcOrd="2" destOrd="0" presId="urn:microsoft.com/office/officeart/2005/8/layout/radial6"/>
    <dgm:cxn modelId="{1B4351A7-FF7E-42CC-B495-746E308490FA}" type="presParOf" srcId="{B18FA68E-6178-4C43-8A6A-3102E72E9803}" destId="{AC68AB73-F77F-4D53-A870-787BEFB6A8E9}" srcOrd="3" destOrd="0" presId="urn:microsoft.com/office/officeart/2005/8/layout/radial6"/>
    <dgm:cxn modelId="{2178D78C-8DDB-45EA-B7ED-E73F6F14F860}" type="presParOf" srcId="{B18FA68E-6178-4C43-8A6A-3102E72E9803}" destId="{4BBA4460-44E4-4448-90D0-97896F40A1C9}" srcOrd="4" destOrd="0" presId="urn:microsoft.com/office/officeart/2005/8/layout/radial6"/>
    <dgm:cxn modelId="{D6DB7D8A-C32D-4E38-92CC-6B021775A034}" type="presParOf" srcId="{B18FA68E-6178-4C43-8A6A-3102E72E9803}" destId="{4ED178B3-E358-431B-AB7A-DA2F9DB5A42E}" srcOrd="5" destOrd="0" presId="urn:microsoft.com/office/officeart/2005/8/layout/radial6"/>
    <dgm:cxn modelId="{1C87585C-B78C-4A2F-9066-187FC3B00CE1}" type="presParOf" srcId="{B18FA68E-6178-4C43-8A6A-3102E72E9803}" destId="{1C445F7D-A839-4964-B474-E4868444C932}" srcOrd="6" destOrd="0" presId="urn:microsoft.com/office/officeart/2005/8/layout/radial6"/>
    <dgm:cxn modelId="{810FE9C1-C1B4-451F-95D4-172842D080D4}" type="presParOf" srcId="{B18FA68E-6178-4C43-8A6A-3102E72E9803}" destId="{BC343D77-5CFE-4CA7-A65D-F0705B4D7D17}" srcOrd="7" destOrd="0" presId="urn:microsoft.com/office/officeart/2005/8/layout/radial6"/>
    <dgm:cxn modelId="{F9011B7C-4B08-42EE-A31E-A77DBF4DF3F1}" type="presParOf" srcId="{B18FA68E-6178-4C43-8A6A-3102E72E9803}" destId="{FC182F9A-D21A-4C82-B464-094670DBBB3F}" srcOrd="8" destOrd="0" presId="urn:microsoft.com/office/officeart/2005/8/layout/radial6"/>
    <dgm:cxn modelId="{29BCA205-55A4-49B3-9182-719B3062FA3D}" type="presParOf" srcId="{B18FA68E-6178-4C43-8A6A-3102E72E9803}" destId="{494CB48B-4977-47F3-B1F0-3D349EABB004}" srcOrd="9" destOrd="0" presId="urn:microsoft.com/office/officeart/2005/8/layout/radial6"/>
    <dgm:cxn modelId="{D1CD6044-B2B6-44FC-B1D6-D47D1C461548}" type="presParOf" srcId="{B18FA68E-6178-4C43-8A6A-3102E72E9803}" destId="{6172E331-436A-46E0-A7C8-A78584E658DD}" srcOrd="10" destOrd="0" presId="urn:microsoft.com/office/officeart/2005/8/layout/radial6"/>
    <dgm:cxn modelId="{579C096F-1668-4914-9974-251183822403}" type="presParOf" srcId="{B18FA68E-6178-4C43-8A6A-3102E72E9803}" destId="{7E8979CB-EB92-4B2E-95A8-D0F88D3EDCB7}" srcOrd="11" destOrd="0" presId="urn:microsoft.com/office/officeart/2005/8/layout/radial6"/>
    <dgm:cxn modelId="{A4E88628-B6AB-4E62-881C-92F5A0770480}" type="presParOf" srcId="{B18FA68E-6178-4C43-8A6A-3102E72E9803}" destId="{BE0DF74A-A69B-458D-9087-AABAFC6E1C69}" srcOrd="12" destOrd="0" presId="urn:microsoft.com/office/officeart/2005/8/layout/radial6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E0DF74A-A69B-458D-9087-AABAFC6E1C69}">
      <dsp:nvSpPr>
        <dsp:cNvPr id="0" name=""/>
        <dsp:cNvSpPr/>
      </dsp:nvSpPr>
      <dsp:spPr>
        <a:xfrm>
          <a:off x="2373658" y="521839"/>
          <a:ext cx="3482283" cy="3482283"/>
        </a:xfrm>
        <a:prstGeom prst="blockArc">
          <a:avLst>
            <a:gd name="adj1" fmla="val 10800000"/>
            <a:gd name="adj2" fmla="val 16200000"/>
            <a:gd name="adj3" fmla="val 4641"/>
          </a:avLst>
        </a:prstGeom>
        <a:solidFill>
          <a:schemeClr val="accent3">
            <a:hueOff val="3096517"/>
            <a:satOff val="-31044"/>
            <a:lumOff val="21569"/>
            <a:alphaOff val="0"/>
          </a:schemeClr>
        </a:solidFill>
        <a:ln>
          <a:noFill/>
        </a:ln>
        <a:effectLst/>
        <a:scene3d>
          <a:camera prst="orthographicFront"/>
          <a:lightRig rig="threePt" dir="t"/>
        </a:scene3d>
        <a:sp3d>
          <a:bevelT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94CB48B-4977-47F3-B1F0-3D349EABB004}">
      <dsp:nvSpPr>
        <dsp:cNvPr id="0" name=""/>
        <dsp:cNvSpPr/>
      </dsp:nvSpPr>
      <dsp:spPr>
        <a:xfrm>
          <a:off x="2373658" y="521839"/>
          <a:ext cx="3482283" cy="3482283"/>
        </a:xfrm>
        <a:prstGeom prst="blockArc">
          <a:avLst>
            <a:gd name="adj1" fmla="val 5400000"/>
            <a:gd name="adj2" fmla="val 10800000"/>
            <a:gd name="adj3" fmla="val 4641"/>
          </a:avLst>
        </a:prstGeom>
        <a:solidFill>
          <a:schemeClr val="accent3">
            <a:hueOff val="2064345"/>
            <a:satOff val="-20696"/>
            <a:lumOff val="14379"/>
            <a:alphaOff val="0"/>
          </a:schemeClr>
        </a:solidFill>
        <a:ln>
          <a:noFill/>
        </a:ln>
        <a:effectLst/>
        <a:scene3d>
          <a:camera prst="orthographicFront"/>
          <a:lightRig rig="threePt" dir="t"/>
        </a:scene3d>
        <a:sp3d>
          <a:bevelT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C445F7D-A839-4964-B474-E4868444C932}">
      <dsp:nvSpPr>
        <dsp:cNvPr id="0" name=""/>
        <dsp:cNvSpPr/>
      </dsp:nvSpPr>
      <dsp:spPr>
        <a:xfrm>
          <a:off x="2373658" y="521839"/>
          <a:ext cx="3482283" cy="3482283"/>
        </a:xfrm>
        <a:prstGeom prst="blockArc">
          <a:avLst>
            <a:gd name="adj1" fmla="val 0"/>
            <a:gd name="adj2" fmla="val 5400000"/>
            <a:gd name="adj3" fmla="val 4641"/>
          </a:avLst>
        </a:prstGeom>
        <a:solidFill>
          <a:schemeClr val="accent3">
            <a:hueOff val="1032172"/>
            <a:satOff val="-10348"/>
            <a:lumOff val="7190"/>
            <a:alphaOff val="0"/>
          </a:schemeClr>
        </a:solidFill>
        <a:ln>
          <a:noFill/>
        </a:ln>
        <a:effectLst/>
        <a:scene3d>
          <a:camera prst="orthographicFront"/>
          <a:lightRig rig="threePt" dir="t"/>
        </a:scene3d>
        <a:sp3d>
          <a:bevelT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C68AB73-F77F-4D53-A870-787BEFB6A8E9}">
      <dsp:nvSpPr>
        <dsp:cNvPr id="0" name=""/>
        <dsp:cNvSpPr/>
      </dsp:nvSpPr>
      <dsp:spPr>
        <a:xfrm>
          <a:off x="2373658" y="521839"/>
          <a:ext cx="3482283" cy="3482283"/>
        </a:xfrm>
        <a:prstGeom prst="blockArc">
          <a:avLst>
            <a:gd name="adj1" fmla="val 16200000"/>
            <a:gd name="adj2" fmla="val 0"/>
            <a:gd name="adj3" fmla="val 4641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threePt" dir="t"/>
        </a:scene3d>
        <a:sp3d>
          <a:bevelT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ABE6373-F86B-47C3-B63D-52AE781CA317}">
      <dsp:nvSpPr>
        <dsp:cNvPr id="0" name=""/>
        <dsp:cNvSpPr/>
      </dsp:nvSpPr>
      <dsp:spPr>
        <a:xfrm>
          <a:off x="3313137" y="1461318"/>
          <a:ext cx="1603325" cy="1603325"/>
        </a:xfrm>
        <a:prstGeom prst="ellipse">
          <a:avLst/>
        </a:prstGeom>
        <a:gradFill rotWithShape="1">
          <a:gsLst>
            <a:gs pos="0">
              <a:schemeClr val="accent3">
                <a:tint val="50000"/>
                <a:satMod val="300000"/>
              </a:schemeClr>
            </a:gs>
            <a:gs pos="35000">
              <a:schemeClr val="accent3">
                <a:tint val="37000"/>
                <a:satMod val="300000"/>
              </a:schemeClr>
            </a:gs>
            <a:gs pos="100000">
              <a:schemeClr val="accent3">
                <a:tint val="15000"/>
                <a:satMod val="350000"/>
              </a:schemeClr>
            </a:gs>
          </a:gsLst>
          <a:lin ang="16200000" scaled="1"/>
        </a:gradFill>
        <a:ln w="9525" cap="flat" cmpd="sng" algn="ctr">
          <a:solidFill>
            <a:schemeClr val="accent3">
              <a:shade val="95000"/>
              <a:satMod val="10500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cene3d>
          <a:camera prst="orthographicFront"/>
          <a:lightRig rig="threePt" dir="t"/>
        </a:scene3d>
        <a:sp3d>
          <a:bevelT/>
        </a:sp3d>
      </dsp:spPr>
      <dsp:style>
        <a:lnRef idx="1">
          <a:schemeClr val="accent3"/>
        </a:lnRef>
        <a:fillRef idx="2">
          <a:schemeClr val="accent3"/>
        </a:fillRef>
        <a:effectRef idx="1">
          <a:schemeClr val="accent3"/>
        </a:effectRef>
        <a:fontRef idx="minor">
          <a:schemeClr val="dk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lvl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GB" sz="2700" kern="1200" dirty="0" smtClean="0"/>
            <a:t>RASG</a:t>
          </a:r>
        </a:p>
        <a:p>
          <a:pPr lvl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GB" sz="2700" kern="1200" dirty="0" smtClean="0"/>
            <a:t>Process</a:t>
          </a:r>
          <a:endParaRPr lang="en-GB" sz="2700" kern="1200" dirty="0"/>
        </a:p>
      </dsp:txBody>
      <dsp:txXfrm>
        <a:off x="3547939" y="1696120"/>
        <a:ext cx="1133721" cy="1133721"/>
      </dsp:txXfrm>
    </dsp:sp>
    <dsp:sp modelId="{52D214E2-0AFB-45A1-B1A3-D382375350B7}">
      <dsp:nvSpPr>
        <dsp:cNvPr id="0" name=""/>
        <dsp:cNvSpPr/>
      </dsp:nvSpPr>
      <dsp:spPr>
        <a:xfrm>
          <a:off x="3553636" y="1079"/>
          <a:ext cx="1122327" cy="1122327"/>
        </a:xfrm>
        <a:prstGeom prst="homePlate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threePt" dir="t"/>
        </a:scene3d>
        <a:sp3d>
          <a:bevelT/>
        </a:sp3d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1750" tIns="31750" rIns="31750" bIns="31750" numCol="1" spcCol="1270" anchor="ctr" anchorCtr="0">
          <a:noAutofit/>
        </a:bodyPr>
        <a:lstStyle/>
        <a:p>
          <a:pPr lvl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GB" sz="2500" kern="1200" dirty="0" smtClean="0"/>
            <a:t>Risk Area</a:t>
          </a:r>
          <a:endParaRPr lang="en-GB" sz="2500" kern="1200" dirty="0"/>
        </a:p>
      </dsp:txBody>
      <dsp:txXfrm>
        <a:off x="3553636" y="1079"/>
        <a:ext cx="841745" cy="1122327"/>
      </dsp:txXfrm>
    </dsp:sp>
    <dsp:sp modelId="{4BBA4460-44E4-4448-90D0-97896F40A1C9}">
      <dsp:nvSpPr>
        <dsp:cNvPr id="0" name=""/>
        <dsp:cNvSpPr/>
      </dsp:nvSpPr>
      <dsp:spPr>
        <a:xfrm rot="5400000">
          <a:off x="5254373" y="1701817"/>
          <a:ext cx="1122327" cy="1122327"/>
        </a:xfrm>
        <a:prstGeom prst="homePlate">
          <a:avLst/>
        </a:prstGeom>
        <a:solidFill>
          <a:schemeClr val="accent3">
            <a:hueOff val="1032172"/>
            <a:satOff val="-10348"/>
            <a:lumOff val="719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threePt" dir="t"/>
        </a:scene3d>
        <a:sp3d>
          <a:bevelT/>
        </a:sp3d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1750" tIns="31750" rIns="31750" bIns="31750" numCol="1" spcCol="1270" anchor="ctr" anchorCtr="0">
          <a:noAutofit/>
        </a:bodyPr>
        <a:lstStyle/>
        <a:p>
          <a:pPr lvl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GB" sz="2500" kern="1200" dirty="0"/>
        </a:p>
      </dsp:txBody>
      <dsp:txXfrm>
        <a:off x="5394664" y="1561526"/>
        <a:ext cx="841745" cy="1122327"/>
      </dsp:txXfrm>
    </dsp:sp>
    <dsp:sp modelId="{BC343D77-5CFE-4CA7-A65D-F0705B4D7D17}">
      <dsp:nvSpPr>
        <dsp:cNvPr id="0" name=""/>
        <dsp:cNvSpPr/>
      </dsp:nvSpPr>
      <dsp:spPr>
        <a:xfrm rot="10800000">
          <a:off x="3276600" y="3402555"/>
          <a:ext cx="1676398" cy="1122327"/>
        </a:xfrm>
        <a:prstGeom prst="homePlate">
          <a:avLst/>
        </a:prstGeom>
        <a:solidFill>
          <a:schemeClr val="accent3">
            <a:hueOff val="2064345"/>
            <a:satOff val="-20696"/>
            <a:lumOff val="14379"/>
            <a:alphaOff val="0"/>
          </a:schemeClr>
        </a:solidFill>
        <a:ln w="25400" cap="flat" cmpd="sng" algn="ctr">
          <a:noFill/>
          <a:prstDash val="solid"/>
        </a:ln>
        <a:effectLst>
          <a:outerShdw blurRad="44450" dist="27940" dir="5400000" algn="ctr" rotWithShape="0">
            <a:srgbClr val="000000">
              <a:alpha val="32000"/>
            </a:srgbClr>
          </a:outerShdw>
        </a:effectLst>
        <a:scene3d>
          <a:camera prst="orthographicFront">
            <a:rot lat="0" lon="0" rev="0"/>
          </a:camera>
          <a:lightRig rig="balanced" dir="t">
            <a:rot lat="0" lon="0" rev="8700000"/>
          </a:lightRig>
        </a:scene3d>
        <a:sp3d>
          <a:bevelT w="190500" h="38100"/>
        </a:sp3d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1750" tIns="31750" rIns="31750" bIns="31750" numCol="1" spcCol="1270" anchor="ctr" anchorCtr="0">
          <a:noAutofit/>
        </a:bodyPr>
        <a:lstStyle/>
        <a:p>
          <a:pPr lvl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GB" sz="2500" kern="1200" dirty="0"/>
        </a:p>
      </dsp:txBody>
      <dsp:txXfrm>
        <a:off x="3557182" y="3402555"/>
        <a:ext cx="1395816" cy="1122327"/>
      </dsp:txXfrm>
    </dsp:sp>
    <dsp:sp modelId="{6172E331-436A-46E0-A7C8-A78584E658DD}">
      <dsp:nvSpPr>
        <dsp:cNvPr id="0" name=""/>
        <dsp:cNvSpPr/>
      </dsp:nvSpPr>
      <dsp:spPr>
        <a:xfrm rot="16200000">
          <a:off x="1852898" y="1701817"/>
          <a:ext cx="1122327" cy="1122327"/>
        </a:xfrm>
        <a:prstGeom prst="homePlate">
          <a:avLst/>
        </a:prstGeom>
        <a:solidFill>
          <a:schemeClr val="accent3">
            <a:hueOff val="3096517"/>
            <a:satOff val="-31044"/>
            <a:lumOff val="21569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threePt" dir="t"/>
        </a:scene3d>
        <a:sp3d>
          <a:bevelT/>
        </a:sp3d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1750" tIns="31750" rIns="31750" bIns="31750" numCol="1" spcCol="1270" anchor="ctr" anchorCtr="0">
          <a:noAutofit/>
        </a:bodyPr>
        <a:lstStyle/>
        <a:p>
          <a:pPr lvl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GB" sz="2500" kern="1200" dirty="0"/>
        </a:p>
      </dsp:txBody>
      <dsp:txXfrm>
        <a:off x="1993189" y="1842108"/>
        <a:ext cx="841745" cy="1122327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radial6">
  <dgm:title val=""/>
  <dgm:desc val=""/>
  <dgm:catLst>
    <dgm:cat type="cycle" pri="9000"/>
    <dgm:cat type="relationship" pri="2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Name0">
    <dgm:varLst>
      <dgm:chMax val="1"/>
      <dgm:dir/>
      <dgm:animLvl val="ctr"/>
      <dgm:resizeHandles val="exact"/>
    </dgm:varLst>
    <dgm:choose name="Name1">
      <dgm:if name="Name2" func="var" arg="dir" op="equ" val="norm">
        <dgm:choose name="Name3">
          <dgm:if name="Name4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5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6">
        <dgm:choose name="Name7">
          <dgm:if name="Name8" axis="ch ch" ptType="node node" st="1 1" cnt="1 0" func="cnt" op="lte" val="1">
            <dgm:alg type="cycle">
              <dgm:param type="stAng" val="-90"/>
              <dgm:param type="spanAng" val="360"/>
              <dgm:param type="ctrShpMap" val="fNode"/>
            </dgm:alg>
          </dgm:if>
          <dgm:else name="Name9">
            <dgm:alg type="cycle">
              <dgm:param type="stAng" val="0"/>
              <dgm:param type="spanAng" val="-360"/>
              <dgm:param type="ctrShpMap" val="fNode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10">
      <dgm:if name="Name11" func="var" arg="dir" op="equ" val="norm">
        <dgm:choose name="Name12">
          <dgm:if name="Name13" axis="ch ch" ptType="node node" st="1 1" cnt="1 0" func="cnt" op="equ" val="1">
            <dgm:constrLst>
              <dgm:constr type="diam" val="170"/>
              <dgm:constr type="w" for="ch" forName="centerShape" refType="w"/>
              <dgm:constr type="w" for="ch" forName="oneComp" refType="w" refFor="ch" refForName="centerShape" op="equ" fact="0.7"/>
              <dgm:constr type="sp" refType="w" refFor="ch" refForName="oneComp" fact="0.3"/>
              <dgm:constr type="sibSp" refType="w" refFor="ch" refForName="oneComp" fact="0.3"/>
              <dgm:constr type="primFontSz" for="ch" forName="centerShape" val="65"/>
              <dgm:constr type="primFontSz" for="des" forName="oneNode" refType="primFontSz" refFor="ch" refForName="centerShape" fact="0.95"/>
              <dgm:constr type="primFontSz" for="des" forName="oneNode" refType="primFontSz" refFor="ch" refForName="centerShape" op="lte" fact="0.95"/>
              <dgm:constr type="diam" for="ch" forName="singleconn" refType="diam" op="equ" fact="-1"/>
              <dgm:constr type="h" for="ch" forName="singleconn" refType="w" refFor="ch" refForName="oneComp" fact="0.24"/>
              <dgm:constr type="w" for="ch" forName="dummya" refType="w" refFor="ch" refForName="oneComp" op="equ"/>
              <dgm:constr type="w" for="ch" forName="dummyb" refType="w" refFor="ch" refForName="oneComp" op="equ"/>
              <dgm:constr type="w" for="ch" forName="dummyc" refType="w" refFor="ch" refForName="oneComp" op="equ"/>
            </dgm:constrLst>
          </dgm:if>
          <dgm:else name="Name14">
            <dgm:constrLst>
              <dgm:constr type="diam" val="170"/>
              <dgm:constr type="w" for="ch" forName="centerShape" refType="w"/>
              <dgm:constr type="w" for="ch" forName="node" refType="w" refFor="ch" refForName="centerShape" op="equ" fact="0.7"/>
              <dgm:constr type="sp" refType="w" refFor="ch" refForName="node" fact="0.3"/>
              <dgm:constr type="sibSp" refType="w" refFor="ch" refForName="node" fact="0.3"/>
              <dgm:constr type="primFontSz" for="ch" forName="centerShape" val="65"/>
              <dgm:constr type="primFontSz" for="des" forName="node" refType="primFontSz" refFor="ch" refForName="centerShape" fact="0.78"/>
              <dgm:constr type="primFontSz" for="ch" forName="node" refType="primFontSz" refFor="ch" refForName="centerShape" op="lte" fact="0.95"/>
              <dgm:constr type="diam" for="ch" forName="sibTrans" refType="diam" op="equ"/>
              <dgm:constr type="h" for="ch" forName="sibTrans" refType="w" refFor="ch" refForName="node" fact="0.24"/>
              <dgm:constr type="w" for="ch" forName="dummy" val="1"/>
            </dgm:constrLst>
          </dgm:else>
        </dgm:choose>
      </dgm:if>
      <dgm:else name="Name15">
        <dgm:choose name="Name16">
          <dgm:if name="Name17" axis="ch ch" ptType="node node" st="1 1" cnt="1 0" func="cnt" op="equ" val="1">
            <dgm:constrLst>
              <dgm:constr type="diam" val="170"/>
              <dgm:constr type="w" for="ch" forName="centerShape" refType="w"/>
              <dgm:constr type="w" for="ch" forName="oneComp" refType="w" refFor="ch" refForName="centerShape" op="equ" fact="0.7"/>
              <dgm:constr type="sp" refType="w" refFor="ch" refForName="oneComp" fact="0.3"/>
              <dgm:constr type="sibSp" refType="w" refFor="ch" refForName="oneComp" fact="0.3"/>
              <dgm:constr type="primFontSz" for="ch" forName="centerShape" val="65"/>
              <dgm:constr type="primFontSz" for="des" forName="oneNode" refType="primFontSz" refFor="ch" refForName="centerShape" fact="0.95"/>
              <dgm:constr type="primFontSz" for="ch" forName="oneNode" refType="primFontSz" refFor="ch" refForName="centerShape" op="lte" fact="0.95"/>
              <dgm:constr type="diam" for="ch" forName="singleconn" refType="diam"/>
              <dgm:constr type="h" for="ch" forName="singleconn" refType="w" refFor="ch" refForName="oneComp" fact="0.24"/>
              <dgm:constr type="diam" for="ch" refType="diam" op="equ"/>
              <dgm:constr type="w" for="ch" forName="dummya" refType="w" refFor="ch" refForName="oneComp" op="equ"/>
              <dgm:constr type="w" for="ch" forName="dummyb" refType="w" refFor="ch" refForName="oneComp" op="equ"/>
              <dgm:constr type="w" for="ch" forName="dummyc" refType="w" refFor="ch" refForName="oneComp" op="equ"/>
            </dgm:constrLst>
          </dgm:if>
          <dgm:else name="Name18">
            <dgm:constrLst>
              <dgm:constr type="diam" val="170"/>
              <dgm:constr type="w" for="ch" forName="centerShape" refType="w"/>
              <dgm:constr type="w" for="ch" forName="node" refType="w" refFor="ch" refForName="centerShape" op="equ" fact="0.7"/>
              <dgm:constr type="sp" refType="w" refFor="ch" refForName="node" fact="0.3"/>
              <dgm:constr type="sibSp" refType="w" refFor="ch" refForName="node" fact="0.3"/>
              <dgm:constr type="primFontSz" for="ch" forName="centerShape" val="65"/>
              <dgm:constr type="primFontSz" for="des" forName="node" refType="primFontSz" refFor="ch" refForName="centerShape" fact="0.78"/>
              <dgm:constr type="primFontSz" for="ch" forName="node" refType="primFontSz" refFor="ch" refForName="centerShape" op="lte" fact="0.95"/>
              <dgm:constr type="diam" for="ch" ptType="sibTrans" refType="diam" fact="-1"/>
              <dgm:constr type="h" for="ch" forName="sibTrans" refType="w" refFor="ch" refForName="node" fact="0.24"/>
              <dgm:constr type="diam" for="ch" refType="diam" op="equ" fact="-1"/>
              <dgm:constr type="w" for="ch" forName="dummy" val="1"/>
            </dgm:constrLst>
          </dgm:else>
        </dgm:choose>
      </dgm:else>
    </dgm:choose>
    <dgm:ruleLst>
      <dgm:rule type="diam" val="INF" fact="NaN" max="NaN"/>
    </dgm:ruleLst>
    <dgm:forEach name="Name19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forEach name="Name20" axis="ch">
        <dgm:forEach name="Name21" axis="self" ptType="node">
          <dgm:choose name="Name22">
            <dgm:if name="Name23" axis="par ch" ptType="node node" func="cnt" op="gt" val="1">
              <dgm:layoutNode name="node" styleLbl="node1">
                <dgm:varLst>
                  <dgm:bulletEnabled val="1"/>
                </dgm:varLst>
                <dgm:alg type="tx">
                  <dgm:param type="txAnchorVertCh" val="mid"/>
                </dgm:alg>
                <dgm:shape xmlns:r="http://schemas.openxmlformats.org/officeDocument/2006/relationships" type="ellipse" r:blip="">
                  <dgm:adjLst/>
                </dgm:shape>
                <dgm:presOf axis="desOrSelf" ptType="node"/>
                <dgm:constrLst>
                  <dgm:constr type="h" refType="w"/>
                  <dgm:constr type="tMarg" refType="primFontSz" fact="0.1"/>
                  <dgm:constr type="bMarg" refType="primFontSz" fact="0.1"/>
                  <dgm:constr type="lMarg" refType="primFontSz" fact="0.1"/>
                  <dgm:constr type="rMarg" refType="primFontSz" fact="0.1"/>
                </dgm:constrLst>
                <dgm:ruleLst>
                  <dgm:rule type="primFontSz" val="5" fact="NaN" max="NaN"/>
                </dgm:ruleLst>
              </dgm:layoutNode>
              <dgm:layoutNode name="dummy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forEach name="sibTransForEach" axis="followSib" ptType="sibTrans" hideLastTrans="0" cnt="1">
                <dgm:layoutNode name="sibTrans" styleLbl="sibTrans2D1">
                  <dgm:alg type="conn">
                    <dgm:param type="connRout" val="curve"/>
                    <dgm:param type="begPts" val="ctr"/>
                    <dgm:param type="endPts" val="ctr"/>
                    <dgm:param type="begSty" val="noArr"/>
                    <dgm:param type="endSty" val="noArr"/>
                    <dgm:param type="dstNode" val="node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</dgm:if>
            <dgm:if name="Name24" axis="par ch" ptType="node node" func="cnt" op="equ" val="1">
              <dgm:layoutNode name="oneComp">
                <dgm:alg type="composite">
                  <dgm:param type="ar" val="1"/>
                </dgm:alg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  <dgm:constr type="l" for="ch" forName="dummyConnPt" refType="w" fact="0.5"/>
                  <dgm:constr type="t" for="ch" forName="dummyConnPt" refType="w" fact="0.5"/>
                  <dgm:constr type="l" for="ch" forName="oneNode"/>
                  <dgm:constr type="t" for="ch" forName="oneNode"/>
                  <dgm:constr type="h" for="ch" forName="oneNode" refType="h"/>
                  <dgm:constr type="w" for="ch" forName="oneNode" refType="w"/>
                </dgm:constrLst>
                <dgm:ruleLst/>
                <dgm:layoutNode name="dummyConnPt" styleLbl="node1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val="1"/>
                    <dgm:constr type="h" val="1"/>
                  </dgm:constrLst>
                  <dgm:ruleLst/>
                </dgm:layoutNode>
                <dgm:layoutNode name="oneNode" styleLbl="node1">
                  <dgm:varLst>
                    <dgm:bulletEnabled val="1"/>
                  </dgm:varLst>
                  <dgm:alg type="tx">
                    <dgm:param type="txAnchorVertCh" val="mid"/>
                  </dgm:alg>
                  <dgm:shape xmlns:r="http://schemas.openxmlformats.org/officeDocument/2006/relationships" type="ellipse" r:blip="">
                    <dgm:adjLst/>
                  </dgm:shape>
                  <dgm:presOf axis="desOrSelf" ptType="node"/>
                  <dgm:constrLst>
                    <dgm:constr type="h" refType="w"/>
                    <dgm:constr type="tMarg" refType="primFontSz" fact="0.1"/>
                    <dgm:constr type="bMarg" refType="primFontSz" fact="0.1"/>
                    <dgm:constr type="lMarg" refType="primFontSz" fact="0.1"/>
                    <dgm:constr type="rMarg" refType="primFontSz" fact="0.1"/>
                  </dgm:constrLst>
                  <dgm:ruleLst>
                    <dgm:rule type="primFontSz" val="5" fact="NaN" max="NaN"/>
                  </dgm:ruleLst>
                </dgm:layoutNode>
              </dgm:layoutNode>
              <dgm:layoutNode name="dummya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layoutNode name="dummyb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layoutNode name="dummyc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forEach name="sibTransForEach1" axis="followSib" ptType="sibTrans" hideLastTrans="0" cnt="1">
                <dgm:layoutNode name="singleconn" styleLbl="sibTrans2D1">
                  <dgm:alg type="conn">
                    <dgm:param type="connRout" val="longCurve"/>
                    <dgm:param type="begPts" val="bCtr"/>
                    <dgm:param type="endPts" val="tCtr"/>
                    <dgm:param type="begSty" val="noArr"/>
                    <dgm:param type="endSty" val="noArr"/>
                    <dgm:param type="srcNode" val="dummyConnPt"/>
                    <dgm:param type="dstNode" val="dummyConnPt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</dgm:if>
            <dgm:else name="Name25"/>
          </dgm:choose>
        </dgm:forEach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70938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/>
            </a:lvl1pPr>
          </a:lstStyle>
          <a:p>
            <a:fld id="{4957D8AB-7966-458C-9BE3-02C18DF0CBED}" type="datetimeFigureOut">
              <a:rPr lang="en-US" smtClean="0"/>
              <a:pPr/>
              <a:t>5/15/2012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70938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188A3367-9AA4-47DA-BEE2-BE6D80B199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8567531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/>
            </a:lvl1pPr>
          </a:lstStyle>
          <a:p>
            <a:r>
              <a:rPr lang="en-GB" b="1" dirty="0" smtClean="0"/>
              <a:t>ICAO – RESTRICTED VERSION</a:t>
            </a:r>
            <a:r>
              <a:rPr lang="en-GB" dirty="0" smtClean="0"/>
              <a:t/>
            </a:r>
            <a:br>
              <a:rPr lang="en-GB" dirty="0" smtClean="0"/>
            </a:br>
            <a:r>
              <a:rPr lang="en-GB" i="1" dirty="0" smtClean="0"/>
              <a:t>Not for distribution</a:t>
            </a:r>
            <a:endParaRPr lang="en-GB" i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938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/>
            </a:lvl1pPr>
          </a:lstStyle>
          <a:p>
            <a:fld id="{115DC285-F2C7-43EB-8980-030AF7421F74}" type="datetimeFigureOut">
              <a:rPr lang="en-US" smtClean="0"/>
              <a:pPr/>
              <a:t>5/15/2012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81100" y="696913"/>
            <a:ext cx="4648200" cy="34861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177" tIns="46589" rIns="93177" bIns="46589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040" y="4415790"/>
            <a:ext cx="5608320" cy="4183380"/>
          </a:xfrm>
          <a:prstGeom prst="rect">
            <a:avLst/>
          </a:prstGeom>
        </p:spPr>
        <p:txBody>
          <a:bodyPr vert="horz" lIns="93177" tIns="46589" rIns="93177" bIns="46589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938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F45D550C-52CF-4EDD-ABE6-64B9331ADC78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Rectangle 7"/>
          <p:cNvSpPr/>
          <p:nvPr/>
        </p:nvSpPr>
        <p:spPr>
          <a:xfrm rot="19992983">
            <a:off x="303376" y="5550825"/>
            <a:ext cx="6310895" cy="1569660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9600" b="1" cap="none" spc="0" dirty="0" smtClean="0">
                <a:ln w="12700">
                  <a:solidFill>
                    <a:schemeClr val="bg1">
                      <a:lumMod val="85000"/>
                    </a:schemeClr>
                  </a:solidFill>
                  <a:prstDash val="solid"/>
                </a:ln>
                <a:noFill/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RESTRICTED</a:t>
            </a:r>
            <a:endParaRPr lang="en-US" sz="9600" b="1" cap="none" spc="0" dirty="0">
              <a:ln w="12700">
                <a:solidFill>
                  <a:schemeClr val="bg1">
                    <a:lumMod val="85000"/>
                  </a:schemeClr>
                </a:solidFill>
                <a:prstDash val="solid"/>
              </a:ln>
              <a:noFill/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60232050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r>
              <a:rPr lang="en-US" b="1" dirty="0" smtClean="0"/>
              <a:t>27%</a:t>
            </a:r>
            <a:r>
              <a:rPr lang="en-US" dirty="0" smtClean="0"/>
              <a:t> of States (</a:t>
            </a:r>
            <a:r>
              <a:rPr lang="en-US" b="1" dirty="0" smtClean="0"/>
              <a:t>13 </a:t>
            </a:r>
            <a:r>
              <a:rPr lang="en-US" dirty="0" smtClean="0"/>
              <a:t>of 48) in the region is</a:t>
            </a:r>
            <a:r>
              <a:rPr lang="en-US" baseline="0" dirty="0" smtClean="0"/>
              <a:t> </a:t>
            </a:r>
            <a:r>
              <a:rPr lang="en-US" dirty="0" smtClean="0"/>
              <a:t>above the world average of 59.8%</a:t>
            </a:r>
          </a:p>
          <a:p>
            <a:r>
              <a:rPr lang="en-US" b="1" dirty="0" smtClean="0"/>
              <a:t>73%</a:t>
            </a:r>
            <a:r>
              <a:rPr lang="en-US" baseline="0" dirty="0" smtClean="0"/>
              <a:t> of</a:t>
            </a:r>
            <a:r>
              <a:rPr lang="en-US" dirty="0" smtClean="0"/>
              <a:t> States</a:t>
            </a:r>
            <a:r>
              <a:rPr lang="en-US" baseline="0" dirty="0" smtClean="0"/>
              <a:t> (</a:t>
            </a:r>
            <a:r>
              <a:rPr lang="en-US" b="1" baseline="0" dirty="0" smtClean="0"/>
              <a:t>35</a:t>
            </a:r>
            <a:r>
              <a:rPr lang="en-US" baseline="0" dirty="0" smtClean="0"/>
              <a:t> of 48) in the region is below world average, </a:t>
            </a:r>
            <a:r>
              <a:rPr lang="en-US" u="sng" baseline="0" dirty="0" smtClean="0"/>
              <a:t>of which 21 States are below half of the world average (29.9%)</a:t>
            </a:r>
          </a:p>
          <a:p>
            <a:endParaRPr lang="en-US" baseline="0" dirty="0" smtClean="0"/>
          </a:p>
          <a:p>
            <a:r>
              <a:rPr lang="en-US" b="1" baseline="0" dirty="0" smtClean="0"/>
              <a:t>Highest performing countries by USOAP (those exceeding global average of 59.85%):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Egypt (92.0%)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Gambia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South Africa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Tunisia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Nigeria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Ethiopia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Cape Verde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Kenya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Morocco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Ghana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Togo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Mauritius</a:t>
            </a:r>
          </a:p>
          <a:p>
            <a:pPr marL="228600" indent="-228600">
              <a:buFont typeface="+mj-lt"/>
              <a:buAutoNum type="arabicPeriod"/>
            </a:pPr>
            <a:r>
              <a:rPr lang="en-GB" smtClean="0"/>
              <a:t>Zimbabwe (62.7%)</a:t>
            </a:r>
            <a:endParaRPr lang="en-GB" dirty="0" smtClean="0"/>
          </a:p>
          <a:p>
            <a:pPr marL="228600" indent="-228600">
              <a:buFont typeface="+mj-lt"/>
              <a:buNone/>
            </a:pPr>
            <a:endParaRPr lang="en-US" dirty="0" smtClean="0"/>
          </a:p>
          <a:p>
            <a:r>
              <a:rPr lang="en-US" b="1" dirty="0" smtClean="0"/>
              <a:t>Last 4 States:</a:t>
            </a:r>
            <a:endParaRPr lang="en-GB" dirty="0" smtClean="0"/>
          </a:p>
          <a:p>
            <a:r>
              <a:rPr lang="en-US" dirty="0" smtClean="0"/>
              <a:t>51. Equatorial Guinea (11.3%)</a:t>
            </a:r>
            <a:endParaRPr lang="en-GB" dirty="0" smtClean="0"/>
          </a:p>
          <a:p>
            <a:r>
              <a:rPr lang="en-US" dirty="0" smtClean="0"/>
              <a:t>52. Central African Republic</a:t>
            </a:r>
            <a:endParaRPr lang="en-GB" dirty="0" smtClean="0"/>
          </a:p>
          <a:p>
            <a:r>
              <a:rPr lang="en-US" dirty="0" smtClean="0"/>
              <a:t>53. Gabon</a:t>
            </a:r>
            <a:endParaRPr lang="en-GB" dirty="0" smtClean="0"/>
          </a:p>
          <a:p>
            <a:r>
              <a:rPr lang="en-US" dirty="0" smtClean="0"/>
              <a:t>54. Djibouti (4.9%)</a:t>
            </a:r>
          </a:p>
          <a:p>
            <a:endParaRPr lang="en-GB" dirty="0" smtClean="0"/>
          </a:p>
          <a:p>
            <a:r>
              <a:rPr lang="en-US" b="1" dirty="0" smtClean="0"/>
              <a:t>SSC States (10):</a:t>
            </a:r>
            <a:endParaRPr lang="en-GB" dirty="0" smtClean="0"/>
          </a:p>
          <a:p>
            <a:pPr marL="228600" indent="-228600"/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Angola</a:t>
            </a:r>
          </a:p>
          <a:p>
            <a:pPr marL="228600" indent="-228600"/>
            <a:r>
              <a:rPr lang="en-GB" sz="12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Congo, Republic of the</a:t>
            </a:r>
          </a:p>
          <a:p>
            <a:pPr marL="228600" indent="-228600"/>
            <a:r>
              <a:rPr lang="en-GB" sz="12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Djibouti</a:t>
            </a:r>
          </a:p>
          <a:p>
            <a:pPr marL="228600" indent="-228600"/>
            <a:r>
              <a:rPr lang="en-GB" sz="12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Eritrea</a:t>
            </a:r>
          </a:p>
          <a:p>
            <a:pPr marL="228600" indent="-228600"/>
            <a:r>
              <a:rPr lang="en-GB" sz="12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Guinea-Bissau</a:t>
            </a:r>
          </a:p>
          <a:p>
            <a:pPr marL="228600" indent="-228600"/>
            <a:r>
              <a:rPr lang="en-GB" sz="12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Malawi</a:t>
            </a:r>
          </a:p>
          <a:p>
            <a:pPr marL="228600" indent="-228600"/>
            <a:r>
              <a:rPr lang="en-GB" sz="12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Rwanda</a:t>
            </a:r>
          </a:p>
          <a:p>
            <a:pPr marL="228600" indent="-228600"/>
            <a:r>
              <a:rPr lang="en-GB" sz="12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Sao Tomé and Principe</a:t>
            </a:r>
          </a:p>
          <a:p>
            <a:pPr marL="228600" indent="-228600"/>
            <a:r>
              <a:rPr lang="en-GB" sz="12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Sudan</a:t>
            </a:r>
          </a:p>
          <a:p>
            <a:pPr marL="228600" indent="-228600"/>
            <a:r>
              <a:rPr lang="en-GB" sz="12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Zambia</a:t>
            </a:r>
            <a:endParaRPr lang="en-US" baseline="0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45D550C-52CF-4EDD-ABE6-64B9331ADC78}" type="slidenum">
              <a:rPr lang="en-GB" smtClean="0"/>
              <a:pPr/>
              <a:t>1</a:t>
            </a:fld>
            <a:endParaRPr lang="en-GB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r>
              <a:rPr lang="en-GB" dirty="0" smtClean="0"/>
              <a:t>States safety priorities should be in line with their effective</a:t>
            </a:r>
            <a:r>
              <a:rPr lang="en-GB" baseline="0" dirty="0" smtClean="0"/>
              <a:t> implementation level. States with significant safety concerns need to address these first.</a:t>
            </a:r>
          </a:p>
          <a:p>
            <a:endParaRPr lang="en-GB" baseline="0" dirty="0" smtClean="0"/>
          </a:p>
          <a:p>
            <a:r>
              <a:rPr lang="en-GB" baseline="0" dirty="0" smtClean="0"/>
              <a:t>Once SSCs have been addressed, states whose </a:t>
            </a:r>
            <a:r>
              <a:rPr lang="en-GB" b="1" baseline="0" dirty="0" smtClean="0"/>
              <a:t>effective implementation is below 50% </a:t>
            </a:r>
            <a:r>
              <a:rPr lang="en-GB" baseline="0" dirty="0" smtClean="0"/>
              <a:t>need to focus on the 8 critical elements in order to build a solid foundation of safety oversight and regulation that will allow them to work on the hot issues.</a:t>
            </a:r>
          </a:p>
          <a:p>
            <a:endParaRPr lang="en-GB" baseline="0" dirty="0" smtClean="0"/>
          </a:p>
          <a:p>
            <a:r>
              <a:rPr lang="en-GB" baseline="0" dirty="0" smtClean="0"/>
              <a:t>Finally, states with over 50% effective implementation are in a position to begin aggressively targeting the main killers identified earlier.</a:t>
            </a:r>
          </a:p>
          <a:p>
            <a:endParaRPr lang="en-GB" baseline="0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45D550C-52CF-4EDD-ABE6-64B9331ADC78}" type="slidenum">
              <a:rPr lang="en-GB" smtClean="0"/>
              <a:pPr/>
              <a:t>2</a:t>
            </a:fld>
            <a:endParaRPr lang="en-GB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1 Marcador de imagen de diapositiva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779" name="2 Marcador de notas"/>
          <p:cNvSpPr>
            <a:spLocks noGrp="1"/>
          </p:cNvSpPr>
          <p:nvPr>
            <p:ph type="body" idx="1"/>
          </p:nvPr>
        </p:nvSpPr>
        <p:spPr bwMode="auto">
          <a:xfrm>
            <a:off x="701040" y="4415790"/>
            <a:ext cx="5608320" cy="418338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dirty="0" smtClean="0"/>
          </a:p>
        </p:txBody>
      </p:sp>
      <p:sp>
        <p:nvSpPr>
          <p:cNvPr id="75780" name="3 Marcador de número de diapositiva"/>
          <p:cNvSpPr txBox="1">
            <a:spLocks noGrp="1"/>
          </p:cNvSpPr>
          <p:nvPr/>
        </p:nvSpPr>
        <p:spPr bwMode="auto">
          <a:xfrm>
            <a:off x="6158443" y="8683096"/>
            <a:ext cx="801652" cy="4632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177" tIns="46589" rIns="93177" bIns="46589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fld id="{E42A9AE0-6C8D-4DC4-98A4-6DAD0AA60FCB}" type="slidenum">
              <a:rPr lang="es-CR" sz="1000" b="1" i="1">
                <a:solidFill>
                  <a:srgbClr val="000066"/>
                </a:solidFill>
              </a:rPr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t>3</a:t>
            </a:fld>
            <a:endParaRPr lang="es-CR" sz="1000" b="1" i="1" dirty="0">
              <a:solidFill>
                <a:srgbClr val="000066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1 Marcador de imagen de diapositiva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779" name="2 Marcador de notas"/>
          <p:cNvSpPr>
            <a:spLocks noGrp="1"/>
          </p:cNvSpPr>
          <p:nvPr>
            <p:ph type="body" idx="1"/>
          </p:nvPr>
        </p:nvSpPr>
        <p:spPr bwMode="auto">
          <a:xfrm>
            <a:off x="701040" y="4415790"/>
            <a:ext cx="5608320" cy="418338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dirty="0" smtClean="0"/>
          </a:p>
        </p:txBody>
      </p:sp>
      <p:sp>
        <p:nvSpPr>
          <p:cNvPr id="75780" name="3 Marcador de número de diapositiva"/>
          <p:cNvSpPr txBox="1">
            <a:spLocks noGrp="1"/>
          </p:cNvSpPr>
          <p:nvPr/>
        </p:nvSpPr>
        <p:spPr bwMode="auto">
          <a:xfrm>
            <a:off x="6158443" y="8683096"/>
            <a:ext cx="801652" cy="4632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177" tIns="46589" rIns="93177" bIns="46589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fld id="{E42A9AE0-6C8D-4DC4-98A4-6DAD0AA60FCB}" type="slidenum">
              <a:rPr lang="es-CR" sz="1000" b="1" i="1">
                <a:solidFill>
                  <a:srgbClr val="000066"/>
                </a:solidFill>
              </a:rPr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t>4</a:t>
            </a:fld>
            <a:endParaRPr lang="es-CR" sz="1000" b="1" i="1" dirty="0">
              <a:solidFill>
                <a:srgbClr val="000066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1 Marcador de imagen de diapositiva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779" name="2 Marcador de notas"/>
          <p:cNvSpPr>
            <a:spLocks noGrp="1"/>
          </p:cNvSpPr>
          <p:nvPr>
            <p:ph type="body" idx="1"/>
          </p:nvPr>
        </p:nvSpPr>
        <p:spPr bwMode="auto">
          <a:xfrm>
            <a:off x="701040" y="4415790"/>
            <a:ext cx="5608320" cy="418338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dirty="0" smtClean="0"/>
          </a:p>
        </p:txBody>
      </p:sp>
      <p:sp>
        <p:nvSpPr>
          <p:cNvPr id="75780" name="3 Marcador de número de diapositiva"/>
          <p:cNvSpPr txBox="1">
            <a:spLocks noGrp="1"/>
          </p:cNvSpPr>
          <p:nvPr/>
        </p:nvSpPr>
        <p:spPr bwMode="auto">
          <a:xfrm>
            <a:off x="6158443" y="8683096"/>
            <a:ext cx="801652" cy="4632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177" tIns="46589" rIns="93177" bIns="46589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fld id="{E42A9AE0-6C8D-4DC4-98A4-6DAD0AA60FCB}" type="slidenum">
              <a:rPr lang="es-CR" sz="1000" b="1" i="1">
                <a:solidFill>
                  <a:srgbClr val="000066"/>
                </a:solidFill>
              </a:rPr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t>5</a:t>
            </a:fld>
            <a:endParaRPr lang="es-CR" sz="1000" b="1" i="1" dirty="0">
              <a:solidFill>
                <a:srgbClr val="000066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dirty="0" smtClean="0"/>
              <a:t>Risk Area = Data Driven Risk Area Identification</a:t>
            </a:r>
          </a:p>
          <a:p>
            <a:r>
              <a:rPr lang="en-GB" dirty="0" smtClean="0"/>
              <a:t>SEI= Safety Enhancement Initiative</a:t>
            </a:r>
          </a:p>
          <a:p>
            <a:r>
              <a:rPr lang="en-GB" dirty="0" smtClean="0"/>
              <a:t>DIP= Detailed Implementation Plan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45D550C-52CF-4EDD-ABE6-64B9331ADC78}" type="slidenum">
              <a:rPr lang="en-GB" smtClean="0"/>
              <a:pPr/>
              <a:t>7</a:t>
            </a:fld>
            <a:endParaRPr lang="en-GB"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>
              <a:buFontTx/>
              <a:buChar char="-"/>
            </a:pPr>
            <a:r>
              <a:rPr lang="en-GB" b="1" dirty="0" smtClean="0"/>
              <a:t> </a:t>
            </a:r>
            <a:r>
              <a:rPr lang="en-GB" b="1" dirty="0" smtClean="0">
                <a:solidFill>
                  <a:srgbClr val="FF0000"/>
                </a:solidFill>
              </a:rPr>
              <a:t>Plan of Action accepted by the States (9 States)</a:t>
            </a:r>
          </a:p>
          <a:p>
            <a:r>
              <a:rPr lang="en-GB" dirty="0" smtClean="0"/>
              <a:t>  Zambia, Mozambique, Djibouti, Rwanda, Madagascar, Lesotho (ESAF region)</a:t>
            </a:r>
          </a:p>
          <a:p>
            <a:r>
              <a:rPr lang="en-GB" dirty="0" smtClean="0"/>
              <a:t>  Gabon, Equatorial Guinea, Benin (WACAF region)</a:t>
            </a:r>
          </a:p>
          <a:p>
            <a:endParaRPr lang="en-GB" dirty="0" smtClean="0"/>
          </a:p>
          <a:p>
            <a:pPr>
              <a:buFontTx/>
              <a:buChar char="-"/>
            </a:pPr>
            <a:r>
              <a:rPr lang="en-GB" b="1" dirty="0" smtClean="0"/>
              <a:t>Plan of Action prepared and presented to the States for acceptance (10 States)</a:t>
            </a:r>
          </a:p>
          <a:p>
            <a:r>
              <a:rPr lang="en-GB" dirty="0" smtClean="0"/>
              <a:t>  Comoros, Eritrea, Angola, Swaziland, Botswana, Malawi (ESAF region)</a:t>
            </a:r>
          </a:p>
          <a:p>
            <a:r>
              <a:rPr lang="en-GB" dirty="0" smtClean="0"/>
              <a:t>  Central African Republic, Democratic Republic of Congo, Cameroon, Congo (WACAF region)</a:t>
            </a:r>
          </a:p>
          <a:p>
            <a:endParaRPr lang="en-GB" dirty="0" smtClean="0"/>
          </a:p>
          <a:p>
            <a:pPr>
              <a:buFontTx/>
              <a:buChar char="-"/>
            </a:pPr>
            <a:r>
              <a:rPr lang="en-GB" b="1" dirty="0" smtClean="0">
                <a:solidFill>
                  <a:srgbClr val="2C6AB6"/>
                </a:solidFill>
              </a:rPr>
              <a:t>Plan of Action  under preparation (5 States)</a:t>
            </a:r>
          </a:p>
          <a:p>
            <a:r>
              <a:rPr lang="en-GB" dirty="0" smtClean="0"/>
              <a:t>  Sao Tome &amp; Principe, Sierra Leone, Mauritania, Liberia, Guinea Bissau (WACAF region)</a:t>
            </a:r>
          </a:p>
          <a:p>
            <a:endParaRPr lang="en-GB" dirty="0" smtClean="0"/>
          </a:p>
          <a:p>
            <a:endParaRPr lang="en-GB" dirty="0" smtClean="0"/>
          </a:p>
          <a:p>
            <a:endParaRPr lang="en-GB" dirty="0" smtClean="0"/>
          </a:p>
          <a:p>
            <a:endParaRPr lang="en-GB" dirty="0" smtClean="0"/>
          </a:p>
          <a:p>
            <a:endParaRPr lang="en-GB" dirty="0" smtClean="0"/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45D550C-52CF-4EDD-ABE6-64B9331ADC78}" type="slidenum">
              <a:rPr lang="en-GB" smtClean="0">
                <a:solidFill>
                  <a:prstClr val="black"/>
                </a:solidFill>
              </a:rPr>
              <a:pPr/>
              <a:t>9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Last updated: 5 Dec 2011</a:t>
            </a:r>
            <a:endParaRPr lang="en-GB" dirty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" name="Picture 190" descr="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 lIns="45720" rIns="45720"/>
          <a:lstStyle>
            <a:lvl1pPr marL="0" algn="ctr"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95724"/>
            <a:ext cx="6400800" cy="2200275"/>
          </a:xfrm>
        </p:spPr>
        <p:txBody>
          <a:bodyPr/>
          <a:lstStyle>
            <a:lvl1pPr marL="0" indent="0" algn="ctr">
              <a:buNone/>
              <a:defRPr>
                <a:solidFill>
                  <a:srgbClr val="00153E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/>
          <a:p>
            <a:r>
              <a:rPr lang="en-US" smtClean="0"/>
              <a:t>6/92010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Project title (Insert, Header &amp; Footer)</a:t>
            </a:r>
            <a:endParaRPr lang="en-US"/>
          </a:p>
        </p:txBody>
      </p:sp>
      <p:grpSp>
        <p:nvGrpSpPr>
          <p:cNvPr id="7" name="Group 2"/>
          <p:cNvGrpSpPr>
            <a:grpSpLocks noChangeAspect="1"/>
          </p:cNvGrpSpPr>
          <p:nvPr userDrawn="1"/>
        </p:nvGrpSpPr>
        <p:grpSpPr bwMode="auto">
          <a:xfrm>
            <a:off x="3657600" y="123825"/>
            <a:ext cx="1828800" cy="1498600"/>
            <a:chOff x="240" y="144"/>
            <a:chExt cx="1296" cy="1062"/>
          </a:xfrm>
        </p:grpSpPr>
        <p:sp>
          <p:nvSpPr>
            <p:cNvPr id="8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7" name="Rectangle 96"/>
          <p:cNvSpPr/>
          <p:nvPr userDrawn="1"/>
        </p:nvSpPr>
        <p:spPr>
          <a:xfrm>
            <a:off x="0" y="0"/>
            <a:ext cx="9144000" cy="1676400"/>
          </a:xfrm>
          <a:prstGeom prst="rect">
            <a:avLst/>
          </a:prstGeom>
          <a:solidFill>
            <a:srgbClr val="2C6AB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 97"/>
          <p:cNvSpPr/>
          <p:nvPr userDrawn="1"/>
        </p:nvSpPr>
        <p:spPr>
          <a:xfrm>
            <a:off x="0" y="762000"/>
            <a:ext cx="9144000" cy="609600"/>
          </a:xfrm>
          <a:prstGeom prst="rect">
            <a:avLst/>
          </a:prstGeom>
          <a:solidFill>
            <a:srgbClr val="00153E"/>
          </a:solidFill>
          <a:ln>
            <a:solidFill>
              <a:srgbClr val="2C6AB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endParaRPr lang="en-GB" dirty="0"/>
          </a:p>
        </p:txBody>
      </p:sp>
      <p:sp>
        <p:nvSpPr>
          <p:cNvPr id="99" name="TextBox 98"/>
          <p:cNvSpPr txBox="1"/>
          <p:nvPr userDrawn="1"/>
        </p:nvSpPr>
        <p:spPr>
          <a:xfrm>
            <a:off x="1905000" y="759023"/>
            <a:ext cx="30846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400" dirty="0" smtClean="0">
                <a:solidFill>
                  <a:schemeClr val="bg1"/>
                </a:solidFill>
              </a:rPr>
              <a:t>International</a:t>
            </a:r>
            <a:r>
              <a:rPr lang="en-GB" sz="1400" baseline="0" dirty="0" smtClean="0">
                <a:solidFill>
                  <a:schemeClr val="bg1"/>
                </a:solidFill>
              </a:rPr>
              <a:t> Civil Aviation Organization</a:t>
            </a:r>
            <a:endParaRPr lang="en-GB" sz="1400" dirty="0" smtClean="0">
              <a:solidFill>
                <a:schemeClr val="bg1"/>
              </a:solidFill>
            </a:endParaRPr>
          </a:p>
        </p:txBody>
      </p:sp>
      <p:grpSp>
        <p:nvGrpSpPr>
          <p:cNvPr id="100" name="Group 2"/>
          <p:cNvGrpSpPr>
            <a:grpSpLocks noChangeAspect="1"/>
          </p:cNvGrpSpPr>
          <p:nvPr userDrawn="1"/>
        </p:nvGrpSpPr>
        <p:grpSpPr bwMode="auto">
          <a:xfrm>
            <a:off x="0" y="88900"/>
            <a:ext cx="1828800" cy="1498600"/>
            <a:chOff x="240" y="144"/>
            <a:chExt cx="1296" cy="1062"/>
          </a:xfrm>
          <a:solidFill>
            <a:schemeClr val="bg1"/>
          </a:solidFill>
        </p:grpSpPr>
        <p:sp>
          <p:nvSpPr>
            <p:cNvPr id="101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6/92010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Project title (Insert, Header &amp; Footer)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_White_No_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" name="Picture 97" descr="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solidFill>
            <a:srgbClr val="2C6ABA"/>
          </a:solidFill>
        </p:spPr>
        <p:txBody>
          <a:bodyPr lIns="45720" rIns="45720" anchor="b"/>
          <a:lstStyle>
            <a:lvl1pPr marL="0"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6/92010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Project title (Insert, Header &amp; Footer)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8" name="Group 2"/>
          <p:cNvGrpSpPr>
            <a:grpSpLocks noChangeAspect="1"/>
          </p:cNvGrpSpPr>
          <p:nvPr userDrawn="1"/>
        </p:nvGrpSpPr>
        <p:grpSpPr bwMode="auto">
          <a:xfrm>
            <a:off x="3017520" y="304800"/>
            <a:ext cx="411480" cy="337185"/>
            <a:chOff x="240" y="144"/>
            <a:chExt cx="1296" cy="1062"/>
          </a:xfrm>
          <a:solidFill>
            <a:srgbClr val="E4EDF8"/>
          </a:solidFill>
        </p:grpSpPr>
        <p:sp>
          <p:nvSpPr>
            <p:cNvPr id="9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1447799"/>
            <a:ext cx="5486400" cy="327977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6/92010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Project title (Insert, Header &amp; Footer)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6/92010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Project title (Insert, Header &amp; Footer)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" name="Picture 96" descr="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01000" y="0"/>
            <a:ext cx="1143000" cy="6126163"/>
          </a:xfrm>
          <a:solidFill>
            <a:srgbClr val="2C6ABA"/>
          </a:solidFill>
        </p:spPr>
        <p:txBody>
          <a:bodyPr vert="eaVert" lIns="45720" tIns="228600" rIns="45720" bIns="914400"/>
          <a:lstStyle>
            <a:lvl1pPr marL="137160"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0"/>
            <a:ext cx="7543800" cy="6126163"/>
          </a:xfrm>
        </p:spPr>
        <p:txBody>
          <a:bodyPr vert="eaVert" lIns="45720" tIns="228600" rIns="4572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6/92010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Project title (Insert, Header &amp; Footer)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" name="Group 2"/>
          <p:cNvGrpSpPr>
            <a:grpSpLocks noChangeAspect="1"/>
          </p:cNvGrpSpPr>
          <p:nvPr userDrawn="1"/>
        </p:nvGrpSpPr>
        <p:grpSpPr bwMode="auto">
          <a:xfrm rot="16200000" flipH="1" flipV="1">
            <a:off x="8014561" y="5004661"/>
            <a:ext cx="1115878" cy="914400"/>
            <a:chOff x="240" y="144"/>
            <a:chExt cx="1296" cy="1062"/>
          </a:xfrm>
        </p:grpSpPr>
        <p:sp>
          <p:nvSpPr>
            <p:cNvPr id="8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 lIns="45720" rIns="45720"/>
          <a:lstStyle>
            <a:lvl1pPr marL="0" algn="ctr"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00153E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5050DC-EB4F-4980-BB87-AE066EE08970}" type="datetime1">
              <a:rPr lang="en-US" smtClean="0">
                <a:solidFill>
                  <a:prstClr val="white"/>
                </a:solidFill>
              </a:rPr>
              <a:pPr/>
              <a:t>5/15/2012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TITLE (to edit: Insert, Header &amp; Footer)</a:t>
            </a: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7" name="Group 2"/>
          <p:cNvGrpSpPr>
            <a:grpSpLocks noChangeAspect="1"/>
          </p:cNvGrpSpPr>
          <p:nvPr userDrawn="1"/>
        </p:nvGrpSpPr>
        <p:grpSpPr bwMode="auto">
          <a:xfrm>
            <a:off x="3657600" y="123825"/>
            <a:ext cx="1828800" cy="1498600"/>
            <a:chOff x="240" y="144"/>
            <a:chExt cx="1296" cy="1062"/>
          </a:xfrm>
        </p:grpSpPr>
        <p:sp>
          <p:nvSpPr>
            <p:cNvPr id="8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97" name="Rectangle 96"/>
          <p:cNvSpPr/>
          <p:nvPr userDrawn="1"/>
        </p:nvSpPr>
        <p:spPr>
          <a:xfrm>
            <a:off x="0" y="0"/>
            <a:ext cx="9144000" cy="1676400"/>
          </a:xfrm>
          <a:prstGeom prst="rect">
            <a:avLst/>
          </a:prstGeom>
          <a:solidFill>
            <a:srgbClr val="2C6AB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98" name="Rectangle 97"/>
          <p:cNvSpPr/>
          <p:nvPr userDrawn="1"/>
        </p:nvSpPr>
        <p:spPr>
          <a:xfrm>
            <a:off x="0" y="762000"/>
            <a:ext cx="9144000" cy="609600"/>
          </a:xfrm>
          <a:prstGeom prst="rect">
            <a:avLst/>
          </a:prstGeom>
          <a:solidFill>
            <a:srgbClr val="00153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dirty="0">
              <a:solidFill>
                <a:prstClr val="white"/>
              </a:solidFill>
            </a:endParaRPr>
          </a:p>
        </p:txBody>
      </p:sp>
      <p:sp>
        <p:nvSpPr>
          <p:cNvPr id="99" name="TextBox 98"/>
          <p:cNvSpPr txBox="1"/>
          <p:nvPr userDrawn="1"/>
        </p:nvSpPr>
        <p:spPr>
          <a:xfrm>
            <a:off x="1905000" y="759023"/>
            <a:ext cx="30846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GB" sz="1400" dirty="0" smtClean="0">
                <a:solidFill>
                  <a:prstClr val="white"/>
                </a:solidFill>
              </a:rPr>
              <a:t>International Civil Aviation Organization</a:t>
            </a:r>
          </a:p>
        </p:txBody>
      </p:sp>
      <p:grpSp>
        <p:nvGrpSpPr>
          <p:cNvPr id="100" name="Group 2"/>
          <p:cNvGrpSpPr>
            <a:grpSpLocks noChangeAspect="1"/>
          </p:cNvGrpSpPr>
          <p:nvPr userDrawn="1"/>
        </p:nvGrpSpPr>
        <p:grpSpPr bwMode="auto">
          <a:xfrm>
            <a:off x="0" y="88900"/>
            <a:ext cx="1828800" cy="1498600"/>
            <a:chOff x="240" y="144"/>
            <a:chExt cx="1296" cy="1062"/>
          </a:xfrm>
          <a:solidFill>
            <a:schemeClr val="bg1"/>
          </a:solidFill>
        </p:grpSpPr>
        <p:sp>
          <p:nvSpPr>
            <p:cNvPr id="101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18734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6629400"/>
            <a:ext cx="9144000" cy="228600"/>
          </a:xfrm>
          <a:prstGeom prst="rect">
            <a:avLst/>
          </a:prstGeom>
          <a:solidFill>
            <a:srgbClr val="2C6AB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marL="320040" algn="l"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/>
          <a:p>
            <a:fld id="{8F087261-B8AF-4384-9125-F8852D274C89}" type="datetime1">
              <a:rPr lang="en-US" smtClean="0">
                <a:solidFill>
                  <a:prstClr val="white"/>
                </a:solidFill>
              </a:rPr>
              <a:pPr/>
              <a:t>5/15/2012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TITLE (to edit: Insert, Header &amp; Footer)</a:t>
            </a:r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97275D5-4C12-42FF-82D2-635AEC9DB89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105358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rgbClr val="2C6AB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685800" y="4047744"/>
            <a:ext cx="7772400" cy="1362456"/>
          </a:xfrm>
          <a:prstGeom prst="rect">
            <a:avLst/>
          </a:prstGeom>
          <a:solidFill>
            <a:srgbClr val="00153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dirty="0">
              <a:solidFill>
                <a:prstClr val="white"/>
              </a:solidFill>
            </a:endParaRPr>
          </a:p>
        </p:txBody>
      </p:sp>
      <p:grpSp>
        <p:nvGrpSpPr>
          <p:cNvPr id="8" name="Group 2"/>
          <p:cNvGrpSpPr>
            <a:grpSpLocks noChangeAspect="1"/>
          </p:cNvGrpSpPr>
          <p:nvPr userDrawn="1"/>
        </p:nvGrpSpPr>
        <p:grpSpPr bwMode="auto">
          <a:xfrm>
            <a:off x="7924800" y="5029201"/>
            <a:ext cx="411480" cy="337185"/>
            <a:chOff x="240" y="144"/>
            <a:chExt cx="1296" cy="1062"/>
          </a:xfrm>
          <a:solidFill>
            <a:srgbClr val="E4EDF8"/>
          </a:solidFill>
        </p:grpSpPr>
        <p:sp>
          <p:nvSpPr>
            <p:cNvPr id="9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4406900"/>
            <a:ext cx="7772400" cy="612648"/>
          </a:xfrm>
          <a:solidFill>
            <a:srgbClr val="2C6AB6"/>
          </a:solidFill>
          <a:ln>
            <a:solidFill>
              <a:srgbClr val="0015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457200" tIns="45720" rIns="45720" bIns="45720" rtlCol="0" anchor="ctr" anchorCtr="0">
            <a:noAutofit/>
          </a:bodyPr>
          <a:lstStyle>
            <a:lvl1pPr marL="0" algn="l" defTabSz="914400" rtl="0" eaLnBrk="1" latinLnBrk="0" hangingPunct="1">
              <a:spcBef>
                <a:spcPct val="0"/>
              </a:spcBef>
              <a:buNone/>
              <a:defRPr lang="en-US" sz="3600" kern="1200" dirty="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0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rgbClr val="2C6AB6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solidFill>
            <a:schemeClr val="bg1"/>
          </a:solidFill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fld id="{1754E28D-12E3-4CA8-BE4A-0F4791123213}" type="datetime1">
              <a:rPr lang="en-US" smtClean="0"/>
              <a:pPr/>
              <a:t>5/15/2012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solidFill>
            <a:schemeClr val="bg1"/>
          </a:solidFill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TITLE (to edit: Insert, Header &amp; Footer)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solidFill>
            <a:schemeClr val="bg1"/>
          </a:solidFill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567406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6EA6DE-C2F3-474D-BD47-49B6CDBF6BEC}" type="datetime1">
              <a:rPr lang="en-US" smtClean="0">
                <a:solidFill>
                  <a:prstClr val="white"/>
                </a:solidFill>
              </a:rPr>
              <a:pPr/>
              <a:t>5/15/2012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TITLE (to edit: Insert, Header &amp; Footer)</a:t>
            </a:r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441338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6629400"/>
            <a:ext cx="9144000" cy="228600"/>
          </a:xfrm>
          <a:prstGeom prst="rect">
            <a:avLst/>
          </a:prstGeom>
          <a:solidFill>
            <a:srgbClr val="2C6A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marL="320040" algn="l"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/>
          <a:p>
            <a:r>
              <a:rPr lang="en-US" smtClean="0"/>
              <a:t>6/92010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Project title (Insert, Header &amp; Footer)</a:t>
            </a:r>
            <a:endParaRPr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971CD5F-AD9E-40B4-86A4-AF6A6ADE1DD1}" type="datetime1">
              <a:rPr lang="en-US" smtClean="0">
                <a:solidFill>
                  <a:prstClr val="white"/>
                </a:solidFill>
              </a:rPr>
              <a:pPr/>
              <a:t>5/15/2012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TITLE (to edit: Insert, Header &amp; Footer)</a:t>
            </a:r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863183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3C6460-050D-4454-B505-13FBA8F22E4E}" type="datetime1">
              <a:rPr lang="en-US" smtClean="0">
                <a:solidFill>
                  <a:prstClr val="white"/>
                </a:solidFill>
              </a:rPr>
              <a:pPr/>
              <a:t>5/15/2012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TITLE (to edit: Insert, Header &amp; Footer)</a:t>
            </a: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389407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_Blue">
    <p:bg>
      <p:bgPr>
        <a:solidFill>
          <a:srgbClr val="2C6AB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solidFill>
            <a:schemeClr val="bg1"/>
          </a:solidFill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fld id="{09AD2AB2-0A07-48E8-A3F6-75A3B67CAB9A}" type="datetime1">
              <a:rPr lang="en-US" smtClean="0"/>
              <a:pPr/>
              <a:t>5/15/2012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solidFill>
            <a:schemeClr val="bg1"/>
          </a:solidFill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TITLE (to edit: Insert, Header &amp; Footer)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solidFill>
            <a:schemeClr val="bg1"/>
          </a:solidFill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135716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379A-08D3-432E-BFBA-39B6AB5F7CAF}" type="datetime1">
              <a:rPr lang="en-US" smtClean="0">
                <a:solidFill>
                  <a:prstClr val="white"/>
                </a:solidFill>
              </a:rPr>
              <a:pPr/>
              <a:t>5/15/2012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TITLE (to edit: Insert, Header &amp; Footer)</a:t>
            </a: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074617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solidFill>
            <a:srgbClr val="2C6AB6"/>
          </a:solidFill>
        </p:spPr>
        <p:txBody>
          <a:bodyPr lIns="45720" rIns="45720" anchor="b"/>
          <a:lstStyle>
            <a:lvl1pPr marL="0"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7D144D-4CA6-4157-AC50-168657515CE6}" type="datetime1">
              <a:rPr lang="en-US" smtClean="0">
                <a:solidFill>
                  <a:prstClr val="white"/>
                </a:solidFill>
              </a:rPr>
              <a:pPr/>
              <a:t>5/15/2012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TITLE (to edit: Insert, Header &amp; Footer)</a:t>
            </a:r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8" name="Group 2"/>
          <p:cNvGrpSpPr>
            <a:grpSpLocks noChangeAspect="1"/>
          </p:cNvGrpSpPr>
          <p:nvPr userDrawn="1"/>
        </p:nvGrpSpPr>
        <p:grpSpPr bwMode="auto">
          <a:xfrm>
            <a:off x="3017520" y="304800"/>
            <a:ext cx="411480" cy="337185"/>
            <a:chOff x="240" y="144"/>
            <a:chExt cx="1296" cy="1062"/>
          </a:xfrm>
          <a:solidFill>
            <a:srgbClr val="E4EDF8"/>
          </a:solidFill>
        </p:grpSpPr>
        <p:sp>
          <p:nvSpPr>
            <p:cNvPr id="9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6887469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1447799"/>
            <a:ext cx="5486400" cy="327977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9473CB-DBAB-4B60-A1C7-8512735C081C}" type="datetime1">
              <a:rPr lang="en-US" smtClean="0">
                <a:solidFill>
                  <a:prstClr val="white"/>
                </a:solidFill>
              </a:rPr>
              <a:pPr/>
              <a:t>5/15/2012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TITLE (to edit: Insert, Header &amp; Footer)</a:t>
            </a:r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163412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D9C318-5BFB-4E56-8F2F-3F36873A3D2F}" type="datetime1">
              <a:rPr lang="en-US" smtClean="0">
                <a:solidFill>
                  <a:prstClr val="white"/>
                </a:solidFill>
              </a:rPr>
              <a:pPr/>
              <a:t>5/15/2012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TITLE (to edit: Insert, Header &amp; Footer)</a:t>
            </a:r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056351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01000" y="0"/>
            <a:ext cx="1143000" cy="6126163"/>
          </a:xfrm>
          <a:solidFill>
            <a:srgbClr val="2C6AB6"/>
          </a:solidFill>
        </p:spPr>
        <p:txBody>
          <a:bodyPr vert="eaVert" lIns="45720" tIns="228600" rIns="45720" bIns="914400"/>
          <a:lstStyle>
            <a:lvl1pPr marL="137160"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0"/>
            <a:ext cx="7543800" cy="6126163"/>
          </a:xfrm>
        </p:spPr>
        <p:txBody>
          <a:bodyPr vert="eaVert" lIns="45720" tIns="228600" rIns="4572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04CABD-C7EB-4FD2-BDCB-94C443E81AF3}" type="datetime1">
              <a:rPr lang="en-US" smtClean="0">
                <a:solidFill>
                  <a:prstClr val="white"/>
                </a:solidFill>
              </a:rPr>
              <a:pPr/>
              <a:t>5/15/2012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TITLE (to edit: Insert, Header &amp; Footer)</a:t>
            </a:r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7" name="Group 2"/>
          <p:cNvGrpSpPr>
            <a:grpSpLocks noChangeAspect="1"/>
          </p:cNvGrpSpPr>
          <p:nvPr userDrawn="1"/>
        </p:nvGrpSpPr>
        <p:grpSpPr bwMode="auto">
          <a:xfrm rot="16200000" flipH="1" flipV="1">
            <a:off x="8014561" y="5004661"/>
            <a:ext cx="1115878" cy="914400"/>
            <a:chOff x="240" y="144"/>
            <a:chExt cx="1296" cy="1062"/>
          </a:xfrm>
        </p:grpSpPr>
        <p:sp>
          <p:nvSpPr>
            <p:cNvPr id="8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917886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" name="Picture 190" descr="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 lIns="45720" rIns="45720"/>
          <a:lstStyle>
            <a:lvl1pPr marL="0" algn="ctr"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95724"/>
            <a:ext cx="6400800" cy="2200275"/>
          </a:xfrm>
        </p:spPr>
        <p:txBody>
          <a:bodyPr/>
          <a:lstStyle>
            <a:lvl1pPr marL="0" indent="0" algn="ctr">
              <a:buNone/>
              <a:defRPr>
                <a:solidFill>
                  <a:srgbClr val="00153E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5 Dec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  <p:grpSp>
        <p:nvGrpSpPr>
          <p:cNvPr id="7" name="Group 2"/>
          <p:cNvGrpSpPr>
            <a:grpSpLocks noChangeAspect="1"/>
          </p:cNvGrpSpPr>
          <p:nvPr userDrawn="1"/>
        </p:nvGrpSpPr>
        <p:grpSpPr bwMode="auto">
          <a:xfrm>
            <a:off x="3657600" y="123825"/>
            <a:ext cx="1828800" cy="1498600"/>
            <a:chOff x="240" y="144"/>
            <a:chExt cx="1296" cy="1062"/>
          </a:xfrm>
        </p:grpSpPr>
        <p:sp>
          <p:nvSpPr>
            <p:cNvPr id="8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0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4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5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4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7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6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1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3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sp>
        <p:nvSpPr>
          <p:cNvPr id="97" name="Rectangle 96"/>
          <p:cNvSpPr/>
          <p:nvPr userDrawn="1"/>
        </p:nvSpPr>
        <p:spPr>
          <a:xfrm>
            <a:off x="0" y="0"/>
            <a:ext cx="9144000" cy="1676400"/>
          </a:xfrm>
          <a:prstGeom prst="rect">
            <a:avLst/>
          </a:prstGeom>
          <a:solidFill>
            <a:srgbClr val="2C6AB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8" name="Rectangle 97"/>
          <p:cNvSpPr/>
          <p:nvPr userDrawn="1"/>
        </p:nvSpPr>
        <p:spPr>
          <a:xfrm>
            <a:off x="0" y="762000"/>
            <a:ext cx="9144000" cy="609600"/>
          </a:xfrm>
          <a:prstGeom prst="rect">
            <a:avLst/>
          </a:prstGeom>
          <a:solidFill>
            <a:srgbClr val="00153E"/>
          </a:solidFill>
          <a:ln>
            <a:solidFill>
              <a:srgbClr val="2C6AB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dirty="0">
              <a:solidFill>
                <a:srgbClr val="FFFFFF"/>
              </a:solidFill>
            </a:endParaRPr>
          </a:p>
        </p:txBody>
      </p:sp>
      <p:sp>
        <p:nvSpPr>
          <p:cNvPr id="99" name="TextBox 98"/>
          <p:cNvSpPr txBox="1"/>
          <p:nvPr userDrawn="1"/>
        </p:nvSpPr>
        <p:spPr>
          <a:xfrm>
            <a:off x="1905000" y="759023"/>
            <a:ext cx="30846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GB" sz="1400" dirty="0" smtClean="0">
                <a:solidFill>
                  <a:srgbClr val="FFFFFF"/>
                </a:solidFill>
              </a:rPr>
              <a:t>International Civil Aviation Organization</a:t>
            </a:r>
          </a:p>
        </p:txBody>
      </p:sp>
      <p:grpSp>
        <p:nvGrpSpPr>
          <p:cNvPr id="100" name="Group 2"/>
          <p:cNvGrpSpPr>
            <a:grpSpLocks noChangeAspect="1"/>
          </p:cNvGrpSpPr>
          <p:nvPr userDrawn="1"/>
        </p:nvGrpSpPr>
        <p:grpSpPr bwMode="auto">
          <a:xfrm>
            <a:off x="0" y="88900"/>
            <a:ext cx="1828800" cy="1498600"/>
            <a:chOff x="240" y="144"/>
            <a:chExt cx="1296" cy="1062"/>
          </a:xfrm>
          <a:solidFill>
            <a:schemeClr val="bg1"/>
          </a:solidFill>
        </p:grpSpPr>
        <p:sp>
          <p:nvSpPr>
            <p:cNvPr id="101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2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3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4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5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6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7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8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9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0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1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2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3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4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5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6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7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8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9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0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1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2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3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4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5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6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7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8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9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0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1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2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3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4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5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6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7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8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9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0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1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2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3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4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5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6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7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8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9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0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1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2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3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4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5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6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7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8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9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0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1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2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3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4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5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6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7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8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9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0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2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3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4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5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6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7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8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9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0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1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2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3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4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5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6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7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8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9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med"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6629400"/>
            <a:ext cx="9144000" cy="228600"/>
          </a:xfrm>
          <a:prstGeom prst="rect">
            <a:avLst/>
          </a:prstGeom>
          <a:solidFill>
            <a:srgbClr val="2C6A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marL="320040" algn="l"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5 Dec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med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Blue Background">
    <p:bg>
      <p:bgPr>
        <a:solidFill>
          <a:srgbClr val="2C6AB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Rectangle 97"/>
          <p:cNvSpPr/>
          <p:nvPr userDrawn="1"/>
        </p:nvSpPr>
        <p:spPr>
          <a:xfrm>
            <a:off x="0" y="6629400"/>
            <a:ext cx="9144000" cy="2286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Rectangle 6"/>
          <p:cNvSpPr/>
          <p:nvPr userDrawn="1"/>
        </p:nvSpPr>
        <p:spPr>
          <a:xfrm>
            <a:off x="685800" y="4047744"/>
            <a:ext cx="7772400" cy="1362456"/>
          </a:xfrm>
          <a:prstGeom prst="rect">
            <a:avLst/>
          </a:prstGeom>
          <a:solidFill>
            <a:srgbClr val="00153E"/>
          </a:solidFill>
          <a:ln>
            <a:solidFill>
              <a:srgbClr val="2C6AB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endParaRPr lang="en-GB" dirty="0"/>
          </a:p>
        </p:txBody>
      </p:sp>
      <p:grpSp>
        <p:nvGrpSpPr>
          <p:cNvPr id="8" name="Group 2"/>
          <p:cNvGrpSpPr>
            <a:grpSpLocks noChangeAspect="1"/>
          </p:cNvGrpSpPr>
          <p:nvPr userDrawn="1"/>
        </p:nvGrpSpPr>
        <p:grpSpPr bwMode="auto">
          <a:xfrm>
            <a:off x="7924800" y="5029201"/>
            <a:ext cx="411480" cy="337185"/>
            <a:chOff x="240" y="144"/>
            <a:chExt cx="1296" cy="1062"/>
          </a:xfrm>
          <a:solidFill>
            <a:srgbClr val="E4EDF8"/>
          </a:solidFill>
        </p:grpSpPr>
        <p:sp>
          <p:nvSpPr>
            <p:cNvPr id="9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4406900"/>
            <a:ext cx="7772400" cy="612648"/>
          </a:xfrm>
          <a:solidFill>
            <a:srgbClr val="2C6ABA"/>
          </a:solidFill>
          <a:ln>
            <a:solidFill>
              <a:srgbClr val="0015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457200" tIns="45720" rIns="45720" bIns="45720" rtlCol="0" anchor="ctr" anchorCtr="0">
            <a:noAutofit/>
          </a:bodyPr>
          <a:lstStyle>
            <a:lvl1pPr marL="0" algn="l" defTabSz="914400" rtl="0" eaLnBrk="1" latinLnBrk="0" hangingPunct="1">
              <a:spcBef>
                <a:spcPct val="0"/>
              </a:spcBef>
              <a:buNone/>
              <a:defRPr lang="en-US" sz="3600" kern="1200" dirty="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0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6/92010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Project title (Insert, Header &amp; Footer)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Blue Background">
    <p:bg>
      <p:bgPr>
        <a:solidFill>
          <a:srgbClr val="2C6AB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Rectangle 97"/>
          <p:cNvSpPr/>
          <p:nvPr userDrawn="1"/>
        </p:nvSpPr>
        <p:spPr>
          <a:xfrm>
            <a:off x="0" y="6629400"/>
            <a:ext cx="9144000" cy="2286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/>
          <p:nvPr userDrawn="1"/>
        </p:nvSpPr>
        <p:spPr>
          <a:xfrm>
            <a:off x="685800" y="4047744"/>
            <a:ext cx="7772400" cy="1362456"/>
          </a:xfrm>
          <a:prstGeom prst="rect">
            <a:avLst/>
          </a:prstGeom>
          <a:solidFill>
            <a:srgbClr val="00153E"/>
          </a:solidFill>
          <a:ln>
            <a:solidFill>
              <a:srgbClr val="2C6AB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dirty="0">
              <a:solidFill>
                <a:srgbClr val="FFFFFF"/>
              </a:solidFill>
            </a:endParaRPr>
          </a:p>
        </p:txBody>
      </p:sp>
      <p:grpSp>
        <p:nvGrpSpPr>
          <p:cNvPr id="8" name="Group 2"/>
          <p:cNvGrpSpPr>
            <a:grpSpLocks noChangeAspect="1"/>
          </p:cNvGrpSpPr>
          <p:nvPr userDrawn="1"/>
        </p:nvGrpSpPr>
        <p:grpSpPr bwMode="auto">
          <a:xfrm>
            <a:off x="7924800" y="5029201"/>
            <a:ext cx="411480" cy="337185"/>
            <a:chOff x="240" y="144"/>
            <a:chExt cx="1296" cy="1062"/>
          </a:xfrm>
          <a:solidFill>
            <a:srgbClr val="E4EDF8"/>
          </a:solidFill>
        </p:grpSpPr>
        <p:sp>
          <p:nvSpPr>
            <p:cNvPr id="9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6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0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1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2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7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8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3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5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7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8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9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1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2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3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7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2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4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4406900"/>
            <a:ext cx="7772400" cy="612648"/>
          </a:xfrm>
          <a:solidFill>
            <a:srgbClr val="2C6ABA"/>
          </a:solidFill>
          <a:ln>
            <a:solidFill>
              <a:srgbClr val="0015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457200" tIns="45720" rIns="45720" bIns="45720" rtlCol="0" anchor="ctr" anchorCtr="0">
            <a:noAutofit/>
          </a:bodyPr>
          <a:lstStyle>
            <a:lvl1pPr marL="0" algn="l" defTabSz="914400" rtl="0" eaLnBrk="1" latinLnBrk="0" hangingPunct="1">
              <a:spcBef>
                <a:spcPct val="0"/>
              </a:spcBef>
              <a:buNone/>
              <a:defRPr lang="en-US" sz="3600" kern="1200" dirty="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0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Last updated: 5 Dec 2011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Last updated: Dec 5, 2011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fld id="{C97275D5-4C12-42FF-82D2-635AEC9DB89A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spd="med"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White Background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Picture 98" descr="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Last updated: 5 Dec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/>
          <p:nvPr userDrawn="1"/>
        </p:nvSpPr>
        <p:spPr>
          <a:xfrm>
            <a:off x="685800" y="4047744"/>
            <a:ext cx="7772400" cy="1362456"/>
          </a:xfrm>
          <a:prstGeom prst="rect">
            <a:avLst/>
          </a:prstGeom>
          <a:solidFill>
            <a:srgbClr val="00153E"/>
          </a:solidFill>
          <a:ln>
            <a:solidFill>
              <a:srgbClr val="2C6AB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dirty="0">
              <a:solidFill>
                <a:srgbClr val="FFFFFF"/>
              </a:solidFill>
            </a:endParaRPr>
          </a:p>
        </p:txBody>
      </p:sp>
      <p:grpSp>
        <p:nvGrpSpPr>
          <p:cNvPr id="8" name="Group 2"/>
          <p:cNvGrpSpPr>
            <a:grpSpLocks noChangeAspect="1"/>
          </p:cNvGrpSpPr>
          <p:nvPr userDrawn="1"/>
        </p:nvGrpSpPr>
        <p:grpSpPr bwMode="auto">
          <a:xfrm>
            <a:off x="7924800" y="5029201"/>
            <a:ext cx="411480" cy="337185"/>
            <a:chOff x="240" y="144"/>
            <a:chExt cx="1296" cy="1062"/>
          </a:xfrm>
          <a:solidFill>
            <a:srgbClr val="E4EDF8"/>
          </a:solidFill>
        </p:grpSpPr>
        <p:sp>
          <p:nvSpPr>
            <p:cNvPr id="9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6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0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1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2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7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8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3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5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7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8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9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1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2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3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7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2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4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4406900"/>
            <a:ext cx="7772400" cy="612648"/>
          </a:xfrm>
          <a:solidFill>
            <a:srgbClr val="2C6ABA"/>
          </a:solidFill>
          <a:ln>
            <a:solidFill>
              <a:srgbClr val="0015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457200" tIns="45720" rIns="45720" bIns="45720" rtlCol="0" anchor="ctr" anchorCtr="0">
            <a:noAutofit/>
          </a:bodyPr>
          <a:lstStyle>
            <a:lvl1pPr marL="0" algn="l" defTabSz="914400" rtl="0" eaLnBrk="1" latinLnBrk="0" hangingPunct="1">
              <a:spcBef>
                <a:spcPct val="0"/>
              </a:spcBef>
              <a:buNone/>
              <a:defRPr lang="en-US" sz="3600" kern="1200" dirty="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0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  <p:transition spd="med"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5 Dec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med"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Date Placeholder 4"/>
          <p:cNvSpPr>
            <a:spLocks noGrp="1"/>
          </p:cNvSpPr>
          <p:nvPr>
            <p:ph type="dt" sz="half" idx="10"/>
          </p:nvPr>
        </p:nvSpPr>
        <p:spPr>
          <a:xfrm>
            <a:off x="0" y="6629400"/>
            <a:ext cx="3124200" cy="228600"/>
          </a:xfrm>
        </p:spPr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5 Dec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med"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6629400"/>
            <a:ext cx="9144000" cy="2286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1143000" y="6629400"/>
            <a:ext cx="6858000" cy="228600"/>
          </a:xfrm>
          <a:noFill/>
        </p:spPr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001000" y="6629400"/>
            <a:ext cx="1143000" cy="228600"/>
          </a:xfrm>
          <a:noFill/>
        </p:spPr>
        <p:txBody>
          <a:bodyPr/>
          <a:lstStyle/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med">
    <p:fad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_Blue">
    <p:bg>
      <p:bgPr>
        <a:solidFill>
          <a:srgbClr val="2C6AB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White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Last updated: 5 Dec 2011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Last updated: Dec 5, 2011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fld id="{C97275D5-4C12-42FF-82D2-635AEC9DB89A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spd="med">
    <p:fade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_Blue_No_Footer">
    <p:bg>
      <p:bgPr>
        <a:solidFill>
          <a:srgbClr val="2C6AB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med">
    <p:fade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5 Dec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med">
    <p:fade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_White_No_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med">
    <p:fade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" name="Picture 97" descr="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solidFill>
            <a:srgbClr val="2C6ABA"/>
          </a:solidFill>
        </p:spPr>
        <p:txBody>
          <a:bodyPr lIns="45720" rIns="45720" anchor="b"/>
          <a:lstStyle>
            <a:lvl1pPr marL="0"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5 Dec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grpSp>
        <p:nvGrpSpPr>
          <p:cNvPr id="8" name="Group 2"/>
          <p:cNvGrpSpPr>
            <a:grpSpLocks noChangeAspect="1"/>
          </p:cNvGrpSpPr>
          <p:nvPr userDrawn="1"/>
        </p:nvGrpSpPr>
        <p:grpSpPr bwMode="auto">
          <a:xfrm>
            <a:off x="3017520" y="304800"/>
            <a:ext cx="411480" cy="337185"/>
            <a:chOff x="240" y="144"/>
            <a:chExt cx="1296" cy="1062"/>
          </a:xfrm>
          <a:solidFill>
            <a:srgbClr val="E4EDF8"/>
          </a:solidFill>
        </p:grpSpPr>
        <p:sp>
          <p:nvSpPr>
            <p:cNvPr id="9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6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0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1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2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7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8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3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5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7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8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9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1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2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3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7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2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4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</p:spTree>
  </p:cSld>
  <p:clrMapOvr>
    <a:masterClrMapping/>
  </p:clrMapOvr>
  <p:transition spd="med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White Background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Picture 98" descr="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6/92010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Project title (Insert, Header &amp; Footer)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97275D5-4C12-42FF-82D2-635AEC9DB8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685800" y="4047744"/>
            <a:ext cx="7772400" cy="1362456"/>
          </a:xfrm>
          <a:prstGeom prst="rect">
            <a:avLst/>
          </a:prstGeom>
          <a:solidFill>
            <a:srgbClr val="00153E"/>
          </a:solidFill>
          <a:ln>
            <a:solidFill>
              <a:srgbClr val="2C6AB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endParaRPr lang="en-GB" dirty="0"/>
          </a:p>
        </p:txBody>
      </p:sp>
      <p:grpSp>
        <p:nvGrpSpPr>
          <p:cNvPr id="8" name="Group 2"/>
          <p:cNvGrpSpPr>
            <a:grpSpLocks noChangeAspect="1"/>
          </p:cNvGrpSpPr>
          <p:nvPr userDrawn="1"/>
        </p:nvGrpSpPr>
        <p:grpSpPr bwMode="auto">
          <a:xfrm>
            <a:off x="7924800" y="5029201"/>
            <a:ext cx="411480" cy="337185"/>
            <a:chOff x="240" y="144"/>
            <a:chExt cx="1296" cy="1062"/>
          </a:xfrm>
          <a:solidFill>
            <a:srgbClr val="E4EDF8"/>
          </a:solidFill>
        </p:grpSpPr>
        <p:sp>
          <p:nvSpPr>
            <p:cNvPr id="9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4406900"/>
            <a:ext cx="7772400" cy="612648"/>
          </a:xfrm>
          <a:solidFill>
            <a:srgbClr val="2C6ABA"/>
          </a:solidFill>
          <a:ln>
            <a:solidFill>
              <a:srgbClr val="0015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457200" tIns="45720" rIns="45720" bIns="45720" rtlCol="0" anchor="ctr" anchorCtr="0">
            <a:noAutofit/>
          </a:bodyPr>
          <a:lstStyle>
            <a:lvl1pPr marL="0" algn="l" defTabSz="914400" rtl="0" eaLnBrk="1" latinLnBrk="0" hangingPunct="1">
              <a:spcBef>
                <a:spcPct val="0"/>
              </a:spcBef>
              <a:buNone/>
              <a:defRPr lang="en-US" sz="3600" kern="1200" dirty="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0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1447799"/>
            <a:ext cx="5486400" cy="327977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5 Dec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med">
    <p:fade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5 Dec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med">
    <p:fade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" name="Picture 96" descr="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01000" y="0"/>
            <a:ext cx="1143000" cy="6126163"/>
          </a:xfrm>
          <a:solidFill>
            <a:srgbClr val="2C6ABA"/>
          </a:solidFill>
        </p:spPr>
        <p:txBody>
          <a:bodyPr vert="eaVert" lIns="45720" tIns="228600" rIns="45720" bIns="914400"/>
          <a:lstStyle>
            <a:lvl1pPr marL="137160"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0"/>
            <a:ext cx="7543800" cy="6126163"/>
          </a:xfrm>
        </p:spPr>
        <p:txBody>
          <a:bodyPr vert="eaVert" lIns="45720" tIns="228600" rIns="4572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5 Dec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grpSp>
        <p:nvGrpSpPr>
          <p:cNvPr id="7" name="Group 2"/>
          <p:cNvGrpSpPr>
            <a:grpSpLocks noChangeAspect="1"/>
          </p:cNvGrpSpPr>
          <p:nvPr userDrawn="1"/>
        </p:nvGrpSpPr>
        <p:grpSpPr bwMode="auto">
          <a:xfrm rot="16200000" flipH="1" flipV="1">
            <a:off x="8014561" y="5004661"/>
            <a:ext cx="1115878" cy="914400"/>
            <a:chOff x="240" y="144"/>
            <a:chExt cx="1296" cy="1062"/>
          </a:xfrm>
        </p:grpSpPr>
        <p:sp>
          <p:nvSpPr>
            <p:cNvPr id="8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0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4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5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4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7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6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1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3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</p:spTree>
  </p:cSld>
  <p:clrMapOvr>
    <a:masterClrMapping/>
  </p:clrMapOvr>
  <p:transition spd="med">
    <p:fade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/>
          </p:cNvSpPr>
          <p:nvPr userDrawn="1"/>
        </p:nvSpPr>
        <p:spPr bwMode="auto">
          <a:xfrm>
            <a:off x="380828" y="1132804"/>
            <a:ext cx="8382344" cy="122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CA" sz="3800" b="1" dirty="0">
                <a:ln w="31550" cmpd="sng">
                  <a:gradFill>
                    <a:gsLst>
                      <a:gs pos="25000">
                        <a:srgbClr val="2DA2BF">
                          <a:shade val="25000"/>
                          <a:satMod val="190000"/>
                        </a:srgbClr>
                      </a:gs>
                      <a:gs pos="80000">
                        <a:srgbClr val="2DA2BF">
                          <a:tint val="75000"/>
                          <a:satMod val="190000"/>
                        </a:srgbClr>
                      </a:gs>
                    </a:gsLst>
                    <a:lin ang="5400000"/>
                  </a:gradFill>
                  <a:prstDash val="solid"/>
                </a:ln>
                <a:solidFill>
                  <a:srgbClr val="FFFFFF"/>
                </a:solidFill>
                <a:effectLst>
                  <a:outerShdw blurRad="41275" dist="12700" dir="12000000" algn="tl" rotWithShape="0">
                    <a:srgbClr val="000000">
                      <a:alpha val="40000"/>
                    </a:srgbClr>
                  </a:outerShdw>
                </a:effectLst>
                <a:latin typeface="Arial Narrow" pitchFamily="34" charset="0"/>
                <a:cs typeface="Arial" charset="0"/>
              </a:rPr>
              <a:t>ICAO State Safety Programme (SSP) Implementation Course</a:t>
            </a:r>
            <a:endParaRPr lang="en-GB" sz="3800" b="1" dirty="0">
              <a:ln w="31550" cmpd="sng">
                <a:gradFill>
                  <a:gsLst>
                    <a:gs pos="25000">
                      <a:srgbClr val="2DA2BF">
                        <a:shade val="25000"/>
                        <a:satMod val="190000"/>
                      </a:srgbClr>
                    </a:gs>
                    <a:gs pos="80000">
                      <a:srgbClr val="2DA2BF">
                        <a:tint val="75000"/>
                        <a:satMod val="190000"/>
                      </a:srgbClr>
                    </a:gs>
                  </a:gsLst>
                  <a:lin ang="5400000"/>
                </a:gradFill>
                <a:prstDash val="solid"/>
              </a:ln>
              <a:solidFill>
                <a:srgbClr val="FFFFFF"/>
              </a:solidFill>
              <a:effectLst>
                <a:outerShdw blurRad="41275" dist="12700" dir="12000000" algn="tl" rotWithShape="0">
                  <a:srgbClr val="000000">
                    <a:alpha val="40000"/>
                  </a:srgbClr>
                </a:outerShdw>
              </a:effectLst>
              <a:latin typeface="Arial Narrow" pitchFamily="34" charset="0"/>
              <a:cs typeface="Arial" charset="0"/>
            </a:endParaRPr>
          </a:p>
        </p:txBody>
      </p:sp>
      <p:grpSp>
        <p:nvGrpSpPr>
          <p:cNvPr id="3" name="Group 10"/>
          <p:cNvGrpSpPr>
            <a:grpSpLocks/>
          </p:cNvGrpSpPr>
          <p:nvPr userDrawn="1"/>
        </p:nvGrpSpPr>
        <p:grpSpPr bwMode="auto">
          <a:xfrm>
            <a:off x="214313" y="6389688"/>
            <a:ext cx="8785225" cy="307975"/>
            <a:chOff x="157" y="4055"/>
            <a:chExt cx="5535" cy="194"/>
          </a:xfrm>
        </p:grpSpPr>
        <p:sp>
          <p:nvSpPr>
            <p:cNvPr id="4" name="Text Box 11"/>
            <p:cNvSpPr txBox="1">
              <a:spLocks noChangeArrowheads="1"/>
            </p:cNvSpPr>
            <p:nvPr userDrawn="1"/>
          </p:nvSpPr>
          <p:spPr bwMode="auto">
            <a:xfrm>
              <a:off x="157" y="4055"/>
              <a:ext cx="1215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400" i="1" dirty="0">
                  <a:solidFill>
                    <a:srgbClr val="000066"/>
                  </a:solidFill>
                  <a:latin typeface="Arial" pitchFamily="34" charset="0"/>
                  <a:cs typeface="Arial" charset="0"/>
                </a:rPr>
                <a:t>Revision N° 5 </a:t>
              </a:r>
            </a:p>
          </p:txBody>
        </p:sp>
        <p:sp>
          <p:nvSpPr>
            <p:cNvPr id="5" name="Text Box 12"/>
            <p:cNvSpPr txBox="1">
              <a:spLocks noChangeArrowheads="1"/>
            </p:cNvSpPr>
            <p:nvPr userDrawn="1"/>
          </p:nvSpPr>
          <p:spPr bwMode="auto">
            <a:xfrm>
              <a:off x="1462" y="4055"/>
              <a:ext cx="3175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400" i="1" dirty="0">
                  <a:solidFill>
                    <a:srgbClr val="000066"/>
                  </a:solidFill>
                  <a:latin typeface="Arial" pitchFamily="34" charset="0"/>
                  <a:cs typeface="Arial" charset="0"/>
                </a:rPr>
                <a:t>ICAO State Safety Programme (SSP) Implementation Course</a:t>
              </a:r>
            </a:p>
          </p:txBody>
        </p:sp>
        <p:sp>
          <p:nvSpPr>
            <p:cNvPr id="6" name="Text Box 13"/>
            <p:cNvSpPr txBox="1">
              <a:spLocks noChangeArrowheads="1"/>
            </p:cNvSpPr>
            <p:nvPr userDrawn="1"/>
          </p:nvSpPr>
          <p:spPr bwMode="auto">
            <a:xfrm>
              <a:off x="4905" y="4055"/>
              <a:ext cx="787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400" i="1" dirty="0">
                  <a:solidFill>
                    <a:srgbClr val="000066"/>
                  </a:solidFill>
                  <a:latin typeface="Arial" pitchFamily="34" charset="0"/>
                  <a:cs typeface="Arial" charset="0"/>
                </a:rPr>
                <a:t>25/02/10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85935073"/>
      </p:ext>
    </p:extLst>
  </p:cSld>
  <p:clrMapOvr>
    <a:masterClrMapping/>
  </p:clrMapOvr>
  <p:transition spd="med">
    <p:zoom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 userDrawn="1"/>
        </p:nvCxnSpPr>
        <p:spPr>
          <a:xfrm>
            <a:off x="341313" y="1001713"/>
            <a:ext cx="8461375" cy="1587"/>
          </a:xfrm>
          <a:prstGeom prst="line">
            <a:avLst/>
          </a:prstGeom>
          <a:ln w="57150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13"/>
          <p:cNvGrpSpPr>
            <a:grpSpLocks/>
          </p:cNvGrpSpPr>
          <p:nvPr userDrawn="1"/>
        </p:nvGrpSpPr>
        <p:grpSpPr bwMode="auto">
          <a:xfrm>
            <a:off x="144463" y="6400800"/>
            <a:ext cx="8855075" cy="338138"/>
            <a:chOff x="257197" y="6400800"/>
            <a:chExt cx="8745516" cy="338554"/>
          </a:xfrm>
        </p:grpSpPr>
        <p:sp>
          <p:nvSpPr>
            <p:cNvPr id="6" name="Text Box 11"/>
            <p:cNvSpPr txBox="1">
              <a:spLocks noChangeArrowheads="1"/>
            </p:cNvSpPr>
            <p:nvPr userDrawn="1"/>
          </p:nvSpPr>
          <p:spPr bwMode="auto">
            <a:xfrm>
              <a:off x="257197" y="6431000"/>
              <a:ext cx="1008133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Module N° 6 </a:t>
              </a:r>
            </a:p>
          </p:txBody>
        </p:sp>
        <p:sp>
          <p:nvSpPr>
            <p:cNvPr id="7" name="Text Box 12"/>
            <p:cNvSpPr txBox="1">
              <a:spLocks noChangeArrowheads="1"/>
            </p:cNvSpPr>
            <p:nvPr userDrawn="1"/>
          </p:nvSpPr>
          <p:spPr bwMode="auto">
            <a:xfrm>
              <a:off x="2753228" y="6431000"/>
              <a:ext cx="3637432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ICAO State Safety Programme (SSP) Implementation Course</a:t>
              </a:r>
            </a:p>
          </p:txBody>
        </p:sp>
        <p:sp>
          <p:nvSpPr>
            <p:cNvPr id="8" name="Text Box 8"/>
            <p:cNvSpPr txBox="1">
              <a:spLocks noChangeArrowheads="1"/>
            </p:cNvSpPr>
            <p:nvPr userDrawn="1"/>
          </p:nvSpPr>
          <p:spPr bwMode="auto">
            <a:xfrm>
              <a:off x="8469641" y="6400800"/>
              <a:ext cx="533072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fld id="{F707107B-2E6F-4EAF-AF40-2222E04672CD}" type="slidenum">
                <a:rPr lang="en-US" sz="160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pPr fontAlgn="base">
                  <a:spcBef>
                    <a:spcPct val="50000"/>
                  </a:spcBef>
                  <a:spcAft>
                    <a:spcPct val="0"/>
                  </a:spcAft>
                  <a:defRPr/>
                </a:pPr>
                <a:t>‹#›</a:t>
              </a:fld>
              <a:endParaRPr lang="en-US" sz="1600" dirty="0">
                <a:solidFill>
                  <a:srgbClr val="000066"/>
                </a:solidFill>
                <a:latin typeface="Arial Narrow" pitchFamily="34" charset="0"/>
                <a:cs typeface="Arial" charset="0"/>
              </a:endParaRPr>
            </a:p>
          </p:txBody>
        </p:sp>
      </p:grp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42000" y="1071546"/>
            <a:ext cx="8460000" cy="5220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s-ES"/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342000" y="241731"/>
            <a:ext cx="8460000" cy="720000"/>
          </a:xfrm>
          <a:solidFill>
            <a:srgbClr val="0000FF"/>
          </a:solidFill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4040932151"/>
      </p:ext>
    </p:extLst>
  </p:cSld>
  <p:clrMapOvr>
    <a:masterClrMapping/>
  </p:clrMapOvr>
  <p:transition spd="med">
    <p:zoom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 userDrawn="1"/>
        </p:nvCxnSpPr>
        <p:spPr>
          <a:xfrm>
            <a:off x="341313" y="4356100"/>
            <a:ext cx="8461375" cy="1588"/>
          </a:xfrm>
          <a:prstGeom prst="line">
            <a:avLst/>
          </a:prstGeom>
          <a:ln w="57150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13"/>
          <p:cNvGrpSpPr>
            <a:grpSpLocks/>
          </p:cNvGrpSpPr>
          <p:nvPr userDrawn="1"/>
        </p:nvGrpSpPr>
        <p:grpSpPr bwMode="auto">
          <a:xfrm>
            <a:off x="144463" y="6400800"/>
            <a:ext cx="8855075" cy="338138"/>
            <a:chOff x="257197" y="6400800"/>
            <a:chExt cx="8745516" cy="338554"/>
          </a:xfrm>
        </p:grpSpPr>
        <p:sp>
          <p:nvSpPr>
            <p:cNvPr id="6" name="Text Box 11"/>
            <p:cNvSpPr txBox="1">
              <a:spLocks noChangeArrowheads="1"/>
            </p:cNvSpPr>
            <p:nvPr userDrawn="1"/>
          </p:nvSpPr>
          <p:spPr bwMode="auto">
            <a:xfrm>
              <a:off x="257197" y="6431000"/>
              <a:ext cx="1008133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Module N° 6 </a:t>
              </a:r>
            </a:p>
          </p:txBody>
        </p:sp>
        <p:sp>
          <p:nvSpPr>
            <p:cNvPr id="7" name="Text Box 12"/>
            <p:cNvSpPr txBox="1">
              <a:spLocks noChangeArrowheads="1"/>
            </p:cNvSpPr>
            <p:nvPr userDrawn="1"/>
          </p:nvSpPr>
          <p:spPr bwMode="auto">
            <a:xfrm>
              <a:off x="2753228" y="6431000"/>
              <a:ext cx="3637432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ICAO State Safety Programme (SSP) Implementation Course</a:t>
              </a:r>
            </a:p>
          </p:txBody>
        </p:sp>
        <p:sp>
          <p:nvSpPr>
            <p:cNvPr id="8" name="Text Box 8"/>
            <p:cNvSpPr txBox="1">
              <a:spLocks noChangeArrowheads="1"/>
            </p:cNvSpPr>
            <p:nvPr userDrawn="1"/>
          </p:nvSpPr>
          <p:spPr bwMode="auto">
            <a:xfrm>
              <a:off x="8469641" y="6400800"/>
              <a:ext cx="533072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fld id="{06ED1522-C1F7-4B1E-9273-53EA1A424C1D}" type="slidenum">
                <a:rPr lang="en-US" sz="160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pPr fontAlgn="base">
                  <a:spcBef>
                    <a:spcPct val="50000"/>
                  </a:spcBef>
                  <a:spcAft>
                    <a:spcPct val="0"/>
                  </a:spcAft>
                  <a:defRPr/>
                </a:pPr>
                <a:t>‹#›</a:t>
              </a:fld>
              <a:endParaRPr lang="en-US" sz="1600" dirty="0">
                <a:solidFill>
                  <a:srgbClr val="000066"/>
                </a:solidFill>
                <a:latin typeface="Arial Narrow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2000" y="4419425"/>
            <a:ext cx="8460000" cy="1620000"/>
          </a:xfrm>
          <a:solidFill>
            <a:srgbClr val="0000CC"/>
          </a:solidFill>
        </p:spPr>
        <p:txBody>
          <a:bodyPr anchor="t"/>
          <a:lstStyle>
            <a:lvl1pPr algn="l">
              <a:defRPr sz="3200" b="1" cap="none">
                <a:solidFill>
                  <a:srgbClr val="FFFF00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s-E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42000" y="2806505"/>
            <a:ext cx="8460000" cy="1500187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rgbClr val="000066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29490893"/>
      </p:ext>
    </p:extLst>
  </p:cSld>
  <p:clrMapOvr>
    <a:masterClrMapping/>
  </p:clrMapOvr>
  <p:transition spd="med">
    <p:zoom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 userDrawn="1"/>
        </p:nvCxnSpPr>
        <p:spPr>
          <a:xfrm>
            <a:off x="341313" y="1001713"/>
            <a:ext cx="8461375" cy="1587"/>
          </a:xfrm>
          <a:prstGeom prst="line">
            <a:avLst/>
          </a:prstGeom>
          <a:ln w="57150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13"/>
          <p:cNvGrpSpPr>
            <a:grpSpLocks/>
          </p:cNvGrpSpPr>
          <p:nvPr userDrawn="1"/>
        </p:nvGrpSpPr>
        <p:grpSpPr bwMode="auto">
          <a:xfrm>
            <a:off x="144463" y="6400800"/>
            <a:ext cx="8855075" cy="338138"/>
            <a:chOff x="257197" y="6400800"/>
            <a:chExt cx="8745516" cy="338554"/>
          </a:xfrm>
        </p:grpSpPr>
        <p:sp>
          <p:nvSpPr>
            <p:cNvPr id="7" name="Text Box 11"/>
            <p:cNvSpPr txBox="1">
              <a:spLocks noChangeArrowheads="1"/>
            </p:cNvSpPr>
            <p:nvPr userDrawn="1"/>
          </p:nvSpPr>
          <p:spPr bwMode="auto">
            <a:xfrm>
              <a:off x="257197" y="6431000"/>
              <a:ext cx="1008133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Module N° 6 </a:t>
              </a:r>
            </a:p>
          </p:txBody>
        </p:sp>
        <p:sp>
          <p:nvSpPr>
            <p:cNvPr id="8" name="Text Box 12"/>
            <p:cNvSpPr txBox="1">
              <a:spLocks noChangeArrowheads="1"/>
            </p:cNvSpPr>
            <p:nvPr userDrawn="1"/>
          </p:nvSpPr>
          <p:spPr bwMode="auto">
            <a:xfrm>
              <a:off x="2753228" y="6431000"/>
              <a:ext cx="3637432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ICAO State Safety Programme (SSP) Implementation Course</a:t>
              </a:r>
            </a:p>
          </p:txBody>
        </p:sp>
        <p:sp>
          <p:nvSpPr>
            <p:cNvPr id="9" name="Text Box 8"/>
            <p:cNvSpPr txBox="1">
              <a:spLocks noChangeArrowheads="1"/>
            </p:cNvSpPr>
            <p:nvPr userDrawn="1"/>
          </p:nvSpPr>
          <p:spPr bwMode="auto">
            <a:xfrm>
              <a:off x="8469641" y="6400800"/>
              <a:ext cx="533072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fld id="{E981B666-C689-4F9C-A846-A10E6FFB17AB}" type="slidenum">
                <a:rPr lang="en-US" sz="160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pPr fontAlgn="base">
                  <a:spcBef>
                    <a:spcPct val="50000"/>
                  </a:spcBef>
                  <a:spcAft>
                    <a:spcPct val="0"/>
                  </a:spcAft>
                  <a:defRPr/>
                </a:pPr>
                <a:t>‹#›</a:t>
              </a:fld>
              <a:endParaRPr lang="en-US" sz="1600" dirty="0">
                <a:solidFill>
                  <a:srgbClr val="000066"/>
                </a:solidFill>
                <a:latin typeface="Arial Narrow" pitchFamily="34" charset="0"/>
                <a:cs typeface="Arial" charset="0"/>
              </a:endParaRPr>
            </a:p>
          </p:txBody>
        </p:sp>
      </p:grp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42000" y="1084072"/>
            <a:ext cx="4212000" cy="5220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s-E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90000" y="1084072"/>
            <a:ext cx="4212000" cy="5220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s-ES"/>
          </a:p>
        </p:txBody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342000" y="241731"/>
            <a:ext cx="8460000" cy="720000"/>
          </a:xfrm>
          <a:solidFill>
            <a:srgbClr val="0000FF"/>
          </a:solidFill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4006304492"/>
      </p:ext>
    </p:extLst>
  </p:cSld>
  <p:clrMapOvr>
    <a:masterClrMapping/>
  </p:clrMapOvr>
  <p:transition spd="med">
    <p:zoom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 userDrawn="1"/>
        </p:nvCxnSpPr>
        <p:spPr>
          <a:xfrm>
            <a:off x="341313" y="1001713"/>
            <a:ext cx="8461375" cy="1587"/>
          </a:xfrm>
          <a:prstGeom prst="line">
            <a:avLst/>
          </a:prstGeom>
          <a:ln w="57150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13"/>
          <p:cNvGrpSpPr>
            <a:grpSpLocks/>
          </p:cNvGrpSpPr>
          <p:nvPr userDrawn="1"/>
        </p:nvGrpSpPr>
        <p:grpSpPr bwMode="auto">
          <a:xfrm>
            <a:off x="144463" y="6400800"/>
            <a:ext cx="8855075" cy="338138"/>
            <a:chOff x="257197" y="6400800"/>
            <a:chExt cx="8745516" cy="338554"/>
          </a:xfrm>
        </p:grpSpPr>
        <p:sp>
          <p:nvSpPr>
            <p:cNvPr id="9" name="Text Box 11"/>
            <p:cNvSpPr txBox="1">
              <a:spLocks noChangeArrowheads="1"/>
            </p:cNvSpPr>
            <p:nvPr userDrawn="1"/>
          </p:nvSpPr>
          <p:spPr bwMode="auto">
            <a:xfrm>
              <a:off x="257197" y="6431000"/>
              <a:ext cx="1008133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Module N° 6 </a:t>
              </a:r>
            </a:p>
          </p:txBody>
        </p:sp>
        <p:sp>
          <p:nvSpPr>
            <p:cNvPr id="10" name="Text Box 12"/>
            <p:cNvSpPr txBox="1">
              <a:spLocks noChangeArrowheads="1"/>
            </p:cNvSpPr>
            <p:nvPr userDrawn="1"/>
          </p:nvSpPr>
          <p:spPr bwMode="auto">
            <a:xfrm>
              <a:off x="2753228" y="6431000"/>
              <a:ext cx="3637432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ICAO State Safety Programme (SSP) Implementation Course</a:t>
              </a:r>
            </a:p>
          </p:txBody>
        </p:sp>
        <p:sp>
          <p:nvSpPr>
            <p:cNvPr id="11" name="Text Box 8"/>
            <p:cNvSpPr txBox="1">
              <a:spLocks noChangeArrowheads="1"/>
            </p:cNvSpPr>
            <p:nvPr userDrawn="1"/>
          </p:nvSpPr>
          <p:spPr bwMode="auto">
            <a:xfrm>
              <a:off x="8469641" y="6400800"/>
              <a:ext cx="533072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fld id="{0BC50FA8-F3BD-4E6F-96D2-F15D9ECD2B64}" type="slidenum">
                <a:rPr lang="en-US" sz="160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pPr fontAlgn="base">
                  <a:spcBef>
                    <a:spcPct val="50000"/>
                  </a:spcBef>
                  <a:spcAft>
                    <a:spcPct val="0"/>
                  </a:spcAft>
                  <a:defRPr/>
                </a:pPr>
                <a:t>‹#›</a:t>
              </a:fld>
              <a:endParaRPr lang="en-US" sz="1600" dirty="0">
                <a:solidFill>
                  <a:srgbClr val="000066"/>
                </a:solidFill>
                <a:latin typeface="Arial Narrow" pitchFamily="34" charset="0"/>
                <a:cs typeface="Arial" charset="0"/>
              </a:endParaRPr>
            </a:p>
          </p:txBody>
        </p:sp>
      </p:grp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42000" y="1084177"/>
            <a:ext cx="421200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42000" y="1799095"/>
            <a:ext cx="4212000" cy="432000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s-E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590000" y="1084177"/>
            <a:ext cx="421200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590000" y="1799095"/>
            <a:ext cx="4212000" cy="432000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s-ES"/>
          </a:p>
        </p:txBody>
      </p:sp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342000" y="241731"/>
            <a:ext cx="8460000" cy="720000"/>
          </a:xfrm>
          <a:solidFill>
            <a:srgbClr val="0000FF"/>
          </a:solidFill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796790110"/>
      </p:ext>
    </p:extLst>
  </p:cSld>
  <p:clrMapOvr>
    <a:masterClrMapping/>
  </p:clrMapOvr>
  <p:transition spd="med">
    <p:zoom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 userDrawn="1"/>
        </p:nvCxnSpPr>
        <p:spPr>
          <a:xfrm>
            <a:off x="341313" y="1001713"/>
            <a:ext cx="8461375" cy="1587"/>
          </a:xfrm>
          <a:prstGeom prst="line">
            <a:avLst/>
          </a:prstGeom>
          <a:ln w="57150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13"/>
          <p:cNvGrpSpPr>
            <a:grpSpLocks/>
          </p:cNvGrpSpPr>
          <p:nvPr userDrawn="1"/>
        </p:nvGrpSpPr>
        <p:grpSpPr bwMode="auto">
          <a:xfrm>
            <a:off x="144463" y="6400800"/>
            <a:ext cx="8855075" cy="338138"/>
            <a:chOff x="257197" y="6400800"/>
            <a:chExt cx="8745516" cy="338554"/>
          </a:xfrm>
        </p:grpSpPr>
        <p:sp>
          <p:nvSpPr>
            <p:cNvPr id="5" name="Text Box 11"/>
            <p:cNvSpPr txBox="1">
              <a:spLocks noChangeArrowheads="1"/>
            </p:cNvSpPr>
            <p:nvPr userDrawn="1"/>
          </p:nvSpPr>
          <p:spPr bwMode="auto">
            <a:xfrm>
              <a:off x="257197" y="6431000"/>
              <a:ext cx="1008133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Module N° 6 </a:t>
              </a:r>
            </a:p>
          </p:txBody>
        </p:sp>
        <p:sp>
          <p:nvSpPr>
            <p:cNvPr id="6" name="Text Box 12"/>
            <p:cNvSpPr txBox="1">
              <a:spLocks noChangeArrowheads="1"/>
            </p:cNvSpPr>
            <p:nvPr userDrawn="1"/>
          </p:nvSpPr>
          <p:spPr bwMode="auto">
            <a:xfrm>
              <a:off x="2753228" y="6431000"/>
              <a:ext cx="3637432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ICAO State Safety Programme (SSP) Implementation Course</a:t>
              </a:r>
            </a:p>
          </p:txBody>
        </p:sp>
        <p:sp>
          <p:nvSpPr>
            <p:cNvPr id="7" name="Text Box 8"/>
            <p:cNvSpPr txBox="1">
              <a:spLocks noChangeArrowheads="1"/>
            </p:cNvSpPr>
            <p:nvPr userDrawn="1"/>
          </p:nvSpPr>
          <p:spPr bwMode="auto">
            <a:xfrm>
              <a:off x="8469641" y="6400800"/>
              <a:ext cx="533072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fld id="{7ABEE575-CBB3-4411-B048-4CF8D21068C9}" type="slidenum">
                <a:rPr lang="en-US" sz="160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pPr fontAlgn="base">
                  <a:spcBef>
                    <a:spcPct val="50000"/>
                  </a:spcBef>
                  <a:spcAft>
                    <a:spcPct val="0"/>
                  </a:spcAft>
                  <a:defRPr/>
                </a:pPr>
                <a:t>‹#›</a:t>
              </a:fld>
              <a:endParaRPr lang="en-US" sz="1600" dirty="0">
                <a:solidFill>
                  <a:srgbClr val="000066"/>
                </a:solidFill>
                <a:latin typeface="Arial Narrow" pitchFamily="34" charset="0"/>
                <a:cs typeface="Arial" charset="0"/>
              </a:endParaRPr>
            </a:p>
          </p:txBody>
        </p:sp>
      </p:grp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342000" y="241731"/>
            <a:ext cx="8460000" cy="720000"/>
          </a:xfrm>
          <a:solidFill>
            <a:srgbClr val="0000FF"/>
          </a:solidFill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808954108"/>
      </p:ext>
    </p:extLst>
  </p:cSld>
  <p:clrMapOvr>
    <a:masterClrMapping/>
  </p:clrMapOvr>
  <p:transition spd="med">
    <p:zoom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"/>
          <p:cNvGrpSpPr>
            <a:grpSpLocks/>
          </p:cNvGrpSpPr>
          <p:nvPr userDrawn="1"/>
        </p:nvGrpSpPr>
        <p:grpSpPr bwMode="auto">
          <a:xfrm>
            <a:off x="144463" y="6400800"/>
            <a:ext cx="8855075" cy="338138"/>
            <a:chOff x="257197" y="6400800"/>
            <a:chExt cx="8745516" cy="338554"/>
          </a:xfrm>
        </p:grpSpPr>
        <p:sp>
          <p:nvSpPr>
            <p:cNvPr id="3" name="Text Box 11"/>
            <p:cNvSpPr txBox="1">
              <a:spLocks noChangeArrowheads="1"/>
            </p:cNvSpPr>
            <p:nvPr userDrawn="1"/>
          </p:nvSpPr>
          <p:spPr bwMode="auto">
            <a:xfrm>
              <a:off x="257197" y="6431000"/>
              <a:ext cx="1008133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Module N° 6 </a:t>
              </a:r>
            </a:p>
          </p:txBody>
        </p:sp>
        <p:sp>
          <p:nvSpPr>
            <p:cNvPr id="4" name="Text Box 12"/>
            <p:cNvSpPr txBox="1">
              <a:spLocks noChangeArrowheads="1"/>
            </p:cNvSpPr>
            <p:nvPr userDrawn="1"/>
          </p:nvSpPr>
          <p:spPr bwMode="auto">
            <a:xfrm>
              <a:off x="2753228" y="6431000"/>
              <a:ext cx="3637432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ICAO State Safety Programme (SSP) Implementation Course</a:t>
              </a:r>
            </a:p>
          </p:txBody>
        </p:sp>
        <p:sp>
          <p:nvSpPr>
            <p:cNvPr id="5" name="Text Box 8"/>
            <p:cNvSpPr txBox="1">
              <a:spLocks noChangeArrowheads="1"/>
            </p:cNvSpPr>
            <p:nvPr userDrawn="1"/>
          </p:nvSpPr>
          <p:spPr bwMode="auto">
            <a:xfrm>
              <a:off x="8469641" y="6400800"/>
              <a:ext cx="533072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fld id="{6E534DA9-75BF-4AAE-AE99-50A469F3D4A2}" type="slidenum">
                <a:rPr lang="en-US" sz="160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pPr fontAlgn="base">
                  <a:spcBef>
                    <a:spcPct val="50000"/>
                  </a:spcBef>
                  <a:spcAft>
                    <a:spcPct val="0"/>
                  </a:spcAft>
                  <a:defRPr/>
                </a:pPr>
                <a:t>‹#›</a:t>
              </a:fld>
              <a:endParaRPr lang="en-US" sz="1600" dirty="0">
                <a:solidFill>
                  <a:srgbClr val="000066"/>
                </a:solidFill>
                <a:latin typeface="Arial Narrow" pitchFamily="34" charset="0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5208529"/>
      </p:ext>
    </p:extLst>
  </p:cSld>
  <p:clrMapOvr>
    <a:masterClrMapping/>
  </p:clrMapOvr>
  <p:transition spd="med">
    <p:zoom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6/92010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Project title (Insert, Header &amp; Footer)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Date Placeholder 4"/>
          <p:cNvSpPr>
            <a:spLocks noGrp="1"/>
          </p:cNvSpPr>
          <p:nvPr>
            <p:ph type="dt" sz="half" idx="10"/>
          </p:nvPr>
        </p:nvSpPr>
        <p:spPr>
          <a:xfrm>
            <a:off x="0" y="6629400"/>
            <a:ext cx="3124200" cy="228600"/>
          </a:xfrm>
        </p:spPr>
        <p:txBody>
          <a:bodyPr/>
          <a:lstStyle/>
          <a:p>
            <a:r>
              <a:rPr lang="en-US" smtClean="0"/>
              <a:t>6/92010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Project title (Insert, Header &amp; Footer)</a:t>
            </a: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6629400"/>
            <a:ext cx="9144000" cy="2286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1143000" y="6629400"/>
            <a:ext cx="6858000" cy="228600"/>
          </a:xfrm>
          <a:noFill/>
        </p:spPr>
        <p:txBody>
          <a:bodyPr/>
          <a:lstStyle/>
          <a:p>
            <a:r>
              <a:rPr lang="en-US" smtClean="0"/>
              <a:t>Project title (Insert, Header &amp; Footer)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001000" y="6629400"/>
            <a:ext cx="1143000" cy="228600"/>
          </a:xfrm>
          <a:noFill/>
        </p:spPr>
        <p:txBody>
          <a:bodyPr/>
          <a:lstStyle/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_Blue">
    <p:bg>
      <p:bgPr>
        <a:solidFill>
          <a:srgbClr val="2C6AB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White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6/92010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Project title (Insert, Header &amp; Footer)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_Blue_No_Footer">
    <p:bg>
      <p:bgPr>
        <a:solidFill>
          <a:srgbClr val="2C6AB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3" Type="http://schemas.openxmlformats.org/officeDocument/2006/relationships/slideLayout" Target="../slideLayouts/slideLayout30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9.xml"/><Relationship Id="rId16" Type="http://schemas.openxmlformats.org/officeDocument/2006/relationships/theme" Target="../theme/theme3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2.xml"/><Relationship Id="rId1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37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4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heme" Target="../theme/theme4.xml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2" Type="http://schemas.openxmlformats.org/officeDocument/2006/relationships/slideLayout" Target="../slideLayouts/slideLayout44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Picture 98" descr="BottomBorder.png"/>
          <p:cNvPicPr>
            <a:picLocks noChangeAspect="1"/>
          </p:cNvPicPr>
          <p:nvPr/>
        </p:nvPicPr>
        <p:blipFill>
          <a:blip r:embed="rId17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  <a:noFill/>
        </p:spPr>
      </p:pic>
      <p:sp>
        <p:nvSpPr>
          <p:cNvPr id="8" name="Rectangle 7"/>
          <p:cNvSpPr/>
          <p:nvPr/>
        </p:nvSpPr>
        <p:spPr>
          <a:xfrm>
            <a:off x="0" y="0"/>
            <a:ext cx="9144000" cy="1143000"/>
          </a:xfrm>
          <a:prstGeom prst="rect">
            <a:avLst/>
          </a:prstGeom>
          <a:solidFill>
            <a:srgbClr val="2C6AB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" name="Group 2"/>
          <p:cNvGrpSpPr>
            <a:grpSpLocks noChangeAspect="1"/>
          </p:cNvGrpSpPr>
          <p:nvPr/>
        </p:nvGrpSpPr>
        <p:grpSpPr bwMode="auto">
          <a:xfrm>
            <a:off x="7875722" y="114300"/>
            <a:ext cx="1115878" cy="914400"/>
            <a:chOff x="240" y="144"/>
            <a:chExt cx="1296" cy="1062"/>
          </a:xfrm>
        </p:grpSpPr>
        <p:sp>
          <p:nvSpPr>
            <p:cNvPr id="10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  <a:prstGeom prst="rect">
            <a:avLst/>
          </a:prstGeom>
          <a:noFill/>
        </p:spPr>
        <p:txBody>
          <a:bodyPr vert="horz" lIns="137160" tIns="45720" rIns="1371600" bIns="45720" rtlCol="0" anchor="b" anchorCtr="0">
            <a:no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0" y="6629400"/>
            <a:ext cx="3124200" cy="228600"/>
          </a:xfrm>
          <a:prstGeom prst="rect">
            <a:avLst/>
          </a:prstGeom>
          <a:noFill/>
        </p:spPr>
        <p:txBody>
          <a:bodyPr vert="horz" lIns="457200" tIns="0" rIns="0" bIns="0" rtlCol="0" anchor="ctr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6/92010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295400" y="6629400"/>
            <a:ext cx="6553200" cy="228600"/>
          </a:xfrm>
          <a:prstGeom prst="rect">
            <a:avLst/>
          </a:prstGeom>
          <a:noFill/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Project title (Insert, Header &amp; Footer)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019800" y="6629400"/>
            <a:ext cx="3124200" cy="228600"/>
          </a:xfrm>
          <a:prstGeom prst="rect">
            <a:avLst/>
          </a:prstGeom>
          <a:noFill/>
        </p:spPr>
        <p:txBody>
          <a:bodyPr vert="horz" lIns="91440" tIns="45720" rIns="457200" bIns="45720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C97275D5-4C12-42FF-82D2-635AEC9DB89A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75" r:id="rId4"/>
    <p:sldLayoutId id="2147483664" r:id="rId5"/>
    <p:sldLayoutId id="2147483665" r:id="rId6"/>
    <p:sldLayoutId id="2147483666" r:id="rId7"/>
    <p:sldLayoutId id="2147483667" r:id="rId8"/>
    <p:sldLayoutId id="2147483674" r:id="rId9"/>
    <p:sldLayoutId id="2147483672" r:id="rId10"/>
    <p:sldLayoutId id="2147483673" r:id="rId11"/>
    <p:sldLayoutId id="2147483668" r:id="rId12"/>
    <p:sldLayoutId id="2147483669" r:id="rId13"/>
    <p:sldLayoutId id="2147483670" r:id="rId14"/>
    <p:sldLayoutId id="2147483671" r:id="rId15"/>
  </p:sldLayoutIdLst>
  <p:hf hdr="0" dt="0"/>
  <p:txStyles>
    <p:titleStyle>
      <a:lvl1pPr marL="457200" algn="l" defTabSz="914400" rtl="0" eaLnBrk="1" latinLnBrk="0" hangingPunct="1">
        <a:spcBef>
          <a:spcPct val="0"/>
        </a:spcBef>
        <a:buNone/>
        <a:defRPr lang="en-US" sz="3600" kern="1200" dirty="0" smtClean="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9144000" cy="1143000"/>
          </a:xfrm>
          <a:prstGeom prst="rect">
            <a:avLst/>
          </a:prstGeom>
          <a:solidFill>
            <a:srgbClr val="2C6A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9" name="Group 2"/>
          <p:cNvGrpSpPr>
            <a:grpSpLocks noChangeAspect="1"/>
          </p:cNvGrpSpPr>
          <p:nvPr/>
        </p:nvGrpSpPr>
        <p:grpSpPr bwMode="auto">
          <a:xfrm>
            <a:off x="7875722" y="114300"/>
            <a:ext cx="1115878" cy="914400"/>
            <a:chOff x="240" y="144"/>
            <a:chExt cx="1296" cy="1062"/>
          </a:xfrm>
        </p:grpSpPr>
        <p:sp>
          <p:nvSpPr>
            <p:cNvPr id="10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  <a:prstGeom prst="rect">
            <a:avLst/>
          </a:prstGeom>
          <a:noFill/>
        </p:spPr>
        <p:txBody>
          <a:bodyPr vert="horz" lIns="137160" tIns="45720" rIns="1371600" bIns="45720" rtlCol="0" anchor="b" anchorCtr="0">
            <a:no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0" y="6629400"/>
            <a:ext cx="3124200" cy="228600"/>
          </a:xfrm>
          <a:prstGeom prst="rect">
            <a:avLst/>
          </a:prstGeom>
          <a:solidFill>
            <a:srgbClr val="2C6AB6"/>
          </a:solidFill>
        </p:spPr>
        <p:txBody>
          <a:bodyPr vert="horz" lIns="457200" tIns="0" rIns="0" bIns="0" rtlCol="0" anchor="ctr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fld id="{1D758216-E52D-4D6B-BCE9-ADC55E793852}" type="datetime1">
              <a:rPr lang="en-US" smtClean="0">
                <a:solidFill>
                  <a:prstClr val="white"/>
                </a:solidFill>
              </a:rPr>
              <a:pPr/>
              <a:t>5/15/2012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629400"/>
            <a:ext cx="2895600" cy="228600"/>
          </a:xfrm>
          <a:prstGeom prst="rect">
            <a:avLst/>
          </a:prstGeom>
          <a:solidFill>
            <a:srgbClr val="2C6ABA"/>
          </a:solidFill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>
                <a:solidFill>
                  <a:prstClr val="white"/>
                </a:solidFill>
              </a:rPr>
              <a:t>TITLE (to edit: Insert, Header &amp; Footer)</a:t>
            </a: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019800" y="6629400"/>
            <a:ext cx="3124200" cy="228600"/>
          </a:xfrm>
          <a:prstGeom prst="rect">
            <a:avLst/>
          </a:prstGeom>
          <a:solidFill>
            <a:srgbClr val="2C6ABA"/>
          </a:solidFill>
        </p:spPr>
        <p:txBody>
          <a:bodyPr vert="horz" lIns="91440" tIns="45720" rIns="457200" bIns="45720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C97275D5-4C12-42FF-82D2-635AEC9DB89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53516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  <p:sldLayoutId id="2147483686" r:id="rId10"/>
    <p:sldLayoutId id="2147483687" r:id="rId11"/>
    <p:sldLayoutId id="2147483688" r:id="rId12"/>
  </p:sldLayoutIdLst>
  <p:hf hdr="0"/>
  <p:txStyles>
    <p:titleStyle>
      <a:lvl1pPr marL="457200" algn="l" defTabSz="914400" rtl="0" eaLnBrk="1" latinLnBrk="0" hangingPunct="1">
        <a:spcBef>
          <a:spcPct val="0"/>
        </a:spcBef>
        <a:buNone/>
        <a:defRPr lang="en-US" sz="3600" kern="1200" dirty="0" smtClean="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Picture 98" descr="BottomBorder.png"/>
          <p:cNvPicPr>
            <a:picLocks noChangeAspect="1"/>
          </p:cNvPicPr>
          <p:nvPr/>
        </p:nvPicPr>
        <p:blipFill>
          <a:blip r:embed="rId17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  <a:noFill/>
        </p:spPr>
      </p:pic>
      <p:sp>
        <p:nvSpPr>
          <p:cNvPr id="8" name="Rectangle 7"/>
          <p:cNvSpPr/>
          <p:nvPr/>
        </p:nvSpPr>
        <p:spPr>
          <a:xfrm>
            <a:off x="0" y="0"/>
            <a:ext cx="9144000" cy="1143000"/>
          </a:xfrm>
          <a:prstGeom prst="rect">
            <a:avLst/>
          </a:prstGeom>
          <a:solidFill>
            <a:srgbClr val="2C6AB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</a:endParaRPr>
          </a:p>
        </p:txBody>
      </p:sp>
      <p:grpSp>
        <p:nvGrpSpPr>
          <p:cNvPr id="7" name="Group 2"/>
          <p:cNvGrpSpPr>
            <a:grpSpLocks noChangeAspect="1"/>
          </p:cNvGrpSpPr>
          <p:nvPr/>
        </p:nvGrpSpPr>
        <p:grpSpPr bwMode="auto">
          <a:xfrm>
            <a:off x="7875722" y="114300"/>
            <a:ext cx="1115878" cy="914400"/>
            <a:chOff x="240" y="144"/>
            <a:chExt cx="1296" cy="1062"/>
          </a:xfrm>
        </p:grpSpPr>
        <p:sp>
          <p:nvSpPr>
            <p:cNvPr id="10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2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3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4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5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6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8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9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0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1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2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3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4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5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6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7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8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9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0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1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2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3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4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5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6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7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8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9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0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1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2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3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4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5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6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7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8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9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0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1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2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3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4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5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6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7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8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9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0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1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2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3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8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9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0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1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2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3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4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5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6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7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  <a:prstGeom prst="rect">
            <a:avLst/>
          </a:prstGeom>
          <a:noFill/>
        </p:spPr>
        <p:txBody>
          <a:bodyPr vert="horz" lIns="137160" tIns="45720" rIns="1371600" bIns="45720" rtlCol="0" anchor="b" anchorCtr="0">
            <a:no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0" y="6629400"/>
            <a:ext cx="3124200" cy="228600"/>
          </a:xfrm>
          <a:prstGeom prst="rect">
            <a:avLst/>
          </a:prstGeom>
          <a:noFill/>
        </p:spPr>
        <p:txBody>
          <a:bodyPr vert="horz" lIns="457200" tIns="0" rIns="0" bIns="0" rtlCol="0" anchor="ctr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Last updated: 5 Dec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295400" y="6629400"/>
            <a:ext cx="6553200" cy="228600"/>
          </a:xfrm>
          <a:prstGeom prst="rect">
            <a:avLst/>
          </a:prstGeom>
          <a:noFill/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019800" y="6629400"/>
            <a:ext cx="3124200" cy="228600"/>
          </a:xfrm>
          <a:prstGeom prst="rect">
            <a:avLst/>
          </a:prstGeom>
          <a:noFill/>
        </p:spPr>
        <p:txBody>
          <a:bodyPr vert="horz" lIns="91440" tIns="45720" rIns="457200" bIns="45720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  <p:sldLayoutId id="2147483700" r:id="rId11"/>
    <p:sldLayoutId id="2147483701" r:id="rId12"/>
    <p:sldLayoutId id="2147483702" r:id="rId13"/>
    <p:sldLayoutId id="2147483703" r:id="rId14"/>
    <p:sldLayoutId id="2147483704" r:id="rId15"/>
  </p:sldLayoutIdLst>
  <p:transition spd="med">
    <p:fade/>
  </p:transition>
  <p:hf hdr="0" ftr="0"/>
  <p:txStyles>
    <p:titleStyle>
      <a:lvl1pPr marL="457200" algn="l" defTabSz="914400" rtl="0" eaLnBrk="1" latinLnBrk="0" hangingPunct="1">
        <a:spcBef>
          <a:spcPct val="0"/>
        </a:spcBef>
        <a:buNone/>
        <a:defRPr lang="en-US" sz="3600" kern="1200" dirty="0" smtClean="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EF9F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>
            <a:grpSpLocks/>
          </p:cNvGrpSpPr>
          <p:nvPr/>
        </p:nvGrpSpPr>
        <p:grpSpPr bwMode="auto">
          <a:xfrm>
            <a:off x="1484313" y="897731"/>
            <a:ext cx="6175375" cy="5062538"/>
            <a:chOff x="968" y="536"/>
            <a:chExt cx="3890" cy="3189"/>
          </a:xfrm>
          <a:solidFill>
            <a:srgbClr val="E2F3FA"/>
          </a:solidFill>
        </p:grpSpPr>
        <p:sp>
          <p:nvSpPr>
            <p:cNvPr id="10" name="Freeform 27"/>
            <p:cNvSpPr>
              <a:spLocks/>
            </p:cNvSpPr>
            <p:nvPr/>
          </p:nvSpPr>
          <p:spPr bwMode="auto">
            <a:xfrm>
              <a:off x="1509" y="1379"/>
              <a:ext cx="222" cy="128"/>
            </a:xfrm>
            <a:custGeom>
              <a:avLst/>
              <a:gdLst/>
              <a:ahLst/>
              <a:cxnLst>
                <a:cxn ang="0">
                  <a:pos x="444" y="194"/>
                </a:cxn>
                <a:cxn ang="0">
                  <a:pos x="28" y="0"/>
                </a:cxn>
                <a:cxn ang="0">
                  <a:pos x="0" y="61"/>
                </a:cxn>
                <a:cxn ang="0">
                  <a:pos x="416" y="255"/>
                </a:cxn>
                <a:cxn ang="0">
                  <a:pos x="444" y="194"/>
                </a:cxn>
              </a:cxnLst>
              <a:rect l="0" t="0" r="r" b="b"/>
              <a:pathLst>
                <a:path w="444" h="255">
                  <a:moveTo>
                    <a:pt x="444" y="194"/>
                  </a:moveTo>
                  <a:lnTo>
                    <a:pt x="28" y="0"/>
                  </a:lnTo>
                  <a:lnTo>
                    <a:pt x="0" y="61"/>
                  </a:lnTo>
                  <a:lnTo>
                    <a:pt x="416" y="255"/>
                  </a:lnTo>
                  <a:lnTo>
                    <a:pt x="444" y="1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1" name="Freeform 28"/>
            <p:cNvSpPr>
              <a:spLocks/>
            </p:cNvSpPr>
            <p:nvPr/>
          </p:nvSpPr>
          <p:spPr bwMode="auto">
            <a:xfrm>
              <a:off x="1599" y="1155"/>
              <a:ext cx="237" cy="237"/>
            </a:xfrm>
            <a:custGeom>
              <a:avLst/>
              <a:gdLst/>
              <a:ahLst/>
              <a:cxnLst>
                <a:cxn ang="0">
                  <a:pos x="244" y="0"/>
                </a:cxn>
                <a:cxn ang="0">
                  <a:pos x="189" y="4"/>
                </a:cxn>
                <a:cxn ang="0">
                  <a:pos x="157" y="14"/>
                </a:cxn>
                <a:cxn ang="0">
                  <a:pos x="117" y="33"/>
                </a:cxn>
                <a:cxn ang="0">
                  <a:pos x="85" y="56"/>
                </a:cxn>
                <a:cxn ang="0">
                  <a:pos x="59" y="81"/>
                </a:cxn>
                <a:cxn ang="0">
                  <a:pos x="41" y="105"/>
                </a:cxn>
                <a:cxn ang="0">
                  <a:pos x="19" y="146"/>
                </a:cxn>
                <a:cxn ang="0">
                  <a:pos x="5" y="191"/>
                </a:cxn>
                <a:cxn ang="0">
                  <a:pos x="0" y="235"/>
                </a:cxn>
                <a:cxn ang="0">
                  <a:pos x="4" y="281"/>
                </a:cxn>
                <a:cxn ang="0">
                  <a:pos x="17" y="323"/>
                </a:cxn>
                <a:cxn ang="0">
                  <a:pos x="38" y="365"/>
                </a:cxn>
                <a:cxn ang="0">
                  <a:pos x="68" y="401"/>
                </a:cxn>
                <a:cxn ang="0">
                  <a:pos x="105" y="433"/>
                </a:cxn>
                <a:cxn ang="0">
                  <a:pos x="147" y="456"/>
                </a:cxn>
                <a:cxn ang="0">
                  <a:pos x="191" y="469"/>
                </a:cxn>
                <a:cxn ang="0">
                  <a:pos x="237" y="474"/>
                </a:cxn>
                <a:cxn ang="0">
                  <a:pos x="283" y="470"/>
                </a:cxn>
                <a:cxn ang="0">
                  <a:pos x="327" y="457"/>
                </a:cxn>
                <a:cxn ang="0">
                  <a:pos x="368" y="437"/>
                </a:cxn>
                <a:cxn ang="0">
                  <a:pos x="404" y="408"/>
                </a:cxn>
                <a:cxn ang="0">
                  <a:pos x="436" y="371"/>
                </a:cxn>
                <a:cxn ang="0">
                  <a:pos x="462" y="322"/>
                </a:cxn>
                <a:cxn ang="0">
                  <a:pos x="473" y="279"/>
                </a:cxn>
                <a:cxn ang="0">
                  <a:pos x="476" y="248"/>
                </a:cxn>
                <a:cxn ang="0">
                  <a:pos x="476" y="216"/>
                </a:cxn>
                <a:cxn ang="0">
                  <a:pos x="469" y="182"/>
                </a:cxn>
                <a:cxn ang="0">
                  <a:pos x="458" y="147"/>
                </a:cxn>
                <a:cxn ang="0">
                  <a:pos x="404" y="198"/>
                </a:cxn>
                <a:cxn ang="0">
                  <a:pos x="411" y="234"/>
                </a:cxn>
                <a:cxn ang="0">
                  <a:pos x="410" y="270"/>
                </a:cxn>
                <a:cxn ang="0">
                  <a:pos x="401" y="305"/>
                </a:cxn>
                <a:cxn ang="0">
                  <a:pos x="385" y="336"/>
                </a:cxn>
                <a:cxn ang="0">
                  <a:pos x="363" y="362"/>
                </a:cxn>
                <a:cxn ang="0">
                  <a:pos x="337" y="382"/>
                </a:cxn>
                <a:cxn ang="0">
                  <a:pos x="308" y="397"/>
                </a:cxn>
                <a:cxn ang="0">
                  <a:pos x="275" y="406"/>
                </a:cxn>
                <a:cxn ang="0">
                  <a:pos x="242" y="409"/>
                </a:cxn>
                <a:cxn ang="0">
                  <a:pos x="208" y="405"/>
                </a:cxn>
                <a:cxn ang="0">
                  <a:pos x="175" y="395"/>
                </a:cxn>
                <a:cxn ang="0">
                  <a:pos x="143" y="378"/>
                </a:cxn>
                <a:cxn ang="0">
                  <a:pos x="115" y="355"/>
                </a:cxn>
                <a:cxn ang="0">
                  <a:pos x="94" y="329"/>
                </a:cxn>
                <a:cxn ang="0">
                  <a:pos x="77" y="298"/>
                </a:cxn>
                <a:cxn ang="0">
                  <a:pos x="68" y="267"/>
                </a:cxn>
                <a:cxn ang="0">
                  <a:pos x="63" y="234"/>
                </a:cxn>
                <a:cxn ang="0">
                  <a:pos x="67" y="202"/>
                </a:cxn>
                <a:cxn ang="0">
                  <a:pos x="76" y="169"/>
                </a:cxn>
                <a:cxn ang="0">
                  <a:pos x="93" y="138"/>
                </a:cxn>
                <a:cxn ang="0">
                  <a:pos x="109" y="117"/>
                </a:cxn>
                <a:cxn ang="0">
                  <a:pos x="145" y="90"/>
                </a:cxn>
                <a:cxn ang="0">
                  <a:pos x="181" y="75"/>
                </a:cxn>
                <a:cxn ang="0">
                  <a:pos x="217" y="67"/>
                </a:cxn>
              </a:cxnLst>
              <a:rect l="0" t="0" r="r" b="b"/>
              <a:pathLst>
                <a:path w="476" h="474">
                  <a:moveTo>
                    <a:pt x="263" y="1"/>
                  </a:moveTo>
                  <a:lnTo>
                    <a:pt x="244" y="0"/>
                  </a:lnTo>
                  <a:lnTo>
                    <a:pt x="219" y="0"/>
                  </a:lnTo>
                  <a:lnTo>
                    <a:pt x="189" y="4"/>
                  </a:lnTo>
                  <a:lnTo>
                    <a:pt x="174" y="8"/>
                  </a:lnTo>
                  <a:lnTo>
                    <a:pt x="157" y="14"/>
                  </a:lnTo>
                  <a:lnTo>
                    <a:pt x="135" y="23"/>
                  </a:lnTo>
                  <a:lnTo>
                    <a:pt x="117" y="33"/>
                  </a:lnTo>
                  <a:lnTo>
                    <a:pt x="99" y="44"/>
                  </a:lnTo>
                  <a:lnTo>
                    <a:pt x="85" y="56"/>
                  </a:lnTo>
                  <a:lnTo>
                    <a:pt x="71" y="69"/>
                  </a:lnTo>
                  <a:lnTo>
                    <a:pt x="59" y="81"/>
                  </a:lnTo>
                  <a:lnTo>
                    <a:pt x="49" y="94"/>
                  </a:lnTo>
                  <a:lnTo>
                    <a:pt x="41" y="105"/>
                  </a:lnTo>
                  <a:lnTo>
                    <a:pt x="29" y="126"/>
                  </a:lnTo>
                  <a:lnTo>
                    <a:pt x="19" y="146"/>
                  </a:lnTo>
                  <a:lnTo>
                    <a:pt x="10" y="168"/>
                  </a:lnTo>
                  <a:lnTo>
                    <a:pt x="5" y="191"/>
                  </a:lnTo>
                  <a:lnTo>
                    <a:pt x="1" y="213"/>
                  </a:lnTo>
                  <a:lnTo>
                    <a:pt x="0" y="235"/>
                  </a:lnTo>
                  <a:lnTo>
                    <a:pt x="1" y="258"/>
                  </a:lnTo>
                  <a:lnTo>
                    <a:pt x="4" y="281"/>
                  </a:lnTo>
                  <a:lnTo>
                    <a:pt x="10" y="303"/>
                  </a:lnTo>
                  <a:lnTo>
                    <a:pt x="17" y="323"/>
                  </a:lnTo>
                  <a:lnTo>
                    <a:pt x="26" y="345"/>
                  </a:lnTo>
                  <a:lnTo>
                    <a:pt x="38" y="365"/>
                  </a:lnTo>
                  <a:lnTo>
                    <a:pt x="51" y="384"/>
                  </a:lnTo>
                  <a:lnTo>
                    <a:pt x="68" y="401"/>
                  </a:lnTo>
                  <a:lnTo>
                    <a:pt x="85" y="418"/>
                  </a:lnTo>
                  <a:lnTo>
                    <a:pt x="105" y="433"/>
                  </a:lnTo>
                  <a:lnTo>
                    <a:pt x="125" y="445"/>
                  </a:lnTo>
                  <a:lnTo>
                    <a:pt x="147" y="456"/>
                  </a:lnTo>
                  <a:lnTo>
                    <a:pt x="169" y="463"/>
                  </a:lnTo>
                  <a:lnTo>
                    <a:pt x="191" y="469"/>
                  </a:lnTo>
                  <a:lnTo>
                    <a:pt x="214" y="472"/>
                  </a:lnTo>
                  <a:lnTo>
                    <a:pt x="237" y="474"/>
                  </a:lnTo>
                  <a:lnTo>
                    <a:pt x="261" y="473"/>
                  </a:lnTo>
                  <a:lnTo>
                    <a:pt x="283" y="470"/>
                  </a:lnTo>
                  <a:lnTo>
                    <a:pt x="305" y="464"/>
                  </a:lnTo>
                  <a:lnTo>
                    <a:pt x="327" y="457"/>
                  </a:lnTo>
                  <a:lnTo>
                    <a:pt x="348" y="448"/>
                  </a:lnTo>
                  <a:lnTo>
                    <a:pt x="368" y="437"/>
                  </a:lnTo>
                  <a:lnTo>
                    <a:pt x="387" y="424"/>
                  </a:lnTo>
                  <a:lnTo>
                    <a:pt x="404" y="408"/>
                  </a:lnTo>
                  <a:lnTo>
                    <a:pt x="420" y="391"/>
                  </a:lnTo>
                  <a:lnTo>
                    <a:pt x="436" y="371"/>
                  </a:lnTo>
                  <a:lnTo>
                    <a:pt x="449" y="348"/>
                  </a:lnTo>
                  <a:lnTo>
                    <a:pt x="462" y="322"/>
                  </a:lnTo>
                  <a:lnTo>
                    <a:pt x="469" y="294"/>
                  </a:lnTo>
                  <a:lnTo>
                    <a:pt x="473" y="279"/>
                  </a:lnTo>
                  <a:lnTo>
                    <a:pt x="476" y="264"/>
                  </a:lnTo>
                  <a:lnTo>
                    <a:pt x="476" y="248"/>
                  </a:lnTo>
                  <a:lnTo>
                    <a:pt x="476" y="232"/>
                  </a:lnTo>
                  <a:lnTo>
                    <a:pt x="476" y="216"/>
                  </a:lnTo>
                  <a:lnTo>
                    <a:pt x="473" y="198"/>
                  </a:lnTo>
                  <a:lnTo>
                    <a:pt x="469" y="182"/>
                  </a:lnTo>
                  <a:lnTo>
                    <a:pt x="465" y="165"/>
                  </a:lnTo>
                  <a:lnTo>
                    <a:pt x="458" y="147"/>
                  </a:lnTo>
                  <a:lnTo>
                    <a:pt x="451" y="130"/>
                  </a:lnTo>
                  <a:lnTo>
                    <a:pt x="404" y="198"/>
                  </a:lnTo>
                  <a:lnTo>
                    <a:pt x="407" y="216"/>
                  </a:lnTo>
                  <a:lnTo>
                    <a:pt x="411" y="234"/>
                  </a:lnTo>
                  <a:lnTo>
                    <a:pt x="412" y="253"/>
                  </a:lnTo>
                  <a:lnTo>
                    <a:pt x="410" y="270"/>
                  </a:lnTo>
                  <a:lnTo>
                    <a:pt x="406" y="287"/>
                  </a:lnTo>
                  <a:lnTo>
                    <a:pt x="401" y="305"/>
                  </a:lnTo>
                  <a:lnTo>
                    <a:pt x="393" y="321"/>
                  </a:lnTo>
                  <a:lnTo>
                    <a:pt x="385" y="336"/>
                  </a:lnTo>
                  <a:lnTo>
                    <a:pt x="375" y="349"/>
                  </a:lnTo>
                  <a:lnTo>
                    <a:pt x="363" y="362"/>
                  </a:lnTo>
                  <a:lnTo>
                    <a:pt x="351" y="373"/>
                  </a:lnTo>
                  <a:lnTo>
                    <a:pt x="337" y="382"/>
                  </a:lnTo>
                  <a:lnTo>
                    <a:pt x="323" y="391"/>
                  </a:lnTo>
                  <a:lnTo>
                    <a:pt x="308" y="397"/>
                  </a:lnTo>
                  <a:lnTo>
                    <a:pt x="291" y="403"/>
                  </a:lnTo>
                  <a:lnTo>
                    <a:pt x="275" y="406"/>
                  </a:lnTo>
                  <a:lnTo>
                    <a:pt x="259" y="408"/>
                  </a:lnTo>
                  <a:lnTo>
                    <a:pt x="242" y="409"/>
                  </a:lnTo>
                  <a:lnTo>
                    <a:pt x="225" y="407"/>
                  </a:lnTo>
                  <a:lnTo>
                    <a:pt x="208" y="405"/>
                  </a:lnTo>
                  <a:lnTo>
                    <a:pt x="191" y="400"/>
                  </a:lnTo>
                  <a:lnTo>
                    <a:pt x="175" y="395"/>
                  </a:lnTo>
                  <a:lnTo>
                    <a:pt x="158" y="387"/>
                  </a:lnTo>
                  <a:lnTo>
                    <a:pt x="143" y="378"/>
                  </a:lnTo>
                  <a:lnTo>
                    <a:pt x="128" y="367"/>
                  </a:lnTo>
                  <a:lnTo>
                    <a:pt x="115" y="355"/>
                  </a:lnTo>
                  <a:lnTo>
                    <a:pt x="104" y="342"/>
                  </a:lnTo>
                  <a:lnTo>
                    <a:pt x="94" y="329"/>
                  </a:lnTo>
                  <a:lnTo>
                    <a:pt x="85" y="313"/>
                  </a:lnTo>
                  <a:lnTo>
                    <a:pt x="77" y="298"/>
                  </a:lnTo>
                  <a:lnTo>
                    <a:pt x="71" y="283"/>
                  </a:lnTo>
                  <a:lnTo>
                    <a:pt x="68" y="267"/>
                  </a:lnTo>
                  <a:lnTo>
                    <a:pt x="64" y="251"/>
                  </a:lnTo>
                  <a:lnTo>
                    <a:pt x="63" y="234"/>
                  </a:lnTo>
                  <a:lnTo>
                    <a:pt x="64" y="218"/>
                  </a:lnTo>
                  <a:lnTo>
                    <a:pt x="67" y="202"/>
                  </a:lnTo>
                  <a:lnTo>
                    <a:pt x="71" y="184"/>
                  </a:lnTo>
                  <a:lnTo>
                    <a:pt x="76" y="169"/>
                  </a:lnTo>
                  <a:lnTo>
                    <a:pt x="83" y="153"/>
                  </a:lnTo>
                  <a:lnTo>
                    <a:pt x="93" y="138"/>
                  </a:lnTo>
                  <a:lnTo>
                    <a:pt x="100" y="127"/>
                  </a:lnTo>
                  <a:lnTo>
                    <a:pt x="109" y="117"/>
                  </a:lnTo>
                  <a:lnTo>
                    <a:pt x="127" y="101"/>
                  </a:lnTo>
                  <a:lnTo>
                    <a:pt x="145" y="90"/>
                  </a:lnTo>
                  <a:lnTo>
                    <a:pt x="163" y="80"/>
                  </a:lnTo>
                  <a:lnTo>
                    <a:pt x="181" y="75"/>
                  </a:lnTo>
                  <a:lnTo>
                    <a:pt x="196" y="70"/>
                  </a:lnTo>
                  <a:lnTo>
                    <a:pt x="217" y="67"/>
                  </a:lnTo>
                  <a:lnTo>
                    <a:pt x="26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2" name="Freeform 29"/>
            <p:cNvSpPr>
              <a:spLocks noEditPoints="1"/>
            </p:cNvSpPr>
            <p:nvPr/>
          </p:nvSpPr>
          <p:spPr bwMode="auto">
            <a:xfrm>
              <a:off x="1775" y="998"/>
              <a:ext cx="244" cy="245"/>
            </a:xfrm>
            <a:custGeom>
              <a:avLst/>
              <a:gdLst/>
              <a:ahLst/>
              <a:cxnLst>
                <a:cxn ang="0">
                  <a:pos x="490" y="201"/>
                </a:cxn>
                <a:cxn ang="0">
                  <a:pos x="42" y="0"/>
                </a:cxn>
                <a:cxn ang="0">
                  <a:pos x="0" y="42"/>
                </a:cxn>
                <a:cxn ang="0">
                  <a:pos x="202" y="491"/>
                </a:cxn>
                <a:cxn ang="0">
                  <a:pos x="252" y="441"/>
                </a:cxn>
                <a:cxn ang="0">
                  <a:pos x="192" y="308"/>
                </a:cxn>
                <a:cxn ang="0">
                  <a:pos x="308" y="192"/>
                </a:cxn>
                <a:cxn ang="0">
                  <a:pos x="440" y="252"/>
                </a:cxn>
                <a:cxn ang="0">
                  <a:pos x="490" y="201"/>
                </a:cxn>
                <a:cxn ang="0">
                  <a:pos x="165" y="249"/>
                </a:cxn>
                <a:cxn ang="0">
                  <a:pos x="83" y="83"/>
                </a:cxn>
                <a:cxn ang="0">
                  <a:pos x="84" y="81"/>
                </a:cxn>
                <a:cxn ang="0">
                  <a:pos x="249" y="165"/>
                </a:cxn>
                <a:cxn ang="0">
                  <a:pos x="165" y="249"/>
                </a:cxn>
              </a:cxnLst>
              <a:rect l="0" t="0" r="r" b="b"/>
              <a:pathLst>
                <a:path w="490" h="491">
                  <a:moveTo>
                    <a:pt x="490" y="201"/>
                  </a:moveTo>
                  <a:lnTo>
                    <a:pt x="42" y="0"/>
                  </a:lnTo>
                  <a:lnTo>
                    <a:pt x="0" y="42"/>
                  </a:lnTo>
                  <a:lnTo>
                    <a:pt x="202" y="491"/>
                  </a:lnTo>
                  <a:lnTo>
                    <a:pt x="252" y="441"/>
                  </a:lnTo>
                  <a:lnTo>
                    <a:pt x="192" y="308"/>
                  </a:lnTo>
                  <a:lnTo>
                    <a:pt x="308" y="192"/>
                  </a:lnTo>
                  <a:lnTo>
                    <a:pt x="440" y="252"/>
                  </a:lnTo>
                  <a:lnTo>
                    <a:pt x="490" y="201"/>
                  </a:lnTo>
                  <a:close/>
                  <a:moveTo>
                    <a:pt x="165" y="249"/>
                  </a:moveTo>
                  <a:lnTo>
                    <a:pt x="83" y="83"/>
                  </a:lnTo>
                  <a:lnTo>
                    <a:pt x="84" y="81"/>
                  </a:lnTo>
                  <a:lnTo>
                    <a:pt x="249" y="165"/>
                  </a:lnTo>
                  <a:lnTo>
                    <a:pt x="165" y="24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3" name="Freeform 30"/>
            <p:cNvSpPr>
              <a:spLocks noEditPoints="1"/>
            </p:cNvSpPr>
            <p:nvPr/>
          </p:nvSpPr>
          <p:spPr bwMode="auto">
            <a:xfrm>
              <a:off x="1935" y="806"/>
              <a:ext cx="238" cy="239"/>
            </a:xfrm>
            <a:custGeom>
              <a:avLst/>
              <a:gdLst/>
              <a:ahLst/>
              <a:cxnLst>
                <a:cxn ang="0">
                  <a:pos x="398" y="61"/>
                </a:cxn>
                <a:cxn ang="0">
                  <a:pos x="339" y="22"/>
                </a:cxn>
                <a:cxn ang="0">
                  <a:pos x="274" y="2"/>
                </a:cxn>
                <a:cxn ang="0">
                  <a:pos x="204" y="2"/>
                </a:cxn>
                <a:cxn ang="0">
                  <a:pos x="137" y="23"/>
                </a:cxn>
                <a:cxn ang="0">
                  <a:pos x="75" y="65"/>
                </a:cxn>
                <a:cxn ang="0">
                  <a:pos x="30" y="123"/>
                </a:cxn>
                <a:cxn ang="0">
                  <a:pos x="5" y="187"/>
                </a:cxn>
                <a:cxn ang="0">
                  <a:pos x="0" y="255"/>
                </a:cxn>
                <a:cxn ang="0">
                  <a:pos x="14" y="321"/>
                </a:cxn>
                <a:cxn ang="0">
                  <a:pos x="47" y="382"/>
                </a:cxn>
                <a:cxn ang="0">
                  <a:pos x="97" y="431"/>
                </a:cxn>
                <a:cxn ang="0">
                  <a:pos x="158" y="462"/>
                </a:cxn>
                <a:cxn ang="0">
                  <a:pos x="225" y="476"/>
                </a:cxn>
                <a:cxn ang="0">
                  <a:pos x="294" y="470"/>
                </a:cxn>
                <a:cxn ang="0">
                  <a:pos x="361" y="443"/>
                </a:cxn>
                <a:cxn ang="0">
                  <a:pos x="418" y="395"/>
                </a:cxn>
                <a:cxn ang="0">
                  <a:pos x="456" y="335"/>
                </a:cxn>
                <a:cxn ang="0">
                  <a:pos x="475" y="269"/>
                </a:cxn>
                <a:cxn ang="0">
                  <a:pos x="473" y="201"/>
                </a:cxn>
                <a:cxn ang="0">
                  <a:pos x="454" y="136"/>
                </a:cxn>
                <a:cxn ang="0">
                  <a:pos x="377" y="137"/>
                </a:cxn>
                <a:cxn ang="0">
                  <a:pos x="398" y="175"/>
                </a:cxn>
                <a:cxn ang="0">
                  <a:pos x="411" y="220"/>
                </a:cxn>
                <a:cxn ang="0">
                  <a:pos x="411" y="270"/>
                </a:cxn>
                <a:cxn ang="0">
                  <a:pos x="395" y="320"/>
                </a:cxn>
                <a:cxn ang="0">
                  <a:pos x="361" y="366"/>
                </a:cxn>
                <a:cxn ang="0">
                  <a:pos x="309" y="400"/>
                </a:cxn>
                <a:cxn ang="0">
                  <a:pos x="255" y="415"/>
                </a:cxn>
                <a:cxn ang="0">
                  <a:pos x="204" y="410"/>
                </a:cxn>
                <a:cxn ang="0">
                  <a:pos x="159" y="392"/>
                </a:cxn>
                <a:cxn ang="0">
                  <a:pos x="121" y="364"/>
                </a:cxn>
                <a:cxn ang="0">
                  <a:pos x="94" y="330"/>
                </a:cxn>
                <a:cxn ang="0">
                  <a:pos x="74" y="290"/>
                </a:cxn>
                <a:cxn ang="0">
                  <a:pos x="64" y="241"/>
                </a:cxn>
                <a:cxn ang="0">
                  <a:pos x="69" y="191"/>
                </a:cxn>
                <a:cxn ang="0">
                  <a:pos x="89" y="142"/>
                </a:cxn>
                <a:cxn ang="0">
                  <a:pos x="133" y="98"/>
                </a:cxn>
                <a:cxn ang="0">
                  <a:pos x="184" y="70"/>
                </a:cxn>
                <a:cxn ang="0">
                  <a:pos x="237" y="63"/>
                </a:cxn>
                <a:cxn ang="0">
                  <a:pos x="287" y="72"/>
                </a:cxn>
                <a:cxn ang="0">
                  <a:pos x="330" y="93"/>
                </a:cxn>
                <a:cxn ang="0">
                  <a:pos x="366" y="125"/>
                </a:cxn>
              </a:cxnLst>
              <a:rect l="0" t="0" r="r" b="b"/>
              <a:pathLst>
                <a:path w="477" h="476">
                  <a:moveTo>
                    <a:pt x="430" y="95"/>
                  </a:moveTo>
                  <a:lnTo>
                    <a:pt x="414" y="78"/>
                  </a:lnTo>
                  <a:lnTo>
                    <a:pt x="398" y="61"/>
                  </a:lnTo>
                  <a:lnTo>
                    <a:pt x="379" y="45"/>
                  </a:lnTo>
                  <a:lnTo>
                    <a:pt x="360" y="32"/>
                  </a:lnTo>
                  <a:lnTo>
                    <a:pt x="339" y="22"/>
                  </a:lnTo>
                  <a:lnTo>
                    <a:pt x="318" y="13"/>
                  </a:lnTo>
                  <a:lnTo>
                    <a:pt x="295" y="6"/>
                  </a:lnTo>
                  <a:lnTo>
                    <a:pt x="274" y="2"/>
                  </a:lnTo>
                  <a:lnTo>
                    <a:pt x="251" y="0"/>
                  </a:lnTo>
                  <a:lnTo>
                    <a:pt x="228" y="0"/>
                  </a:lnTo>
                  <a:lnTo>
                    <a:pt x="204" y="2"/>
                  </a:lnTo>
                  <a:lnTo>
                    <a:pt x="183" y="6"/>
                  </a:lnTo>
                  <a:lnTo>
                    <a:pt x="160" y="13"/>
                  </a:lnTo>
                  <a:lnTo>
                    <a:pt x="137" y="23"/>
                  </a:lnTo>
                  <a:lnTo>
                    <a:pt x="115" y="35"/>
                  </a:lnTo>
                  <a:lnTo>
                    <a:pt x="95" y="49"/>
                  </a:lnTo>
                  <a:lnTo>
                    <a:pt x="75" y="65"/>
                  </a:lnTo>
                  <a:lnTo>
                    <a:pt x="58" y="82"/>
                  </a:lnTo>
                  <a:lnTo>
                    <a:pt x="43" y="102"/>
                  </a:lnTo>
                  <a:lnTo>
                    <a:pt x="30" y="123"/>
                  </a:lnTo>
                  <a:lnTo>
                    <a:pt x="19" y="143"/>
                  </a:lnTo>
                  <a:lnTo>
                    <a:pt x="11" y="165"/>
                  </a:lnTo>
                  <a:lnTo>
                    <a:pt x="5" y="187"/>
                  </a:lnTo>
                  <a:lnTo>
                    <a:pt x="1" y="209"/>
                  </a:lnTo>
                  <a:lnTo>
                    <a:pt x="0" y="232"/>
                  </a:lnTo>
                  <a:lnTo>
                    <a:pt x="0" y="255"/>
                  </a:lnTo>
                  <a:lnTo>
                    <a:pt x="4" y="278"/>
                  </a:lnTo>
                  <a:lnTo>
                    <a:pt x="7" y="299"/>
                  </a:lnTo>
                  <a:lnTo>
                    <a:pt x="14" y="321"/>
                  </a:lnTo>
                  <a:lnTo>
                    <a:pt x="24" y="343"/>
                  </a:lnTo>
                  <a:lnTo>
                    <a:pt x="35" y="364"/>
                  </a:lnTo>
                  <a:lnTo>
                    <a:pt x="47" y="382"/>
                  </a:lnTo>
                  <a:lnTo>
                    <a:pt x="62" y="400"/>
                  </a:lnTo>
                  <a:lnTo>
                    <a:pt x="78" y="417"/>
                  </a:lnTo>
                  <a:lnTo>
                    <a:pt x="97" y="431"/>
                  </a:lnTo>
                  <a:lnTo>
                    <a:pt x="116" y="444"/>
                  </a:lnTo>
                  <a:lnTo>
                    <a:pt x="136" y="454"/>
                  </a:lnTo>
                  <a:lnTo>
                    <a:pt x="158" y="462"/>
                  </a:lnTo>
                  <a:lnTo>
                    <a:pt x="179" y="469"/>
                  </a:lnTo>
                  <a:lnTo>
                    <a:pt x="202" y="474"/>
                  </a:lnTo>
                  <a:lnTo>
                    <a:pt x="225" y="476"/>
                  </a:lnTo>
                  <a:lnTo>
                    <a:pt x="248" y="476"/>
                  </a:lnTo>
                  <a:lnTo>
                    <a:pt x="271" y="475"/>
                  </a:lnTo>
                  <a:lnTo>
                    <a:pt x="294" y="470"/>
                  </a:lnTo>
                  <a:lnTo>
                    <a:pt x="316" y="463"/>
                  </a:lnTo>
                  <a:lnTo>
                    <a:pt x="339" y="454"/>
                  </a:lnTo>
                  <a:lnTo>
                    <a:pt x="361" y="443"/>
                  </a:lnTo>
                  <a:lnTo>
                    <a:pt x="381" y="429"/>
                  </a:lnTo>
                  <a:lnTo>
                    <a:pt x="401" y="412"/>
                  </a:lnTo>
                  <a:lnTo>
                    <a:pt x="418" y="395"/>
                  </a:lnTo>
                  <a:lnTo>
                    <a:pt x="433" y="375"/>
                  </a:lnTo>
                  <a:lnTo>
                    <a:pt x="445" y="356"/>
                  </a:lnTo>
                  <a:lnTo>
                    <a:pt x="456" y="335"/>
                  </a:lnTo>
                  <a:lnTo>
                    <a:pt x="465" y="314"/>
                  </a:lnTo>
                  <a:lnTo>
                    <a:pt x="470" y="292"/>
                  </a:lnTo>
                  <a:lnTo>
                    <a:pt x="475" y="269"/>
                  </a:lnTo>
                  <a:lnTo>
                    <a:pt x="477" y="246"/>
                  </a:lnTo>
                  <a:lnTo>
                    <a:pt x="477" y="223"/>
                  </a:lnTo>
                  <a:lnTo>
                    <a:pt x="473" y="201"/>
                  </a:lnTo>
                  <a:lnTo>
                    <a:pt x="469" y="178"/>
                  </a:lnTo>
                  <a:lnTo>
                    <a:pt x="463" y="156"/>
                  </a:lnTo>
                  <a:lnTo>
                    <a:pt x="454" y="136"/>
                  </a:lnTo>
                  <a:lnTo>
                    <a:pt x="442" y="115"/>
                  </a:lnTo>
                  <a:lnTo>
                    <a:pt x="430" y="95"/>
                  </a:lnTo>
                  <a:close/>
                  <a:moveTo>
                    <a:pt x="377" y="137"/>
                  </a:moveTo>
                  <a:lnTo>
                    <a:pt x="383" y="149"/>
                  </a:lnTo>
                  <a:lnTo>
                    <a:pt x="391" y="161"/>
                  </a:lnTo>
                  <a:lnTo>
                    <a:pt x="398" y="175"/>
                  </a:lnTo>
                  <a:lnTo>
                    <a:pt x="403" y="189"/>
                  </a:lnTo>
                  <a:lnTo>
                    <a:pt x="407" y="204"/>
                  </a:lnTo>
                  <a:lnTo>
                    <a:pt x="411" y="220"/>
                  </a:lnTo>
                  <a:lnTo>
                    <a:pt x="413" y="237"/>
                  </a:lnTo>
                  <a:lnTo>
                    <a:pt x="413" y="253"/>
                  </a:lnTo>
                  <a:lnTo>
                    <a:pt x="411" y="270"/>
                  </a:lnTo>
                  <a:lnTo>
                    <a:pt x="407" y="286"/>
                  </a:lnTo>
                  <a:lnTo>
                    <a:pt x="402" y="304"/>
                  </a:lnTo>
                  <a:lnTo>
                    <a:pt x="395" y="320"/>
                  </a:lnTo>
                  <a:lnTo>
                    <a:pt x="387" y="335"/>
                  </a:lnTo>
                  <a:lnTo>
                    <a:pt x="375" y="350"/>
                  </a:lnTo>
                  <a:lnTo>
                    <a:pt x="361" y="366"/>
                  </a:lnTo>
                  <a:lnTo>
                    <a:pt x="344" y="380"/>
                  </a:lnTo>
                  <a:lnTo>
                    <a:pt x="326" y="392"/>
                  </a:lnTo>
                  <a:lnTo>
                    <a:pt x="309" y="400"/>
                  </a:lnTo>
                  <a:lnTo>
                    <a:pt x="290" y="407"/>
                  </a:lnTo>
                  <a:lnTo>
                    <a:pt x="273" y="411"/>
                  </a:lnTo>
                  <a:lnTo>
                    <a:pt x="255" y="415"/>
                  </a:lnTo>
                  <a:lnTo>
                    <a:pt x="238" y="415"/>
                  </a:lnTo>
                  <a:lnTo>
                    <a:pt x="222" y="413"/>
                  </a:lnTo>
                  <a:lnTo>
                    <a:pt x="204" y="410"/>
                  </a:lnTo>
                  <a:lnTo>
                    <a:pt x="188" y="405"/>
                  </a:lnTo>
                  <a:lnTo>
                    <a:pt x="173" y="399"/>
                  </a:lnTo>
                  <a:lnTo>
                    <a:pt x="159" y="392"/>
                  </a:lnTo>
                  <a:lnTo>
                    <a:pt x="145" y="383"/>
                  </a:lnTo>
                  <a:lnTo>
                    <a:pt x="133" y="373"/>
                  </a:lnTo>
                  <a:lnTo>
                    <a:pt x="121" y="364"/>
                  </a:lnTo>
                  <a:lnTo>
                    <a:pt x="111" y="354"/>
                  </a:lnTo>
                  <a:lnTo>
                    <a:pt x="101" y="342"/>
                  </a:lnTo>
                  <a:lnTo>
                    <a:pt x="94" y="330"/>
                  </a:lnTo>
                  <a:lnTo>
                    <a:pt x="86" y="318"/>
                  </a:lnTo>
                  <a:lnTo>
                    <a:pt x="80" y="304"/>
                  </a:lnTo>
                  <a:lnTo>
                    <a:pt x="74" y="290"/>
                  </a:lnTo>
                  <a:lnTo>
                    <a:pt x="70" y="273"/>
                  </a:lnTo>
                  <a:lnTo>
                    <a:pt x="66" y="257"/>
                  </a:lnTo>
                  <a:lnTo>
                    <a:pt x="64" y="241"/>
                  </a:lnTo>
                  <a:lnTo>
                    <a:pt x="64" y="225"/>
                  </a:lnTo>
                  <a:lnTo>
                    <a:pt x="65" y="207"/>
                  </a:lnTo>
                  <a:lnTo>
                    <a:pt x="69" y="191"/>
                  </a:lnTo>
                  <a:lnTo>
                    <a:pt x="74" y="175"/>
                  </a:lnTo>
                  <a:lnTo>
                    <a:pt x="81" y="157"/>
                  </a:lnTo>
                  <a:lnTo>
                    <a:pt x="89" y="142"/>
                  </a:lnTo>
                  <a:lnTo>
                    <a:pt x="101" y="126"/>
                  </a:lnTo>
                  <a:lnTo>
                    <a:pt x="115" y="112"/>
                  </a:lnTo>
                  <a:lnTo>
                    <a:pt x="133" y="98"/>
                  </a:lnTo>
                  <a:lnTo>
                    <a:pt x="149" y="86"/>
                  </a:lnTo>
                  <a:lnTo>
                    <a:pt x="166" y="77"/>
                  </a:lnTo>
                  <a:lnTo>
                    <a:pt x="184" y="70"/>
                  </a:lnTo>
                  <a:lnTo>
                    <a:pt x="201" y="66"/>
                  </a:lnTo>
                  <a:lnTo>
                    <a:pt x="218" y="63"/>
                  </a:lnTo>
                  <a:lnTo>
                    <a:pt x="237" y="63"/>
                  </a:lnTo>
                  <a:lnTo>
                    <a:pt x="253" y="64"/>
                  </a:lnTo>
                  <a:lnTo>
                    <a:pt x="269" y="67"/>
                  </a:lnTo>
                  <a:lnTo>
                    <a:pt x="287" y="72"/>
                  </a:lnTo>
                  <a:lnTo>
                    <a:pt x="301" y="78"/>
                  </a:lnTo>
                  <a:lnTo>
                    <a:pt x="316" y="85"/>
                  </a:lnTo>
                  <a:lnTo>
                    <a:pt x="330" y="93"/>
                  </a:lnTo>
                  <a:lnTo>
                    <a:pt x="344" y="103"/>
                  </a:lnTo>
                  <a:lnTo>
                    <a:pt x="355" y="114"/>
                  </a:lnTo>
                  <a:lnTo>
                    <a:pt x="366" y="125"/>
                  </a:lnTo>
                  <a:lnTo>
                    <a:pt x="377" y="1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4" name="Freeform 31"/>
            <p:cNvSpPr>
              <a:spLocks noEditPoints="1"/>
            </p:cNvSpPr>
            <p:nvPr/>
          </p:nvSpPr>
          <p:spPr bwMode="auto">
            <a:xfrm>
              <a:off x="2245" y="751"/>
              <a:ext cx="89" cy="89"/>
            </a:xfrm>
            <a:custGeom>
              <a:avLst/>
              <a:gdLst/>
              <a:ahLst/>
              <a:cxnLst>
                <a:cxn ang="0">
                  <a:pos x="102" y="139"/>
                </a:cxn>
                <a:cxn ang="0">
                  <a:pos x="82" y="139"/>
                </a:cxn>
                <a:cxn ang="0">
                  <a:pos x="64" y="133"/>
                </a:cxn>
                <a:cxn ang="0">
                  <a:pos x="49" y="120"/>
                </a:cxn>
                <a:cxn ang="0">
                  <a:pos x="40" y="101"/>
                </a:cxn>
                <a:cxn ang="0">
                  <a:pos x="39" y="82"/>
                </a:cxn>
                <a:cxn ang="0">
                  <a:pos x="44" y="63"/>
                </a:cxn>
                <a:cxn ang="0">
                  <a:pos x="58" y="48"/>
                </a:cxn>
                <a:cxn ang="0">
                  <a:pos x="76" y="38"/>
                </a:cxn>
                <a:cxn ang="0">
                  <a:pos x="96" y="38"/>
                </a:cxn>
                <a:cxn ang="0">
                  <a:pos x="114" y="45"/>
                </a:cxn>
                <a:cxn ang="0">
                  <a:pos x="129" y="58"/>
                </a:cxn>
                <a:cxn ang="0">
                  <a:pos x="138" y="76"/>
                </a:cxn>
                <a:cxn ang="0">
                  <a:pos x="139" y="96"/>
                </a:cxn>
                <a:cxn ang="0">
                  <a:pos x="132" y="115"/>
                </a:cxn>
                <a:cxn ang="0">
                  <a:pos x="120" y="130"/>
                </a:cxn>
                <a:cxn ang="0">
                  <a:pos x="128" y="168"/>
                </a:cxn>
                <a:cxn ang="0">
                  <a:pos x="156" y="147"/>
                </a:cxn>
                <a:cxn ang="0">
                  <a:pos x="173" y="117"/>
                </a:cxn>
                <a:cxn ang="0">
                  <a:pos x="178" y="85"/>
                </a:cxn>
                <a:cxn ang="0">
                  <a:pos x="168" y="50"/>
                </a:cxn>
                <a:cxn ang="0">
                  <a:pos x="148" y="22"/>
                </a:cxn>
                <a:cxn ang="0">
                  <a:pos x="118" y="4"/>
                </a:cxn>
                <a:cxn ang="0">
                  <a:pos x="85" y="0"/>
                </a:cxn>
                <a:cxn ang="0">
                  <a:pos x="50" y="10"/>
                </a:cxn>
                <a:cxn ang="0">
                  <a:pos x="22" y="31"/>
                </a:cxn>
                <a:cxn ang="0">
                  <a:pos x="4" y="60"/>
                </a:cxn>
                <a:cxn ang="0">
                  <a:pos x="0" y="94"/>
                </a:cxn>
                <a:cxn ang="0">
                  <a:pos x="10" y="128"/>
                </a:cxn>
                <a:cxn ang="0">
                  <a:pos x="30" y="156"/>
                </a:cxn>
                <a:cxn ang="0">
                  <a:pos x="61" y="173"/>
                </a:cxn>
                <a:cxn ang="0">
                  <a:pos x="93" y="178"/>
                </a:cxn>
                <a:cxn ang="0">
                  <a:pos x="128" y="168"/>
                </a:cxn>
              </a:cxnLst>
              <a:rect l="0" t="0" r="r" b="b"/>
              <a:pathLst>
                <a:path w="178" h="178">
                  <a:moveTo>
                    <a:pt x="112" y="136"/>
                  </a:moveTo>
                  <a:lnTo>
                    <a:pt x="102" y="139"/>
                  </a:lnTo>
                  <a:lnTo>
                    <a:pt x="92" y="140"/>
                  </a:lnTo>
                  <a:lnTo>
                    <a:pt x="82" y="139"/>
                  </a:lnTo>
                  <a:lnTo>
                    <a:pt x="73" y="137"/>
                  </a:lnTo>
                  <a:lnTo>
                    <a:pt x="64" y="133"/>
                  </a:lnTo>
                  <a:lnTo>
                    <a:pt x="56" y="127"/>
                  </a:lnTo>
                  <a:lnTo>
                    <a:pt x="49" y="120"/>
                  </a:lnTo>
                  <a:lnTo>
                    <a:pt x="43" y="110"/>
                  </a:lnTo>
                  <a:lnTo>
                    <a:pt x="40" y="101"/>
                  </a:lnTo>
                  <a:lnTo>
                    <a:pt x="39" y="91"/>
                  </a:lnTo>
                  <a:lnTo>
                    <a:pt x="39" y="82"/>
                  </a:lnTo>
                  <a:lnTo>
                    <a:pt x="41" y="72"/>
                  </a:lnTo>
                  <a:lnTo>
                    <a:pt x="44" y="63"/>
                  </a:lnTo>
                  <a:lnTo>
                    <a:pt x="50" y="54"/>
                  </a:lnTo>
                  <a:lnTo>
                    <a:pt x="58" y="48"/>
                  </a:lnTo>
                  <a:lnTo>
                    <a:pt x="66" y="41"/>
                  </a:lnTo>
                  <a:lnTo>
                    <a:pt x="76" y="38"/>
                  </a:lnTo>
                  <a:lnTo>
                    <a:pt x="86" y="37"/>
                  </a:lnTo>
                  <a:lnTo>
                    <a:pt x="96" y="38"/>
                  </a:lnTo>
                  <a:lnTo>
                    <a:pt x="105" y="40"/>
                  </a:lnTo>
                  <a:lnTo>
                    <a:pt x="114" y="45"/>
                  </a:lnTo>
                  <a:lnTo>
                    <a:pt x="122" y="50"/>
                  </a:lnTo>
                  <a:lnTo>
                    <a:pt x="129" y="58"/>
                  </a:lnTo>
                  <a:lnTo>
                    <a:pt x="133" y="66"/>
                  </a:lnTo>
                  <a:lnTo>
                    <a:pt x="138" y="76"/>
                  </a:lnTo>
                  <a:lnTo>
                    <a:pt x="139" y="86"/>
                  </a:lnTo>
                  <a:lnTo>
                    <a:pt x="139" y="96"/>
                  </a:lnTo>
                  <a:lnTo>
                    <a:pt x="137" y="107"/>
                  </a:lnTo>
                  <a:lnTo>
                    <a:pt x="132" y="115"/>
                  </a:lnTo>
                  <a:lnTo>
                    <a:pt x="128" y="124"/>
                  </a:lnTo>
                  <a:lnTo>
                    <a:pt x="120" y="130"/>
                  </a:lnTo>
                  <a:lnTo>
                    <a:pt x="112" y="136"/>
                  </a:lnTo>
                  <a:close/>
                  <a:moveTo>
                    <a:pt x="128" y="168"/>
                  </a:moveTo>
                  <a:lnTo>
                    <a:pt x="143" y="160"/>
                  </a:lnTo>
                  <a:lnTo>
                    <a:pt x="156" y="147"/>
                  </a:lnTo>
                  <a:lnTo>
                    <a:pt x="166" y="134"/>
                  </a:lnTo>
                  <a:lnTo>
                    <a:pt x="173" y="117"/>
                  </a:lnTo>
                  <a:lnTo>
                    <a:pt x="177" y="101"/>
                  </a:lnTo>
                  <a:lnTo>
                    <a:pt x="178" y="85"/>
                  </a:lnTo>
                  <a:lnTo>
                    <a:pt x="176" y="66"/>
                  </a:lnTo>
                  <a:lnTo>
                    <a:pt x="168" y="50"/>
                  </a:lnTo>
                  <a:lnTo>
                    <a:pt x="160" y="35"/>
                  </a:lnTo>
                  <a:lnTo>
                    <a:pt x="148" y="22"/>
                  </a:lnTo>
                  <a:lnTo>
                    <a:pt x="133" y="12"/>
                  </a:lnTo>
                  <a:lnTo>
                    <a:pt x="118" y="4"/>
                  </a:lnTo>
                  <a:lnTo>
                    <a:pt x="101" y="1"/>
                  </a:lnTo>
                  <a:lnTo>
                    <a:pt x="85" y="0"/>
                  </a:lnTo>
                  <a:lnTo>
                    <a:pt x="67" y="2"/>
                  </a:lnTo>
                  <a:lnTo>
                    <a:pt x="50" y="10"/>
                  </a:lnTo>
                  <a:lnTo>
                    <a:pt x="35" y="19"/>
                  </a:lnTo>
                  <a:lnTo>
                    <a:pt x="22" y="31"/>
                  </a:lnTo>
                  <a:lnTo>
                    <a:pt x="12" y="45"/>
                  </a:lnTo>
                  <a:lnTo>
                    <a:pt x="4" y="60"/>
                  </a:lnTo>
                  <a:lnTo>
                    <a:pt x="1" y="76"/>
                  </a:lnTo>
                  <a:lnTo>
                    <a:pt x="0" y="94"/>
                  </a:lnTo>
                  <a:lnTo>
                    <a:pt x="3" y="111"/>
                  </a:lnTo>
                  <a:lnTo>
                    <a:pt x="10" y="128"/>
                  </a:lnTo>
                  <a:lnTo>
                    <a:pt x="18" y="143"/>
                  </a:lnTo>
                  <a:lnTo>
                    <a:pt x="30" y="156"/>
                  </a:lnTo>
                  <a:lnTo>
                    <a:pt x="44" y="166"/>
                  </a:lnTo>
                  <a:lnTo>
                    <a:pt x="61" y="173"/>
                  </a:lnTo>
                  <a:lnTo>
                    <a:pt x="76" y="177"/>
                  </a:lnTo>
                  <a:lnTo>
                    <a:pt x="93" y="178"/>
                  </a:lnTo>
                  <a:lnTo>
                    <a:pt x="112" y="175"/>
                  </a:lnTo>
                  <a:lnTo>
                    <a:pt x="128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5" name="Freeform 32"/>
            <p:cNvSpPr>
              <a:spLocks noEditPoints="1"/>
            </p:cNvSpPr>
            <p:nvPr/>
          </p:nvSpPr>
          <p:spPr bwMode="auto">
            <a:xfrm>
              <a:off x="2432" y="575"/>
              <a:ext cx="238" cy="238"/>
            </a:xfrm>
            <a:custGeom>
              <a:avLst/>
              <a:gdLst/>
              <a:ahLst/>
              <a:cxnLst>
                <a:cxn ang="0">
                  <a:pos x="452" y="133"/>
                </a:cxn>
                <a:cxn ang="0">
                  <a:pos x="413" y="75"/>
                </a:cxn>
                <a:cxn ang="0">
                  <a:pos x="360" y="33"/>
                </a:cxn>
                <a:cxn ang="0">
                  <a:pos x="297" y="8"/>
                </a:cxn>
                <a:cxn ang="0">
                  <a:pos x="226" y="0"/>
                </a:cxn>
                <a:cxn ang="0">
                  <a:pos x="152" y="18"/>
                </a:cxn>
                <a:cxn ang="0">
                  <a:pos x="89" y="54"/>
                </a:cxn>
                <a:cxn ang="0">
                  <a:pos x="42" y="105"/>
                </a:cxn>
                <a:cxn ang="0">
                  <a:pos x="11" y="165"/>
                </a:cxn>
                <a:cxn ang="0">
                  <a:pos x="0" y="233"/>
                </a:cxn>
                <a:cxn ang="0">
                  <a:pos x="8" y="301"/>
                </a:cxn>
                <a:cxn ang="0">
                  <a:pos x="36" y="365"/>
                </a:cxn>
                <a:cxn ang="0">
                  <a:pos x="80" y="416"/>
                </a:cxn>
                <a:cxn ang="0">
                  <a:pos x="136" y="455"/>
                </a:cxn>
                <a:cxn ang="0">
                  <a:pos x="203" y="475"/>
                </a:cxn>
                <a:cxn ang="0">
                  <a:pos x="275" y="474"/>
                </a:cxn>
                <a:cxn ang="0">
                  <a:pos x="347" y="452"/>
                </a:cxn>
                <a:cxn ang="0">
                  <a:pos x="404" y="411"/>
                </a:cxn>
                <a:cxn ang="0">
                  <a:pos x="446" y="355"/>
                </a:cxn>
                <a:cxn ang="0">
                  <a:pos x="470" y="292"/>
                </a:cxn>
                <a:cxn ang="0">
                  <a:pos x="477" y="224"/>
                </a:cxn>
                <a:cxn ang="0">
                  <a:pos x="405" y="197"/>
                </a:cxn>
                <a:cxn ang="0">
                  <a:pos x="411" y="239"/>
                </a:cxn>
                <a:cxn ang="0">
                  <a:pos x="405" y="287"/>
                </a:cxn>
                <a:cxn ang="0">
                  <a:pos x="387" y="333"/>
                </a:cxn>
                <a:cxn ang="0">
                  <a:pos x="354" y="373"/>
                </a:cxn>
                <a:cxn ang="0">
                  <a:pos x="304" y="403"/>
                </a:cxn>
                <a:cxn ang="0">
                  <a:pos x="243" y="416"/>
                </a:cxn>
                <a:cxn ang="0">
                  <a:pos x="188" y="409"/>
                </a:cxn>
                <a:cxn ang="0">
                  <a:pos x="144" y="385"/>
                </a:cxn>
                <a:cxn ang="0">
                  <a:pos x="108" y="351"/>
                </a:cxn>
                <a:cxn ang="0">
                  <a:pos x="83" y="311"/>
                </a:cxn>
                <a:cxn ang="0">
                  <a:pos x="70" y="270"/>
                </a:cxn>
                <a:cxn ang="0">
                  <a:pos x="68" y="224"/>
                </a:cxn>
                <a:cxn ang="0">
                  <a:pos x="76" y="176"/>
                </a:cxn>
                <a:cxn ang="0">
                  <a:pos x="99" y="132"/>
                </a:cxn>
                <a:cxn ang="0">
                  <a:pos x="137" y="94"/>
                </a:cxn>
                <a:cxn ang="0">
                  <a:pos x="192" y="69"/>
                </a:cxn>
                <a:cxn ang="0">
                  <a:pos x="251" y="62"/>
                </a:cxn>
                <a:cxn ang="0">
                  <a:pos x="302" y="75"/>
                </a:cxn>
                <a:cxn ang="0">
                  <a:pos x="345" y="102"/>
                </a:cxn>
                <a:cxn ang="0">
                  <a:pos x="378" y="139"/>
                </a:cxn>
                <a:cxn ang="0">
                  <a:pos x="400" y="182"/>
                </a:cxn>
              </a:cxnLst>
              <a:rect l="0" t="0" r="r" b="b"/>
              <a:pathLst>
                <a:path w="477" h="477">
                  <a:moveTo>
                    <a:pt x="469" y="178"/>
                  </a:moveTo>
                  <a:lnTo>
                    <a:pt x="462" y="156"/>
                  </a:lnTo>
                  <a:lnTo>
                    <a:pt x="452" y="133"/>
                  </a:lnTo>
                  <a:lnTo>
                    <a:pt x="441" y="113"/>
                  </a:lnTo>
                  <a:lnTo>
                    <a:pt x="427" y="94"/>
                  </a:lnTo>
                  <a:lnTo>
                    <a:pt x="413" y="75"/>
                  </a:lnTo>
                  <a:lnTo>
                    <a:pt x="396" y="60"/>
                  </a:lnTo>
                  <a:lnTo>
                    <a:pt x="379" y="46"/>
                  </a:lnTo>
                  <a:lnTo>
                    <a:pt x="360" y="33"/>
                  </a:lnTo>
                  <a:lnTo>
                    <a:pt x="340" y="22"/>
                  </a:lnTo>
                  <a:lnTo>
                    <a:pt x="318" y="14"/>
                  </a:lnTo>
                  <a:lnTo>
                    <a:pt x="297" y="8"/>
                  </a:lnTo>
                  <a:lnTo>
                    <a:pt x="273" y="4"/>
                  </a:lnTo>
                  <a:lnTo>
                    <a:pt x="250" y="0"/>
                  </a:lnTo>
                  <a:lnTo>
                    <a:pt x="226" y="0"/>
                  </a:lnTo>
                  <a:lnTo>
                    <a:pt x="201" y="4"/>
                  </a:lnTo>
                  <a:lnTo>
                    <a:pt x="176" y="9"/>
                  </a:lnTo>
                  <a:lnTo>
                    <a:pt x="152" y="18"/>
                  </a:lnTo>
                  <a:lnTo>
                    <a:pt x="128" y="27"/>
                  </a:lnTo>
                  <a:lnTo>
                    <a:pt x="108" y="39"/>
                  </a:lnTo>
                  <a:lnTo>
                    <a:pt x="89" y="54"/>
                  </a:lnTo>
                  <a:lnTo>
                    <a:pt x="72" y="69"/>
                  </a:lnTo>
                  <a:lnTo>
                    <a:pt x="56" y="86"/>
                  </a:lnTo>
                  <a:lnTo>
                    <a:pt x="42" y="105"/>
                  </a:lnTo>
                  <a:lnTo>
                    <a:pt x="30" y="123"/>
                  </a:lnTo>
                  <a:lnTo>
                    <a:pt x="20" y="144"/>
                  </a:lnTo>
                  <a:lnTo>
                    <a:pt x="11" y="165"/>
                  </a:lnTo>
                  <a:lnTo>
                    <a:pt x="6" y="187"/>
                  </a:lnTo>
                  <a:lnTo>
                    <a:pt x="1" y="210"/>
                  </a:lnTo>
                  <a:lnTo>
                    <a:pt x="0" y="233"/>
                  </a:lnTo>
                  <a:lnTo>
                    <a:pt x="0" y="254"/>
                  </a:lnTo>
                  <a:lnTo>
                    <a:pt x="4" y="278"/>
                  </a:lnTo>
                  <a:lnTo>
                    <a:pt x="8" y="301"/>
                  </a:lnTo>
                  <a:lnTo>
                    <a:pt x="14" y="323"/>
                  </a:lnTo>
                  <a:lnTo>
                    <a:pt x="24" y="344"/>
                  </a:lnTo>
                  <a:lnTo>
                    <a:pt x="36" y="365"/>
                  </a:lnTo>
                  <a:lnTo>
                    <a:pt x="49" y="384"/>
                  </a:lnTo>
                  <a:lnTo>
                    <a:pt x="63" y="401"/>
                  </a:lnTo>
                  <a:lnTo>
                    <a:pt x="80" y="416"/>
                  </a:lnTo>
                  <a:lnTo>
                    <a:pt x="97" y="431"/>
                  </a:lnTo>
                  <a:lnTo>
                    <a:pt x="116" y="444"/>
                  </a:lnTo>
                  <a:lnTo>
                    <a:pt x="136" y="455"/>
                  </a:lnTo>
                  <a:lnTo>
                    <a:pt x="158" y="463"/>
                  </a:lnTo>
                  <a:lnTo>
                    <a:pt x="179" y="470"/>
                  </a:lnTo>
                  <a:lnTo>
                    <a:pt x="203" y="475"/>
                  </a:lnTo>
                  <a:lnTo>
                    <a:pt x="226" y="477"/>
                  </a:lnTo>
                  <a:lnTo>
                    <a:pt x="251" y="477"/>
                  </a:lnTo>
                  <a:lnTo>
                    <a:pt x="275" y="474"/>
                  </a:lnTo>
                  <a:lnTo>
                    <a:pt x="300" y="469"/>
                  </a:lnTo>
                  <a:lnTo>
                    <a:pt x="324" y="462"/>
                  </a:lnTo>
                  <a:lnTo>
                    <a:pt x="347" y="452"/>
                  </a:lnTo>
                  <a:lnTo>
                    <a:pt x="367" y="439"/>
                  </a:lnTo>
                  <a:lnTo>
                    <a:pt x="387" y="426"/>
                  </a:lnTo>
                  <a:lnTo>
                    <a:pt x="404" y="411"/>
                  </a:lnTo>
                  <a:lnTo>
                    <a:pt x="419" y="393"/>
                  </a:lnTo>
                  <a:lnTo>
                    <a:pt x="433" y="375"/>
                  </a:lnTo>
                  <a:lnTo>
                    <a:pt x="446" y="355"/>
                  </a:lnTo>
                  <a:lnTo>
                    <a:pt x="456" y="336"/>
                  </a:lnTo>
                  <a:lnTo>
                    <a:pt x="465" y="314"/>
                  </a:lnTo>
                  <a:lnTo>
                    <a:pt x="470" y="292"/>
                  </a:lnTo>
                  <a:lnTo>
                    <a:pt x="475" y="270"/>
                  </a:lnTo>
                  <a:lnTo>
                    <a:pt x="477" y="248"/>
                  </a:lnTo>
                  <a:lnTo>
                    <a:pt x="477" y="224"/>
                  </a:lnTo>
                  <a:lnTo>
                    <a:pt x="474" y="201"/>
                  </a:lnTo>
                  <a:lnTo>
                    <a:pt x="469" y="178"/>
                  </a:lnTo>
                  <a:close/>
                  <a:moveTo>
                    <a:pt x="405" y="197"/>
                  </a:moveTo>
                  <a:lnTo>
                    <a:pt x="407" y="210"/>
                  </a:lnTo>
                  <a:lnTo>
                    <a:pt x="409" y="224"/>
                  </a:lnTo>
                  <a:lnTo>
                    <a:pt x="411" y="239"/>
                  </a:lnTo>
                  <a:lnTo>
                    <a:pt x="409" y="254"/>
                  </a:lnTo>
                  <a:lnTo>
                    <a:pt x="408" y="271"/>
                  </a:lnTo>
                  <a:lnTo>
                    <a:pt x="405" y="287"/>
                  </a:lnTo>
                  <a:lnTo>
                    <a:pt x="401" y="302"/>
                  </a:lnTo>
                  <a:lnTo>
                    <a:pt x="394" y="317"/>
                  </a:lnTo>
                  <a:lnTo>
                    <a:pt x="387" y="333"/>
                  </a:lnTo>
                  <a:lnTo>
                    <a:pt x="377" y="348"/>
                  </a:lnTo>
                  <a:lnTo>
                    <a:pt x="366" y="361"/>
                  </a:lnTo>
                  <a:lnTo>
                    <a:pt x="354" y="373"/>
                  </a:lnTo>
                  <a:lnTo>
                    <a:pt x="339" y="385"/>
                  </a:lnTo>
                  <a:lnTo>
                    <a:pt x="323" y="394"/>
                  </a:lnTo>
                  <a:lnTo>
                    <a:pt x="304" y="403"/>
                  </a:lnTo>
                  <a:lnTo>
                    <a:pt x="284" y="410"/>
                  </a:lnTo>
                  <a:lnTo>
                    <a:pt x="263" y="414"/>
                  </a:lnTo>
                  <a:lnTo>
                    <a:pt x="243" y="416"/>
                  </a:lnTo>
                  <a:lnTo>
                    <a:pt x="224" y="416"/>
                  </a:lnTo>
                  <a:lnTo>
                    <a:pt x="205" y="413"/>
                  </a:lnTo>
                  <a:lnTo>
                    <a:pt x="188" y="409"/>
                  </a:lnTo>
                  <a:lnTo>
                    <a:pt x="172" y="402"/>
                  </a:lnTo>
                  <a:lnTo>
                    <a:pt x="158" y="394"/>
                  </a:lnTo>
                  <a:lnTo>
                    <a:pt x="144" y="385"/>
                  </a:lnTo>
                  <a:lnTo>
                    <a:pt x="129" y="375"/>
                  </a:lnTo>
                  <a:lnTo>
                    <a:pt x="119" y="363"/>
                  </a:lnTo>
                  <a:lnTo>
                    <a:pt x="108" y="351"/>
                  </a:lnTo>
                  <a:lnTo>
                    <a:pt x="97" y="338"/>
                  </a:lnTo>
                  <a:lnTo>
                    <a:pt x="89" y="325"/>
                  </a:lnTo>
                  <a:lnTo>
                    <a:pt x="83" y="311"/>
                  </a:lnTo>
                  <a:lnTo>
                    <a:pt x="76" y="298"/>
                  </a:lnTo>
                  <a:lnTo>
                    <a:pt x="72" y="284"/>
                  </a:lnTo>
                  <a:lnTo>
                    <a:pt x="70" y="270"/>
                  </a:lnTo>
                  <a:lnTo>
                    <a:pt x="68" y="254"/>
                  </a:lnTo>
                  <a:lnTo>
                    <a:pt x="67" y="240"/>
                  </a:lnTo>
                  <a:lnTo>
                    <a:pt x="68" y="224"/>
                  </a:lnTo>
                  <a:lnTo>
                    <a:pt x="69" y="209"/>
                  </a:lnTo>
                  <a:lnTo>
                    <a:pt x="72" y="192"/>
                  </a:lnTo>
                  <a:lnTo>
                    <a:pt x="76" y="176"/>
                  </a:lnTo>
                  <a:lnTo>
                    <a:pt x="83" y="161"/>
                  </a:lnTo>
                  <a:lnTo>
                    <a:pt x="89" y="146"/>
                  </a:lnTo>
                  <a:lnTo>
                    <a:pt x="99" y="132"/>
                  </a:lnTo>
                  <a:lnTo>
                    <a:pt x="111" y="118"/>
                  </a:lnTo>
                  <a:lnTo>
                    <a:pt x="123" y="105"/>
                  </a:lnTo>
                  <a:lnTo>
                    <a:pt x="137" y="94"/>
                  </a:lnTo>
                  <a:lnTo>
                    <a:pt x="154" y="83"/>
                  </a:lnTo>
                  <a:lnTo>
                    <a:pt x="172" y="75"/>
                  </a:lnTo>
                  <a:lnTo>
                    <a:pt x="192" y="69"/>
                  </a:lnTo>
                  <a:lnTo>
                    <a:pt x="213" y="64"/>
                  </a:lnTo>
                  <a:lnTo>
                    <a:pt x="233" y="62"/>
                  </a:lnTo>
                  <a:lnTo>
                    <a:pt x="251" y="62"/>
                  </a:lnTo>
                  <a:lnTo>
                    <a:pt x="268" y="64"/>
                  </a:lnTo>
                  <a:lnTo>
                    <a:pt x="287" y="69"/>
                  </a:lnTo>
                  <a:lnTo>
                    <a:pt x="302" y="75"/>
                  </a:lnTo>
                  <a:lnTo>
                    <a:pt x="318" y="83"/>
                  </a:lnTo>
                  <a:lnTo>
                    <a:pt x="332" y="92"/>
                  </a:lnTo>
                  <a:lnTo>
                    <a:pt x="345" y="102"/>
                  </a:lnTo>
                  <a:lnTo>
                    <a:pt x="357" y="114"/>
                  </a:lnTo>
                  <a:lnTo>
                    <a:pt x="368" y="126"/>
                  </a:lnTo>
                  <a:lnTo>
                    <a:pt x="378" y="139"/>
                  </a:lnTo>
                  <a:lnTo>
                    <a:pt x="387" y="153"/>
                  </a:lnTo>
                  <a:lnTo>
                    <a:pt x="394" y="168"/>
                  </a:lnTo>
                  <a:lnTo>
                    <a:pt x="400" y="182"/>
                  </a:lnTo>
                  <a:lnTo>
                    <a:pt x="405" y="19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6" name="Freeform 33"/>
            <p:cNvSpPr>
              <a:spLocks noEditPoints="1"/>
            </p:cNvSpPr>
            <p:nvPr/>
          </p:nvSpPr>
          <p:spPr bwMode="auto">
            <a:xfrm>
              <a:off x="2712" y="538"/>
              <a:ext cx="204" cy="236"/>
            </a:xfrm>
            <a:custGeom>
              <a:avLst/>
              <a:gdLst/>
              <a:ahLst/>
              <a:cxnLst>
                <a:cxn ang="0">
                  <a:pos x="407" y="445"/>
                </a:cxn>
                <a:cxn ang="0">
                  <a:pos x="202" y="0"/>
                </a:cxn>
                <a:cxn ang="0">
                  <a:pos x="142" y="4"/>
                </a:cxn>
                <a:cxn ang="0">
                  <a:pos x="0" y="473"/>
                </a:cxn>
                <a:cxn ang="0">
                  <a:pos x="70" y="467"/>
                </a:cxn>
                <a:cxn ang="0">
                  <a:pos x="112" y="330"/>
                </a:cxn>
                <a:cxn ang="0">
                  <a:pos x="276" y="319"/>
                </a:cxn>
                <a:cxn ang="0">
                  <a:pos x="336" y="450"/>
                </a:cxn>
                <a:cxn ang="0">
                  <a:pos x="407" y="445"/>
                </a:cxn>
                <a:cxn ang="0">
                  <a:pos x="131" y="267"/>
                </a:cxn>
                <a:cxn ang="0">
                  <a:pos x="177" y="87"/>
                </a:cxn>
                <a:cxn ang="0">
                  <a:pos x="178" y="87"/>
                </a:cxn>
                <a:cxn ang="0">
                  <a:pos x="249" y="259"/>
                </a:cxn>
                <a:cxn ang="0">
                  <a:pos x="131" y="267"/>
                </a:cxn>
              </a:cxnLst>
              <a:rect l="0" t="0" r="r" b="b"/>
              <a:pathLst>
                <a:path w="407" h="473">
                  <a:moveTo>
                    <a:pt x="407" y="445"/>
                  </a:moveTo>
                  <a:lnTo>
                    <a:pt x="202" y="0"/>
                  </a:lnTo>
                  <a:lnTo>
                    <a:pt x="142" y="4"/>
                  </a:lnTo>
                  <a:lnTo>
                    <a:pt x="0" y="473"/>
                  </a:lnTo>
                  <a:lnTo>
                    <a:pt x="70" y="467"/>
                  </a:lnTo>
                  <a:lnTo>
                    <a:pt x="112" y="330"/>
                  </a:lnTo>
                  <a:lnTo>
                    <a:pt x="276" y="319"/>
                  </a:lnTo>
                  <a:lnTo>
                    <a:pt x="336" y="450"/>
                  </a:lnTo>
                  <a:lnTo>
                    <a:pt x="407" y="445"/>
                  </a:lnTo>
                  <a:close/>
                  <a:moveTo>
                    <a:pt x="131" y="267"/>
                  </a:moveTo>
                  <a:lnTo>
                    <a:pt x="177" y="87"/>
                  </a:lnTo>
                  <a:lnTo>
                    <a:pt x="178" y="87"/>
                  </a:lnTo>
                  <a:lnTo>
                    <a:pt x="249" y="259"/>
                  </a:lnTo>
                  <a:lnTo>
                    <a:pt x="131" y="2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7" name="Freeform 34"/>
            <p:cNvSpPr>
              <a:spLocks/>
            </p:cNvSpPr>
            <p:nvPr/>
          </p:nvSpPr>
          <p:spPr bwMode="auto">
            <a:xfrm>
              <a:off x="2942" y="536"/>
              <a:ext cx="227" cy="238"/>
            </a:xfrm>
            <a:custGeom>
              <a:avLst/>
              <a:gdLst/>
              <a:ahLst/>
              <a:cxnLst>
                <a:cxn ang="0">
                  <a:pos x="445" y="124"/>
                </a:cxn>
                <a:cxn ang="0">
                  <a:pos x="424" y="91"/>
                </a:cxn>
                <a:cxn ang="0">
                  <a:pos x="402" y="66"/>
                </a:cxn>
                <a:cxn ang="0">
                  <a:pos x="371" y="42"/>
                </a:cxn>
                <a:cxn ang="0">
                  <a:pos x="334" y="21"/>
                </a:cxn>
                <a:cxn ang="0">
                  <a:pos x="298" y="9"/>
                </a:cxn>
                <a:cxn ang="0">
                  <a:pos x="252" y="1"/>
                </a:cxn>
                <a:cxn ang="0">
                  <a:pos x="205" y="2"/>
                </a:cxn>
                <a:cxn ang="0">
                  <a:pos x="160" y="13"/>
                </a:cxn>
                <a:cxn ang="0">
                  <a:pos x="118" y="31"/>
                </a:cxn>
                <a:cxn ang="0">
                  <a:pos x="82" y="57"/>
                </a:cxn>
                <a:cxn ang="0">
                  <a:pos x="50" y="89"/>
                </a:cxn>
                <a:cxn ang="0">
                  <a:pos x="25" y="127"/>
                </a:cxn>
                <a:cxn ang="0">
                  <a:pos x="8" y="172"/>
                </a:cxn>
                <a:cxn ang="0">
                  <a:pos x="0" y="221"/>
                </a:cxn>
                <a:cxn ang="0">
                  <a:pos x="2" y="267"/>
                </a:cxn>
                <a:cxn ang="0">
                  <a:pos x="12" y="314"/>
                </a:cxn>
                <a:cxn ang="0">
                  <a:pos x="31" y="355"/>
                </a:cxn>
                <a:cxn ang="0">
                  <a:pos x="57" y="393"/>
                </a:cxn>
                <a:cxn ang="0">
                  <a:pos x="90" y="425"/>
                </a:cxn>
                <a:cxn ang="0">
                  <a:pos x="129" y="450"/>
                </a:cxn>
                <a:cxn ang="0">
                  <a:pos x="171" y="468"/>
                </a:cxn>
                <a:cxn ang="0">
                  <a:pos x="218" y="476"/>
                </a:cxn>
                <a:cxn ang="0">
                  <a:pos x="274" y="474"/>
                </a:cxn>
                <a:cxn ang="0">
                  <a:pos x="332" y="456"/>
                </a:cxn>
                <a:cxn ang="0">
                  <a:pos x="373" y="432"/>
                </a:cxn>
                <a:cxn ang="0">
                  <a:pos x="399" y="411"/>
                </a:cxn>
                <a:cxn ang="0">
                  <a:pos x="423" y="383"/>
                </a:cxn>
                <a:cxn ang="0">
                  <a:pos x="352" y="363"/>
                </a:cxn>
                <a:cxn ang="0">
                  <a:pos x="324" y="386"/>
                </a:cxn>
                <a:cxn ang="0">
                  <a:pos x="294" y="403"/>
                </a:cxn>
                <a:cxn ang="0">
                  <a:pos x="259" y="413"/>
                </a:cxn>
                <a:cxn ang="0">
                  <a:pos x="223" y="414"/>
                </a:cxn>
                <a:cxn ang="0">
                  <a:pos x="190" y="408"/>
                </a:cxn>
                <a:cxn ang="0">
                  <a:pos x="160" y="396"/>
                </a:cxn>
                <a:cxn ang="0">
                  <a:pos x="132" y="378"/>
                </a:cxn>
                <a:cxn ang="0">
                  <a:pos x="109" y="354"/>
                </a:cxn>
                <a:cxn ang="0">
                  <a:pos x="89" y="327"/>
                </a:cxn>
                <a:cxn ang="0">
                  <a:pos x="76" y="296"/>
                </a:cxn>
                <a:cxn ang="0">
                  <a:pos x="68" y="261"/>
                </a:cxn>
                <a:cxn ang="0">
                  <a:pos x="67" y="225"/>
                </a:cxn>
                <a:cxn ang="0">
                  <a:pos x="72" y="190"/>
                </a:cxn>
                <a:cxn ang="0">
                  <a:pos x="85" y="158"/>
                </a:cxn>
                <a:cxn ang="0">
                  <a:pos x="103" y="129"/>
                </a:cxn>
                <a:cxn ang="0">
                  <a:pos x="124" y="106"/>
                </a:cxn>
                <a:cxn ang="0">
                  <a:pos x="152" y="85"/>
                </a:cxn>
                <a:cxn ang="0">
                  <a:pos x="182" y="71"/>
                </a:cxn>
                <a:cxn ang="0">
                  <a:pos x="214" y="63"/>
                </a:cxn>
                <a:cxn ang="0">
                  <a:pos x="249" y="62"/>
                </a:cxn>
                <a:cxn ang="0">
                  <a:pos x="275" y="66"/>
                </a:cxn>
                <a:cxn ang="0">
                  <a:pos x="318" y="84"/>
                </a:cxn>
                <a:cxn ang="0">
                  <a:pos x="348" y="106"/>
                </a:cxn>
                <a:cxn ang="0">
                  <a:pos x="373" y="135"/>
                </a:cxn>
              </a:cxnLst>
              <a:rect l="0" t="0" r="r" b="b"/>
              <a:pathLst>
                <a:path w="453" h="476">
                  <a:moveTo>
                    <a:pt x="453" y="141"/>
                  </a:moveTo>
                  <a:lnTo>
                    <a:pt x="445" y="124"/>
                  </a:lnTo>
                  <a:lnTo>
                    <a:pt x="432" y="102"/>
                  </a:lnTo>
                  <a:lnTo>
                    <a:pt x="424" y="91"/>
                  </a:lnTo>
                  <a:lnTo>
                    <a:pt x="414" y="80"/>
                  </a:lnTo>
                  <a:lnTo>
                    <a:pt x="402" y="66"/>
                  </a:lnTo>
                  <a:lnTo>
                    <a:pt x="388" y="56"/>
                  </a:lnTo>
                  <a:lnTo>
                    <a:pt x="371" y="42"/>
                  </a:lnTo>
                  <a:lnTo>
                    <a:pt x="352" y="31"/>
                  </a:lnTo>
                  <a:lnTo>
                    <a:pt x="334" y="21"/>
                  </a:lnTo>
                  <a:lnTo>
                    <a:pt x="315" y="14"/>
                  </a:lnTo>
                  <a:lnTo>
                    <a:pt x="298" y="9"/>
                  </a:lnTo>
                  <a:lnTo>
                    <a:pt x="282" y="6"/>
                  </a:lnTo>
                  <a:lnTo>
                    <a:pt x="252" y="1"/>
                  </a:lnTo>
                  <a:lnTo>
                    <a:pt x="229" y="0"/>
                  </a:lnTo>
                  <a:lnTo>
                    <a:pt x="205" y="2"/>
                  </a:lnTo>
                  <a:lnTo>
                    <a:pt x="182" y="6"/>
                  </a:lnTo>
                  <a:lnTo>
                    <a:pt x="160" y="13"/>
                  </a:lnTo>
                  <a:lnTo>
                    <a:pt x="140" y="21"/>
                  </a:lnTo>
                  <a:lnTo>
                    <a:pt x="118" y="31"/>
                  </a:lnTo>
                  <a:lnTo>
                    <a:pt x="99" y="43"/>
                  </a:lnTo>
                  <a:lnTo>
                    <a:pt x="82" y="57"/>
                  </a:lnTo>
                  <a:lnTo>
                    <a:pt x="65" y="73"/>
                  </a:lnTo>
                  <a:lnTo>
                    <a:pt x="50" y="89"/>
                  </a:lnTo>
                  <a:lnTo>
                    <a:pt x="37" y="109"/>
                  </a:lnTo>
                  <a:lnTo>
                    <a:pt x="25" y="127"/>
                  </a:lnTo>
                  <a:lnTo>
                    <a:pt x="16" y="149"/>
                  </a:lnTo>
                  <a:lnTo>
                    <a:pt x="8" y="172"/>
                  </a:lnTo>
                  <a:lnTo>
                    <a:pt x="3" y="196"/>
                  </a:lnTo>
                  <a:lnTo>
                    <a:pt x="0" y="221"/>
                  </a:lnTo>
                  <a:lnTo>
                    <a:pt x="0" y="245"/>
                  </a:lnTo>
                  <a:lnTo>
                    <a:pt x="2" y="267"/>
                  </a:lnTo>
                  <a:lnTo>
                    <a:pt x="6" y="291"/>
                  </a:lnTo>
                  <a:lnTo>
                    <a:pt x="12" y="314"/>
                  </a:lnTo>
                  <a:lnTo>
                    <a:pt x="21" y="336"/>
                  </a:lnTo>
                  <a:lnTo>
                    <a:pt x="31" y="355"/>
                  </a:lnTo>
                  <a:lnTo>
                    <a:pt x="43" y="375"/>
                  </a:lnTo>
                  <a:lnTo>
                    <a:pt x="57" y="393"/>
                  </a:lnTo>
                  <a:lnTo>
                    <a:pt x="72" y="411"/>
                  </a:lnTo>
                  <a:lnTo>
                    <a:pt x="90" y="425"/>
                  </a:lnTo>
                  <a:lnTo>
                    <a:pt x="108" y="439"/>
                  </a:lnTo>
                  <a:lnTo>
                    <a:pt x="129" y="450"/>
                  </a:lnTo>
                  <a:lnTo>
                    <a:pt x="149" y="461"/>
                  </a:lnTo>
                  <a:lnTo>
                    <a:pt x="171" y="468"/>
                  </a:lnTo>
                  <a:lnTo>
                    <a:pt x="194" y="472"/>
                  </a:lnTo>
                  <a:lnTo>
                    <a:pt x="218" y="476"/>
                  </a:lnTo>
                  <a:lnTo>
                    <a:pt x="246" y="476"/>
                  </a:lnTo>
                  <a:lnTo>
                    <a:pt x="274" y="474"/>
                  </a:lnTo>
                  <a:lnTo>
                    <a:pt x="302" y="467"/>
                  </a:lnTo>
                  <a:lnTo>
                    <a:pt x="332" y="456"/>
                  </a:lnTo>
                  <a:lnTo>
                    <a:pt x="360" y="442"/>
                  </a:lnTo>
                  <a:lnTo>
                    <a:pt x="373" y="432"/>
                  </a:lnTo>
                  <a:lnTo>
                    <a:pt x="386" y="421"/>
                  </a:lnTo>
                  <a:lnTo>
                    <a:pt x="399" y="411"/>
                  </a:lnTo>
                  <a:lnTo>
                    <a:pt x="412" y="398"/>
                  </a:lnTo>
                  <a:lnTo>
                    <a:pt x="423" y="383"/>
                  </a:lnTo>
                  <a:lnTo>
                    <a:pt x="434" y="368"/>
                  </a:lnTo>
                  <a:lnTo>
                    <a:pt x="352" y="363"/>
                  </a:lnTo>
                  <a:lnTo>
                    <a:pt x="339" y="375"/>
                  </a:lnTo>
                  <a:lnTo>
                    <a:pt x="324" y="386"/>
                  </a:lnTo>
                  <a:lnTo>
                    <a:pt x="309" y="395"/>
                  </a:lnTo>
                  <a:lnTo>
                    <a:pt x="294" y="403"/>
                  </a:lnTo>
                  <a:lnTo>
                    <a:pt x="275" y="408"/>
                  </a:lnTo>
                  <a:lnTo>
                    <a:pt x="259" y="413"/>
                  </a:lnTo>
                  <a:lnTo>
                    <a:pt x="241" y="414"/>
                  </a:lnTo>
                  <a:lnTo>
                    <a:pt x="223" y="414"/>
                  </a:lnTo>
                  <a:lnTo>
                    <a:pt x="207" y="413"/>
                  </a:lnTo>
                  <a:lnTo>
                    <a:pt x="190" y="408"/>
                  </a:lnTo>
                  <a:lnTo>
                    <a:pt x="175" y="404"/>
                  </a:lnTo>
                  <a:lnTo>
                    <a:pt x="160" y="396"/>
                  </a:lnTo>
                  <a:lnTo>
                    <a:pt x="146" y="388"/>
                  </a:lnTo>
                  <a:lnTo>
                    <a:pt x="132" y="378"/>
                  </a:lnTo>
                  <a:lnTo>
                    <a:pt x="120" y="367"/>
                  </a:lnTo>
                  <a:lnTo>
                    <a:pt x="109" y="354"/>
                  </a:lnTo>
                  <a:lnTo>
                    <a:pt x="98" y="341"/>
                  </a:lnTo>
                  <a:lnTo>
                    <a:pt x="89" y="327"/>
                  </a:lnTo>
                  <a:lnTo>
                    <a:pt x="82" y="311"/>
                  </a:lnTo>
                  <a:lnTo>
                    <a:pt x="76" y="296"/>
                  </a:lnTo>
                  <a:lnTo>
                    <a:pt x="71" y="278"/>
                  </a:lnTo>
                  <a:lnTo>
                    <a:pt x="68" y="261"/>
                  </a:lnTo>
                  <a:lnTo>
                    <a:pt x="67" y="243"/>
                  </a:lnTo>
                  <a:lnTo>
                    <a:pt x="67" y="225"/>
                  </a:lnTo>
                  <a:lnTo>
                    <a:pt x="69" y="208"/>
                  </a:lnTo>
                  <a:lnTo>
                    <a:pt x="72" y="190"/>
                  </a:lnTo>
                  <a:lnTo>
                    <a:pt x="78" y="174"/>
                  </a:lnTo>
                  <a:lnTo>
                    <a:pt x="85" y="158"/>
                  </a:lnTo>
                  <a:lnTo>
                    <a:pt x="93" y="144"/>
                  </a:lnTo>
                  <a:lnTo>
                    <a:pt x="103" y="129"/>
                  </a:lnTo>
                  <a:lnTo>
                    <a:pt x="114" y="116"/>
                  </a:lnTo>
                  <a:lnTo>
                    <a:pt x="124" y="106"/>
                  </a:lnTo>
                  <a:lnTo>
                    <a:pt x="137" y="95"/>
                  </a:lnTo>
                  <a:lnTo>
                    <a:pt x="152" y="85"/>
                  </a:lnTo>
                  <a:lnTo>
                    <a:pt x="166" y="77"/>
                  </a:lnTo>
                  <a:lnTo>
                    <a:pt x="182" y="71"/>
                  </a:lnTo>
                  <a:lnTo>
                    <a:pt x="197" y="66"/>
                  </a:lnTo>
                  <a:lnTo>
                    <a:pt x="214" y="63"/>
                  </a:lnTo>
                  <a:lnTo>
                    <a:pt x="232" y="62"/>
                  </a:lnTo>
                  <a:lnTo>
                    <a:pt x="249" y="62"/>
                  </a:lnTo>
                  <a:lnTo>
                    <a:pt x="262" y="63"/>
                  </a:lnTo>
                  <a:lnTo>
                    <a:pt x="275" y="66"/>
                  </a:lnTo>
                  <a:lnTo>
                    <a:pt x="298" y="74"/>
                  </a:lnTo>
                  <a:lnTo>
                    <a:pt x="318" y="84"/>
                  </a:lnTo>
                  <a:lnTo>
                    <a:pt x="334" y="95"/>
                  </a:lnTo>
                  <a:lnTo>
                    <a:pt x="348" y="106"/>
                  </a:lnTo>
                  <a:lnTo>
                    <a:pt x="359" y="118"/>
                  </a:lnTo>
                  <a:lnTo>
                    <a:pt x="373" y="135"/>
                  </a:lnTo>
                  <a:lnTo>
                    <a:pt x="453" y="14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8" name="Freeform 35"/>
            <p:cNvSpPr>
              <a:spLocks/>
            </p:cNvSpPr>
            <p:nvPr/>
          </p:nvSpPr>
          <p:spPr bwMode="auto">
            <a:xfrm>
              <a:off x="3195" y="569"/>
              <a:ext cx="84" cy="231"/>
            </a:xfrm>
            <a:custGeom>
              <a:avLst/>
              <a:gdLst/>
              <a:ahLst/>
              <a:cxnLst>
                <a:cxn ang="0">
                  <a:pos x="65" y="463"/>
                </a:cxn>
                <a:cxn ang="0">
                  <a:pos x="169" y="16"/>
                </a:cxn>
                <a:cxn ang="0">
                  <a:pos x="103" y="0"/>
                </a:cxn>
                <a:cxn ang="0">
                  <a:pos x="0" y="448"/>
                </a:cxn>
                <a:cxn ang="0">
                  <a:pos x="65" y="463"/>
                </a:cxn>
              </a:cxnLst>
              <a:rect l="0" t="0" r="r" b="b"/>
              <a:pathLst>
                <a:path w="169" h="463">
                  <a:moveTo>
                    <a:pt x="65" y="463"/>
                  </a:moveTo>
                  <a:lnTo>
                    <a:pt x="169" y="16"/>
                  </a:lnTo>
                  <a:lnTo>
                    <a:pt x="103" y="0"/>
                  </a:lnTo>
                  <a:lnTo>
                    <a:pt x="0" y="448"/>
                  </a:lnTo>
                  <a:lnTo>
                    <a:pt x="65" y="4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9" name="Freeform 36"/>
            <p:cNvSpPr>
              <a:spLocks noEditPoints="1"/>
            </p:cNvSpPr>
            <p:nvPr/>
          </p:nvSpPr>
          <p:spPr bwMode="auto">
            <a:xfrm>
              <a:off x="3367" y="699"/>
              <a:ext cx="89" cy="89"/>
            </a:xfrm>
            <a:custGeom>
              <a:avLst/>
              <a:gdLst/>
              <a:ahLst/>
              <a:cxnLst>
                <a:cxn ang="0">
                  <a:pos x="62" y="132"/>
                </a:cxn>
                <a:cxn ang="0">
                  <a:pos x="48" y="118"/>
                </a:cxn>
                <a:cxn ang="0">
                  <a:pos x="40" y="100"/>
                </a:cxn>
                <a:cxn ang="0">
                  <a:pos x="40" y="80"/>
                </a:cxn>
                <a:cxn ang="0">
                  <a:pos x="47" y="61"/>
                </a:cxn>
                <a:cxn ang="0">
                  <a:pos x="62" y="47"/>
                </a:cxn>
                <a:cxn ang="0">
                  <a:pos x="80" y="38"/>
                </a:cxn>
                <a:cxn ang="0">
                  <a:pos x="99" y="38"/>
                </a:cxn>
                <a:cxn ang="0">
                  <a:pos x="118" y="44"/>
                </a:cxn>
                <a:cxn ang="0">
                  <a:pos x="132" y="59"/>
                </a:cxn>
                <a:cxn ang="0">
                  <a:pos x="139" y="77"/>
                </a:cxn>
                <a:cxn ang="0">
                  <a:pos x="140" y="95"/>
                </a:cxn>
                <a:cxn ang="0">
                  <a:pos x="133" y="115"/>
                </a:cxn>
                <a:cxn ang="0">
                  <a:pos x="119" y="130"/>
                </a:cxn>
                <a:cxn ang="0">
                  <a:pos x="101" y="139"/>
                </a:cxn>
                <a:cxn ang="0">
                  <a:pos x="81" y="140"/>
                </a:cxn>
                <a:cxn ang="0">
                  <a:pos x="58" y="170"/>
                </a:cxn>
                <a:cxn ang="0">
                  <a:pos x="94" y="178"/>
                </a:cxn>
                <a:cxn ang="0">
                  <a:pos x="126" y="170"/>
                </a:cxn>
                <a:cxn ang="0">
                  <a:pos x="154" y="150"/>
                </a:cxn>
                <a:cxn ang="0">
                  <a:pos x="173" y="120"/>
                </a:cxn>
                <a:cxn ang="0">
                  <a:pos x="179" y="85"/>
                </a:cxn>
                <a:cxn ang="0">
                  <a:pos x="172" y="52"/>
                </a:cxn>
                <a:cxn ang="0">
                  <a:pos x="151" y="24"/>
                </a:cxn>
                <a:cxn ang="0">
                  <a:pos x="122" y="5"/>
                </a:cxn>
                <a:cxn ang="0">
                  <a:pos x="87" y="0"/>
                </a:cxn>
                <a:cxn ang="0">
                  <a:pos x="55" y="8"/>
                </a:cxn>
                <a:cxn ang="0">
                  <a:pos x="26" y="27"/>
                </a:cxn>
                <a:cxn ang="0">
                  <a:pos x="8" y="56"/>
                </a:cxn>
                <a:cxn ang="0">
                  <a:pos x="0" y="92"/>
                </a:cxn>
                <a:cxn ang="0">
                  <a:pos x="8" y="124"/>
                </a:cxn>
                <a:cxn ang="0">
                  <a:pos x="29" y="153"/>
                </a:cxn>
                <a:cxn ang="0">
                  <a:pos x="58" y="170"/>
                </a:cxn>
              </a:cxnLst>
              <a:rect l="0" t="0" r="r" b="b"/>
              <a:pathLst>
                <a:path w="179" h="178">
                  <a:moveTo>
                    <a:pt x="72" y="137"/>
                  </a:moveTo>
                  <a:lnTo>
                    <a:pt x="62" y="132"/>
                  </a:lnTo>
                  <a:lnTo>
                    <a:pt x="55" y="126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0"/>
                  </a:lnTo>
                  <a:lnTo>
                    <a:pt x="40" y="90"/>
                  </a:lnTo>
                  <a:lnTo>
                    <a:pt x="40" y="80"/>
                  </a:lnTo>
                  <a:lnTo>
                    <a:pt x="44" y="70"/>
                  </a:lnTo>
                  <a:lnTo>
                    <a:pt x="47" y="61"/>
                  </a:lnTo>
                  <a:lnTo>
                    <a:pt x="55" y="53"/>
                  </a:lnTo>
                  <a:lnTo>
                    <a:pt x="62" y="47"/>
                  </a:lnTo>
                  <a:lnTo>
                    <a:pt x="70" y="41"/>
                  </a:lnTo>
                  <a:lnTo>
                    <a:pt x="80" y="38"/>
                  </a:lnTo>
                  <a:lnTo>
                    <a:pt x="89" y="37"/>
                  </a:lnTo>
                  <a:lnTo>
                    <a:pt x="99" y="38"/>
                  </a:lnTo>
                  <a:lnTo>
                    <a:pt x="109" y="40"/>
                  </a:lnTo>
                  <a:lnTo>
                    <a:pt x="118" y="44"/>
                  </a:lnTo>
                  <a:lnTo>
                    <a:pt x="126" y="51"/>
                  </a:lnTo>
                  <a:lnTo>
                    <a:pt x="132" y="59"/>
                  </a:lnTo>
                  <a:lnTo>
                    <a:pt x="137" y="67"/>
                  </a:lnTo>
                  <a:lnTo>
                    <a:pt x="139" y="77"/>
                  </a:lnTo>
                  <a:lnTo>
                    <a:pt x="140" y="86"/>
                  </a:lnTo>
                  <a:lnTo>
                    <a:pt x="140" y="95"/>
                  </a:lnTo>
                  <a:lnTo>
                    <a:pt x="137" y="106"/>
                  </a:lnTo>
                  <a:lnTo>
                    <a:pt x="133" y="115"/>
                  </a:lnTo>
                  <a:lnTo>
                    <a:pt x="126" y="124"/>
                  </a:lnTo>
                  <a:lnTo>
                    <a:pt x="119" y="130"/>
                  </a:lnTo>
                  <a:lnTo>
                    <a:pt x="110" y="135"/>
                  </a:lnTo>
                  <a:lnTo>
                    <a:pt x="101" y="139"/>
                  </a:lnTo>
                  <a:lnTo>
                    <a:pt x="90" y="140"/>
                  </a:lnTo>
                  <a:lnTo>
                    <a:pt x="81" y="140"/>
                  </a:lnTo>
                  <a:lnTo>
                    <a:pt x="72" y="137"/>
                  </a:lnTo>
                  <a:close/>
                  <a:moveTo>
                    <a:pt x="58" y="170"/>
                  </a:moveTo>
                  <a:lnTo>
                    <a:pt x="76" y="176"/>
                  </a:lnTo>
                  <a:lnTo>
                    <a:pt x="94" y="178"/>
                  </a:lnTo>
                  <a:lnTo>
                    <a:pt x="110" y="175"/>
                  </a:lnTo>
                  <a:lnTo>
                    <a:pt x="126" y="170"/>
                  </a:lnTo>
                  <a:lnTo>
                    <a:pt x="140" y="162"/>
                  </a:lnTo>
                  <a:lnTo>
                    <a:pt x="154" y="150"/>
                  </a:lnTo>
                  <a:lnTo>
                    <a:pt x="165" y="137"/>
                  </a:lnTo>
                  <a:lnTo>
                    <a:pt x="173" y="120"/>
                  </a:lnTo>
                  <a:lnTo>
                    <a:pt x="177" y="103"/>
                  </a:lnTo>
                  <a:lnTo>
                    <a:pt x="179" y="85"/>
                  </a:lnTo>
                  <a:lnTo>
                    <a:pt x="176" y="68"/>
                  </a:lnTo>
                  <a:lnTo>
                    <a:pt x="172" y="52"/>
                  </a:lnTo>
                  <a:lnTo>
                    <a:pt x="162" y="38"/>
                  </a:lnTo>
                  <a:lnTo>
                    <a:pt x="151" y="24"/>
                  </a:lnTo>
                  <a:lnTo>
                    <a:pt x="138" y="14"/>
                  </a:lnTo>
                  <a:lnTo>
                    <a:pt x="122" y="5"/>
                  </a:lnTo>
                  <a:lnTo>
                    <a:pt x="105" y="1"/>
                  </a:lnTo>
                  <a:lnTo>
                    <a:pt x="87" y="0"/>
                  </a:lnTo>
                  <a:lnTo>
                    <a:pt x="70" y="2"/>
                  </a:lnTo>
                  <a:lnTo>
                    <a:pt x="55" y="8"/>
                  </a:lnTo>
                  <a:lnTo>
                    <a:pt x="39" y="16"/>
                  </a:lnTo>
                  <a:lnTo>
                    <a:pt x="26" y="27"/>
                  </a:lnTo>
                  <a:lnTo>
                    <a:pt x="16" y="40"/>
                  </a:lnTo>
                  <a:lnTo>
                    <a:pt x="8" y="56"/>
                  </a:lnTo>
                  <a:lnTo>
                    <a:pt x="2" y="74"/>
                  </a:lnTo>
                  <a:lnTo>
                    <a:pt x="0" y="92"/>
                  </a:lnTo>
                  <a:lnTo>
                    <a:pt x="4" y="108"/>
                  </a:lnTo>
                  <a:lnTo>
                    <a:pt x="8" y="124"/>
                  </a:lnTo>
                  <a:lnTo>
                    <a:pt x="17" y="139"/>
                  </a:lnTo>
                  <a:lnTo>
                    <a:pt x="29" y="153"/>
                  </a:lnTo>
                  <a:lnTo>
                    <a:pt x="42" y="164"/>
                  </a:lnTo>
                  <a:lnTo>
                    <a:pt x="58" y="1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0" name="Freeform 37"/>
            <p:cNvSpPr>
              <a:spLocks/>
            </p:cNvSpPr>
            <p:nvPr/>
          </p:nvSpPr>
          <p:spPr bwMode="auto">
            <a:xfrm>
              <a:off x="3519" y="705"/>
              <a:ext cx="274" cy="290"/>
            </a:xfrm>
            <a:custGeom>
              <a:avLst/>
              <a:gdLst/>
              <a:ahLst/>
              <a:cxnLst>
                <a:cxn ang="0">
                  <a:pos x="0" y="392"/>
                </a:cxn>
                <a:cxn ang="0">
                  <a:pos x="236" y="0"/>
                </a:cxn>
                <a:cxn ang="0">
                  <a:pos x="293" y="34"/>
                </a:cxn>
                <a:cxn ang="0">
                  <a:pos x="114" y="333"/>
                </a:cxn>
                <a:cxn ang="0">
                  <a:pos x="115" y="334"/>
                </a:cxn>
                <a:cxn ang="0">
                  <a:pos x="485" y="150"/>
                </a:cxn>
                <a:cxn ang="0">
                  <a:pos x="548" y="188"/>
                </a:cxn>
                <a:cxn ang="0">
                  <a:pos x="312" y="581"/>
                </a:cxn>
                <a:cxn ang="0">
                  <a:pos x="255" y="546"/>
                </a:cxn>
                <a:cxn ang="0">
                  <a:pos x="438" y="242"/>
                </a:cxn>
                <a:cxn ang="0">
                  <a:pos x="437" y="241"/>
                </a:cxn>
                <a:cxn ang="0">
                  <a:pos x="59" y="428"/>
                </a:cxn>
                <a:cxn ang="0">
                  <a:pos x="0" y="392"/>
                </a:cxn>
              </a:cxnLst>
              <a:rect l="0" t="0" r="r" b="b"/>
              <a:pathLst>
                <a:path w="548" h="581">
                  <a:moveTo>
                    <a:pt x="0" y="392"/>
                  </a:moveTo>
                  <a:lnTo>
                    <a:pt x="236" y="0"/>
                  </a:lnTo>
                  <a:lnTo>
                    <a:pt x="293" y="34"/>
                  </a:lnTo>
                  <a:lnTo>
                    <a:pt x="114" y="333"/>
                  </a:lnTo>
                  <a:lnTo>
                    <a:pt x="115" y="334"/>
                  </a:lnTo>
                  <a:lnTo>
                    <a:pt x="485" y="150"/>
                  </a:lnTo>
                  <a:lnTo>
                    <a:pt x="548" y="188"/>
                  </a:lnTo>
                  <a:lnTo>
                    <a:pt x="312" y="581"/>
                  </a:lnTo>
                  <a:lnTo>
                    <a:pt x="255" y="546"/>
                  </a:lnTo>
                  <a:lnTo>
                    <a:pt x="438" y="242"/>
                  </a:lnTo>
                  <a:lnTo>
                    <a:pt x="437" y="241"/>
                  </a:lnTo>
                  <a:lnTo>
                    <a:pt x="59" y="428"/>
                  </a:lnTo>
                  <a:lnTo>
                    <a:pt x="0" y="39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1" name="Freeform 38"/>
            <p:cNvSpPr>
              <a:spLocks/>
            </p:cNvSpPr>
            <p:nvPr/>
          </p:nvSpPr>
          <p:spPr bwMode="auto">
            <a:xfrm>
              <a:off x="3725" y="856"/>
              <a:ext cx="272" cy="280"/>
            </a:xfrm>
            <a:custGeom>
              <a:avLst/>
              <a:gdLst/>
              <a:ahLst/>
              <a:cxnLst>
                <a:cxn ang="0">
                  <a:pos x="247" y="560"/>
                </a:cxn>
                <a:cxn ang="0">
                  <a:pos x="259" y="268"/>
                </a:cxn>
                <a:cxn ang="0">
                  <a:pos x="542" y="208"/>
                </a:cxn>
                <a:cxn ang="0">
                  <a:pos x="479" y="155"/>
                </a:cxn>
                <a:cxn ang="0">
                  <a:pos x="200" y="218"/>
                </a:cxn>
                <a:cxn ang="0">
                  <a:pos x="199" y="217"/>
                </a:cxn>
                <a:cxn ang="0">
                  <a:pos x="345" y="43"/>
                </a:cxn>
                <a:cxn ang="0">
                  <a:pos x="294" y="0"/>
                </a:cxn>
                <a:cxn ang="0">
                  <a:pos x="0" y="351"/>
                </a:cxn>
                <a:cxn ang="0">
                  <a:pos x="50" y="395"/>
                </a:cxn>
                <a:cxn ang="0">
                  <a:pos x="199" y="217"/>
                </a:cxn>
                <a:cxn ang="0">
                  <a:pos x="200" y="218"/>
                </a:cxn>
                <a:cxn ang="0">
                  <a:pos x="185" y="507"/>
                </a:cxn>
                <a:cxn ang="0">
                  <a:pos x="247" y="560"/>
                </a:cxn>
              </a:cxnLst>
              <a:rect l="0" t="0" r="r" b="b"/>
              <a:pathLst>
                <a:path w="542" h="560">
                  <a:moveTo>
                    <a:pt x="247" y="560"/>
                  </a:moveTo>
                  <a:lnTo>
                    <a:pt x="259" y="268"/>
                  </a:lnTo>
                  <a:lnTo>
                    <a:pt x="542" y="208"/>
                  </a:lnTo>
                  <a:lnTo>
                    <a:pt x="479" y="155"/>
                  </a:lnTo>
                  <a:lnTo>
                    <a:pt x="200" y="218"/>
                  </a:lnTo>
                  <a:lnTo>
                    <a:pt x="199" y="217"/>
                  </a:lnTo>
                  <a:lnTo>
                    <a:pt x="345" y="43"/>
                  </a:lnTo>
                  <a:lnTo>
                    <a:pt x="294" y="0"/>
                  </a:lnTo>
                  <a:lnTo>
                    <a:pt x="0" y="351"/>
                  </a:lnTo>
                  <a:lnTo>
                    <a:pt x="50" y="395"/>
                  </a:lnTo>
                  <a:lnTo>
                    <a:pt x="199" y="217"/>
                  </a:lnTo>
                  <a:lnTo>
                    <a:pt x="200" y="218"/>
                  </a:lnTo>
                  <a:lnTo>
                    <a:pt x="185" y="507"/>
                  </a:lnTo>
                  <a:lnTo>
                    <a:pt x="247" y="5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2" name="Freeform 39"/>
            <p:cNvSpPr>
              <a:spLocks noEditPoints="1"/>
            </p:cNvSpPr>
            <p:nvPr/>
          </p:nvSpPr>
          <p:spPr bwMode="auto">
            <a:xfrm>
              <a:off x="3857" y="1056"/>
              <a:ext cx="249" cy="241"/>
            </a:xfrm>
            <a:custGeom>
              <a:avLst/>
              <a:gdLst/>
              <a:ahLst/>
              <a:cxnLst>
                <a:cxn ang="0">
                  <a:pos x="274" y="481"/>
                </a:cxn>
                <a:cxn ang="0">
                  <a:pos x="498" y="45"/>
                </a:cxn>
                <a:cxn ang="0">
                  <a:pos x="458" y="0"/>
                </a:cxn>
                <a:cxn ang="0">
                  <a:pos x="0" y="177"/>
                </a:cxn>
                <a:cxn ang="0">
                  <a:pos x="48" y="230"/>
                </a:cxn>
                <a:cxn ang="0">
                  <a:pos x="182" y="177"/>
                </a:cxn>
                <a:cxn ang="0">
                  <a:pos x="293" y="300"/>
                </a:cxn>
                <a:cxn ang="0">
                  <a:pos x="226" y="428"/>
                </a:cxn>
                <a:cxn ang="0">
                  <a:pos x="274" y="481"/>
                </a:cxn>
                <a:cxn ang="0">
                  <a:pos x="243" y="153"/>
                </a:cxn>
                <a:cxn ang="0">
                  <a:pos x="414" y="81"/>
                </a:cxn>
                <a:cxn ang="0">
                  <a:pos x="415" y="81"/>
                </a:cxn>
                <a:cxn ang="0">
                  <a:pos x="323" y="242"/>
                </a:cxn>
                <a:cxn ang="0">
                  <a:pos x="243" y="153"/>
                </a:cxn>
              </a:cxnLst>
              <a:rect l="0" t="0" r="r" b="b"/>
              <a:pathLst>
                <a:path w="498" h="481">
                  <a:moveTo>
                    <a:pt x="274" y="481"/>
                  </a:moveTo>
                  <a:lnTo>
                    <a:pt x="498" y="45"/>
                  </a:lnTo>
                  <a:lnTo>
                    <a:pt x="458" y="0"/>
                  </a:lnTo>
                  <a:lnTo>
                    <a:pt x="0" y="177"/>
                  </a:lnTo>
                  <a:lnTo>
                    <a:pt x="48" y="230"/>
                  </a:lnTo>
                  <a:lnTo>
                    <a:pt x="182" y="177"/>
                  </a:lnTo>
                  <a:lnTo>
                    <a:pt x="293" y="300"/>
                  </a:lnTo>
                  <a:lnTo>
                    <a:pt x="226" y="428"/>
                  </a:lnTo>
                  <a:lnTo>
                    <a:pt x="274" y="481"/>
                  </a:lnTo>
                  <a:close/>
                  <a:moveTo>
                    <a:pt x="243" y="153"/>
                  </a:moveTo>
                  <a:lnTo>
                    <a:pt x="414" y="81"/>
                  </a:lnTo>
                  <a:lnTo>
                    <a:pt x="415" y="81"/>
                  </a:lnTo>
                  <a:lnTo>
                    <a:pt x="323" y="242"/>
                  </a:lnTo>
                  <a:lnTo>
                    <a:pt x="243" y="15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3" name="Freeform 40"/>
            <p:cNvSpPr>
              <a:spLocks noEditPoints="1"/>
            </p:cNvSpPr>
            <p:nvPr/>
          </p:nvSpPr>
          <p:spPr bwMode="auto">
            <a:xfrm>
              <a:off x="4040" y="1232"/>
              <a:ext cx="238" cy="238"/>
            </a:xfrm>
            <a:custGeom>
              <a:avLst/>
              <a:gdLst/>
              <a:ahLst/>
              <a:cxnLst>
                <a:cxn ang="0">
                  <a:pos x="398" y="415"/>
                </a:cxn>
                <a:cxn ang="0">
                  <a:pos x="443" y="360"/>
                </a:cxn>
                <a:cxn ang="0">
                  <a:pos x="469" y="298"/>
                </a:cxn>
                <a:cxn ang="0">
                  <a:pos x="477" y="230"/>
                </a:cxn>
                <a:cxn ang="0">
                  <a:pos x="464" y="161"/>
                </a:cxn>
                <a:cxn ang="0">
                  <a:pos x="428" y="94"/>
                </a:cxn>
                <a:cxn ang="0">
                  <a:pos x="376" y="43"/>
                </a:cxn>
                <a:cxn ang="0">
                  <a:pos x="314" y="12"/>
                </a:cxn>
                <a:cxn ang="0">
                  <a:pos x="246" y="0"/>
                </a:cxn>
                <a:cxn ang="0">
                  <a:pos x="178" y="8"/>
                </a:cxn>
                <a:cxn ang="0">
                  <a:pos x="115" y="34"/>
                </a:cxn>
                <a:cxn ang="0">
                  <a:pos x="62" y="78"/>
                </a:cxn>
                <a:cxn ang="0">
                  <a:pos x="24" y="135"/>
                </a:cxn>
                <a:cxn ang="0">
                  <a:pos x="2" y="200"/>
                </a:cxn>
                <a:cxn ang="0">
                  <a:pos x="2" y="269"/>
                </a:cxn>
                <a:cxn ang="0">
                  <a:pos x="22" y="338"/>
                </a:cxn>
                <a:cxn ang="0">
                  <a:pos x="63" y="400"/>
                </a:cxn>
                <a:cxn ang="0">
                  <a:pos x="119" y="445"/>
                </a:cxn>
                <a:cxn ang="0">
                  <a:pos x="184" y="470"/>
                </a:cxn>
                <a:cxn ang="0">
                  <a:pos x="251" y="476"/>
                </a:cxn>
                <a:cxn ang="0">
                  <a:pos x="318" y="463"/>
                </a:cxn>
                <a:cxn ang="0">
                  <a:pos x="325" y="386"/>
                </a:cxn>
                <a:cxn ang="0">
                  <a:pos x="286" y="403"/>
                </a:cxn>
                <a:cxn ang="0">
                  <a:pos x="239" y="411"/>
                </a:cxn>
                <a:cxn ang="0">
                  <a:pos x="189" y="406"/>
                </a:cxn>
                <a:cxn ang="0">
                  <a:pos x="141" y="386"/>
                </a:cxn>
                <a:cxn ang="0">
                  <a:pos x="99" y="347"/>
                </a:cxn>
                <a:cxn ang="0">
                  <a:pos x="70" y="291"/>
                </a:cxn>
                <a:cxn ang="0">
                  <a:pos x="62" y="238"/>
                </a:cxn>
                <a:cxn ang="0">
                  <a:pos x="71" y="187"/>
                </a:cxn>
                <a:cxn ang="0">
                  <a:pos x="95" y="143"/>
                </a:cxn>
                <a:cxn ang="0">
                  <a:pos x="126" y="108"/>
                </a:cxn>
                <a:cxn ang="0">
                  <a:pos x="162" y="84"/>
                </a:cxn>
                <a:cxn ang="0">
                  <a:pos x="205" y="69"/>
                </a:cxn>
                <a:cxn ang="0">
                  <a:pos x="253" y="65"/>
                </a:cxn>
                <a:cxn ang="0">
                  <a:pos x="304" y="75"/>
                </a:cxn>
                <a:cxn ang="0">
                  <a:pos x="351" y="101"/>
                </a:cxn>
                <a:cxn ang="0">
                  <a:pos x="390" y="148"/>
                </a:cxn>
                <a:cxn ang="0">
                  <a:pos x="411" y="202"/>
                </a:cxn>
                <a:cxn ang="0">
                  <a:pos x="414" y="255"/>
                </a:cxn>
                <a:cxn ang="0">
                  <a:pos x="399" y="303"/>
                </a:cxn>
                <a:cxn ang="0">
                  <a:pos x="372" y="345"/>
                </a:cxn>
                <a:cxn ang="0">
                  <a:pos x="338" y="378"/>
                </a:cxn>
              </a:cxnLst>
              <a:rect l="0" t="0" r="r" b="b"/>
              <a:pathLst>
                <a:path w="477" h="476">
                  <a:moveTo>
                    <a:pt x="360" y="443"/>
                  </a:moveTo>
                  <a:lnTo>
                    <a:pt x="380" y="430"/>
                  </a:lnTo>
                  <a:lnTo>
                    <a:pt x="398" y="415"/>
                  </a:lnTo>
                  <a:lnTo>
                    <a:pt x="415" y="398"/>
                  </a:lnTo>
                  <a:lnTo>
                    <a:pt x="430" y="380"/>
                  </a:lnTo>
                  <a:lnTo>
                    <a:pt x="443" y="360"/>
                  </a:lnTo>
                  <a:lnTo>
                    <a:pt x="454" y="341"/>
                  </a:lnTo>
                  <a:lnTo>
                    <a:pt x="462" y="320"/>
                  </a:lnTo>
                  <a:lnTo>
                    <a:pt x="469" y="298"/>
                  </a:lnTo>
                  <a:lnTo>
                    <a:pt x="474" y="276"/>
                  </a:lnTo>
                  <a:lnTo>
                    <a:pt x="477" y="253"/>
                  </a:lnTo>
                  <a:lnTo>
                    <a:pt x="477" y="230"/>
                  </a:lnTo>
                  <a:lnTo>
                    <a:pt x="475" y="206"/>
                  </a:lnTo>
                  <a:lnTo>
                    <a:pt x="470" y="183"/>
                  </a:lnTo>
                  <a:lnTo>
                    <a:pt x="464" y="161"/>
                  </a:lnTo>
                  <a:lnTo>
                    <a:pt x="454" y="138"/>
                  </a:lnTo>
                  <a:lnTo>
                    <a:pt x="442" y="116"/>
                  </a:lnTo>
                  <a:lnTo>
                    <a:pt x="428" y="94"/>
                  </a:lnTo>
                  <a:lnTo>
                    <a:pt x="411" y="75"/>
                  </a:lnTo>
                  <a:lnTo>
                    <a:pt x="394" y="59"/>
                  </a:lnTo>
                  <a:lnTo>
                    <a:pt x="376" y="43"/>
                  </a:lnTo>
                  <a:lnTo>
                    <a:pt x="356" y="30"/>
                  </a:lnTo>
                  <a:lnTo>
                    <a:pt x="335" y="19"/>
                  </a:lnTo>
                  <a:lnTo>
                    <a:pt x="314" y="12"/>
                  </a:lnTo>
                  <a:lnTo>
                    <a:pt x="292" y="5"/>
                  </a:lnTo>
                  <a:lnTo>
                    <a:pt x="269" y="1"/>
                  </a:lnTo>
                  <a:lnTo>
                    <a:pt x="246" y="0"/>
                  </a:lnTo>
                  <a:lnTo>
                    <a:pt x="224" y="0"/>
                  </a:lnTo>
                  <a:lnTo>
                    <a:pt x="201" y="2"/>
                  </a:lnTo>
                  <a:lnTo>
                    <a:pt x="178" y="8"/>
                  </a:lnTo>
                  <a:lnTo>
                    <a:pt x="156" y="14"/>
                  </a:lnTo>
                  <a:lnTo>
                    <a:pt x="136" y="23"/>
                  </a:lnTo>
                  <a:lnTo>
                    <a:pt x="115" y="34"/>
                  </a:lnTo>
                  <a:lnTo>
                    <a:pt x="96" y="47"/>
                  </a:lnTo>
                  <a:lnTo>
                    <a:pt x="78" y="62"/>
                  </a:lnTo>
                  <a:lnTo>
                    <a:pt x="62" y="78"/>
                  </a:lnTo>
                  <a:lnTo>
                    <a:pt x="47" y="95"/>
                  </a:lnTo>
                  <a:lnTo>
                    <a:pt x="35" y="115"/>
                  </a:lnTo>
                  <a:lnTo>
                    <a:pt x="24" y="135"/>
                  </a:lnTo>
                  <a:lnTo>
                    <a:pt x="14" y="155"/>
                  </a:lnTo>
                  <a:lnTo>
                    <a:pt x="8" y="177"/>
                  </a:lnTo>
                  <a:lnTo>
                    <a:pt x="2" y="200"/>
                  </a:lnTo>
                  <a:lnTo>
                    <a:pt x="0" y="222"/>
                  </a:lnTo>
                  <a:lnTo>
                    <a:pt x="0" y="245"/>
                  </a:lnTo>
                  <a:lnTo>
                    <a:pt x="2" y="269"/>
                  </a:lnTo>
                  <a:lnTo>
                    <a:pt x="6" y="292"/>
                  </a:lnTo>
                  <a:lnTo>
                    <a:pt x="13" y="316"/>
                  </a:lnTo>
                  <a:lnTo>
                    <a:pt x="22" y="338"/>
                  </a:lnTo>
                  <a:lnTo>
                    <a:pt x="35" y="360"/>
                  </a:lnTo>
                  <a:lnTo>
                    <a:pt x="49" y="381"/>
                  </a:lnTo>
                  <a:lnTo>
                    <a:pt x="63" y="400"/>
                  </a:lnTo>
                  <a:lnTo>
                    <a:pt x="81" y="417"/>
                  </a:lnTo>
                  <a:lnTo>
                    <a:pt x="99" y="432"/>
                  </a:lnTo>
                  <a:lnTo>
                    <a:pt x="119" y="445"/>
                  </a:lnTo>
                  <a:lnTo>
                    <a:pt x="140" y="456"/>
                  </a:lnTo>
                  <a:lnTo>
                    <a:pt x="161" y="463"/>
                  </a:lnTo>
                  <a:lnTo>
                    <a:pt x="184" y="470"/>
                  </a:lnTo>
                  <a:lnTo>
                    <a:pt x="206" y="474"/>
                  </a:lnTo>
                  <a:lnTo>
                    <a:pt x="228" y="476"/>
                  </a:lnTo>
                  <a:lnTo>
                    <a:pt x="251" y="476"/>
                  </a:lnTo>
                  <a:lnTo>
                    <a:pt x="274" y="474"/>
                  </a:lnTo>
                  <a:lnTo>
                    <a:pt x="296" y="470"/>
                  </a:lnTo>
                  <a:lnTo>
                    <a:pt x="318" y="463"/>
                  </a:lnTo>
                  <a:lnTo>
                    <a:pt x="340" y="454"/>
                  </a:lnTo>
                  <a:lnTo>
                    <a:pt x="360" y="443"/>
                  </a:lnTo>
                  <a:close/>
                  <a:moveTo>
                    <a:pt x="325" y="386"/>
                  </a:moveTo>
                  <a:lnTo>
                    <a:pt x="313" y="393"/>
                  </a:lnTo>
                  <a:lnTo>
                    <a:pt x="300" y="399"/>
                  </a:lnTo>
                  <a:lnTo>
                    <a:pt x="286" y="403"/>
                  </a:lnTo>
                  <a:lnTo>
                    <a:pt x="270" y="407"/>
                  </a:lnTo>
                  <a:lnTo>
                    <a:pt x="254" y="409"/>
                  </a:lnTo>
                  <a:lnTo>
                    <a:pt x="239" y="411"/>
                  </a:lnTo>
                  <a:lnTo>
                    <a:pt x="221" y="411"/>
                  </a:lnTo>
                  <a:lnTo>
                    <a:pt x="206" y="409"/>
                  </a:lnTo>
                  <a:lnTo>
                    <a:pt x="189" y="406"/>
                  </a:lnTo>
                  <a:lnTo>
                    <a:pt x="173" y="402"/>
                  </a:lnTo>
                  <a:lnTo>
                    <a:pt x="156" y="395"/>
                  </a:lnTo>
                  <a:lnTo>
                    <a:pt x="141" y="386"/>
                  </a:lnTo>
                  <a:lnTo>
                    <a:pt x="126" y="376"/>
                  </a:lnTo>
                  <a:lnTo>
                    <a:pt x="112" y="362"/>
                  </a:lnTo>
                  <a:lnTo>
                    <a:pt x="99" y="347"/>
                  </a:lnTo>
                  <a:lnTo>
                    <a:pt x="87" y="329"/>
                  </a:lnTo>
                  <a:lnTo>
                    <a:pt x="77" y="310"/>
                  </a:lnTo>
                  <a:lnTo>
                    <a:pt x="70" y="291"/>
                  </a:lnTo>
                  <a:lnTo>
                    <a:pt x="64" y="273"/>
                  </a:lnTo>
                  <a:lnTo>
                    <a:pt x="62" y="255"/>
                  </a:lnTo>
                  <a:lnTo>
                    <a:pt x="62" y="238"/>
                  </a:lnTo>
                  <a:lnTo>
                    <a:pt x="63" y="219"/>
                  </a:lnTo>
                  <a:lnTo>
                    <a:pt x="66" y="203"/>
                  </a:lnTo>
                  <a:lnTo>
                    <a:pt x="71" y="187"/>
                  </a:lnTo>
                  <a:lnTo>
                    <a:pt x="78" y="171"/>
                  </a:lnTo>
                  <a:lnTo>
                    <a:pt x="85" y="156"/>
                  </a:lnTo>
                  <a:lnTo>
                    <a:pt x="95" y="143"/>
                  </a:lnTo>
                  <a:lnTo>
                    <a:pt x="104" y="130"/>
                  </a:lnTo>
                  <a:lnTo>
                    <a:pt x="115" y="119"/>
                  </a:lnTo>
                  <a:lnTo>
                    <a:pt x="126" y="108"/>
                  </a:lnTo>
                  <a:lnTo>
                    <a:pt x="138" y="99"/>
                  </a:lnTo>
                  <a:lnTo>
                    <a:pt x="150" y="91"/>
                  </a:lnTo>
                  <a:lnTo>
                    <a:pt x="162" y="84"/>
                  </a:lnTo>
                  <a:lnTo>
                    <a:pt x="175" y="78"/>
                  </a:lnTo>
                  <a:lnTo>
                    <a:pt x="190" y="73"/>
                  </a:lnTo>
                  <a:lnTo>
                    <a:pt x="205" y="69"/>
                  </a:lnTo>
                  <a:lnTo>
                    <a:pt x="221" y="66"/>
                  </a:lnTo>
                  <a:lnTo>
                    <a:pt x="237" y="65"/>
                  </a:lnTo>
                  <a:lnTo>
                    <a:pt x="253" y="65"/>
                  </a:lnTo>
                  <a:lnTo>
                    <a:pt x="270" y="66"/>
                  </a:lnTo>
                  <a:lnTo>
                    <a:pt x="287" y="69"/>
                  </a:lnTo>
                  <a:lnTo>
                    <a:pt x="304" y="75"/>
                  </a:lnTo>
                  <a:lnTo>
                    <a:pt x="319" y="81"/>
                  </a:lnTo>
                  <a:lnTo>
                    <a:pt x="335" y="91"/>
                  </a:lnTo>
                  <a:lnTo>
                    <a:pt x="351" y="101"/>
                  </a:lnTo>
                  <a:lnTo>
                    <a:pt x="365" y="114"/>
                  </a:lnTo>
                  <a:lnTo>
                    <a:pt x="378" y="129"/>
                  </a:lnTo>
                  <a:lnTo>
                    <a:pt x="390" y="148"/>
                  </a:lnTo>
                  <a:lnTo>
                    <a:pt x="399" y="166"/>
                  </a:lnTo>
                  <a:lnTo>
                    <a:pt x="407" y="183"/>
                  </a:lnTo>
                  <a:lnTo>
                    <a:pt x="411" y="202"/>
                  </a:lnTo>
                  <a:lnTo>
                    <a:pt x="415" y="219"/>
                  </a:lnTo>
                  <a:lnTo>
                    <a:pt x="415" y="238"/>
                  </a:lnTo>
                  <a:lnTo>
                    <a:pt x="414" y="255"/>
                  </a:lnTo>
                  <a:lnTo>
                    <a:pt x="410" y="271"/>
                  </a:lnTo>
                  <a:lnTo>
                    <a:pt x="405" y="288"/>
                  </a:lnTo>
                  <a:lnTo>
                    <a:pt x="399" y="303"/>
                  </a:lnTo>
                  <a:lnTo>
                    <a:pt x="392" y="318"/>
                  </a:lnTo>
                  <a:lnTo>
                    <a:pt x="382" y="332"/>
                  </a:lnTo>
                  <a:lnTo>
                    <a:pt x="372" y="345"/>
                  </a:lnTo>
                  <a:lnTo>
                    <a:pt x="361" y="357"/>
                  </a:lnTo>
                  <a:lnTo>
                    <a:pt x="351" y="368"/>
                  </a:lnTo>
                  <a:lnTo>
                    <a:pt x="338" y="378"/>
                  </a:lnTo>
                  <a:lnTo>
                    <a:pt x="325" y="3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4" name="Freeform 41"/>
            <p:cNvSpPr>
              <a:spLocks noEditPoints="1"/>
            </p:cNvSpPr>
            <p:nvPr/>
          </p:nvSpPr>
          <p:spPr bwMode="auto">
            <a:xfrm>
              <a:off x="1725" y="2958"/>
              <a:ext cx="276" cy="282"/>
            </a:xfrm>
            <a:custGeom>
              <a:avLst/>
              <a:gdLst/>
              <a:ahLst/>
              <a:cxnLst>
                <a:cxn ang="0">
                  <a:pos x="447" y="273"/>
                </a:cxn>
                <a:cxn ang="0">
                  <a:pos x="323" y="77"/>
                </a:cxn>
                <a:cxn ang="0">
                  <a:pos x="319" y="292"/>
                </a:cxn>
                <a:cxn ang="0">
                  <a:pos x="379" y="349"/>
                </a:cxn>
                <a:cxn ang="0">
                  <a:pos x="400" y="368"/>
                </a:cxn>
                <a:cxn ang="0">
                  <a:pos x="431" y="388"/>
                </a:cxn>
                <a:cxn ang="0">
                  <a:pos x="435" y="398"/>
                </a:cxn>
                <a:cxn ang="0">
                  <a:pos x="434" y="413"/>
                </a:cxn>
                <a:cxn ang="0">
                  <a:pos x="425" y="425"/>
                </a:cxn>
                <a:cxn ang="0">
                  <a:pos x="403" y="428"/>
                </a:cxn>
                <a:cxn ang="0">
                  <a:pos x="381" y="422"/>
                </a:cxn>
                <a:cxn ang="0">
                  <a:pos x="372" y="413"/>
                </a:cxn>
                <a:cxn ang="0">
                  <a:pos x="365" y="399"/>
                </a:cxn>
                <a:cxn ang="0">
                  <a:pos x="358" y="388"/>
                </a:cxn>
                <a:cxn ang="0">
                  <a:pos x="288" y="352"/>
                </a:cxn>
                <a:cxn ang="0">
                  <a:pos x="279" y="387"/>
                </a:cxn>
                <a:cxn ang="0">
                  <a:pos x="280" y="434"/>
                </a:cxn>
                <a:cxn ang="0">
                  <a:pos x="281" y="474"/>
                </a:cxn>
                <a:cxn ang="0">
                  <a:pos x="287" y="488"/>
                </a:cxn>
                <a:cxn ang="0">
                  <a:pos x="294" y="495"/>
                </a:cxn>
                <a:cxn ang="0">
                  <a:pos x="310" y="496"/>
                </a:cxn>
                <a:cxn ang="0">
                  <a:pos x="328" y="487"/>
                </a:cxn>
                <a:cxn ang="0">
                  <a:pos x="356" y="525"/>
                </a:cxn>
                <a:cxn ang="0">
                  <a:pos x="351" y="538"/>
                </a:cxn>
                <a:cxn ang="0">
                  <a:pos x="337" y="551"/>
                </a:cxn>
                <a:cxn ang="0">
                  <a:pos x="310" y="562"/>
                </a:cxn>
                <a:cxn ang="0">
                  <a:pos x="279" y="562"/>
                </a:cxn>
                <a:cxn ang="0">
                  <a:pos x="262" y="550"/>
                </a:cxn>
                <a:cxn ang="0">
                  <a:pos x="249" y="531"/>
                </a:cxn>
                <a:cxn ang="0">
                  <a:pos x="239" y="505"/>
                </a:cxn>
                <a:cxn ang="0">
                  <a:pos x="230" y="460"/>
                </a:cxn>
                <a:cxn ang="0">
                  <a:pos x="227" y="402"/>
                </a:cxn>
                <a:cxn ang="0">
                  <a:pos x="232" y="354"/>
                </a:cxn>
                <a:cxn ang="0">
                  <a:pos x="248" y="314"/>
                </a:cxn>
                <a:cxn ang="0">
                  <a:pos x="175" y="225"/>
                </a:cxn>
                <a:cxn ang="0">
                  <a:pos x="185" y="323"/>
                </a:cxn>
                <a:cxn ang="0">
                  <a:pos x="0" y="334"/>
                </a:cxn>
                <a:cxn ang="0">
                  <a:pos x="48" y="270"/>
                </a:cxn>
                <a:cxn ang="0">
                  <a:pos x="389" y="77"/>
                </a:cxn>
                <a:cxn ang="0">
                  <a:pos x="487" y="167"/>
                </a:cxn>
                <a:cxn ang="0">
                  <a:pos x="547" y="234"/>
                </a:cxn>
                <a:cxn ang="0">
                  <a:pos x="461" y="345"/>
                </a:cxn>
                <a:cxn ang="0">
                  <a:pos x="336" y="271"/>
                </a:cxn>
                <a:cxn ang="0">
                  <a:pos x="206" y="188"/>
                </a:cxn>
                <a:cxn ang="0">
                  <a:pos x="313" y="212"/>
                </a:cxn>
                <a:cxn ang="0">
                  <a:pos x="206" y="188"/>
                </a:cxn>
              </a:cxnLst>
              <a:rect l="0" t="0" r="r" b="b"/>
              <a:pathLst>
                <a:path w="554" h="564">
                  <a:moveTo>
                    <a:pt x="281" y="116"/>
                  </a:moveTo>
                  <a:lnTo>
                    <a:pt x="447" y="273"/>
                  </a:lnTo>
                  <a:lnTo>
                    <a:pt x="489" y="229"/>
                  </a:lnTo>
                  <a:lnTo>
                    <a:pt x="323" y="77"/>
                  </a:lnTo>
                  <a:lnTo>
                    <a:pt x="281" y="116"/>
                  </a:lnTo>
                  <a:close/>
                  <a:moveTo>
                    <a:pt x="319" y="292"/>
                  </a:moveTo>
                  <a:lnTo>
                    <a:pt x="359" y="329"/>
                  </a:lnTo>
                  <a:lnTo>
                    <a:pt x="379" y="349"/>
                  </a:lnTo>
                  <a:lnTo>
                    <a:pt x="389" y="359"/>
                  </a:lnTo>
                  <a:lnTo>
                    <a:pt x="400" y="368"/>
                  </a:lnTo>
                  <a:lnTo>
                    <a:pt x="426" y="384"/>
                  </a:lnTo>
                  <a:lnTo>
                    <a:pt x="431" y="388"/>
                  </a:lnTo>
                  <a:lnTo>
                    <a:pt x="434" y="393"/>
                  </a:lnTo>
                  <a:lnTo>
                    <a:pt x="435" y="398"/>
                  </a:lnTo>
                  <a:lnTo>
                    <a:pt x="436" y="404"/>
                  </a:lnTo>
                  <a:lnTo>
                    <a:pt x="434" y="413"/>
                  </a:lnTo>
                  <a:lnTo>
                    <a:pt x="431" y="421"/>
                  </a:lnTo>
                  <a:lnTo>
                    <a:pt x="425" y="425"/>
                  </a:lnTo>
                  <a:lnTo>
                    <a:pt x="415" y="428"/>
                  </a:lnTo>
                  <a:lnTo>
                    <a:pt x="403" y="428"/>
                  </a:lnTo>
                  <a:lnTo>
                    <a:pt x="388" y="424"/>
                  </a:lnTo>
                  <a:lnTo>
                    <a:pt x="381" y="422"/>
                  </a:lnTo>
                  <a:lnTo>
                    <a:pt x="376" y="418"/>
                  </a:lnTo>
                  <a:lnTo>
                    <a:pt x="372" y="413"/>
                  </a:lnTo>
                  <a:lnTo>
                    <a:pt x="370" y="409"/>
                  </a:lnTo>
                  <a:lnTo>
                    <a:pt x="365" y="399"/>
                  </a:lnTo>
                  <a:lnTo>
                    <a:pt x="363" y="393"/>
                  </a:lnTo>
                  <a:lnTo>
                    <a:pt x="358" y="388"/>
                  </a:lnTo>
                  <a:lnTo>
                    <a:pt x="295" y="331"/>
                  </a:lnTo>
                  <a:lnTo>
                    <a:pt x="288" y="352"/>
                  </a:lnTo>
                  <a:lnTo>
                    <a:pt x="282" y="370"/>
                  </a:lnTo>
                  <a:lnTo>
                    <a:pt x="279" y="387"/>
                  </a:lnTo>
                  <a:lnTo>
                    <a:pt x="278" y="403"/>
                  </a:lnTo>
                  <a:lnTo>
                    <a:pt x="280" y="434"/>
                  </a:lnTo>
                  <a:lnTo>
                    <a:pt x="281" y="463"/>
                  </a:lnTo>
                  <a:lnTo>
                    <a:pt x="281" y="474"/>
                  </a:lnTo>
                  <a:lnTo>
                    <a:pt x="283" y="482"/>
                  </a:lnTo>
                  <a:lnTo>
                    <a:pt x="287" y="488"/>
                  </a:lnTo>
                  <a:lnTo>
                    <a:pt x="290" y="493"/>
                  </a:lnTo>
                  <a:lnTo>
                    <a:pt x="294" y="495"/>
                  </a:lnTo>
                  <a:lnTo>
                    <a:pt x="299" y="496"/>
                  </a:lnTo>
                  <a:lnTo>
                    <a:pt x="310" y="496"/>
                  </a:lnTo>
                  <a:lnTo>
                    <a:pt x="319" y="492"/>
                  </a:lnTo>
                  <a:lnTo>
                    <a:pt x="328" y="487"/>
                  </a:lnTo>
                  <a:lnTo>
                    <a:pt x="337" y="482"/>
                  </a:lnTo>
                  <a:lnTo>
                    <a:pt x="356" y="525"/>
                  </a:lnTo>
                  <a:lnTo>
                    <a:pt x="354" y="532"/>
                  </a:lnTo>
                  <a:lnTo>
                    <a:pt x="351" y="538"/>
                  </a:lnTo>
                  <a:lnTo>
                    <a:pt x="345" y="545"/>
                  </a:lnTo>
                  <a:lnTo>
                    <a:pt x="337" y="551"/>
                  </a:lnTo>
                  <a:lnTo>
                    <a:pt x="325" y="558"/>
                  </a:lnTo>
                  <a:lnTo>
                    <a:pt x="310" y="562"/>
                  </a:lnTo>
                  <a:lnTo>
                    <a:pt x="290" y="564"/>
                  </a:lnTo>
                  <a:lnTo>
                    <a:pt x="279" y="562"/>
                  </a:lnTo>
                  <a:lnTo>
                    <a:pt x="270" y="558"/>
                  </a:lnTo>
                  <a:lnTo>
                    <a:pt x="262" y="550"/>
                  </a:lnTo>
                  <a:lnTo>
                    <a:pt x="255" y="543"/>
                  </a:lnTo>
                  <a:lnTo>
                    <a:pt x="249" y="531"/>
                  </a:lnTo>
                  <a:lnTo>
                    <a:pt x="243" y="519"/>
                  </a:lnTo>
                  <a:lnTo>
                    <a:pt x="239" y="505"/>
                  </a:lnTo>
                  <a:lnTo>
                    <a:pt x="235" y="491"/>
                  </a:lnTo>
                  <a:lnTo>
                    <a:pt x="230" y="460"/>
                  </a:lnTo>
                  <a:lnTo>
                    <a:pt x="227" y="429"/>
                  </a:lnTo>
                  <a:lnTo>
                    <a:pt x="227" y="402"/>
                  </a:lnTo>
                  <a:lnTo>
                    <a:pt x="228" y="378"/>
                  </a:lnTo>
                  <a:lnTo>
                    <a:pt x="232" y="354"/>
                  </a:lnTo>
                  <a:lnTo>
                    <a:pt x="239" y="332"/>
                  </a:lnTo>
                  <a:lnTo>
                    <a:pt x="248" y="314"/>
                  </a:lnTo>
                  <a:lnTo>
                    <a:pt x="256" y="297"/>
                  </a:lnTo>
                  <a:lnTo>
                    <a:pt x="175" y="225"/>
                  </a:lnTo>
                  <a:lnTo>
                    <a:pt x="107" y="302"/>
                  </a:lnTo>
                  <a:lnTo>
                    <a:pt x="185" y="323"/>
                  </a:lnTo>
                  <a:lnTo>
                    <a:pt x="165" y="370"/>
                  </a:lnTo>
                  <a:lnTo>
                    <a:pt x="0" y="334"/>
                  </a:lnTo>
                  <a:lnTo>
                    <a:pt x="16" y="279"/>
                  </a:lnTo>
                  <a:lnTo>
                    <a:pt x="48" y="270"/>
                  </a:lnTo>
                  <a:lnTo>
                    <a:pt x="300" y="0"/>
                  </a:lnTo>
                  <a:lnTo>
                    <a:pt x="389" y="77"/>
                  </a:lnTo>
                  <a:lnTo>
                    <a:pt x="458" y="139"/>
                  </a:lnTo>
                  <a:lnTo>
                    <a:pt x="487" y="167"/>
                  </a:lnTo>
                  <a:lnTo>
                    <a:pt x="509" y="190"/>
                  </a:lnTo>
                  <a:lnTo>
                    <a:pt x="547" y="234"/>
                  </a:lnTo>
                  <a:lnTo>
                    <a:pt x="554" y="243"/>
                  </a:lnTo>
                  <a:lnTo>
                    <a:pt x="461" y="345"/>
                  </a:lnTo>
                  <a:lnTo>
                    <a:pt x="354" y="248"/>
                  </a:lnTo>
                  <a:lnTo>
                    <a:pt x="336" y="271"/>
                  </a:lnTo>
                  <a:lnTo>
                    <a:pt x="319" y="292"/>
                  </a:lnTo>
                  <a:close/>
                  <a:moveTo>
                    <a:pt x="206" y="188"/>
                  </a:moveTo>
                  <a:lnTo>
                    <a:pt x="281" y="257"/>
                  </a:lnTo>
                  <a:lnTo>
                    <a:pt x="313" y="212"/>
                  </a:lnTo>
                  <a:lnTo>
                    <a:pt x="242" y="149"/>
                  </a:lnTo>
                  <a:lnTo>
                    <a:pt x="206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5" name="Freeform 42"/>
            <p:cNvSpPr>
              <a:spLocks noEditPoints="1"/>
            </p:cNvSpPr>
            <p:nvPr/>
          </p:nvSpPr>
          <p:spPr bwMode="auto">
            <a:xfrm>
              <a:off x="2877" y="3527"/>
              <a:ext cx="70" cy="70"/>
            </a:xfrm>
            <a:custGeom>
              <a:avLst/>
              <a:gdLst/>
              <a:ahLst/>
              <a:cxnLst>
                <a:cxn ang="0">
                  <a:pos x="27" y="79"/>
                </a:cxn>
                <a:cxn ang="0">
                  <a:pos x="34" y="95"/>
                </a:cxn>
                <a:cxn ang="0">
                  <a:pos x="46" y="107"/>
                </a:cxn>
                <a:cxn ang="0">
                  <a:pos x="61" y="115"/>
                </a:cxn>
                <a:cxn ang="0">
                  <a:pos x="80" y="115"/>
                </a:cxn>
                <a:cxn ang="0">
                  <a:pos x="96" y="107"/>
                </a:cxn>
                <a:cxn ang="0">
                  <a:pos x="107" y="95"/>
                </a:cxn>
                <a:cxn ang="0">
                  <a:pos x="113" y="79"/>
                </a:cxn>
                <a:cxn ang="0">
                  <a:pos x="113" y="61"/>
                </a:cxn>
                <a:cxn ang="0">
                  <a:pos x="107" y="46"/>
                </a:cxn>
                <a:cxn ang="0">
                  <a:pos x="96" y="33"/>
                </a:cxn>
                <a:cxn ang="0">
                  <a:pos x="80" y="27"/>
                </a:cxn>
                <a:cxn ang="0">
                  <a:pos x="61" y="27"/>
                </a:cxn>
                <a:cxn ang="0">
                  <a:pos x="46" y="33"/>
                </a:cxn>
                <a:cxn ang="0">
                  <a:pos x="34" y="46"/>
                </a:cxn>
                <a:cxn ang="0">
                  <a:pos x="27" y="61"/>
                </a:cxn>
                <a:cxn ang="0">
                  <a:pos x="0" y="70"/>
                </a:cxn>
                <a:cxn ang="0">
                  <a:pos x="6" y="43"/>
                </a:cxn>
                <a:cxn ang="0">
                  <a:pos x="21" y="21"/>
                </a:cxn>
                <a:cxn ang="0">
                  <a:pos x="43" y="6"/>
                </a:cxn>
                <a:cxn ang="0">
                  <a:pos x="71" y="0"/>
                </a:cxn>
                <a:cxn ang="0">
                  <a:pos x="98" y="6"/>
                </a:cxn>
                <a:cxn ang="0">
                  <a:pos x="120" y="21"/>
                </a:cxn>
                <a:cxn ang="0">
                  <a:pos x="135" y="43"/>
                </a:cxn>
                <a:cxn ang="0">
                  <a:pos x="140" y="70"/>
                </a:cxn>
                <a:cxn ang="0">
                  <a:pos x="135" y="97"/>
                </a:cxn>
                <a:cxn ang="0">
                  <a:pos x="120" y="120"/>
                </a:cxn>
                <a:cxn ang="0">
                  <a:pos x="98" y="135"/>
                </a:cxn>
                <a:cxn ang="0">
                  <a:pos x="71" y="140"/>
                </a:cxn>
                <a:cxn ang="0">
                  <a:pos x="43" y="135"/>
                </a:cxn>
                <a:cxn ang="0">
                  <a:pos x="21" y="120"/>
                </a:cxn>
                <a:cxn ang="0">
                  <a:pos x="6" y="97"/>
                </a:cxn>
                <a:cxn ang="0">
                  <a:pos x="0" y="70"/>
                </a:cxn>
              </a:cxnLst>
              <a:rect l="0" t="0" r="r" b="b"/>
              <a:pathLst>
                <a:path w="140" h="140">
                  <a:moveTo>
                    <a:pt x="26" y="70"/>
                  </a:moveTo>
                  <a:lnTo>
                    <a:pt x="27" y="79"/>
                  </a:lnTo>
                  <a:lnTo>
                    <a:pt x="30" y="87"/>
                  </a:lnTo>
                  <a:lnTo>
                    <a:pt x="34" y="95"/>
                  </a:lnTo>
                  <a:lnTo>
                    <a:pt x="38" y="102"/>
                  </a:lnTo>
                  <a:lnTo>
                    <a:pt x="46" y="107"/>
                  </a:lnTo>
                  <a:lnTo>
                    <a:pt x="52" y="110"/>
                  </a:lnTo>
                  <a:lnTo>
                    <a:pt x="61" y="115"/>
                  </a:lnTo>
                  <a:lnTo>
                    <a:pt x="71" y="115"/>
                  </a:lnTo>
                  <a:lnTo>
                    <a:pt x="80" y="115"/>
                  </a:lnTo>
                  <a:lnTo>
                    <a:pt x="88" y="110"/>
                  </a:lnTo>
                  <a:lnTo>
                    <a:pt x="96" y="107"/>
                  </a:lnTo>
                  <a:lnTo>
                    <a:pt x="102" y="102"/>
                  </a:lnTo>
                  <a:lnTo>
                    <a:pt x="107" y="95"/>
                  </a:lnTo>
                  <a:lnTo>
                    <a:pt x="111" y="87"/>
                  </a:lnTo>
                  <a:lnTo>
                    <a:pt x="113" y="79"/>
                  </a:lnTo>
                  <a:lnTo>
                    <a:pt x="114" y="70"/>
                  </a:lnTo>
                  <a:lnTo>
                    <a:pt x="113" y="61"/>
                  </a:lnTo>
                  <a:lnTo>
                    <a:pt x="111" y="54"/>
                  </a:lnTo>
                  <a:lnTo>
                    <a:pt x="107" y="46"/>
                  </a:lnTo>
                  <a:lnTo>
                    <a:pt x="102" y="39"/>
                  </a:lnTo>
                  <a:lnTo>
                    <a:pt x="96" y="33"/>
                  </a:lnTo>
                  <a:lnTo>
                    <a:pt x="88" y="29"/>
                  </a:lnTo>
                  <a:lnTo>
                    <a:pt x="80" y="27"/>
                  </a:lnTo>
                  <a:lnTo>
                    <a:pt x="71" y="26"/>
                  </a:lnTo>
                  <a:lnTo>
                    <a:pt x="61" y="27"/>
                  </a:lnTo>
                  <a:lnTo>
                    <a:pt x="52" y="29"/>
                  </a:lnTo>
                  <a:lnTo>
                    <a:pt x="46" y="33"/>
                  </a:lnTo>
                  <a:lnTo>
                    <a:pt x="38" y="39"/>
                  </a:lnTo>
                  <a:lnTo>
                    <a:pt x="34" y="46"/>
                  </a:lnTo>
                  <a:lnTo>
                    <a:pt x="30" y="54"/>
                  </a:lnTo>
                  <a:lnTo>
                    <a:pt x="27" y="61"/>
                  </a:lnTo>
                  <a:lnTo>
                    <a:pt x="26" y="70"/>
                  </a:lnTo>
                  <a:close/>
                  <a:moveTo>
                    <a:pt x="0" y="70"/>
                  </a:moveTo>
                  <a:lnTo>
                    <a:pt x="2" y="56"/>
                  </a:lnTo>
                  <a:lnTo>
                    <a:pt x="6" y="43"/>
                  </a:lnTo>
                  <a:lnTo>
                    <a:pt x="12" y="31"/>
                  </a:lnTo>
                  <a:lnTo>
                    <a:pt x="21" y="21"/>
                  </a:lnTo>
                  <a:lnTo>
                    <a:pt x="31" y="13"/>
                  </a:lnTo>
                  <a:lnTo>
                    <a:pt x="43" y="6"/>
                  </a:lnTo>
                  <a:lnTo>
                    <a:pt x="56" y="2"/>
                  </a:lnTo>
                  <a:lnTo>
                    <a:pt x="71" y="0"/>
                  </a:lnTo>
                  <a:lnTo>
                    <a:pt x="85" y="2"/>
                  </a:lnTo>
                  <a:lnTo>
                    <a:pt x="98" y="6"/>
                  </a:lnTo>
                  <a:lnTo>
                    <a:pt x="110" y="13"/>
                  </a:lnTo>
                  <a:lnTo>
                    <a:pt x="120" y="21"/>
                  </a:lnTo>
                  <a:lnTo>
                    <a:pt x="128" y="31"/>
                  </a:lnTo>
                  <a:lnTo>
                    <a:pt x="135" y="43"/>
                  </a:lnTo>
                  <a:lnTo>
                    <a:pt x="138" y="56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5" y="97"/>
                  </a:lnTo>
                  <a:lnTo>
                    <a:pt x="128" y="109"/>
                  </a:lnTo>
                  <a:lnTo>
                    <a:pt x="120" y="120"/>
                  </a:lnTo>
                  <a:lnTo>
                    <a:pt x="110" y="129"/>
                  </a:lnTo>
                  <a:lnTo>
                    <a:pt x="98" y="135"/>
                  </a:lnTo>
                  <a:lnTo>
                    <a:pt x="85" y="140"/>
                  </a:lnTo>
                  <a:lnTo>
                    <a:pt x="71" y="140"/>
                  </a:lnTo>
                  <a:lnTo>
                    <a:pt x="56" y="140"/>
                  </a:lnTo>
                  <a:lnTo>
                    <a:pt x="43" y="135"/>
                  </a:lnTo>
                  <a:lnTo>
                    <a:pt x="31" y="129"/>
                  </a:lnTo>
                  <a:lnTo>
                    <a:pt x="21" y="120"/>
                  </a:lnTo>
                  <a:lnTo>
                    <a:pt x="12" y="109"/>
                  </a:lnTo>
                  <a:lnTo>
                    <a:pt x="6" y="97"/>
                  </a:lnTo>
                  <a:lnTo>
                    <a:pt x="2" y="84"/>
                  </a:lnTo>
                  <a:lnTo>
                    <a:pt x="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6" name="Freeform 43"/>
            <p:cNvSpPr>
              <a:spLocks noEditPoints="1"/>
            </p:cNvSpPr>
            <p:nvPr/>
          </p:nvSpPr>
          <p:spPr bwMode="auto">
            <a:xfrm>
              <a:off x="3128" y="3532"/>
              <a:ext cx="128" cy="193"/>
            </a:xfrm>
            <a:custGeom>
              <a:avLst/>
              <a:gdLst/>
              <a:ahLst/>
              <a:cxnLst>
                <a:cxn ang="0">
                  <a:pos x="61" y="175"/>
                </a:cxn>
                <a:cxn ang="0">
                  <a:pos x="88" y="176"/>
                </a:cxn>
                <a:cxn ang="0">
                  <a:pos x="125" y="171"/>
                </a:cxn>
                <a:cxn ang="0">
                  <a:pos x="154" y="158"/>
                </a:cxn>
                <a:cxn ang="0">
                  <a:pos x="154" y="133"/>
                </a:cxn>
                <a:cxn ang="0">
                  <a:pos x="138" y="106"/>
                </a:cxn>
                <a:cxn ang="0">
                  <a:pos x="121" y="92"/>
                </a:cxn>
                <a:cxn ang="0">
                  <a:pos x="104" y="85"/>
                </a:cxn>
                <a:cxn ang="0">
                  <a:pos x="87" y="85"/>
                </a:cxn>
                <a:cxn ang="0">
                  <a:pos x="74" y="90"/>
                </a:cxn>
                <a:cxn ang="0">
                  <a:pos x="64" y="103"/>
                </a:cxn>
                <a:cxn ang="0">
                  <a:pos x="54" y="127"/>
                </a:cxn>
                <a:cxn ang="0">
                  <a:pos x="50" y="159"/>
                </a:cxn>
                <a:cxn ang="0">
                  <a:pos x="26" y="363"/>
                </a:cxn>
                <a:cxn ang="0">
                  <a:pos x="18" y="359"/>
                </a:cxn>
                <a:cxn ang="0">
                  <a:pos x="19" y="355"/>
                </a:cxn>
                <a:cxn ang="0">
                  <a:pos x="26" y="352"/>
                </a:cxn>
                <a:cxn ang="0">
                  <a:pos x="41" y="353"/>
                </a:cxn>
                <a:cxn ang="0">
                  <a:pos x="64" y="354"/>
                </a:cxn>
                <a:cxn ang="0">
                  <a:pos x="119" y="341"/>
                </a:cxn>
                <a:cxn ang="0">
                  <a:pos x="156" y="323"/>
                </a:cxn>
                <a:cxn ang="0">
                  <a:pos x="174" y="305"/>
                </a:cxn>
                <a:cxn ang="0">
                  <a:pos x="184" y="287"/>
                </a:cxn>
                <a:cxn ang="0">
                  <a:pos x="190" y="267"/>
                </a:cxn>
                <a:cxn ang="0">
                  <a:pos x="189" y="237"/>
                </a:cxn>
                <a:cxn ang="0">
                  <a:pos x="179" y="201"/>
                </a:cxn>
                <a:cxn ang="0">
                  <a:pos x="145" y="213"/>
                </a:cxn>
                <a:cxn ang="0">
                  <a:pos x="94" y="226"/>
                </a:cxn>
                <a:cxn ang="0">
                  <a:pos x="36" y="233"/>
                </a:cxn>
                <a:cxn ang="0">
                  <a:pos x="7" y="229"/>
                </a:cxn>
                <a:cxn ang="0">
                  <a:pos x="1" y="195"/>
                </a:cxn>
                <a:cxn ang="0">
                  <a:pos x="1" y="157"/>
                </a:cxn>
                <a:cxn ang="0">
                  <a:pos x="6" y="119"/>
                </a:cxn>
                <a:cxn ang="0">
                  <a:pos x="15" y="82"/>
                </a:cxn>
                <a:cxn ang="0">
                  <a:pos x="30" y="49"/>
                </a:cxn>
                <a:cxn ang="0">
                  <a:pos x="50" y="23"/>
                </a:cxn>
                <a:cxn ang="0">
                  <a:pos x="74" y="7"/>
                </a:cxn>
                <a:cxn ang="0">
                  <a:pos x="101" y="0"/>
                </a:cxn>
                <a:cxn ang="0">
                  <a:pos x="130" y="6"/>
                </a:cxn>
                <a:cxn ang="0">
                  <a:pos x="158" y="22"/>
                </a:cxn>
                <a:cxn ang="0">
                  <a:pos x="184" y="47"/>
                </a:cxn>
                <a:cxn ang="0">
                  <a:pos x="208" y="79"/>
                </a:cxn>
                <a:cxn ang="0">
                  <a:pos x="227" y="115"/>
                </a:cxn>
                <a:cxn ang="0">
                  <a:pos x="242" y="155"/>
                </a:cxn>
                <a:cxn ang="0">
                  <a:pos x="252" y="195"/>
                </a:cxn>
                <a:cxn ang="0">
                  <a:pos x="255" y="235"/>
                </a:cxn>
                <a:cxn ang="0">
                  <a:pos x="251" y="272"/>
                </a:cxn>
                <a:cxn ang="0">
                  <a:pos x="236" y="302"/>
                </a:cxn>
                <a:cxn ang="0">
                  <a:pos x="217" y="329"/>
                </a:cxn>
                <a:cxn ang="0">
                  <a:pos x="194" y="350"/>
                </a:cxn>
                <a:cxn ang="0">
                  <a:pos x="168" y="366"/>
                </a:cxn>
                <a:cxn ang="0">
                  <a:pos x="125" y="384"/>
                </a:cxn>
                <a:cxn ang="0">
                  <a:pos x="98" y="385"/>
                </a:cxn>
                <a:cxn ang="0">
                  <a:pos x="62" y="377"/>
                </a:cxn>
              </a:cxnLst>
              <a:rect l="0" t="0" r="r" b="b"/>
              <a:pathLst>
                <a:path w="255" h="386">
                  <a:moveTo>
                    <a:pt x="50" y="173"/>
                  </a:moveTo>
                  <a:lnTo>
                    <a:pt x="61" y="175"/>
                  </a:lnTo>
                  <a:lnTo>
                    <a:pt x="73" y="176"/>
                  </a:lnTo>
                  <a:lnTo>
                    <a:pt x="88" y="176"/>
                  </a:lnTo>
                  <a:lnTo>
                    <a:pt x="106" y="175"/>
                  </a:lnTo>
                  <a:lnTo>
                    <a:pt x="125" y="171"/>
                  </a:lnTo>
                  <a:lnTo>
                    <a:pt x="143" y="163"/>
                  </a:lnTo>
                  <a:lnTo>
                    <a:pt x="154" y="158"/>
                  </a:lnTo>
                  <a:lnTo>
                    <a:pt x="163" y="151"/>
                  </a:lnTo>
                  <a:lnTo>
                    <a:pt x="154" y="133"/>
                  </a:lnTo>
                  <a:lnTo>
                    <a:pt x="146" y="118"/>
                  </a:lnTo>
                  <a:lnTo>
                    <a:pt x="138" y="106"/>
                  </a:lnTo>
                  <a:lnTo>
                    <a:pt x="129" y="97"/>
                  </a:lnTo>
                  <a:lnTo>
                    <a:pt x="121" y="92"/>
                  </a:lnTo>
                  <a:lnTo>
                    <a:pt x="113" y="87"/>
                  </a:lnTo>
                  <a:lnTo>
                    <a:pt x="104" y="85"/>
                  </a:lnTo>
                  <a:lnTo>
                    <a:pt x="96" y="84"/>
                  </a:lnTo>
                  <a:lnTo>
                    <a:pt x="87" y="85"/>
                  </a:lnTo>
                  <a:lnTo>
                    <a:pt x="80" y="86"/>
                  </a:lnTo>
                  <a:lnTo>
                    <a:pt x="74" y="90"/>
                  </a:lnTo>
                  <a:lnTo>
                    <a:pt x="68" y="97"/>
                  </a:lnTo>
                  <a:lnTo>
                    <a:pt x="64" y="103"/>
                  </a:lnTo>
                  <a:lnTo>
                    <a:pt x="61" y="111"/>
                  </a:lnTo>
                  <a:lnTo>
                    <a:pt x="54" y="127"/>
                  </a:lnTo>
                  <a:lnTo>
                    <a:pt x="52" y="144"/>
                  </a:lnTo>
                  <a:lnTo>
                    <a:pt x="50" y="159"/>
                  </a:lnTo>
                  <a:lnTo>
                    <a:pt x="50" y="173"/>
                  </a:lnTo>
                  <a:close/>
                  <a:moveTo>
                    <a:pt x="26" y="363"/>
                  </a:moveTo>
                  <a:lnTo>
                    <a:pt x="22" y="362"/>
                  </a:lnTo>
                  <a:lnTo>
                    <a:pt x="18" y="359"/>
                  </a:lnTo>
                  <a:lnTo>
                    <a:pt x="18" y="356"/>
                  </a:lnTo>
                  <a:lnTo>
                    <a:pt x="19" y="355"/>
                  </a:lnTo>
                  <a:lnTo>
                    <a:pt x="22" y="353"/>
                  </a:lnTo>
                  <a:lnTo>
                    <a:pt x="26" y="352"/>
                  </a:lnTo>
                  <a:lnTo>
                    <a:pt x="32" y="352"/>
                  </a:lnTo>
                  <a:lnTo>
                    <a:pt x="41" y="353"/>
                  </a:lnTo>
                  <a:lnTo>
                    <a:pt x="51" y="354"/>
                  </a:lnTo>
                  <a:lnTo>
                    <a:pt x="64" y="354"/>
                  </a:lnTo>
                  <a:lnTo>
                    <a:pt x="91" y="350"/>
                  </a:lnTo>
                  <a:lnTo>
                    <a:pt x="119" y="341"/>
                  </a:lnTo>
                  <a:lnTo>
                    <a:pt x="145" y="329"/>
                  </a:lnTo>
                  <a:lnTo>
                    <a:pt x="156" y="323"/>
                  </a:lnTo>
                  <a:lnTo>
                    <a:pt x="165" y="315"/>
                  </a:lnTo>
                  <a:lnTo>
                    <a:pt x="174" y="305"/>
                  </a:lnTo>
                  <a:lnTo>
                    <a:pt x="179" y="297"/>
                  </a:lnTo>
                  <a:lnTo>
                    <a:pt x="184" y="287"/>
                  </a:lnTo>
                  <a:lnTo>
                    <a:pt x="188" y="276"/>
                  </a:lnTo>
                  <a:lnTo>
                    <a:pt x="190" y="267"/>
                  </a:lnTo>
                  <a:lnTo>
                    <a:pt x="190" y="258"/>
                  </a:lnTo>
                  <a:lnTo>
                    <a:pt x="189" y="237"/>
                  </a:lnTo>
                  <a:lnTo>
                    <a:pt x="185" y="219"/>
                  </a:lnTo>
                  <a:lnTo>
                    <a:pt x="179" y="201"/>
                  </a:lnTo>
                  <a:lnTo>
                    <a:pt x="164" y="207"/>
                  </a:lnTo>
                  <a:lnTo>
                    <a:pt x="145" y="213"/>
                  </a:lnTo>
                  <a:lnTo>
                    <a:pt x="121" y="220"/>
                  </a:lnTo>
                  <a:lnTo>
                    <a:pt x="94" y="226"/>
                  </a:lnTo>
                  <a:lnTo>
                    <a:pt x="65" y="230"/>
                  </a:lnTo>
                  <a:lnTo>
                    <a:pt x="36" y="233"/>
                  </a:lnTo>
                  <a:lnTo>
                    <a:pt x="22" y="232"/>
                  </a:lnTo>
                  <a:lnTo>
                    <a:pt x="7" y="229"/>
                  </a:lnTo>
                  <a:lnTo>
                    <a:pt x="3" y="212"/>
                  </a:lnTo>
                  <a:lnTo>
                    <a:pt x="1" y="195"/>
                  </a:lnTo>
                  <a:lnTo>
                    <a:pt x="0" y="176"/>
                  </a:lnTo>
                  <a:lnTo>
                    <a:pt x="1" y="157"/>
                  </a:lnTo>
                  <a:lnTo>
                    <a:pt x="3" y="137"/>
                  </a:lnTo>
                  <a:lnTo>
                    <a:pt x="6" y="119"/>
                  </a:lnTo>
                  <a:lnTo>
                    <a:pt x="11" y="99"/>
                  </a:lnTo>
                  <a:lnTo>
                    <a:pt x="15" y="82"/>
                  </a:lnTo>
                  <a:lnTo>
                    <a:pt x="23" y="64"/>
                  </a:lnTo>
                  <a:lnTo>
                    <a:pt x="30" y="49"/>
                  </a:lnTo>
                  <a:lnTo>
                    <a:pt x="40" y="36"/>
                  </a:lnTo>
                  <a:lnTo>
                    <a:pt x="50" y="23"/>
                  </a:lnTo>
                  <a:lnTo>
                    <a:pt x="61" y="13"/>
                  </a:lnTo>
                  <a:lnTo>
                    <a:pt x="74" y="7"/>
                  </a:lnTo>
                  <a:lnTo>
                    <a:pt x="87" y="1"/>
                  </a:lnTo>
                  <a:lnTo>
                    <a:pt x="101" y="0"/>
                  </a:lnTo>
                  <a:lnTo>
                    <a:pt x="115" y="1"/>
                  </a:lnTo>
                  <a:lnTo>
                    <a:pt x="130" y="6"/>
                  </a:lnTo>
                  <a:lnTo>
                    <a:pt x="144" y="12"/>
                  </a:lnTo>
                  <a:lnTo>
                    <a:pt x="158" y="22"/>
                  </a:lnTo>
                  <a:lnTo>
                    <a:pt x="172" y="33"/>
                  </a:lnTo>
                  <a:lnTo>
                    <a:pt x="184" y="47"/>
                  </a:lnTo>
                  <a:lnTo>
                    <a:pt x="196" y="61"/>
                  </a:lnTo>
                  <a:lnTo>
                    <a:pt x="208" y="79"/>
                  </a:lnTo>
                  <a:lnTo>
                    <a:pt x="218" y="96"/>
                  </a:lnTo>
                  <a:lnTo>
                    <a:pt x="227" y="115"/>
                  </a:lnTo>
                  <a:lnTo>
                    <a:pt x="235" y="134"/>
                  </a:lnTo>
                  <a:lnTo>
                    <a:pt x="242" y="155"/>
                  </a:lnTo>
                  <a:lnTo>
                    <a:pt x="247" y="175"/>
                  </a:lnTo>
                  <a:lnTo>
                    <a:pt x="252" y="195"/>
                  </a:lnTo>
                  <a:lnTo>
                    <a:pt x="255" y="215"/>
                  </a:lnTo>
                  <a:lnTo>
                    <a:pt x="255" y="235"/>
                  </a:lnTo>
                  <a:lnTo>
                    <a:pt x="254" y="254"/>
                  </a:lnTo>
                  <a:lnTo>
                    <a:pt x="251" y="272"/>
                  </a:lnTo>
                  <a:lnTo>
                    <a:pt x="244" y="288"/>
                  </a:lnTo>
                  <a:lnTo>
                    <a:pt x="236" y="302"/>
                  </a:lnTo>
                  <a:lnTo>
                    <a:pt x="228" y="316"/>
                  </a:lnTo>
                  <a:lnTo>
                    <a:pt x="217" y="329"/>
                  </a:lnTo>
                  <a:lnTo>
                    <a:pt x="205" y="340"/>
                  </a:lnTo>
                  <a:lnTo>
                    <a:pt x="194" y="350"/>
                  </a:lnTo>
                  <a:lnTo>
                    <a:pt x="181" y="359"/>
                  </a:lnTo>
                  <a:lnTo>
                    <a:pt x="168" y="366"/>
                  </a:lnTo>
                  <a:lnTo>
                    <a:pt x="144" y="377"/>
                  </a:lnTo>
                  <a:lnTo>
                    <a:pt x="125" y="384"/>
                  </a:lnTo>
                  <a:lnTo>
                    <a:pt x="109" y="386"/>
                  </a:lnTo>
                  <a:lnTo>
                    <a:pt x="98" y="385"/>
                  </a:lnTo>
                  <a:lnTo>
                    <a:pt x="86" y="384"/>
                  </a:lnTo>
                  <a:lnTo>
                    <a:pt x="62" y="377"/>
                  </a:lnTo>
                  <a:lnTo>
                    <a:pt x="26" y="3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" name="Freeform 44"/>
            <p:cNvSpPr>
              <a:spLocks/>
            </p:cNvSpPr>
            <p:nvPr/>
          </p:nvSpPr>
          <p:spPr bwMode="auto">
            <a:xfrm>
              <a:off x="4190" y="3022"/>
              <a:ext cx="51" cy="52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1" y="41"/>
                </a:cxn>
                <a:cxn ang="0">
                  <a:pos x="3" y="31"/>
                </a:cxn>
                <a:cxn ang="0">
                  <a:pos x="8" y="23"/>
                </a:cxn>
                <a:cxn ang="0">
                  <a:pos x="15" y="15"/>
                </a:cxn>
                <a:cxn ang="0">
                  <a:pos x="23" y="10"/>
                </a:cxn>
                <a:cxn ang="0">
                  <a:pos x="31" y="4"/>
                </a:cxn>
                <a:cxn ang="0">
                  <a:pos x="41" y="2"/>
                </a:cxn>
                <a:cxn ang="0">
                  <a:pos x="51" y="0"/>
                </a:cxn>
                <a:cxn ang="0">
                  <a:pos x="60" y="2"/>
                </a:cxn>
                <a:cxn ang="0">
                  <a:pos x="70" y="4"/>
                </a:cxn>
                <a:cxn ang="0">
                  <a:pos x="79" y="10"/>
                </a:cxn>
                <a:cxn ang="0">
                  <a:pos x="88" y="15"/>
                </a:cxn>
                <a:cxn ang="0">
                  <a:pos x="93" y="23"/>
                </a:cxn>
                <a:cxn ang="0">
                  <a:pos x="98" y="31"/>
                </a:cxn>
                <a:cxn ang="0">
                  <a:pos x="101" y="41"/>
                </a:cxn>
                <a:cxn ang="0">
                  <a:pos x="103" y="52"/>
                </a:cxn>
                <a:cxn ang="0">
                  <a:pos x="101" y="62"/>
                </a:cxn>
                <a:cxn ang="0">
                  <a:pos x="98" y="72"/>
                </a:cxn>
                <a:cxn ang="0">
                  <a:pos x="93" y="80"/>
                </a:cxn>
                <a:cxn ang="0">
                  <a:pos x="88" y="88"/>
                </a:cxn>
                <a:cxn ang="0">
                  <a:pos x="79" y="94"/>
                </a:cxn>
                <a:cxn ang="0">
                  <a:pos x="70" y="99"/>
                </a:cxn>
                <a:cxn ang="0">
                  <a:pos x="60" y="102"/>
                </a:cxn>
                <a:cxn ang="0">
                  <a:pos x="51" y="103"/>
                </a:cxn>
                <a:cxn ang="0">
                  <a:pos x="41" y="102"/>
                </a:cxn>
                <a:cxn ang="0">
                  <a:pos x="31" y="99"/>
                </a:cxn>
                <a:cxn ang="0">
                  <a:pos x="23" y="94"/>
                </a:cxn>
                <a:cxn ang="0">
                  <a:pos x="15" y="88"/>
                </a:cxn>
                <a:cxn ang="0">
                  <a:pos x="8" y="80"/>
                </a:cxn>
                <a:cxn ang="0">
                  <a:pos x="3" y="72"/>
                </a:cxn>
                <a:cxn ang="0">
                  <a:pos x="1" y="62"/>
                </a:cxn>
                <a:cxn ang="0">
                  <a:pos x="0" y="52"/>
                </a:cxn>
              </a:cxnLst>
              <a:rect l="0" t="0" r="r" b="b"/>
              <a:pathLst>
                <a:path w="103" h="103">
                  <a:moveTo>
                    <a:pt x="0" y="52"/>
                  </a:moveTo>
                  <a:lnTo>
                    <a:pt x="1" y="41"/>
                  </a:lnTo>
                  <a:lnTo>
                    <a:pt x="3" y="31"/>
                  </a:lnTo>
                  <a:lnTo>
                    <a:pt x="8" y="23"/>
                  </a:lnTo>
                  <a:lnTo>
                    <a:pt x="15" y="15"/>
                  </a:lnTo>
                  <a:lnTo>
                    <a:pt x="23" y="10"/>
                  </a:lnTo>
                  <a:lnTo>
                    <a:pt x="31" y="4"/>
                  </a:lnTo>
                  <a:lnTo>
                    <a:pt x="41" y="2"/>
                  </a:lnTo>
                  <a:lnTo>
                    <a:pt x="51" y="0"/>
                  </a:lnTo>
                  <a:lnTo>
                    <a:pt x="60" y="2"/>
                  </a:lnTo>
                  <a:lnTo>
                    <a:pt x="70" y="4"/>
                  </a:lnTo>
                  <a:lnTo>
                    <a:pt x="79" y="10"/>
                  </a:lnTo>
                  <a:lnTo>
                    <a:pt x="88" y="15"/>
                  </a:lnTo>
                  <a:lnTo>
                    <a:pt x="93" y="23"/>
                  </a:lnTo>
                  <a:lnTo>
                    <a:pt x="98" y="31"/>
                  </a:lnTo>
                  <a:lnTo>
                    <a:pt x="101" y="41"/>
                  </a:lnTo>
                  <a:lnTo>
                    <a:pt x="103" y="52"/>
                  </a:lnTo>
                  <a:lnTo>
                    <a:pt x="101" y="62"/>
                  </a:lnTo>
                  <a:lnTo>
                    <a:pt x="98" y="72"/>
                  </a:lnTo>
                  <a:lnTo>
                    <a:pt x="93" y="80"/>
                  </a:lnTo>
                  <a:lnTo>
                    <a:pt x="88" y="88"/>
                  </a:lnTo>
                  <a:lnTo>
                    <a:pt x="79" y="94"/>
                  </a:lnTo>
                  <a:lnTo>
                    <a:pt x="70" y="99"/>
                  </a:lnTo>
                  <a:lnTo>
                    <a:pt x="60" y="102"/>
                  </a:lnTo>
                  <a:lnTo>
                    <a:pt x="51" y="103"/>
                  </a:lnTo>
                  <a:lnTo>
                    <a:pt x="41" y="102"/>
                  </a:lnTo>
                  <a:lnTo>
                    <a:pt x="31" y="99"/>
                  </a:lnTo>
                  <a:lnTo>
                    <a:pt x="23" y="94"/>
                  </a:lnTo>
                  <a:lnTo>
                    <a:pt x="15" y="88"/>
                  </a:lnTo>
                  <a:lnTo>
                    <a:pt x="8" y="80"/>
                  </a:lnTo>
                  <a:lnTo>
                    <a:pt x="3" y="72"/>
                  </a:lnTo>
                  <a:lnTo>
                    <a:pt x="1" y="62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" name="Freeform 45"/>
            <p:cNvSpPr>
              <a:spLocks/>
            </p:cNvSpPr>
            <p:nvPr/>
          </p:nvSpPr>
          <p:spPr bwMode="auto">
            <a:xfrm>
              <a:off x="4237" y="2962"/>
              <a:ext cx="51" cy="51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" y="40"/>
                </a:cxn>
                <a:cxn ang="0">
                  <a:pos x="4" y="31"/>
                </a:cxn>
                <a:cxn ang="0">
                  <a:pos x="9" y="21"/>
                </a:cxn>
                <a:cxn ang="0">
                  <a:pos x="15" y="14"/>
                </a:cxn>
                <a:cxn ang="0">
                  <a:pos x="23" y="8"/>
                </a:cxn>
                <a:cxn ang="0">
                  <a:pos x="31" y="3"/>
                </a:cxn>
                <a:cxn ang="0">
                  <a:pos x="41" y="1"/>
                </a:cxn>
                <a:cxn ang="0">
                  <a:pos x="51" y="0"/>
                </a:cxn>
                <a:cxn ang="0">
                  <a:pos x="62" y="1"/>
                </a:cxn>
                <a:cxn ang="0">
                  <a:pos x="71" y="3"/>
                </a:cxn>
                <a:cxn ang="0">
                  <a:pos x="80" y="8"/>
                </a:cxn>
                <a:cxn ang="0">
                  <a:pos x="88" y="14"/>
                </a:cxn>
                <a:cxn ang="0">
                  <a:pos x="93" y="21"/>
                </a:cxn>
                <a:cxn ang="0">
                  <a:pos x="99" y="31"/>
                </a:cxn>
                <a:cxn ang="0">
                  <a:pos x="101" y="40"/>
                </a:cxn>
                <a:cxn ang="0">
                  <a:pos x="102" y="51"/>
                </a:cxn>
                <a:cxn ang="0">
                  <a:pos x="101" y="60"/>
                </a:cxn>
                <a:cxn ang="0">
                  <a:pos x="99" y="71"/>
                </a:cxn>
                <a:cxn ang="0">
                  <a:pos x="93" y="79"/>
                </a:cxn>
                <a:cxn ang="0">
                  <a:pos x="88" y="86"/>
                </a:cxn>
                <a:cxn ang="0">
                  <a:pos x="80" y="93"/>
                </a:cxn>
                <a:cxn ang="0">
                  <a:pos x="71" y="98"/>
                </a:cxn>
                <a:cxn ang="0">
                  <a:pos x="62" y="101"/>
                </a:cxn>
                <a:cxn ang="0">
                  <a:pos x="51" y="102"/>
                </a:cxn>
                <a:cxn ang="0">
                  <a:pos x="41" y="101"/>
                </a:cxn>
                <a:cxn ang="0">
                  <a:pos x="31" y="98"/>
                </a:cxn>
                <a:cxn ang="0">
                  <a:pos x="23" y="93"/>
                </a:cxn>
                <a:cxn ang="0">
                  <a:pos x="15" y="86"/>
                </a:cxn>
                <a:cxn ang="0">
                  <a:pos x="9" y="79"/>
                </a:cxn>
                <a:cxn ang="0">
                  <a:pos x="4" y="71"/>
                </a:cxn>
                <a:cxn ang="0">
                  <a:pos x="1" y="60"/>
                </a:cxn>
                <a:cxn ang="0">
                  <a:pos x="0" y="51"/>
                </a:cxn>
              </a:cxnLst>
              <a:rect l="0" t="0" r="r" b="b"/>
              <a:pathLst>
                <a:path w="102" h="102">
                  <a:moveTo>
                    <a:pt x="0" y="51"/>
                  </a:moveTo>
                  <a:lnTo>
                    <a:pt x="1" y="40"/>
                  </a:lnTo>
                  <a:lnTo>
                    <a:pt x="4" y="31"/>
                  </a:lnTo>
                  <a:lnTo>
                    <a:pt x="9" y="21"/>
                  </a:lnTo>
                  <a:lnTo>
                    <a:pt x="15" y="14"/>
                  </a:lnTo>
                  <a:lnTo>
                    <a:pt x="23" y="8"/>
                  </a:lnTo>
                  <a:lnTo>
                    <a:pt x="31" y="3"/>
                  </a:lnTo>
                  <a:lnTo>
                    <a:pt x="41" y="1"/>
                  </a:lnTo>
                  <a:lnTo>
                    <a:pt x="51" y="0"/>
                  </a:lnTo>
                  <a:lnTo>
                    <a:pt x="62" y="1"/>
                  </a:lnTo>
                  <a:lnTo>
                    <a:pt x="71" y="3"/>
                  </a:lnTo>
                  <a:lnTo>
                    <a:pt x="80" y="8"/>
                  </a:lnTo>
                  <a:lnTo>
                    <a:pt x="88" y="14"/>
                  </a:lnTo>
                  <a:lnTo>
                    <a:pt x="93" y="21"/>
                  </a:lnTo>
                  <a:lnTo>
                    <a:pt x="99" y="31"/>
                  </a:lnTo>
                  <a:lnTo>
                    <a:pt x="101" y="40"/>
                  </a:lnTo>
                  <a:lnTo>
                    <a:pt x="102" y="51"/>
                  </a:lnTo>
                  <a:lnTo>
                    <a:pt x="101" y="60"/>
                  </a:lnTo>
                  <a:lnTo>
                    <a:pt x="99" y="71"/>
                  </a:lnTo>
                  <a:lnTo>
                    <a:pt x="93" y="79"/>
                  </a:lnTo>
                  <a:lnTo>
                    <a:pt x="88" y="86"/>
                  </a:lnTo>
                  <a:lnTo>
                    <a:pt x="80" y="93"/>
                  </a:lnTo>
                  <a:lnTo>
                    <a:pt x="71" y="98"/>
                  </a:lnTo>
                  <a:lnTo>
                    <a:pt x="62" y="101"/>
                  </a:lnTo>
                  <a:lnTo>
                    <a:pt x="51" y="102"/>
                  </a:lnTo>
                  <a:lnTo>
                    <a:pt x="41" y="101"/>
                  </a:lnTo>
                  <a:lnTo>
                    <a:pt x="31" y="98"/>
                  </a:lnTo>
                  <a:lnTo>
                    <a:pt x="23" y="93"/>
                  </a:lnTo>
                  <a:lnTo>
                    <a:pt x="15" y="86"/>
                  </a:lnTo>
                  <a:lnTo>
                    <a:pt x="9" y="79"/>
                  </a:lnTo>
                  <a:lnTo>
                    <a:pt x="4" y="71"/>
                  </a:lnTo>
                  <a:lnTo>
                    <a:pt x="1" y="60"/>
                  </a:lnTo>
                  <a:lnTo>
                    <a:pt x="0" y="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9" name="Freeform 46"/>
            <p:cNvSpPr>
              <a:spLocks/>
            </p:cNvSpPr>
            <p:nvPr/>
          </p:nvSpPr>
          <p:spPr bwMode="auto">
            <a:xfrm>
              <a:off x="4282" y="2831"/>
              <a:ext cx="1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0" name="Freeform 47"/>
            <p:cNvSpPr>
              <a:spLocks/>
            </p:cNvSpPr>
            <p:nvPr/>
          </p:nvSpPr>
          <p:spPr bwMode="auto">
            <a:xfrm>
              <a:off x="4109" y="2624"/>
              <a:ext cx="194" cy="207"/>
            </a:xfrm>
            <a:custGeom>
              <a:avLst/>
              <a:gdLst/>
              <a:ahLst/>
              <a:cxnLst>
                <a:cxn ang="0">
                  <a:pos x="0" y="103"/>
                </a:cxn>
                <a:cxn ang="0">
                  <a:pos x="20" y="61"/>
                </a:cxn>
                <a:cxn ang="0">
                  <a:pos x="36" y="25"/>
                </a:cxn>
                <a:cxn ang="0">
                  <a:pos x="47" y="0"/>
                </a:cxn>
                <a:cxn ang="0">
                  <a:pos x="125" y="78"/>
                </a:cxn>
                <a:cxn ang="0">
                  <a:pos x="240" y="193"/>
                </a:cxn>
                <a:cxn ang="0">
                  <a:pos x="387" y="344"/>
                </a:cxn>
                <a:cxn ang="0">
                  <a:pos x="346" y="415"/>
                </a:cxn>
                <a:cxn ang="0">
                  <a:pos x="61" y="113"/>
                </a:cxn>
                <a:cxn ang="0">
                  <a:pos x="31" y="139"/>
                </a:cxn>
                <a:cxn ang="0">
                  <a:pos x="0" y="103"/>
                </a:cxn>
              </a:cxnLst>
              <a:rect l="0" t="0" r="r" b="b"/>
              <a:pathLst>
                <a:path w="387" h="415">
                  <a:moveTo>
                    <a:pt x="0" y="103"/>
                  </a:moveTo>
                  <a:lnTo>
                    <a:pt x="20" y="61"/>
                  </a:lnTo>
                  <a:lnTo>
                    <a:pt x="36" y="25"/>
                  </a:lnTo>
                  <a:lnTo>
                    <a:pt x="47" y="0"/>
                  </a:lnTo>
                  <a:lnTo>
                    <a:pt x="125" y="78"/>
                  </a:lnTo>
                  <a:lnTo>
                    <a:pt x="240" y="193"/>
                  </a:lnTo>
                  <a:lnTo>
                    <a:pt x="387" y="344"/>
                  </a:lnTo>
                  <a:lnTo>
                    <a:pt x="346" y="415"/>
                  </a:lnTo>
                  <a:lnTo>
                    <a:pt x="61" y="113"/>
                  </a:lnTo>
                  <a:lnTo>
                    <a:pt x="31" y="139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1" name="Freeform 48"/>
            <p:cNvSpPr>
              <a:spLocks noEditPoints="1"/>
            </p:cNvSpPr>
            <p:nvPr/>
          </p:nvSpPr>
          <p:spPr bwMode="auto">
            <a:xfrm>
              <a:off x="2325" y="1164"/>
              <a:ext cx="1177" cy="1628"/>
            </a:xfrm>
            <a:custGeom>
              <a:avLst/>
              <a:gdLst/>
              <a:ahLst/>
              <a:cxnLst>
                <a:cxn ang="0">
                  <a:pos x="1200" y="1988"/>
                </a:cxn>
                <a:cxn ang="0">
                  <a:pos x="1200" y="3256"/>
                </a:cxn>
                <a:cxn ang="0">
                  <a:pos x="1154" y="3256"/>
                </a:cxn>
                <a:cxn ang="0">
                  <a:pos x="1154" y="1988"/>
                </a:cxn>
                <a:cxn ang="0">
                  <a:pos x="1177" y="1989"/>
                </a:cxn>
                <a:cxn ang="0">
                  <a:pos x="1200" y="1988"/>
                </a:cxn>
                <a:cxn ang="0">
                  <a:pos x="1414" y="1876"/>
                </a:cxn>
                <a:cxn ang="0">
                  <a:pos x="2303" y="2764"/>
                </a:cxn>
                <a:cxn ang="0">
                  <a:pos x="2270" y="2797"/>
                </a:cxn>
                <a:cxn ang="0">
                  <a:pos x="1381" y="1910"/>
                </a:cxn>
                <a:cxn ang="0">
                  <a:pos x="1398" y="1893"/>
                </a:cxn>
                <a:cxn ang="0">
                  <a:pos x="1414" y="1876"/>
                </a:cxn>
                <a:cxn ang="0">
                  <a:pos x="1375" y="1444"/>
                </a:cxn>
                <a:cxn ang="0">
                  <a:pos x="2321" y="497"/>
                </a:cxn>
                <a:cxn ang="0">
                  <a:pos x="2354" y="530"/>
                </a:cxn>
                <a:cxn ang="0">
                  <a:pos x="1407" y="1477"/>
                </a:cxn>
                <a:cxn ang="0">
                  <a:pos x="1392" y="1460"/>
                </a:cxn>
                <a:cxn ang="0">
                  <a:pos x="1375" y="1444"/>
                </a:cxn>
                <a:cxn ang="0">
                  <a:pos x="1154" y="1373"/>
                </a:cxn>
                <a:cxn ang="0">
                  <a:pos x="1154" y="0"/>
                </a:cxn>
                <a:cxn ang="0">
                  <a:pos x="1200" y="0"/>
                </a:cxn>
                <a:cxn ang="0">
                  <a:pos x="1200" y="1373"/>
                </a:cxn>
                <a:cxn ang="0">
                  <a:pos x="1177" y="1371"/>
                </a:cxn>
                <a:cxn ang="0">
                  <a:pos x="1154" y="1373"/>
                </a:cxn>
                <a:cxn ang="0">
                  <a:pos x="947" y="1475"/>
                </a:cxn>
                <a:cxn ang="0">
                  <a:pos x="0" y="528"/>
                </a:cxn>
                <a:cxn ang="0">
                  <a:pos x="33" y="495"/>
                </a:cxn>
                <a:cxn ang="0">
                  <a:pos x="980" y="1443"/>
                </a:cxn>
                <a:cxn ang="0">
                  <a:pos x="963" y="1459"/>
                </a:cxn>
                <a:cxn ang="0">
                  <a:pos x="947" y="1475"/>
                </a:cxn>
                <a:cxn ang="0">
                  <a:pos x="54" y="2764"/>
                </a:cxn>
                <a:cxn ang="0">
                  <a:pos x="940" y="1877"/>
                </a:cxn>
                <a:cxn ang="0">
                  <a:pos x="956" y="1894"/>
                </a:cxn>
                <a:cxn ang="0">
                  <a:pos x="973" y="1911"/>
                </a:cxn>
                <a:cxn ang="0">
                  <a:pos x="86" y="2797"/>
                </a:cxn>
                <a:cxn ang="0">
                  <a:pos x="54" y="2764"/>
                </a:cxn>
              </a:cxnLst>
              <a:rect l="0" t="0" r="r" b="b"/>
              <a:pathLst>
                <a:path w="2354" h="3256">
                  <a:moveTo>
                    <a:pt x="1200" y="1988"/>
                  </a:moveTo>
                  <a:lnTo>
                    <a:pt x="1200" y="3256"/>
                  </a:lnTo>
                  <a:lnTo>
                    <a:pt x="1154" y="3256"/>
                  </a:lnTo>
                  <a:lnTo>
                    <a:pt x="1154" y="1988"/>
                  </a:lnTo>
                  <a:lnTo>
                    <a:pt x="1177" y="1989"/>
                  </a:lnTo>
                  <a:lnTo>
                    <a:pt x="1200" y="1988"/>
                  </a:lnTo>
                  <a:close/>
                  <a:moveTo>
                    <a:pt x="1414" y="1876"/>
                  </a:moveTo>
                  <a:lnTo>
                    <a:pt x="2303" y="2764"/>
                  </a:lnTo>
                  <a:lnTo>
                    <a:pt x="2270" y="2797"/>
                  </a:lnTo>
                  <a:lnTo>
                    <a:pt x="1381" y="1910"/>
                  </a:lnTo>
                  <a:lnTo>
                    <a:pt x="1398" y="1893"/>
                  </a:lnTo>
                  <a:lnTo>
                    <a:pt x="1414" y="1876"/>
                  </a:lnTo>
                  <a:close/>
                  <a:moveTo>
                    <a:pt x="1375" y="1444"/>
                  </a:moveTo>
                  <a:lnTo>
                    <a:pt x="2321" y="497"/>
                  </a:lnTo>
                  <a:lnTo>
                    <a:pt x="2354" y="530"/>
                  </a:lnTo>
                  <a:lnTo>
                    <a:pt x="1407" y="1477"/>
                  </a:lnTo>
                  <a:lnTo>
                    <a:pt x="1392" y="1460"/>
                  </a:lnTo>
                  <a:lnTo>
                    <a:pt x="1375" y="1444"/>
                  </a:lnTo>
                  <a:close/>
                  <a:moveTo>
                    <a:pt x="1154" y="1373"/>
                  </a:moveTo>
                  <a:lnTo>
                    <a:pt x="1154" y="0"/>
                  </a:lnTo>
                  <a:lnTo>
                    <a:pt x="1200" y="0"/>
                  </a:lnTo>
                  <a:lnTo>
                    <a:pt x="1200" y="1373"/>
                  </a:lnTo>
                  <a:lnTo>
                    <a:pt x="1177" y="1371"/>
                  </a:lnTo>
                  <a:lnTo>
                    <a:pt x="1154" y="1373"/>
                  </a:lnTo>
                  <a:close/>
                  <a:moveTo>
                    <a:pt x="947" y="1475"/>
                  </a:moveTo>
                  <a:lnTo>
                    <a:pt x="0" y="528"/>
                  </a:lnTo>
                  <a:lnTo>
                    <a:pt x="33" y="495"/>
                  </a:lnTo>
                  <a:lnTo>
                    <a:pt x="980" y="1443"/>
                  </a:lnTo>
                  <a:lnTo>
                    <a:pt x="963" y="1459"/>
                  </a:lnTo>
                  <a:lnTo>
                    <a:pt x="947" y="1475"/>
                  </a:lnTo>
                  <a:close/>
                  <a:moveTo>
                    <a:pt x="54" y="2764"/>
                  </a:moveTo>
                  <a:lnTo>
                    <a:pt x="940" y="1877"/>
                  </a:lnTo>
                  <a:lnTo>
                    <a:pt x="956" y="1894"/>
                  </a:lnTo>
                  <a:lnTo>
                    <a:pt x="973" y="1911"/>
                  </a:lnTo>
                  <a:lnTo>
                    <a:pt x="86" y="2797"/>
                  </a:lnTo>
                  <a:lnTo>
                    <a:pt x="54" y="27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2" name="Freeform 49"/>
            <p:cNvSpPr>
              <a:spLocks/>
            </p:cNvSpPr>
            <p:nvPr/>
          </p:nvSpPr>
          <p:spPr bwMode="auto">
            <a:xfrm>
              <a:off x="2759" y="1850"/>
              <a:ext cx="308" cy="308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99" y="14"/>
                </a:cxn>
                <a:cxn ang="0">
                  <a:pos x="455" y="37"/>
                </a:cxn>
                <a:cxn ang="0">
                  <a:pos x="503" y="71"/>
                </a:cxn>
                <a:cxn ang="0">
                  <a:pos x="546" y="113"/>
                </a:cxn>
                <a:cxn ang="0">
                  <a:pos x="578" y="162"/>
                </a:cxn>
                <a:cxn ang="0">
                  <a:pos x="601" y="217"/>
                </a:cxn>
                <a:cxn ang="0">
                  <a:pos x="614" y="277"/>
                </a:cxn>
                <a:cxn ang="0">
                  <a:pos x="614" y="340"/>
                </a:cxn>
                <a:cxn ang="0">
                  <a:pos x="601" y="401"/>
                </a:cxn>
                <a:cxn ang="0">
                  <a:pos x="578" y="456"/>
                </a:cxn>
                <a:cxn ang="0">
                  <a:pos x="546" y="505"/>
                </a:cxn>
                <a:cxn ang="0">
                  <a:pos x="503" y="547"/>
                </a:cxn>
                <a:cxn ang="0">
                  <a:pos x="455" y="581"/>
                </a:cxn>
                <a:cxn ang="0">
                  <a:pos x="399" y="604"/>
                </a:cxn>
                <a:cxn ang="0">
                  <a:pos x="340" y="617"/>
                </a:cxn>
                <a:cxn ang="0">
                  <a:pos x="277" y="617"/>
                </a:cxn>
                <a:cxn ang="0">
                  <a:pos x="216" y="604"/>
                </a:cxn>
                <a:cxn ang="0">
                  <a:pos x="162" y="581"/>
                </a:cxn>
                <a:cxn ang="0">
                  <a:pos x="112" y="547"/>
                </a:cxn>
                <a:cxn ang="0">
                  <a:pos x="70" y="505"/>
                </a:cxn>
                <a:cxn ang="0">
                  <a:pos x="37" y="456"/>
                </a:cxn>
                <a:cxn ang="0">
                  <a:pos x="14" y="401"/>
                </a:cxn>
                <a:cxn ang="0">
                  <a:pos x="1" y="340"/>
                </a:cxn>
                <a:cxn ang="0">
                  <a:pos x="1" y="277"/>
                </a:cxn>
                <a:cxn ang="0">
                  <a:pos x="14" y="217"/>
                </a:cxn>
                <a:cxn ang="0">
                  <a:pos x="37" y="162"/>
                </a:cxn>
                <a:cxn ang="0">
                  <a:pos x="70" y="113"/>
                </a:cxn>
                <a:cxn ang="0">
                  <a:pos x="112" y="71"/>
                </a:cxn>
                <a:cxn ang="0">
                  <a:pos x="162" y="37"/>
                </a:cxn>
                <a:cxn ang="0">
                  <a:pos x="216" y="14"/>
                </a:cxn>
                <a:cxn ang="0">
                  <a:pos x="277" y="1"/>
                </a:cxn>
              </a:cxnLst>
              <a:rect l="0" t="0" r="r" b="b"/>
              <a:pathLst>
                <a:path w="615" h="618">
                  <a:moveTo>
                    <a:pt x="308" y="0"/>
                  </a:moveTo>
                  <a:lnTo>
                    <a:pt x="340" y="1"/>
                  </a:lnTo>
                  <a:lnTo>
                    <a:pt x="370" y="7"/>
                  </a:lnTo>
                  <a:lnTo>
                    <a:pt x="399" y="14"/>
                  </a:lnTo>
                  <a:lnTo>
                    <a:pt x="427" y="24"/>
                  </a:lnTo>
                  <a:lnTo>
                    <a:pt x="455" y="37"/>
                  </a:lnTo>
                  <a:lnTo>
                    <a:pt x="481" y="53"/>
                  </a:lnTo>
                  <a:lnTo>
                    <a:pt x="503" y="71"/>
                  </a:lnTo>
                  <a:lnTo>
                    <a:pt x="525" y="90"/>
                  </a:lnTo>
                  <a:lnTo>
                    <a:pt x="546" y="113"/>
                  </a:lnTo>
                  <a:lnTo>
                    <a:pt x="563" y="137"/>
                  </a:lnTo>
                  <a:lnTo>
                    <a:pt x="578" y="162"/>
                  </a:lnTo>
                  <a:lnTo>
                    <a:pt x="591" y="189"/>
                  </a:lnTo>
                  <a:lnTo>
                    <a:pt x="601" y="217"/>
                  </a:lnTo>
                  <a:lnTo>
                    <a:pt x="609" y="247"/>
                  </a:lnTo>
                  <a:lnTo>
                    <a:pt x="614" y="277"/>
                  </a:lnTo>
                  <a:lnTo>
                    <a:pt x="615" y="309"/>
                  </a:lnTo>
                  <a:lnTo>
                    <a:pt x="614" y="340"/>
                  </a:lnTo>
                  <a:lnTo>
                    <a:pt x="609" y="370"/>
                  </a:lnTo>
                  <a:lnTo>
                    <a:pt x="601" y="401"/>
                  </a:lnTo>
                  <a:lnTo>
                    <a:pt x="591" y="429"/>
                  </a:lnTo>
                  <a:lnTo>
                    <a:pt x="578" y="456"/>
                  </a:lnTo>
                  <a:lnTo>
                    <a:pt x="563" y="481"/>
                  </a:lnTo>
                  <a:lnTo>
                    <a:pt x="546" y="505"/>
                  </a:lnTo>
                  <a:lnTo>
                    <a:pt x="525" y="527"/>
                  </a:lnTo>
                  <a:lnTo>
                    <a:pt x="503" y="547"/>
                  </a:lnTo>
                  <a:lnTo>
                    <a:pt x="481" y="565"/>
                  </a:lnTo>
                  <a:lnTo>
                    <a:pt x="455" y="581"/>
                  </a:lnTo>
                  <a:lnTo>
                    <a:pt x="427" y="594"/>
                  </a:lnTo>
                  <a:lnTo>
                    <a:pt x="399" y="604"/>
                  </a:lnTo>
                  <a:lnTo>
                    <a:pt x="370" y="611"/>
                  </a:lnTo>
                  <a:lnTo>
                    <a:pt x="340" y="617"/>
                  </a:lnTo>
                  <a:lnTo>
                    <a:pt x="308" y="618"/>
                  </a:lnTo>
                  <a:lnTo>
                    <a:pt x="277" y="617"/>
                  </a:lnTo>
                  <a:lnTo>
                    <a:pt x="246" y="611"/>
                  </a:lnTo>
                  <a:lnTo>
                    <a:pt x="216" y="604"/>
                  </a:lnTo>
                  <a:lnTo>
                    <a:pt x="188" y="594"/>
                  </a:lnTo>
                  <a:lnTo>
                    <a:pt x="162" y="581"/>
                  </a:lnTo>
                  <a:lnTo>
                    <a:pt x="136" y="565"/>
                  </a:lnTo>
                  <a:lnTo>
                    <a:pt x="112" y="547"/>
                  </a:lnTo>
                  <a:lnTo>
                    <a:pt x="90" y="527"/>
                  </a:lnTo>
                  <a:lnTo>
                    <a:pt x="70" y="505"/>
                  </a:lnTo>
                  <a:lnTo>
                    <a:pt x="52" y="481"/>
                  </a:lnTo>
                  <a:lnTo>
                    <a:pt x="37" y="456"/>
                  </a:lnTo>
                  <a:lnTo>
                    <a:pt x="24" y="429"/>
                  </a:lnTo>
                  <a:lnTo>
                    <a:pt x="14" y="401"/>
                  </a:lnTo>
                  <a:lnTo>
                    <a:pt x="6" y="370"/>
                  </a:lnTo>
                  <a:lnTo>
                    <a:pt x="1" y="340"/>
                  </a:lnTo>
                  <a:lnTo>
                    <a:pt x="0" y="309"/>
                  </a:lnTo>
                  <a:lnTo>
                    <a:pt x="1" y="277"/>
                  </a:lnTo>
                  <a:lnTo>
                    <a:pt x="6" y="247"/>
                  </a:lnTo>
                  <a:lnTo>
                    <a:pt x="14" y="217"/>
                  </a:lnTo>
                  <a:lnTo>
                    <a:pt x="24" y="189"/>
                  </a:lnTo>
                  <a:lnTo>
                    <a:pt x="37" y="162"/>
                  </a:lnTo>
                  <a:lnTo>
                    <a:pt x="52" y="137"/>
                  </a:lnTo>
                  <a:lnTo>
                    <a:pt x="70" y="113"/>
                  </a:lnTo>
                  <a:lnTo>
                    <a:pt x="90" y="90"/>
                  </a:lnTo>
                  <a:lnTo>
                    <a:pt x="112" y="71"/>
                  </a:lnTo>
                  <a:lnTo>
                    <a:pt x="136" y="53"/>
                  </a:lnTo>
                  <a:lnTo>
                    <a:pt x="162" y="37"/>
                  </a:lnTo>
                  <a:lnTo>
                    <a:pt x="188" y="24"/>
                  </a:lnTo>
                  <a:lnTo>
                    <a:pt x="216" y="14"/>
                  </a:lnTo>
                  <a:lnTo>
                    <a:pt x="246" y="7"/>
                  </a:lnTo>
                  <a:lnTo>
                    <a:pt x="277" y="1"/>
                  </a:lnTo>
                  <a:lnTo>
                    <a:pt x="30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3" name="Freeform 50"/>
            <p:cNvSpPr>
              <a:spLocks noEditPoints="1"/>
            </p:cNvSpPr>
            <p:nvPr/>
          </p:nvSpPr>
          <p:spPr bwMode="auto">
            <a:xfrm>
              <a:off x="2574" y="1665"/>
              <a:ext cx="679" cy="679"/>
            </a:xfrm>
            <a:custGeom>
              <a:avLst/>
              <a:gdLst/>
              <a:ahLst/>
              <a:cxnLst>
                <a:cxn ang="0">
                  <a:pos x="1344" y="815"/>
                </a:cxn>
                <a:cxn ang="0">
                  <a:pos x="1291" y="973"/>
                </a:cxn>
                <a:cxn ang="0">
                  <a:pos x="1203" y="1111"/>
                </a:cxn>
                <a:cxn ang="0">
                  <a:pos x="1085" y="1222"/>
                </a:cxn>
                <a:cxn ang="0">
                  <a:pos x="944" y="1305"/>
                </a:cxn>
                <a:cxn ang="0">
                  <a:pos x="783" y="1350"/>
                </a:cxn>
                <a:cxn ang="0">
                  <a:pos x="610" y="1355"/>
                </a:cxn>
                <a:cxn ang="0">
                  <a:pos x="446" y="1317"/>
                </a:cxn>
                <a:cxn ang="0">
                  <a:pos x="299" y="1242"/>
                </a:cxn>
                <a:cxn ang="0">
                  <a:pos x="177" y="1136"/>
                </a:cxn>
                <a:cxn ang="0">
                  <a:pos x="81" y="1002"/>
                </a:cxn>
                <a:cxn ang="0">
                  <a:pos x="21" y="849"/>
                </a:cxn>
                <a:cxn ang="0">
                  <a:pos x="0" y="679"/>
                </a:cxn>
                <a:cxn ang="0">
                  <a:pos x="21" y="509"/>
                </a:cxn>
                <a:cxn ang="0">
                  <a:pos x="81" y="355"/>
                </a:cxn>
                <a:cxn ang="0">
                  <a:pos x="177" y="223"/>
                </a:cxn>
                <a:cxn ang="0">
                  <a:pos x="299" y="116"/>
                </a:cxn>
                <a:cxn ang="0">
                  <a:pos x="446" y="42"/>
                </a:cxn>
                <a:cxn ang="0">
                  <a:pos x="610" y="3"/>
                </a:cxn>
                <a:cxn ang="0">
                  <a:pos x="783" y="9"/>
                </a:cxn>
                <a:cxn ang="0">
                  <a:pos x="944" y="53"/>
                </a:cxn>
                <a:cxn ang="0">
                  <a:pos x="1085" y="136"/>
                </a:cxn>
                <a:cxn ang="0">
                  <a:pos x="1203" y="248"/>
                </a:cxn>
                <a:cxn ang="0">
                  <a:pos x="1291" y="384"/>
                </a:cxn>
                <a:cxn ang="0">
                  <a:pos x="1344" y="542"/>
                </a:cxn>
                <a:cxn ang="0">
                  <a:pos x="1312" y="679"/>
                </a:cxn>
                <a:cxn ang="0">
                  <a:pos x="1292" y="520"/>
                </a:cxn>
                <a:cxn ang="0">
                  <a:pos x="1235" y="378"/>
                </a:cxn>
                <a:cxn ang="0">
                  <a:pos x="1148" y="254"/>
                </a:cxn>
                <a:cxn ang="0">
                  <a:pos x="1033" y="154"/>
                </a:cxn>
                <a:cxn ang="0">
                  <a:pos x="897" y="86"/>
                </a:cxn>
                <a:cxn ang="0">
                  <a:pos x="743" y="50"/>
                </a:cxn>
                <a:cxn ang="0">
                  <a:pos x="582" y="54"/>
                </a:cxn>
                <a:cxn ang="0">
                  <a:pos x="432" y="97"/>
                </a:cxn>
                <a:cxn ang="0">
                  <a:pos x="300" y="172"/>
                </a:cxn>
                <a:cxn ang="0">
                  <a:pos x="191" y="277"/>
                </a:cxn>
                <a:cxn ang="0">
                  <a:pos x="108" y="405"/>
                </a:cxn>
                <a:cxn ang="0">
                  <a:pos x="59" y="552"/>
                </a:cxn>
                <a:cxn ang="0">
                  <a:pos x="47" y="711"/>
                </a:cxn>
                <a:cxn ang="0">
                  <a:pos x="75" y="867"/>
                </a:cxn>
                <a:cxn ang="0">
                  <a:pos x="138" y="1007"/>
                </a:cxn>
                <a:cxn ang="0">
                  <a:pos x="231" y="1126"/>
                </a:cxn>
                <a:cxn ang="0">
                  <a:pos x="350" y="1220"/>
                </a:cxn>
                <a:cxn ang="0">
                  <a:pos x="490" y="1283"/>
                </a:cxn>
                <a:cxn ang="0">
                  <a:pos x="647" y="1310"/>
                </a:cxn>
                <a:cxn ang="0">
                  <a:pos x="807" y="1298"/>
                </a:cxn>
                <a:cxn ang="0">
                  <a:pos x="954" y="1250"/>
                </a:cxn>
                <a:cxn ang="0">
                  <a:pos x="1082" y="1167"/>
                </a:cxn>
                <a:cxn ang="0">
                  <a:pos x="1186" y="1057"/>
                </a:cxn>
                <a:cxn ang="0">
                  <a:pos x="1262" y="925"/>
                </a:cxn>
                <a:cxn ang="0">
                  <a:pos x="1304" y="774"/>
                </a:cxn>
              </a:cxnLst>
              <a:rect l="0" t="0" r="r" b="b"/>
              <a:pathLst>
                <a:path w="1358" h="1358">
                  <a:moveTo>
                    <a:pt x="1358" y="679"/>
                  </a:moveTo>
                  <a:lnTo>
                    <a:pt x="1357" y="713"/>
                  </a:lnTo>
                  <a:lnTo>
                    <a:pt x="1354" y="748"/>
                  </a:lnTo>
                  <a:lnTo>
                    <a:pt x="1350" y="782"/>
                  </a:lnTo>
                  <a:lnTo>
                    <a:pt x="1344" y="815"/>
                  </a:lnTo>
                  <a:lnTo>
                    <a:pt x="1337" y="849"/>
                  </a:lnTo>
                  <a:lnTo>
                    <a:pt x="1328" y="880"/>
                  </a:lnTo>
                  <a:lnTo>
                    <a:pt x="1317" y="912"/>
                  </a:lnTo>
                  <a:lnTo>
                    <a:pt x="1305" y="942"/>
                  </a:lnTo>
                  <a:lnTo>
                    <a:pt x="1291" y="973"/>
                  </a:lnTo>
                  <a:lnTo>
                    <a:pt x="1276" y="1002"/>
                  </a:lnTo>
                  <a:lnTo>
                    <a:pt x="1260" y="1031"/>
                  </a:lnTo>
                  <a:lnTo>
                    <a:pt x="1241" y="1058"/>
                  </a:lnTo>
                  <a:lnTo>
                    <a:pt x="1224" y="1086"/>
                  </a:lnTo>
                  <a:lnTo>
                    <a:pt x="1203" y="1111"/>
                  </a:lnTo>
                  <a:lnTo>
                    <a:pt x="1182" y="1136"/>
                  </a:lnTo>
                  <a:lnTo>
                    <a:pt x="1159" y="1158"/>
                  </a:lnTo>
                  <a:lnTo>
                    <a:pt x="1136" y="1181"/>
                  </a:lnTo>
                  <a:lnTo>
                    <a:pt x="1111" y="1203"/>
                  </a:lnTo>
                  <a:lnTo>
                    <a:pt x="1085" y="1222"/>
                  </a:lnTo>
                  <a:lnTo>
                    <a:pt x="1059" y="1242"/>
                  </a:lnTo>
                  <a:lnTo>
                    <a:pt x="1031" y="1259"/>
                  </a:lnTo>
                  <a:lnTo>
                    <a:pt x="1003" y="1277"/>
                  </a:lnTo>
                  <a:lnTo>
                    <a:pt x="973" y="1291"/>
                  </a:lnTo>
                  <a:lnTo>
                    <a:pt x="944" y="1305"/>
                  </a:lnTo>
                  <a:lnTo>
                    <a:pt x="912" y="1317"/>
                  </a:lnTo>
                  <a:lnTo>
                    <a:pt x="881" y="1327"/>
                  </a:lnTo>
                  <a:lnTo>
                    <a:pt x="848" y="1336"/>
                  </a:lnTo>
                  <a:lnTo>
                    <a:pt x="816" y="1344"/>
                  </a:lnTo>
                  <a:lnTo>
                    <a:pt x="783" y="1350"/>
                  </a:lnTo>
                  <a:lnTo>
                    <a:pt x="749" y="1355"/>
                  </a:lnTo>
                  <a:lnTo>
                    <a:pt x="714" y="1357"/>
                  </a:lnTo>
                  <a:lnTo>
                    <a:pt x="679" y="1358"/>
                  </a:lnTo>
                  <a:lnTo>
                    <a:pt x="643" y="1357"/>
                  </a:lnTo>
                  <a:lnTo>
                    <a:pt x="610" y="1355"/>
                  </a:lnTo>
                  <a:lnTo>
                    <a:pt x="575" y="1350"/>
                  </a:lnTo>
                  <a:lnTo>
                    <a:pt x="542" y="1344"/>
                  </a:lnTo>
                  <a:lnTo>
                    <a:pt x="509" y="1336"/>
                  </a:lnTo>
                  <a:lnTo>
                    <a:pt x="477" y="1327"/>
                  </a:lnTo>
                  <a:lnTo>
                    <a:pt x="446" y="1317"/>
                  </a:lnTo>
                  <a:lnTo>
                    <a:pt x="414" y="1305"/>
                  </a:lnTo>
                  <a:lnTo>
                    <a:pt x="385" y="1291"/>
                  </a:lnTo>
                  <a:lnTo>
                    <a:pt x="355" y="1277"/>
                  </a:lnTo>
                  <a:lnTo>
                    <a:pt x="326" y="1259"/>
                  </a:lnTo>
                  <a:lnTo>
                    <a:pt x="299" y="1242"/>
                  </a:lnTo>
                  <a:lnTo>
                    <a:pt x="272" y="1222"/>
                  </a:lnTo>
                  <a:lnTo>
                    <a:pt x="246" y="1203"/>
                  </a:lnTo>
                  <a:lnTo>
                    <a:pt x="222" y="1181"/>
                  </a:lnTo>
                  <a:lnTo>
                    <a:pt x="198" y="1158"/>
                  </a:lnTo>
                  <a:lnTo>
                    <a:pt x="177" y="1136"/>
                  </a:lnTo>
                  <a:lnTo>
                    <a:pt x="155" y="1111"/>
                  </a:lnTo>
                  <a:lnTo>
                    <a:pt x="134" y="1086"/>
                  </a:lnTo>
                  <a:lnTo>
                    <a:pt x="116" y="1058"/>
                  </a:lnTo>
                  <a:lnTo>
                    <a:pt x="98" y="1031"/>
                  </a:lnTo>
                  <a:lnTo>
                    <a:pt x="81" y="1002"/>
                  </a:lnTo>
                  <a:lnTo>
                    <a:pt x="66" y="973"/>
                  </a:lnTo>
                  <a:lnTo>
                    <a:pt x="53" y="942"/>
                  </a:lnTo>
                  <a:lnTo>
                    <a:pt x="41" y="912"/>
                  </a:lnTo>
                  <a:lnTo>
                    <a:pt x="30" y="880"/>
                  </a:lnTo>
                  <a:lnTo>
                    <a:pt x="21" y="849"/>
                  </a:lnTo>
                  <a:lnTo>
                    <a:pt x="14" y="815"/>
                  </a:lnTo>
                  <a:lnTo>
                    <a:pt x="7" y="782"/>
                  </a:lnTo>
                  <a:lnTo>
                    <a:pt x="3" y="748"/>
                  </a:lnTo>
                  <a:lnTo>
                    <a:pt x="1" y="713"/>
                  </a:lnTo>
                  <a:lnTo>
                    <a:pt x="0" y="679"/>
                  </a:lnTo>
                  <a:lnTo>
                    <a:pt x="1" y="644"/>
                  </a:lnTo>
                  <a:lnTo>
                    <a:pt x="3" y="609"/>
                  </a:lnTo>
                  <a:lnTo>
                    <a:pt x="7" y="575"/>
                  </a:lnTo>
                  <a:lnTo>
                    <a:pt x="14" y="542"/>
                  </a:lnTo>
                  <a:lnTo>
                    <a:pt x="21" y="509"/>
                  </a:lnTo>
                  <a:lnTo>
                    <a:pt x="30" y="477"/>
                  </a:lnTo>
                  <a:lnTo>
                    <a:pt x="41" y="445"/>
                  </a:lnTo>
                  <a:lnTo>
                    <a:pt x="53" y="415"/>
                  </a:lnTo>
                  <a:lnTo>
                    <a:pt x="66" y="384"/>
                  </a:lnTo>
                  <a:lnTo>
                    <a:pt x="81" y="355"/>
                  </a:lnTo>
                  <a:lnTo>
                    <a:pt x="98" y="327"/>
                  </a:lnTo>
                  <a:lnTo>
                    <a:pt x="116" y="300"/>
                  </a:lnTo>
                  <a:lnTo>
                    <a:pt x="134" y="273"/>
                  </a:lnTo>
                  <a:lnTo>
                    <a:pt x="155" y="248"/>
                  </a:lnTo>
                  <a:lnTo>
                    <a:pt x="177" y="223"/>
                  </a:lnTo>
                  <a:lnTo>
                    <a:pt x="198" y="200"/>
                  </a:lnTo>
                  <a:lnTo>
                    <a:pt x="222" y="177"/>
                  </a:lnTo>
                  <a:lnTo>
                    <a:pt x="247" y="155"/>
                  </a:lnTo>
                  <a:lnTo>
                    <a:pt x="272" y="136"/>
                  </a:lnTo>
                  <a:lnTo>
                    <a:pt x="299" y="116"/>
                  </a:lnTo>
                  <a:lnTo>
                    <a:pt x="326" y="99"/>
                  </a:lnTo>
                  <a:lnTo>
                    <a:pt x="355" y="83"/>
                  </a:lnTo>
                  <a:lnTo>
                    <a:pt x="385" y="68"/>
                  </a:lnTo>
                  <a:lnTo>
                    <a:pt x="414" y="53"/>
                  </a:lnTo>
                  <a:lnTo>
                    <a:pt x="446" y="42"/>
                  </a:lnTo>
                  <a:lnTo>
                    <a:pt x="477" y="32"/>
                  </a:lnTo>
                  <a:lnTo>
                    <a:pt x="509" y="22"/>
                  </a:lnTo>
                  <a:lnTo>
                    <a:pt x="542" y="14"/>
                  </a:lnTo>
                  <a:lnTo>
                    <a:pt x="575" y="9"/>
                  </a:lnTo>
                  <a:lnTo>
                    <a:pt x="610" y="3"/>
                  </a:lnTo>
                  <a:lnTo>
                    <a:pt x="643" y="1"/>
                  </a:lnTo>
                  <a:lnTo>
                    <a:pt x="679" y="0"/>
                  </a:lnTo>
                  <a:lnTo>
                    <a:pt x="714" y="1"/>
                  </a:lnTo>
                  <a:lnTo>
                    <a:pt x="749" y="3"/>
                  </a:lnTo>
                  <a:lnTo>
                    <a:pt x="783" y="9"/>
                  </a:lnTo>
                  <a:lnTo>
                    <a:pt x="816" y="14"/>
                  </a:lnTo>
                  <a:lnTo>
                    <a:pt x="848" y="22"/>
                  </a:lnTo>
                  <a:lnTo>
                    <a:pt x="881" y="32"/>
                  </a:lnTo>
                  <a:lnTo>
                    <a:pt x="912" y="42"/>
                  </a:lnTo>
                  <a:lnTo>
                    <a:pt x="944" y="53"/>
                  </a:lnTo>
                  <a:lnTo>
                    <a:pt x="973" y="68"/>
                  </a:lnTo>
                  <a:lnTo>
                    <a:pt x="1003" y="83"/>
                  </a:lnTo>
                  <a:lnTo>
                    <a:pt x="1031" y="99"/>
                  </a:lnTo>
                  <a:lnTo>
                    <a:pt x="1059" y="116"/>
                  </a:lnTo>
                  <a:lnTo>
                    <a:pt x="1085" y="136"/>
                  </a:lnTo>
                  <a:lnTo>
                    <a:pt x="1111" y="155"/>
                  </a:lnTo>
                  <a:lnTo>
                    <a:pt x="1136" y="177"/>
                  </a:lnTo>
                  <a:lnTo>
                    <a:pt x="1159" y="200"/>
                  </a:lnTo>
                  <a:lnTo>
                    <a:pt x="1182" y="223"/>
                  </a:lnTo>
                  <a:lnTo>
                    <a:pt x="1203" y="248"/>
                  </a:lnTo>
                  <a:lnTo>
                    <a:pt x="1224" y="273"/>
                  </a:lnTo>
                  <a:lnTo>
                    <a:pt x="1241" y="300"/>
                  </a:lnTo>
                  <a:lnTo>
                    <a:pt x="1260" y="327"/>
                  </a:lnTo>
                  <a:lnTo>
                    <a:pt x="1276" y="355"/>
                  </a:lnTo>
                  <a:lnTo>
                    <a:pt x="1291" y="384"/>
                  </a:lnTo>
                  <a:lnTo>
                    <a:pt x="1305" y="415"/>
                  </a:lnTo>
                  <a:lnTo>
                    <a:pt x="1317" y="445"/>
                  </a:lnTo>
                  <a:lnTo>
                    <a:pt x="1328" y="477"/>
                  </a:lnTo>
                  <a:lnTo>
                    <a:pt x="1337" y="509"/>
                  </a:lnTo>
                  <a:lnTo>
                    <a:pt x="1344" y="542"/>
                  </a:lnTo>
                  <a:lnTo>
                    <a:pt x="1350" y="575"/>
                  </a:lnTo>
                  <a:lnTo>
                    <a:pt x="1354" y="609"/>
                  </a:lnTo>
                  <a:lnTo>
                    <a:pt x="1357" y="644"/>
                  </a:lnTo>
                  <a:lnTo>
                    <a:pt x="1358" y="679"/>
                  </a:lnTo>
                  <a:close/>
                  <a:moveTo>
                    <a:pt x="1312" y="679"/>
                  </a:moveTo>
                  <a:lnTo>
                    <a:pt x="1311" y="646"/>
                  </a:lnTo>
                  <a:lnTo>
                    <a:pt x="1309" y="613"/>
                  </a:lnTo>
                  <a:lnTo>
                    <a:pt x="1304" y="582"/>
                  </a:lnTo>
                  <a:lnTo>
                    <a:pt x="1299" y="552"/>
                  </a:lnTo>
                  <a:lnTo>
                    <a:pt x="1292" y="520"/>
                  </a:lnTo>
                  <a:lnTo>
                    <a:pt x="1284" y="491"/>
                  </a:lnTo>
                  <a:lnTo>
                    <a:pt x="1274" y="461"/>
                  </a:lnTo>
                  <a:lnTo>
                    <a:pt x="1262" y="433"/>
                  </a:lnTo>
                  <a:lnTo>
                    <a:pt x="1249" y="405"/>
                  </a:lnTo>
                  <a:lnTo>
                    <a:pt x="1235" y="378"/>
                  </a:lnTo>
                  <a:lnTo>
                    <a:pt x="1221" y="352"/>
                  </a:lnTo>
                  <a:lnTo>
                    <a:pt x="1203" y="326"/>
                  </a:lnTo>
                  <a:lnTo>
                    <a:pt x="1186" y="301"/>
                  </a:lnTo>
                  <a:lnTo>
                    <a:pt x="1167" y="277"/>
                  </a:lnTo>
                  <a:lnTo>
                    <a:pt x="1148" y="254"/>
                  </a:lnTo>
                  <a:lnTo>
                    <a:pt x="1127" y="232"/>
                  </a:lnTo>
                  <a:lnTo>
                    <a:pt x="1105" y="212"/>
                  </a:lnTo>
                  <a:lnTo>
                    <a:pt x="1082" y="191"/>
                  </a:lnTo>
                  <a:lnTo>
                    <a:pt x="1058" y="172"/>
                  </a:lnTo>
                  <a:lnTo>
                    <a:pt x="1033" y="154"/>
                  </a:lnTo>
                  <a:lnTo>
                    <a:pt x="1007" y="139"/>
                  </a:lnTo>
                  <a:lnTo>
                    <a:pt x="981" y="123"/>
                  </a:lnTo>
                  <a:lnTo>
                    <a:pt x="954" y="110"/>
                  </a:lnTo>
                  <a:lnTo>
                    <a:pt x="925" y="97"/>
                  </a:lnTo>
                  <a:lnTo>
                    <a:pt x="897" y="86"/>
                  </a:lnTo>
                  <a:lnTo>
                    <a:pt x="867" y="75"/>
                  </a:lnTo>
                  <a:lnTo>
                    <a:pt x="836" y="67"/>
                  </a:lnTo>
                  <a:lnTo>
                    <a:pt x="807" y="60"/>
                  </a:lnTo>
                  <a:lnTo>
                    <a:pt x="776" y="54"/>
                  </a:lnTo>
                  <a:lnTo>
                    <a:pt x="743" y="50"/>
                  </a:lnTo>
                  <a:lnTo>
                    <a:pt x="712" y="48"/>
                  </a:lnTo>
                  <a:lnTo>
                    <a:pt x="679" y="47"/>
                  </a:lnTo>
                  <a:lnTo>
                    <a:pt x="647" y="48"/>
                  </a:lnTo>
                  <a:lnTo>
                    <a:pt x="615" y="50"/>
                  </a:lnTo>
                  <a:lnTo>
                    <a:pt x="582" y="54"/>
                  </a:lnTo>
                  <a:lnTo>
                    <a:pt x="551" y="60"/>
                  </a:lnTo>
                  <a:lnTo>
                    <a:pt x="521" y="67"/>
                  </a:lnTo>
                  <a:lnTo>
                    <a:pt x="490" y="75"/>
                  </a:lnTo>
                  <a:lnTo>
                    <a:pt x="461" y="86"/>
                  </a:lnTo>
                  <a:lnTo>
                    <a:pt x="432" y="97"/>
                  </a:lnTo>
                  <a:lnTo>
                    <a:pt x="405" y="110"/>
                  </a:lnTo>
                  <a:lnTo>
                    <a:pt x="377" y="123"/>
                  </a:lnTo>
                  <a:lnTo>
                    <a:pt x="350" y="139"/>
                  </a:lnTo>
                  <a:lnTo>
                    <a:pt x="324" y="154"/>
                  </a:lnTo>
                  <a:lnTo>
                    <a:pt x="300" y="172"/>
                  </a:lnTo>
                  <a:lnTo>
                    <a:pt x="276" y="191"/>
                  </a:lnTo>
                  <a:lnTo>
                    <a:pt x="253" y="212"/>
                  </a:lnTo>
                  <a:lnTo>
                    <a:pt x="231" y="232"/>
                  </a:lnTo>
                  <a:lnTo>
                    <a:pt x="210" y="254"/>
                  </a:lnTo>
                  <a:lnTo>
                    <a:pt x="191" y="277"/>
                  </a:lnTo>
                  <a:lnTo>
                    <a:pt x="171" y="301"/>
                  </a:lnTo>
                  <a:lnTo>
                    <a:pt x="154" y="326"/>
                  </a:lnTo>
                  <a:lnTo>
                    <a:pt x="138" y="352"/>
                  </a:lnTo>
                  <a:lnTo>
                    <a:pt x="122" y="378"/>
                  </a:lnTo>
                  <a:lnTo>
                    <a:pt x="108" y="405"/>
                  </a:lnTo>
                  <a:lnTo>
                    <a:pt x="95" y="433"/>
                  </a:lnTo>
                  <a:lnTo>
                    <a:pt x="84" y="461"/>
                  </a:lnTo>
                  <a:lnTo>
                    <a:pt x="75" y="491"/>
                  </a:lnTo>
                  <a:lnTo>
                    <a:pt x="66" y="520"/>
                  </a:lnTo>
                  <a:lnTo>
                    <a:pt x="59" y="552"/>
                  </a:lnTo>
                  <a:lnTo>
                    <a:pt x="53" y="582"/>
                  </a:lnTo>
                  <a:lnTo>
                    <a:pt x="49" y="613"/>
                  </a:lnTo>
                  <a:lnTo>
                    <a:pt x="47" y="646"/>
                  </a:lnTo>
                  <a:lnTo>
                    <a:pt x="46" y="679"/>
                  </a:lnTo>
                  <a:lnTo>
                    <a:pt x="47" y="711"/>
                  </a:lnTo>
                  <a:lnTo>
                    <a:pt x="49" y="743"/>
                  </a:lnTo>
                  <a:lnTo>
                    <a:pt x="53" y="774"/>
                  </a:lnTo>
                  <a:lnTo>
                    <a:pt x="59" y="807"/>
                  </a:lnTo>
                  <a:lnTo>
                    <a:pt x="66" y="837"/>
                  </a:lnTo>
                  <a:lnTo>
                    <a:pt x="75" y="867"/>
                  </a:lnTo>
                  <a:lnTo>
                    <a:pt x="84" y="896"/>
                  </a:lnTo>
                  <a:lnTo>
                    <a:pt x="95" y="925"/>
                  </a:lnTo>
                  <a:lnTo>
                    <a:pt x="108" y="953"/>
                  </a:lnTo>
                  <a:lnTo>
                    <a:pt x="122" y="980"/>
                  </a:lnTo>
                  <a:lnTo>
                    <a:pt x="138" y="1007"/>
                  </a:lnTo>
                  <a:lnTo>
                    <a:pt x="154" y="1032"/>
                  </a:lnTo>
                  <a:lnTo>
                    <a:pt x="171" y="1057"/>
                  </a:lnTo>
                  <a:lnTo>
                    <a:pt x="191" y="1081"/>
                  </a:lnTo>
                  <a:lnTo>
                    <a:pt x="210" y="1104"/>
                  </a:lnTo>
                  <a:lnTo>
                    <a:pt x="231" y="1126"/>
                  </a:lnTo>
                  <a:lnTo>
                    <a:pt x="253" y="1147"/>
                  </a:lnTo>
                  <a:lnTo>
                    <a:pt x="276" y="1167"/>
                  </a:lnTo>
                  <a:lnTo>
                    <a:pt x="300" y="1187"/>
                  </a:lnTo>
                  <a:lnTo>
                    <a:pt x="324" y="1204"/>
                  </a:lnTo>
                  <a:lnTo>
                    <a:pt x="350" y="1220"/>
                  </a:lnTo>
                  <a:lnTo>
                    <a:pt x="377" y="1235"/>
                  </a:lnTo>
                  <a:lnTo>
                    <a:pt x="405" y="1250"/>
                  </a:lnTo>
                  <a:lnTo>
                    <a:pt x="432" y="1261"/>
                  </a:lnTo>
                  <a:lnTo>
                    <a:pt x="461" y="1272"/>
                  </a:lnTo>
                  <a:lnTo>
                    <a:pt x="490" y="1283"/>
                  </a:lnTo>
                  <a:lnTo>
                    <a:pt x="521" y="1292"/>
                  </a:lnTo>
                  <a:lnTo>
                    <a:pt x="551" y="1298"/>
                  </a:lnTo>
                  <a:lnTo>
                    <a:pt x="582" y="1305"/>
                  </a:lnTo>
                  <a:lnTo>
                    <a:pt x="615" y="1308"/>
                  </a:lnTo>
                  <a:lnTo>
                    <a:pt x="647" y="1310"/>
                  </a:lnTo>
                  <a:lnTo>
                    <a:pt x="679" y="1311"/>
                  </a:lnTo>
                  <a:lnTo>
                    <a:pt x="712" y="1310"/>
                  </a:lnTo>
                  <a:lnTo>
                    <a:pt x="743" y="1308"/>
                  </a:lnTo>
                  <a:lnTo>
                    <a:pt x="776" y="1305"/>
                  </a:lnTo>
                  <a:lnTo>
                    <a:pt x="807" y="1298"/>
                  </a:lnTo>
                  <a:lnTo>
                    <a:pt x="836" y="1292"/>
                  </a:lnTo>
                  <a:lnTo>
                    <a:pt x="867" y="1283"/>
                  </a:lnTo>
                  <a:lnTo>
                    <a:pt x="897" y="1272"/>
                  </a:lnTo>
                  <a:lnTo>
                    <a:pt x="925" y="1261"/>
                  </a:lnTo>
                  <a:lnTo>
                    <a:pt x="954" y="1250"/>
                  </a:lnTo>
                  <a:lnTo>
                    <a:pt x="981" y="1235"/>
                  </a:lnTo>
                  <a:lnTo>
                    <a:pt x="1007" y="1220"/>
                  </a:lnTo>
                  <a:lnTo>
                    <a:pt x="1033" y="1204"/>
                  </a:lnTo>
                  <a:lnTo>
                    <a:pt x="1058" y="1187"/>
                  </a:lnTo>
                  <a:lnTo>
                    <a:pt x="1082" y="1167"/>
                  </a:lnTo>
                  <a:lnTo>
                    <a:pt x="1105" y="1147"/>
                  </a:lnTo>
                  <a:lnTo>
                    <a:pt x="1127" y="1126"/>
                  </a:lnTo>
                  <a:lnTo>
                    <a:pt x="1148" y="1104"/>
                  </a:lnTo>
                  <a:lnTo>
                    <a:pt x="1167" y="1081"/>
                  </a:lnTo>
                  <a:lnTo>
                    <a:pt x="1186" y="1057"/>
                  </a:lnTo>
                  <a:lnTo>
                    <a:pt x="1203" y="1032"/>
                  </a:lnTo>
                  <a:lnTo>
                    <a:pt x="1221" y="1007"/>
                  </a:lnTo>
                  <a:lnTo>
                    <a:pt x="1235" y="980"/>
                  </a:lnTo>
                  <a:lnTo>
                    <a:pt x="1249" y="953"/>
                  </a:lnTo>
                  <a:lnTo>
                    <a:pt x="1262" y="925"/>
                  </a:lnTo>
                  <a:lnTo>
                    <a:pt x="1274" y="896"/>
                  </a:lnTo>
                  <a:lnTo>
                    <a:pt x="1284" y="867"/>
                  </a:lnTo>
                  <a:lnTo>
                    <a:pt x="1292" y="837"/>
                  </a:lnTo>
                  <a:lnTo>
                    <a:pt x="1299" y="807"/>
                  </a:lnTo>
                  <a:lnTo>
                    <a:pt x="1304" y="774"/>
                  </a:lnTo>
                  <a:lnTo>
                    <a:pt x="1309" y="743"/>
                  </a:lnTo>
                  <a:lnTo>
                    <a:pt x="1311" y="711"/>
                  </a:lnTo>
                  <a:lnTo>
                    <a:pt x="1312" y="67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4" name="Freeform 51"/>
            <p:cNvSpPr>
              <a:spLocks noEditPoints="1"/>
            </p:cNvSpPr>
            <p:nvPr/>
          </p:nvSpPr>
          <p:spPr bwMode="auto">
            <a:xfrm>
              <a:off x="2414" y="1504"/>
              <a:ext cx="999" cy="1001"/>
            </a:xfrm>
            <a:custGeom>
              <a:avLst/>
              <a:gdLst/>
              <a:ahLst/>
              <a:cxnLst>
                <a:cxn ang="0">
                  <a:pos x="1978" y="1201"/>
                </a:cxn>
                <a:cxn ang="0">
                  <a:pos x="1900" y="1433"/>
                </a:cxn>
                <a:cxn ang="0">
                  <a:pos x="1770" y="1637"/>
                </a:cxn>
                <a:cxn ang="0">
                  <a:pos x="1597" y="1802"/>
                </a:cxn>
                <a:cxn ang="0">
                  <a:pos x="1389" y="1922"/>
                </a:cxn>
                <a:cxn ang="0">
                  <a:pos x="1151" y="1990"/>
                </a:cxn>
                <a:cxn ang="0">
                  <a:pos x="897" y="1995"/>
                </a:cxn>
                <a:cxn ang="0">
                  <a:pos x="655" y="1941"/>
                </a:cxn>
                <a:cxn ang="0">
                  <a:pos x="440" y="1830"/>
                </a:cxn>
                <a:cxn ang="0">
                  <a:pos x="259" y="1673"/>
                </a:cxn>
                <a:cxn ang="0">
                  <a:pos x="120" y="1476"/>
                </a:cxn>
                <a:cxn ang="0">
                  <a:pos x="31" y="1249"/>
                </a:cxn>
                <a:cxn ang="0">
                  <a:pos x="0" y="1000"/>
                </a:cxn>
                <a:cxn ang="0">
                  <a:pos x="31" y="750"/>
                </a:cxn>
                <a:cxn ang="0">
                  <a:pos x="120" y="523"/>
                </a:cxn>
                <a:cxn ang="0">
                  <a:pos x="259" y="328"/>
                </a:cxn>
                <a:cxn ang="0">
                  <a:pos x="440" y="170"/>
                </a:cxn>
                <a:cxn ang="0">
                  <a:pos x="655" y="59"/>
                </a:cxn>
                <a:cxn ang="0">
                  <a:pos x="897" y="5"/>
                </a:cxn>
                <a:cxn ang="0">
                  <a:pos x="1151" y="11"/>
                </a:cxn>
                <a:cxn ang="0">
                  <a:pos x="1389" y="78"/>
                </a:cxn>
                <a:cxn ang="0">
                  <a:pos x="1597" y="198"/>
                </a:cxn>
                <a:cxn ang="0">
                  <a:pos x="1770" y="363"/>
                </a:cxn>
                <a:cxn ang="0">
                  <a:pos x="1900" y="565"/>
                </a:cxn>
                <a:cxn ang="0">
                  <a:pos x="1978" y="798"/>
                </a:cxn>
                <a:cxn ang="0">
                  <a:pos x="1952" y="1000"/>
                </a:cxn>
                <a:cxn ang="0">
                  <a:pos x="1923" y="762"/>
                </a:cxn>
                <a:cxn ang="0">
                  <a:pos x="1838" y="545"/>
                </a:cxn>
                <a:cxn ang="0">
                  <a:pos x="1706" y="358"/>
                </a:cxn>
                <a:cxn ang="0">
                  <a:pos x="1532" y="209"/>
                </a:cxn>
                <a:cxn ang="0">
                  <a:pos x="1327" y="104"/>
                </a:cxn>
                <a:cxn ang="0">
                  <a:pos x="1096" y="51"/>
                </a:cxn>
                <a:cxn ang="0">
                  <a:pos x="854" y="56"/>
                </a:cxn>
                <a:cxn ang="0">
                  <a:pos x="628" y="120"/>
                </a:cxn>
                <a:cxn ang="0">
                  <a:pos x="428" y="235"/>
                </a:cxn>
                <a:cxn ang="0">
                  <a:pos x="263" y="393"/>
                </a:cxn>
                <a:cxn ang="0">
                  <a:pos x="140" y="586"/>
                </a:cxn>
                <a:cxn ang="0">
                  <a:pos x="65" y="807"/>
                </a:cxn>
                <a:cxn ang="0">
                  <a:pos x="46" y="1048"/>
                </a:cxn>
                <a:cxn ang="0">
                  <a:pos x="89" y="1283"/>
                </a:cxn>
                <a:cxn ang="0">
                  <a:pos x="183" y="1495"/>
                </a:cxn>
                <a:cxn ang="0">
                  <a:pos x="325" y="1675"/>
                </a:cxn>
                <a:cxn ang="0">
                  <a:pos x="504" y="1816"/>
                </a:cxn>
                <a:cxn ang="0">
                  <a:pos x="716" y="1912"/>
                </a:cxn>
                <a:cxn ang="0">
                  <a:pos x="949" y="1954"/>
                </a:cxn>
                <a:cxn ang="0">
                  <a:pos x="1191" y="1935"/>
                </a:cxn>
                <a:cxn ang="0">
                  <a:pos x="1413" y="1860"/>
                </a:cxn>
                <a:cxn ang="0">
                  <a:pos x="1605" y="1737"/>
                </a:cxn>
                <a:cxn ang="0">
                  <a:pos x="1763" y="1571"/>
                </a:cxn>
                <a:cxn ang="0">
                  <a:pos x="1877" y="1371"/>
                </a:cxn>
                <a:cxn ang="0">
                  <a:pos x="1941" y="1145"/>
                </a:cxn>
              </a:cxnLst>
              <a:rect l="0" t="0" r="r" b="b"/>
              <a:pathLst>
                <a:path w="1999" h="2001">
                  <a:moveTo>
                    <a:pt x="1999" y="1000"/>
                  </a:moveTo>
                  <a:lnTo>
                    <a:pt x="1998" y="1051"/>
                  </a:lnTo>
                  <a:lnTo>
                    <a:pt x="1993" y="1102"/>
                  </a:lnTo>
                  <a:lnTo>
                    <a:pt x="1988" y="1152"/>
                  </a:lnTo>
                  <a:lnTo>
                    <a:pt x="1978" y="1201"/>
                  </a:lnTo>
                  <a:lnTo>
                    <a:pt x="1967" y="1249"/>
                  </a:lnTo>
                  <a:lnTo>
                    <a:pt x="1954" y="1297"/>
                  </a:lnTo>
                  <a:lnTo>
                    <a:pt x="1938" y="1344"/>
                  </a:lnTo>
                  <a:lnTo>
                    <a:pt x="1921" y="1389"/>
                  </a:lnTo>
                  <a:lnTo>
                    <a:pt x="1900" y="1433"/>
                  </a:lnTo>
                  <a:lnTo>
                    <a:pt x="1878" y="1476"/>
                  </a:lnTo>
                  <a:lnTo>
                    <a:pt x="1854" y="1518"/>
                  </a:lnTo>
                  <a:lnTo>
                    <a:pt x="1828" y="1559"/>
                  </a:lnTo>
                  <a:lnTo>
                    <a:pt x="1800" y="1598"/>
                  </a:lnTo>
                  <a:lnTo>
                    <a:pt x="1770" y="1637"/>
                  </a:lnTo>
                  <a:lnTo>
                    <a:pt x="1739" y="1673"/>
                  </a:lnTo>
                  <a:lnTo>
                    <a:pt x="1706" y="1707"/>
                  </a:lnTo>
                  <a:lnTo>
                    <a:pt x="1671" y="1741"/>
                  </a:lnTo>
                  <a:lnTo>
                    <a:pt x="1635" y="1772"/>
                  </a:lnTo>
                  <a:lnTo>
                    <a:pt x="1597" y="1802"/>
                  </a:lnTo>
                  <a:lnTo>
                    <a:pt x="1558" y="1830"/>
                  </a:lnTo>
                  <a:lnTo>
                    <a:pt x="1518" y="1855"/>
                  </a:lnTo>
                  <a:lnTo>
                    <a:pt x="1476" y="1880"/>
                  </a:lnTo>
                  <a:lnTo>
                    <a:pt x="1433" y="1902"/>
                  </a:lnTo>
                  <a:lnTo>
                    <a:pt x="1389" y="1922"/>
                  </a:lnTo>
                  <a:lnTo>
                    <a:pt x="1343" y="1941"/>
                  </a:lnTo>
                  <a:lnTo>
                    <a:pt x="1296" y="1956"/>
                  </a:lnTo>
                  <a:lnTo>
                    <a:pt x="1249" y="1970"/>
                  </a:lnTo>
                  <a:lnTo>
                    <a:pt x="1200" y="1981"/>
                  </a:lnTo>
                  <a:lnTo>
                    <a:pt x="1151" y="1990"/>
                  </a:lnTo>
                  <a:lnTo>
                    <a:pt x="1101" y="1995"/>
                  </a:lnTo>
                  <a:lnTo>
                    <a:pt x="1050" y="1999"/>
                  </a:lnTo>
                  <a:lnTo>
                    <a:pt x="999" y="2001"/>
                  </a:lnTo>
                  <a:lnTo>
                    <a:pt x="948" y="1999"/>
                  </a:lnTo>
                  <a:lnTo>
                    <a:pt x="897" y="1995"/>
                  </a:lnTo>
                  <a:lnTo>
                    <a:pt x="846" y="1990"/>
                  </a:lnTo>
                  <a:lnTo>
                    <a:pt x="797" y="1981"/>
                  </a:lnTo>
                  <a:lnTo>
                    <a:pt x="748" y="1970"/>
                  </a:lnTo>
                  <a:lnTo>
                    <a:pt x="702" y="1956"/>
                  </a:lnTo>
                  <a:lnTo>
                    <a:pt x="655" y="1941"/>
                  </a:lnTo>
                  <a:lnTo>
                    <a:pt x="609" y="1922"/>
                  </a:lnTo>
                  <a:lnTo>
                    <a:pt x="565" y="1902"/>
                  </a:lnTo>
                  <a:lnTo>
                    <a:pt x="523" y="1880"/>
                  </a:lnTo>
                  <a:lnTo>
                    <a:pt x="480" y="1855"/>
                  </a:lnTo>
                  <a:lnTo>
                    <a:pt x="440" y="1830"/>
                  </a:lnTo>
                  <a:lnTo>
                    <a:pt x="400" y="1802"/>
                  </a:lnTo>
                  <a:lnTo>
                    <a:pt x="363" y="1772"/>
                  </a:lnTo>
                  <a:lnTo>
                    <a:pt x="326" y="1741"/>
                  </a:lnTo>
                  <a:lnTo>
                    <a:pt x="293" y="1707"/>
                  </a:lnTo>
                  <a:lnTo>
                    <a:pt x="259" y="1673"/>
                  </a:lnTo>
                  <a:lnTo>
                    <a:pt x="227" y="1637"/>
                  </a:lnTo>
                  <a:lnTo>
                    <a:pt x="198" y="1598"/>
                  </a:lnTo>
                  <a:lnTo>
                    <a:pt x="170" y="1559"/>
                  </a:lnTo>
                  <a:lnTo>
                    <a:pt x="144" y="1518"/>
                  </a:lnTo>
                  <a:lnTo>
                    <a:pt x="120" y="1476"/>
                  </a:lnTo>
                  <a:lnTo>
                    <a:pt x="97" y="1433"/>
                  </a:lnTo>
                  <a:lnTo>
                    <a:pt x="78" y="1389"/>
                  </a:lnTo>
                  <a:lnTo>
                    <a:pt x="60" y="1344"/>
                  </a:lnTo>
                  <a:lnTo>
                    <a:pt x="44" y="1297"/>
                  </a:lnTo>
                  <a:lnTo>
                    <a:pt x="31" y="1249"/>
                  </a:lnTo>
                  <a:lnTo>
                    <a:pt x="20" y="1201"/>
                  </a:lnTo>
                  <a:lnTo>
                    <a:pt x="10" y="1153"/>
                  </a:lnTo>
                  <a:lnTo>
                    <a:pt x="4" y="1102"/>
                  </a:lnTo>
                  <a:lnTo>
                    <a:pt x="1" y="1051"/>
                  </a:lnTo>
                  <a:lnTo>
                    <a:pt x="0" y="1000"/>
                  </a:lnTo>
                  <a:lnTo>
                    <a:pt x="1" y="949"/>
                  </a:lnTo>
                  <a:lnTo>
                    <a:pt x="4" y="897"/>
                  </a:lnTo>
                  <a:lnTo>
                    <a:pt x="10" y="848"/>
                  </a:lnTo>
                  <a:lnTo>
                    <a:pt x="20" y="798"/>
                  </a:lnTo>
                  <a:lnTo>
                    <a:pt x="31" y="750"/>
                  </a:lnTo>
                  <a:lnTo>
                    <a:pt x="44" y="702"/>
                  </a:lnTo>
                  <a:lnTo>
                    <a:pt x="60" y="655"/>
                  </a:lnTo>
                  <a:lnTo>
                    <a:pt x="78" y="610"/>
                  </a:lnTo>
                  <a:lnTo>
                    <a:pt x="97" y="565"/>
                  </a:lnTo>
                  <a:lnTo>
                    <a:pt x="120" y="523"/>
                  </a:lnTo>
                  <a:lnTo>
                    <a:pt x="144" y="481"/>
                  </a:lnTo>
                  <a:lnTo>
                    <a:pt x="170" y="440"/>
                  </a:lnTo>
                  <a:lnTo>
                    <a:pt x="198" y="401"/>
                  </a:lnTo>
                  <a:lnTo>
                    <a:pt x="227" y="363"/>
                  </a:lnTo>
                  <a:lnTo>
                    <a:pt x="259" y="328"/>
                  </a:lnTo>
                  <a:lnTo>
                    <a:pt x="293" y="292"/>
                  </a:lnTo>
                  <a:lnTo>
                    <a:pt x="326" y="259"/>
                  </a:lnTo>
                  <a:lnTo>
                    <a:pt x="363" y="228"/>
                  </a:lnTo>
                  <a:lnTo>
                    <a:pt x="400" y="198"/>
                  </a:lnTo>
                  <a:lnTo>
                    <a:pt x="440" y="170"/>
                  </a:lnTo>
                  <a:lnTo>
                    <a:pt x="480" y="144"/>
                  </a:lnTo>
                  <a:lnTo>
                    <a:pt x="523" y="120"/>
                  </a:lnTo>
                  <a:lnTo>
                    <a:pt x="565" y="99"/>
                  </a:lnTo>
                  <a:lnTo>
                    <a:pt x="609" y="78"/>
                  </a:lnTo>
                  <a:lnTo>
                    <a:pt x="655" y="59"/>
                  </a:lnTo>
                  <a:lnTo>
                    <a:pt x="702" y="44"/>
                  </a:lnTo>
                  <a:lnTo>
                    <a:pt x="748" y="30"/>
                  </a:lnTo>
                  <a:lnTo>
                    <a:pt x="797" y="19"/>
                  </a:lnTo>
                  <a:lnTo>
                    <a:pt x="847" y="11"/>
                  </a:lnTo>
                  <a:lnTo>
                    <a:pt x="897" y="5"/>
                  </a:lnTo>
                  <a:lnTo>
                    <a:pt x="948" y="1"/>
                  </a:lnTo>
                  <a:lnTo>
                    <a:pt x="999" y="0"/>
                  </a:lnTo>
                  <a:lnTo>
                    <a:pt x="1050" y="1"/>
                  </a:lnTo>
                  <a:lnTo>
                    <a:pt x="1101" y="5"/>
                  </a:lnTo>
                  <a:lnTo>
                    <a:pt x="1151" y="11"/>
                  </a:lnTo>
                  <a:lnTo>
                    <a:pt x="1200" y="19"/>
                  </a:lnTo>
                  <a:lnTo>
                    <a:pt x="1249" y="30"/>
                  </a:lnTo>
                  <a:lnTo>
                    <a:pt x="1296" y="44"/>
                  </a:lnTo>
                  <a:lnTo>
                    <a:pt x="1343" y="59"/>
                  </a:lnTo>
                  <a:lnTo>
                    <a:pt x="1389" y="78"/>
                  </a:lnTo>
                  <a:lnTo>
                    <a:pt x="1433" y="99"/>
                  </a:lnTo>
                  <a:lnTo>
                    <a:pt x="1476" y="120"/>
                  </a:lnTo>
                  <a:lnTo>
                    <a:pt x="1518" y="144"/>
                  </a:lnTo>
                  <a:lnTo>
                    <a:pt x="1558" y="170"/>
                  </a:lnTo>
                  <a:lnTo>
                    <a:pt x="1597" y="198"/>
                  </a:lnTo>
                  <a:lnTo>
                    <a:pt x="1635" y="228"/>
                  </a:lnTo>
                  <a:lnTo>
                    <a:pt x="1671" y="259"/>
                  </a:lnTo>
                  <a:lnTo>
                    <a:pt x="1706" y="292"/>
                  </a:lnTo>
                  <a:lnTo>
                    <a:pt x="1739" y="328"/>
                  </a:lnTo>
                  <a:lnTo>
                    <a:pt x="1770" y="363"/>
                  </a:lnTo>
                  <a:lnTo>
                    <a:pt x="1800" y="401"/>
                  </a:lnTo>
                  <a:lnTo>
                    <a:pt x="1828" y="440"/>
                  </a:lnTo>
                  <a:lnTo>
                    <a:pt x="1854" y="481"/>
                  </a:lnTo>
                  <a:lnTo>
                    <a:pt x="1878" y="523"/>
                  </a:lnTo>
                  <a:lnTo>
                    <a:pt x="1900" y="565"/>
                  </a:lnTo>
                  <a:lnTo>
                    <a:pt x="1921" y="610"/>
                  </a:lnTo>
                  <a:lnTo>
                    <a:pt x="1938" y="655"/>
                  </a:lnTo>
                  <a:lnTo>
                    <a:pt x="1954" y="702"/>
                  </a:lnTo>
                  <a:lnTo>
                    <a:pt x="1967" y="750"/>
                  </a:lnTo>
                  <a:lnTo>
                    <a:pt x="1978" y="798"/>
                  </a:lnTo>
                  <a:lnTo>
                    <a:pt x="1988" y="848"/>
                  </a:lnTo>
                  <a:lnTo>
                    <a:pt x="1993" y="897"/>
                  </a:lnTo>
                  <a:lnTo>
                    <a:pt x="1998" y="949"/>
                  </a:lnTo>
                  <a:lnTo>
                    <a:pt x="1999" y="1000"/>
                  </a:lnTo>
                  <a:close/>
                  <a:moveTo>
                    <a:pt x="1952" y="1000"/>
                  </a:moveTo>
                  <a:lnTo>
                    <a:pt x="1951" y="951"/>
                  </a:lnTo>
                  <a:lnTo>
                    <a:pt x="1948" y="902"/>
                  </a:lnTo>
                  <a:lnTo>
                    <a:pt x="1941" y="854"/>
                  </a:lnTo>
                  <a:lnTo>
                    <a:pt x="1934" y="807"/>
                  </a:lnTo>
                  <a:lnTo>
                    <a:pt x="1923" y="762"/>
                  </a:lnTo>
                  <a:lnTo>
                    <a:pt x="1910" y="715"/>
                  </a:lnTo>
                  <a:lnTo>
                    <a:pt x="1894" y="672"/>
                  </a:lnTo>
                  <a:lnTo>
                    <a:pt x="1877" y="628"/>
                  </a:lnTo>
                  <a:lnTo>
                    <a:pt x="1859" y="586"/>
                  </a:lnTo>
                  <a:lnTo>
                    <a:pt x="1838" y="545"/>
                  </a:lnTo>
                  <a:lnTo>
                    <a:pt x="1814" y="505"/>
                  </a:lnTo>
                  <a:lnTo>
                    <a:pt x="1789" y="467"/>
                  </a:lnTo>
                  <a:lnTo>
                    <a:pt x="1763" y="429"/>
                  </a:lnTo>
                  <a:lnTo>
                    <a:pt x="1735" y="393"/>
                  </a:lnTo>
                  <a:lnTo>
                    <a:pt x="1706" y="358"/>
                  </a:lnTo>
                  <a:lnTo>
                    <a:pt x="1673" y="324"/>
                  </a:lnTo>
                  <a:lnTo>
                    <a:pt x="1640" y="293"/>
                  </a:lnTo>
                  <a:lnTo>
                    <a:pt x="1605" y="264"/>
                  </a:lnTo>
                  <a:lnTo>
                    <a:pt x="1569" y="235"/>
                  </a:lnTo>
                  <a:lnTo>
                    <a:pt x="1532" y="209"/>
                  </a:lnTo>
                  <a:lnTo>
                    <a:pt x="1494" y="184"/>
                  </a:lnTo>
                  <a:lnTo>
                    <a:pt x="1454" y="160"/>
                  </a:lnTo>
                  <a:lnTo>
                    <a:pt x="1413" y="140"/>
                  </a:lnTo>
                  <a:lnTo>
                    <a:pt x="1370" y="120"/>
                  </a:lnTo>
                  <a:lnTo>
                    <a:pt x="1327" y="104"/>
                  </a:lnTo>
                  <a:lnTo>
                    <a:pt x="1282" y="89"/>
                  </a:lnTo>
                  <a:lnTo>
                    <a:pt x="1237" y="76"/>
                  </a:lnTo>
                  <a:lnTo>
                    <a:pt x="1191" y="65"/>
                  </a:lnTo>
                  <a:lnTo>
                    <a:pt x="1145" y="56"/>
                  </a:lnTo>
                  <a:lnTo>
                    <a:pt x="1096" y="51"/>
                  </a:lnTo>
                  <a:lnTo>
                    <a:pt x="1048" y="48"/>
                  </a:lnTo>
                  <a:lnTo>
                    <a:pt x="999" y="45"/>
                  </a:lnTo>
                  <a:lnTo>
                    <a:pt x="949" y="48"/>
                  </a:lnTo>
                  <a:lnTo>
                    <a:pt x="901" y="51"/>
                  </a:lnTo>
                  <a:lnTo>
                    <a:pt x="854" y="56"/>
                  </a:lnTo>
                  <a:lnTo>
                    <a:pt x="807" y="65"/>
                  </a:lnTo>
                  <a:lnTo>
                    <a:pt x="760" y="76"/>
                  </a:lnTo>
                  <a:lnTo>
                    <a:pt x="716" y="89"/>
                  </a:lnTo>
                  <a:lnTo>
                    <a:pt x="671" y="104"/>
                  </a:lnTo>
                  <a:lnTo>
                    <a:pt x="628" y="120"/>
                  </a:lnTo>
                  <a:lnTo>
                    <a:pt x="586" y="140"/>
                  </a:lnTo>
                  <a:lnTo>
                    <a:pt x="544" y="160"/>
                  </a:lnTo>
                  <a:lnTo>
                    <a:pt x="504" y="184"/>
                  </a:lnTo>
                  <a:lnTo>
                    <a:pt x="465" y="209"/>
                  </a:lnTo>
                  <a:lnTo>
                    <a:pt x="428" y="235"/>
                  </a:lnTo>
                  <a:lnTo>
                    <a:pt x="392" y="264"/>
                  </a:lnTo>
                  <a:lnTo>
                    <a:pt x="358" y="293"/>
                  </a:lnTo>
                  <a:lnTo>
                    <a:pt x="325" y="324"/>
                  </a:lnTo>
                  <a:lnTo>
                    <a:pt x="293" y="358"/>
                  </a:lnTo>
                  <a:lnTo>
                    <a:pt x="263" y="393"/>
                  </a:lnTo>
                  <a:lnTo>
                    <a:pt x="235" y="429"/>
                  </a:lnTo>
                  <a:lnTo>
                    <a:pt x="208" y="467"/>
                  </a:lnTo>
                  <a:lnTo>
                    <a:pt x="183" y="505"/>
                  </a:lnTo>
                  <a:lnTo>
                    <a:pt x="160" y="545"/>
                  </a:lnTo>
                  <a:lnTo>
                    <a:pt x="140" y="586"/>
                  </a:lnTo>
                  <a:lnTo>
                    <a:pt x="121" y="628"/>
                  </a:lnTo>
                  <a:lnTo>
                    <a:pt x="103" y="672"/>
                  </a:lnTo>
                  <a:lnTo>
                    <a:pt x="89" y="715"/>
                  </a:lnTo>
                  <a:lnTo>
                    <a:pt x="75" y="762"/>
                  </a:lnTo>
                  <a:lnTo>
                    <a:pt x="65" y="807"/>
                  </a:lnTo>
                  <a:lnTo>
                    <a:pt x="56" y="854"/>
                  </a:lnTo>
                  <a:lnTo>
                    <a:pt x="51" y="902"/>
                  </a:lnTo>
                  <a:lnTo>
                    <a:pt x="46" y="951"/>
                  </a:lnTo>
                  <a:lnTo>
                    <a:pt x="46" y="1000"/>
                  </a:lnTo>
                  <a:lnTo>
                    <a:pt x="46" y="1048"/>
                  </a:lnTo>
                  <a:lnTo>
                    <a:pt x="51" y="1097"/>
                  </a:lnTo>
                  <a:lnTo>
                    <a:pt x="56" y="1145"/>
                  </a:lnTo>
                  <a:lnTo>
                    <a:pt x="65" y="1192"/>
                  </a:lnTo>
                  <a:lnTo>
                    <a:pt x="75" y="1238"/>
                  </a:lnTo>
                  <a:lnTo>
                    <a:pt x="89" y="1283"/>
                  </a:lnTo>
                  <a:lnTo>
                    <a:pt x="103" y="1328"/>
                  </a:lnTo>
                  <a:lnTo>
                    <a:pt x="121" y="1371"/>
                  </a:lnTo>
                  <a:lnTo>
                    <a:pt x="140" y="1413"/>
                  </a:lnTo>
                  <a:lnTo>
                    <a:pt x="160" y="1454"/>
                  </a:lnTo>
                  <a:lnTo>
                    <a:pt x="183" y="1495"/>
                  </a:lnTo>
                  <a:lnTo>
                    <a:pt x="208" y="1533"/>
                  </a:lnTo>
                  <a:lnTo>
                    <a:pt x="235" y="1571"/>
                  </a:lnTo>
                  <a:lnTo>
                    <a:pt x="263" y="1607"/>
                  </a:lnTo>
                  <a:lnTo>
                    <a:pt x="293" y="1641"/>
                  </a:lnTo>
                  <a:lnTo>
                    <a:pt x="325" y="1675"/>
                  </a:lnTo>
                  <a:lnTo>
                    <a:pt x="358" y="1706"/>
                  </a:lnTo>
                  <a:lnTo>
                    <a:pt x="392" y="1737"/>
                  </a:lnTo>
                  <a:lnTo>
                    <a:pt x="428" y="1765"/>
                  </a:lnTo>
                  <a:lnTo>
                    <a:pt x="465" y="1791"/>
                  </a:lnTo>
                  <a:lnTo>
                    <a:pt x="504" y="1816"/>
                  </a:lnTo>
                  <a:lnTo>
                    <a:pt x="544" y="1840"/>
                  </a:lnTo>
                  <a:lnTo>
                    <a:pt x="586" y="1860"/>
                  </a:lnTo>
                  <a:lnTo>
                    <a:pt x="628" y="1880"/>
                  </a:lnTo>
                  <a:lnTo>
                    <a:pt x="671" y="1896"/>
                  </a:lnTo>
                  <a:lnTo>
                    <a:pt x="716" y="1912"/>
                  </a:lnTo>
                  <a:lnTo>
                    <a:pt x="760" y="1924"/>
                  </a:lnTo>
                  <a:lnTo>
                    <a:pt x="807" y="1935"/>
                  </a:lnTo>
                  <a:lnTo>
                    <a:pt x="854" y="1944"/>
                  </a:lnTo>
                  <a:lnTo>
                    <a:pt x="901" y="1949"/>
                  </a:lnTo>
                  <a:lnTo>
                    <a:pt x="949" y="1954"/>
                  </a:lnTo>
                  <a:lnTo>
                    <a:pt x="999" y="1955"/>
                  </a:lnTo>
                  <a:lnTo>
                    <a:pt x="1048" y="1954"/>
                  </a:lnTo>
                  <a:lnTo>
                    <a:pt x="1096" y="1949"/>
                  </a:lnTo>
                  <a:lnTo>
                    <a:pt x="1145" y="1944"/>
                  </a:lnTo>
                  <a:lnTo>
                    <a:pt x="1191" y="1935"/>
                  </a:lnTo>
                  <a:lnTo>
                    <a:pt x="1237" y="1924"/>
                  </a:lnTo>
                  <a:lnTo>
                    <a:pt x="1282" y="1912"/>
                  </a:lnTo>
                  <a:lnTo>
                    <a:pt x="1327" y="1896"/>
                  </a:lnTo>
                  <a:lnTo>
                    <a:pt x="1370" y="1880"/>
                  </a:lnTo>
                  <a:lnTo>
                    <a:pt x="1413" y="1860"/>
                  </a:lnTo>
                  <a:lnTo>
                    <a:pt x="1454" y="1840"/>
                  </a:lnTo>
                  <a:lnTo>
                    <a:pt x="1494" y="1816"/>
                  </a:lnTo>
                  <a:lnTo>
                    <a:pt x="1532" y="1791"/>
                  </a:lnTo>
                  <a:lnTo>
                    <a:pt x="1569" y="1765"/>
                  </a:lnTo>
                  <a:lnTo>
                    <a:pt x="1605" y="1737"/>
                  </a:lnTo>
                  <a:lnTo>
                    <a:pt x="1640" y="1706"/>
                  </a:lnTo>
                  <a:lnTo>
                    <a:pt x="1673" y="1675"/>
                  </a:lnTo>
                  <a:lnTo>
                    <a:pt x="1706" y="1641"/>
                  </a:lnTo>
                  <a:lnTo>
                    <a:pt x="1735" y="1607"/>
                  </a:lnTo>
                  <a:lnTo>
                    <a:pt x="1763" y="1571"/>
                  </a:lnTo>
                  <a:lnTo>
                    <a:pt x="1789" y="1533"/>
                  </a:lnTo>
                  <a:lnTo>
                    <a:pt x="1814" y="1495"/>
                  </a:lnTo>
                  <a:lnTo>
                    <a:pt x="1838" y="1454"/>
                  </a:lnTo>
                  <a:lnTo>
                    <a:pt x="1859" y="1413"/>
                  </a:lnTo>
                  <a:lnTo>
                    <a:pt x="1877" y="1371"/>
                  </a:lnTo>
                  <a:lnTo>
                    <a:pt x="1894" y="1328"/>
                  </a:lnTo>
                  <a:lnTo>
                    <a:pt x="1910" y="1283"/>
                  </a:lnTo>
                  <a:lnTo>
                    <a:pt x="1923" y="1238"/>
                  </a:lnTo>
                  <a:lnTo>
                    <a:pt x="1934" y="1192"/>
                  </a:lnTo>
                  <a:lnTo>
                    <a:pt x="1941" y="1145"/>
                  </a:lnTo>
                  <a:lnTo>
                    <a:pt x="1948" y="1097"/>
                  </a:lnTo>
                  <a:lnTo>
                    <a:pt x="1951" y="1048"/>
                  </a:lnTo>
                  <a:lnTo>
                    <a:pt x="1952" y="100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5" name="Freeform 52"/>
            <p:cNvSpPr>
              <a:spLocks/>
            </p:cNvSpPr>
            <p:nvPr/>
          </p:nvSpPr>
          <p:spPr bwMode="auto">
            <a:xfrm>
              <a:off x="2185" y="2894"/>
              <a:ext cx="1022" cy="256"/>
            </a:xfrm>
            <a:custGeom>
              <a:avLst/>
              <a:gdLst/>
              <a:ahLst/>
              <a:cxnLst>
                <a:cxn ang="0">
                  <a:pos x="2029" y="469"/>
                </a:cxn>
                <a:cxn ang="0">
                  <a:pos x="1966" y="406"/>
                </a:cxn>
                <a:cxn ang="0">
                  <a:pos x="1899" y="345"/>
                </a:cxn>
                <a:cxn ang="0">
                  <a:pos x="1815" y="277"/>
                </a:cxn>
                <a:cxn ang="0">
                  <a:pos x="1718" y="208"/>
                </a:cxn>
                <a:cxn ang="0">
                  <a:pos x="1610" y="145"/>
                </a:cxn>
                <a:cxn ang="0">
                  <a:pos x="1524" y="106"/>
                </a:cxn>
                <a:cxn ang="0">
                  <a:pos x="1466" y="86"/>
                </a:cxn>
                <a:cxn ang="0">
                  <a:pos x="1335" y="50"/>
                </a:cxn>
                <a:cxn ang="0">
                  <a:pos x="1202" y="20"/>
                </a:cxn>
                <a:cxn ang="0">
                  <a:pos x="1124" y="7"/>
                </a:cxn>
                <a:cxn ang="0">
                  <a:pos x="1049" y="1"/>
                </a:cxn>
                <a:cxn ang="0">
                  <a:pos x="973" y="0"/>
                </a:cxn>
                <a:cxn ang="0">
                  <a:pos x="893" y="6"/>
                </a:cxn>
                <a:cxn ang="0">
                  <a:pos x="806" y="19"/>
                </a:cxn>
                <a:cxn ang="0">
                  <a:pos x="661" y="51"/>
                </a:cxn>
                <a:cxn ang="0">
                  <a:pos x="471" y="94"/>
                </a:cxn>
                <a:cxn ang="0">
                  <a:pos x="378" y="111"/>
                </a:cxn>
                <a:cxn ang="0">
                  <a:pos x="287" y="121"/>
                </a:cxn>
                <a:cxn ang="0">
                  <a:pos x="198" y="124"/>
                </a:cxn>
                <a:cxn ang="0">
                  <a:pos x="111" y="114"/>
                </a:cxn>
                <a:cxn ang="0">
                  <a:pos x="25" y="90"/>
                </a:cxn>
                <a:cxn ang="0">
                  <a:pos x="5" y="87"/>
                </a:cxn>
                <a:cxn ang="0">
                  <a:pos x="0" y="91"/>
                </a:cxn>
                <a:cxn ang="0">
                  <a:pos x="2" y="100"/>
                </a:cxn>
                <a:cxn ang="0">
                  <a:pos x="23" y="125"/>
                </a:cxn>
                <a:cxn ang="0">
                  <a:pos x="67" y="168"/>
                </a:cxn>
                <a:cxn ang="0">
                  <a:pos x="117" y="204"/>
                </a:cxn>
                <a:cxn ang="0">
                  <a:pos x="181" y="229"/>
                </a:cxn>
                <a:cxn ang="0">
                  <a:pos x="267" y="255"/>
                </a:cxn>
                <a:cxn ang="0">
                  <a:pos x="366" y="277"/>
                </a:cxn>
                <a:cxn ang="0">
                  <a:pos x="470" y="293"/>
                </a:cxn>
                <a:cxn ang="0">
                  <a:pos x="559" y="299"/>
                </a:cxn>
                <a:cxn ang="0">
                  <a:pos x="650" y="292"/>
                </a:cxn>
                <a:cxn ang="0">
                  <a:pos x="765" y="266"/>
                </a:cxn>
                <a:cxn ang="0">
                  <a:pos x="908" y="221"/>
                </a:cxn>
                <a:cxn ang="0">
                  <a:pos x="1028" y="176"/>
                </a:cxn>
                <a:cxn ang="0">
                  <a:pos x="1111" y="149"/>
                </a:cxn>
                <a:cxn ang="0">
                  <a:pos x="1166" y="134"/>
                </a:cxn>
                <a:cxn ang="0">
                  <a:pos x="1226" y="125"/>
                </a:cxn>
                <a:cxn ang="0">
                  <a:pos x="1292" y="118"/>
                </a:cxn>
                <a:cxn ang="0">
                  <a:pos x="1367" y="118"/>
                </a:cxn>
                <a:cxn ang="0">
                  <a:pos x="1434" y="125"/>
                </a:cxn>
                <a:cxn ang="0">
                  <a:pos x="1493" y="141"/>
                </a:cxn>
                <a:cxn ang="0">
                  <a:pos x="1551" y="168"/>
                </a:cxn>
                <a:cxn ang="0">
                  <a:pos x="1612" y="210"/>
                </a:cxn>
                <a:cxn ang="0">
                  <a:pos x="1683" y="269"/>
                </a:cxn>
                <a:cxn ang="0">
                  <a:pos x="1822" y="396"/>
                </a:cxn>
                <a:cxn ang="0">
                  <a:pos x="2016" y="491"/>
                </a:cxn>
              </a:cxnLst>
              <a:rect l="0" t="0" r="r" b="b"/>
              <a:pathLst>
                <a:path w="2042" h="511">
                  <a:moveTo>
                    <a:pt x="2042" y="483"/>
                  </a:moveTo>
                  <a:lnTo>
                    <a:pt x="2029" y="469"/>
                  </a:lnTo>
                  <a:lnTo>
                    <a:pt x="1992" y="432"/>
                  </a:lnTo>
                  <a:lnTo>
                    <a:pt x="1966" y="406"/>
                  </a:lnTo>
                  <a:lnTo>
                    <a:pt x="1935" y="377"/>
                  </a:lnTo>
                  <a:lnTo>
                    <a:pt x="1899" y="345"/>
                  </a:lnTo>
                  <a:lnTo>
                    <a:pt x="1859" y="311"/>
                  </a:lnTo>
                  <a:lnTo>
                    <a:pt x="1815" y="277"/>
                  </a:lnTo>
                  <a:lnTo>
                    <a:pt x="1768" y="243"/>
                  </a:lnTo>
                  <a:lnTo>
                    <a:pt x="1718" y="208"/>
                  </a:lnTo>
                  <a:lnTo>
                    <a:pt x="1666" y="176"/>
                  </a:lnTo>
                  <a:lnTo>
                    <a:pt x="1610" y="145"/>
                  </a:lnTo>
                  <a:lnTo>
                    <a:pt x="1554" y="118"/>
                  </a:lnTo>
                  <a:lnTo>
                    <a:pt x="1524" y="106"/>
                  </a:lnTo>
                  <a:lnTo>
                    <a:pt x="1495" y="95"/>
                  </a:lnTo>
                  <a:lnTo>
                    <a:pt x="1466" y="86"/>
                  </a:lnTo>
                  <a:lnTo>
                    <a:pt x="1435" y="77"/>
                  </a:lnTo>
                  <a:lnTo>
                    <a:pt x="1335" y="50"/>
                  </a:lnTo>
                  <a:lnTo>
                    <a:pt x="1244" y="29"/>
                  </a:lnTo>
                  <a:lnTo>
                    <a:pt x="1202" y="20"/>
                  </a:lnTo>
                  <a:lnTo>
                    <a:pt x="1162" y="14"/>
                  </a:lnTo>
                  <a:lnTo>
                    <a:pt x="1124" y="7"/>
                  </a:lnTo>
                  <a:lnTo>
                    <a:pt x="1087" y="3"/>
                  </a:lnTo>
                  <a:lnTo>
                    <a:pt x="1049" y="1"/>
                  </a:lnTo>
                  <a:lnTo>
                    <a:pt x="1011" y="0"/>
                  </a:lnTo>
                  <a:lnTo>
                    <a:pt x="973" y="0"/>
                  </a:lnTo>
                  <a:lnTo>
                    <a:pt x="934" y="3"/>
                  </a:lnTo>
                  <a:lnTo>
                    <a:pt x="893" y="6"/>
                  </a:lnTo>
                  <a:lnTo>
                    <a:pt x="850" y="12"/>
                  </a:lnTo>
                  <a:lnTo>
                    <a:pt x="806" y="19"/>
                  </a:lnTo>
                  <a:lnTo>
                    <a:pt x="758" y="28"/>
                  </a:lnTo>
                  <a:lnTo>
                    <a:pt x="661" y="51"/>
                  </a:lnTo>
                  <a:lnTo>
                    <a:pt x="565" y="74"/>
                  </a:lnTo>
                  <a:lnTo>
                    <a:pt x="471" y="94"/>
                  </a:lnTo>
                  <a:lnTo>
                    <a:pt x="424" y="103"/>
                  </a:lnTo>
                  <a:lnTo>
                    <a:pt x="378" y="111"/>
                  </a:lnTo>
                  <a:lnTo>
                    <a:pt x="334" y="117"/>
                  </a:lnTo>
                  <a:lnTo>
                    <a:pt x="287" y="121"/>
                  </a:lnTo>
                  <a:lnTo>
                    <a:pt x="243" y="124"/>
                  </a:lnTo>
                  <a:lnTo>
                    <a:pt x="198" y="124"/>
                  </a:lnTo>
                  <a:lnTo>
                    <a:pt x="155" y="120"/>
                  </a:lnTo>
                  <a:lnTo>
                    <a:pt x="111" y="114"/>
                  </a:lnTo>
                  <a:lnTo>
                    <a:pt x="68" y="103"/>
                  </a:lnTo>
                  <a:lnTo>
                    <a:pt x="25" y="90"/>
                  </a:lnTo>
                  <a:lnTo>
                    <a:pt x="12" y="87"/>
                  </a:lnTo>
                  <a:lnTo>
                    <a:pt x="5" y="87"/>
                  </a:lnTo>
                  <a:lnTo>
                    <a:pt x="2" y="89"/>
                  </a:lnTo>
                  <a:lnTo>
                    <a:pt x="0" y="91"/>
                  </a:lnTo>
                  <a:lnTo>
                    <a:pt x="0" y="95"/>
                  </a:lnTo>
                  <a:lnTo>
                    <a:pt x="2" y="100"/>
                  </a:lnTo>
                  <a:lnTo>
                    <a:pt x="8" y="107"/>
                  </a:lnTo>
                  <a:lnTo>
                    <a:pt x="23" y="125"/>
                  </a:lnTo>
                  <a:lnTo>
                    <a:pt x="43" y="146"/>
                  </a:lnTo>
                  <a:lnTo>
                    <a:pt x="67" y="168"/>
                  </a:lnTo>
                  <a:lnTo>
                    <a:pt x="97" y="192"/>
                  </a:lnTo>
                  <a:lnTo>
                    <a:pt x="117" y="204"/>
                  </a:lnTo>
                  <a:lnTo>
                    <a:pt x="145" y="217"/>
                  </a:lnTo>
                  <a:lnTo>
                    <a:pt x="181" y="229"/>
                  </a:lnTo>
                  <a:lnTo>
                    <a:pt x="222" y="243"/>
                  </a:lnTo>
                  <a:lnTo>
                    <a:pt x="267" y="255"/>
                  </a:lnTo>
                  <a:lnTo>
                    <a:pt x="317" y="267"/>
                  </a:lnTo>
                  <a:lnTo>
                    <a:pt x="366" y="277"/>
                  </a:lnTo>
                  <a:lnTo>
                    <a:pt x="420" y="286"/>
                  </a:lnTo>
                  <a:lnTo>
                    <a:pt x="470" y="293"/>
                  </a:lnTo>
                  <a:lnTo>
                    <a:pt x="514" y="297"/>
                  </a:lnTo>
                  <a:lnTo>
                    <a:pt x="559" y="299"/>
                  </a:lnTo>
                  <a:lnTo>
                    <a:pt x="603" y="297"/>
                  </a:lnTo>
                  <a:lnTo>
                    <a:pt x="650" y="292"/>
                  </a:lnTo>
                  <a:lnTo>
                    <a:pt x="703" y="282"/>
                  </a:lnTo>
                  <a:lnTo>
                    <a:pt x="765" y="266"/>
                  </a:lnTo>
                  <a:lnTo>
                    <a:pt x="836" y="245"/>
                  </a:lnTo>
                  <a:lnTo>
                    <a:pt x="908" y="221"/>
                  </a:lnTo>
                  <a:lnTo>
                    <a:pt x="971" y="197"/>
                  </a:lnTo>
                  <a:lnTo>
                    <a:pt x="1028" y="176"/>
                  </a:lnTo>
                  <a:lnTo>
                    <a:pt x="1083" y="157"/>
                  </a:lnTo>
                  <a:lnTo>
                    <a:pt x="1111" y="149"/>
                  </a:lnTo>
                  <a:lnTo>
                    <a:pt x="1138" y="141"/>
                  </a:lnTo>
                  <a:lnTo>
                    <a:pt x="1166" y="134"/>
                  </a:lnTo>
                  <a:lnTo>
                    <a:pt x="1196" y="128"/>
                  </a:lnTo>
                  <a:lnTo>
                    <a:pt x="1226" y="125"/>
                  </a:lnTo>
                  <a:lnTo>
                    <a:pt x="1259" y="121"/>
                  </a:lnTo>
                  <a:lnTo>
                    <a:pt x="1292" y="118"/>
                  </a:lnTo>
                  <a:lnTo>
                    <a:pt x="1329" y="117"/>
                  </a:lnTo>
                  <a:lnTo>
                    <a:pt x="1367" y="118"/>
                  </a:lnTo>
                  <a:lnTo>
                    <a:pt x="1402" y="121"/>
                  </a:lnTo>
                  <a:lnTo>
                    <a:pt x="1434" y="125"/>
                  </a:lnTo>
                  <a:lnTo>
                    <a:pt x="1465" y="132"/>
                  </a:lnTo>
                  <a:lnTo>
                    <a:pt x="1493" y="141"/>
                  </a:lnTo>
                  <a:lnTo>
                    <a:pt x="1521" y="153"/>
                  </a:lnTo>
                  <a:lnTo>
                    <a:pt x="1551" y="168"/>
                  </a:lnTo>
                  <a:lnTo>
                    <a:pt x="1581" y="187"/>
                  </a:lnTo>
                  <a:lnTo>
                    <a:pt x="1612" y="210"/>
                  </a:lnTo>
                  <a:lnTo>
                    <a:pt x="1646" y="237"/>
                  </a:lnTo>
                  <a:lnTo>
                    <a:pt x="1683" y="269"/>
                  </a:lnTo>
                  <a:lnTo>
                    <a:pt x="1725" y="306"/>
                  </a:lnTo>
                  <a:lnTo>
                    <a:pt x="1822" y="396"/>
                  </a:lnTo>
                  <a:lnTo>
                    <a:pt x="1944" y="511"/>
                  </a:lnTo>
                  <a:lnTo>
                    <a:pt x="2016" y="491"/>
                  </a:lnTo>
                  <a:lnTo>
                    <a:pt x="2042" y="48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6" name="Freeform 53"/>
            <p:cNvSpPr>
              <a:spLocks/>
            </p:cNvSpPr>
            <p:nvPr/>
          </p:nvSpPr>
          <p:spPr bwMode="auto">
            <a:xfrm>
              <a:off x="1960" y="2580"/>
              <a:ext cx="544" cy="344"/>
            </a:xfrm>
            <a:custGeom>
              <a:avLst/>
              <a:gdLst/>
              <a:ahLst/>
              <a:cxnLst>
                <a:cxn ang="0">
                  <a:pos x="986" y="632"/>
                </a:cxn>
                <a:cxn ang="0">
                  <a:pos x="883" y="653"/>
                </a:cxn>
                <a:cxn ang="0">
                  <a:pos x="796" y="677"/>
                </a:cxn>
                <a:cxn ang="0">
                  <a:pos x="738" y="685"/>
                </a:cxn>
                <a:cxn ang="0">
                  <a:pos x="677" y="687"/>
                </a:cxn>
                <a:cxn ang="0">
                  <a:pos x="574" y="679"/>
                </a:cxn>
                <a:cxn ang="0">
                  <a:pos x="452" y="660"/>
                </a:cxn>
                <a:cxn ang="0">
                  <a:pos x="388" y="642"/>
                </a:cxn>
                <a:cxn ang="0">
                  <a:pos x="344" y="625"/>
                </a:cxn>
                <a:cxn ang="0">
                  <a:pos x="302" y="600"/>
                </a:cxn>
                <a:cxn ang="0">
                  <a:pos x="262" y="567"/>
                </a:cxn>
                <a:cxn ang="0">
                  <a:pos x="202" y="507"/>
                </a:cxn>
                <a:cxn ang="0">
                  <a:pos x="126" y="420"/>
                </a:cxn>
                <a:cxn ang="0">
                  <a:pos x="36" y="309"/>
                </a:cxn>
                <a:cxn ang="0">
                  <a:pos x="3" y="263"/>
                </a:cxn>
                <a:cxn ang="0">
                  <a:pos x="0" y="252"/>
                </a:cxn>
                <a:cxn ang="0">
                  <a:pos x="5" y="249"/>
                </a:cxn>
                <a:cxn ang="0">
                  <a:pos x="16" y="255"/>
                </a:cxn>
                <a:cxn ang="0">
                  <a:pos x="36" y="273"/>
                </a:cxn>
                <a:cxn ang="0">
                  <a:pos x="77" y="305"/>
                </a:cxn>
                <a:cxn ang="0">
                  <a:pos x="145" y="342"/>
                </a:cxn>
                <a:cxn ang="0">
                  <a:pos x="190" y="362"/>
                </a:cxn>
                <a:cxn ang="0">
                  <a:pos x="242" y="378"/>
                </a:cxn>
                <a:cxn ang="0">
                  <a:pos x="304" y="392"/>
                </a:cxn>
                <a:cxn ang="0">
                  <a:pos x="422" y="417"/>
                </a:cxn>
                <a:cxn ang="0">
                  <a:pos x="522" y="447"/>
                </a:cxn>
                <a:cxn ang="0">
                  <a:pos x="617" y="484"/>
                </a:cxn>
                <a:cxn ang="0">
                  <a:pos x="721" y="536"/>
                </a:cxn>
                <a:cxn ang="0">
                  <a:pos x="777" y="563"/>
                </a:cxn>
                <a:cxn ang="0">
                  <a:pos x="839" y="583"/>
                </a:cxn>
                <a:cxn ang="0">
                  <a:pos x="905" y="595"/>
                </a:cxn>
                <a:cxn ang="0">
                  <a:pos x="975" y="593"/>
                </a:cxn>
                <a:cxn ang="0">
                  <a:pos x="917" y="564"/>
                </a:cxn>
                <a:cxn ang="0">
                  <a:pos x="841" y="529"/>
                </a:cxn>
                <a:cxn ang="0">
                  <a:pos x="800" y="505"/>
                </a:cxn>
                <a:cxn ang="0">
                  <a:pos x="753" y="473"/>
                </a:cxn>
                <a:cxn ang="0">
                  <a:pos x="710" y="435"/>
                </a:cxn>
                <a:cxn ang="0">
                  <a:pos x="668" y="388"/>
                </a:cxn>
                <a:cxn ang="0">
                  <a:pos x="630" y="334"/>
                </a:cxn>
                <a:cxn ang="0">
                  <a:pos x="597" y="271"/>
                </a:cxn>
                <a:cxn ang="0">
                  <a:pos x="574" y="209"/>
                </a:cxn>
                <a:cxn ang="0">
                  <a:pos x="559" y="154"/>
                </a:cxn>
                <a:cxn ang="0">
                  <a:pos x="553" y="115"/>
                </a:cxn>
                <a:cxn ang="0">
                  <a:pos x="552" y="62"/>
                </a:cxn>
                <a:cxn ang="0">
                  <a:pos x="549" y="34"/>
                </a:cxn>
                <a:cxn ang="0">
                  <a:pos x="543" y="12"/>
                </a:cxn>
                <a:cxn ang="0">
                  <a:pos x="544" y="4"/>
                </a:cxn>
                <a:cxn ang="0">
                  <a:pos x="550" y="1"/>
                </a:cxn>
                <a:cxn ang="0">
                  <a:pos x="561" y="11"/>
                </a:cxn>
                <a:cxn ang="0">
                  <a:pos x="612" y="69"/>
                </a:cxn>
                <a:cxn ang="0">
                  <a:pos x="672" y="126"/>
                </a:cxn>
                <a:cxn ang="0">
                  <a:pos x="740" y="184"/>
                </a:cxn>
                <a:cxn ang="0">
                  <a:pos x="785" y="226"/>
                </a:cxn>
                <a:cxn ang="0">
                  <a:pos x="826" y="278"/>
                </a:cxn>
                <a:cxn ang="0">
                  <a:pos x="865" y="343"/>
                </a:cxn>
                <a:cxn ang="0">
                  <a:pos x="909" y="436"/>
                </a:cxn>
                <a:cxn ang="0">
                  <a:pos x="936" y="484"/>
                </a:cxn>
                <a:cxn ang="0">
                  <a:pos x="977" y="531"/>
                </a:cxn>
                <a:cxn ang="0">
                  <a:pos x="1057" y="594"/>
                </a:cxn>
                <a:cxn ang="0">
                  <a:pos x="1083" y="617"/>
                </a:cxn>
                <a:cxn ang="0">
                  <a:pos x="1088" y="626"/>
                </a:cxn>
                <a:cxn ang="0">
                  <a:pos x="1078" y="629"/>
                </a:cxn>
                <a:cxn ang="0">
                  <a:pos x="1018" y="630"/>
                </a:cxn>
              </a:cxnLst>
              <a:rect l="0" t="0" r="r" b="b"/>
              <a:pathLst>
                <a:path w="1088" h="687">
                  <a:moveTo>
                    <a:pt x="1018" y="630"/>
                  </a:moveTo>
                  <a:lnTo>
                    <a:pt x="986" y="632"/>
                  </a:lnTo>
                  <a:lnTo>
                    <a:pt x="939" y="641"/>
                  </a:lnTo>
                  <a:lnTo>
                    <a:pt x="883" y="653"/>
                  </a:lnTo>
                  <a:lnTo>
                    <a:pt x="825" y="669"/>
                  </a:lnTo>
                  <a:lnTo>
                    <a:pt x="796" y="677"/>
                  </a:lnTo>
                  <a:lnTo>
                    <a:pt x="768" y="682"/>
                  </a:lnTo>
                  <a:lnTo>
                    <a:pt x="738" y="685"/>
                  </a:lnTo>
                  <a:lnTo>
                    <a:pt x="708" y="687"/>
                  </a:lnTo>
                  <a:lnTo>
                    <a:pt x="677" y="687"/>
                  </a:lnTo>
                  <a:lnTo>
                    <a:pt x="645" y="685"/>
                  </a:lnTo>
                  <a:lnTo>
                    <a:pt x="574" y="679"/>
                  </a:lnTo>
                  <a:lnTo>
                    <a:pt x="495" y="668"/>
                  </a:lnTo>
                  <a:lnTo>
                    <a:pt x="452" y="660"/>
                  </a:lnTo>
                  <a:lnTo>
                    <a:pt x="409" y="649"/>
                  </a:lnTo>
                  <a:lnTo>
                    <a:pt x="388" y="642"/>
                  </a:lnTo>
                  <a:lnTo>
                    <a:pt x="366" y="633"/>
                  </a:lnTo>
                  <a:lnTo>
                    <a:pt x="344" y="625"/>
                  </a:lnTo>
                  <a:lnTo>
                    <a:pt x="324" y="613"/>
                  </a:lnTo>
                  <a:lnTo>
                    <a:pt x="302" y="600"/>
                  </a:lnTo>
                  <a:lnTo>
                    <a:pt x="282" y="585"/>
                  </a:lnTo>
                  <a:lnTo>
                    <a:pt x="262" y="567"/>
                  </a:lnTo>
                  <a:lnTo>
                    <a:pt x="242" y="550"/>
                  </a:lnTo>
                  <a:lnTo>
                    <a:pt x="202" y="507"/>
                  </a:lnTo>
                  <a:lnTo>
                    <a:pt x="163" y="463"/>
                  </a:lnTo>
                  <a:lnTo>
                    <a:pt x="126" y="420"/>
                  </a:lnTo>
                  <a:lnTo>
                    <a:pt x="91" y="378"/>
                  </a:lnTo>
                  <a:lnTo>
                    <a:pt x="36" y="309"/>
                  </a:lnTo>
                  <a:lnTo>
                    <a:pt x="8" y="271"/>
                  </a:lnTo>
                  <a:lnTo>
                    <a:pt x="3" y="263"/>
                  </a:lnTo>
                  <a:lnTo>
                    <a:pt x="0" y="257"/>
                  </a:lnTo>
                  <a:lnTo>
                    <a:pt x="0" y="252"/>
                  </a:lnTo>
                  <a:lnTo>
                    <a:pt x="1" y="249"/>
                  </a:lnTo>
                  <a:lnTo>
                    <a:pt x="5" y="249"/>
                  </a:lnTo>
                  <a:lnTo>
                    <a:pt x="10" y="251"/>
                  </a:lnTo>
                  <a:lnTo>
                    <a:pt x="16" y="255"/>
                  </a:lnTo>
                  <a:lnTo>
                    <a:pt x="25" y="262"/>
                  </a:lnTo>
                  <a:lnTo>
                    <a:pt x="36" y="273"/>
                  </a:lnTo>
                  <a:lnTo>
                    <a:pt x="54" y="288"/>
                  </a:lnTo>
                  <a:lnTo>
                    <a:pt x="77" y="305"/>
                  </a:lnTo>
                  <a:lnTo>
                    <a:pt x="108" y="324"/>
                  </a:lnTo>
                  <a:lnTo>
                    <a:pt x="145" y="342"/>
                  </a:lnTo>
                  <a:lnTo>
                    <a:pt x="166" y="352"/>
                  </a:lnTo>
                  <a:lnTo>
                    <a:pt x="190" y="362"/>
                  </a:lnTo>
                  <a:lnTo>
                    <a:pt x="215" y="371"/>
                  </a:lnTo>
                  <a:lnTo>
                    <a:pt x="242" y="378"/>
                  </a:lnTo>
                  <a:lnTo>
                    <a:pt x="273" y="386"/>
                  </a:lnTo>
                  <a:lnTo>
                    <a:pt x="304" y="392"/>
                  </a:lnTo>
                  <a:lnTo>
                    <a:pt x="366" y="405"/>
                  </a:lnTo>
                  <a:lnTo>
                    <a:pt x="422" y="417"/>
                  </a:lnTo>
                  <a:lnTo>
                    <a:pt x="473" y="431"/>
                  </a:lnTo>
                  <a:lnTo>
                    <a:pt x="522" y="447"/>
                  </a:lnTo>
                  <a:lnTo>
                    <a:pt x="569" y="463"/>
                  </a:lnTo>
                  <a:lnTo>
                    <a:pt x="617" y="484"/>
                  </a:lnTo>
                  <a:lnTo>
                    <a:pt x="667" y="507"/>
                  </a:lnTo>
                  <a:lnTo>
                    <a:pt x="721" y="536"/>
                  </a:lnTo>
                  <a:lnTo>
                    <a:pt x="748" y="550"/>
                  </a:lnTo>
                  <a:lnTo>
                    <a:pt x="777" y="563"/>
                  </a:lnTo>
                  <a:lnTo>
                    <a:pt x="807" y="575"/>
                  </a:lnTo>
                  <a:lnTo>
                    <a:pt x="839" y="583"/>
                  </a:lnTo>
                  <a:lnTo>
                    <a:pt x="872" y="591"/>
                  </a:lnTo>
                  <a:lnTo>
                    <a:pt x="905" y="595"/>
                  </a:lnTo>
                  <a:lnTo>
                    <a:pt x="940" y="596"/>
                  </a:lnTo>
                  <a:lnTo>
                    <a:pt x="975" y="593"/>
                  </a:lnTo>
                  <a:lnTo>
                    <a:pt x="943" y="576"/>
                  </a:lnTo>
                  <a:lnTo>
                    <a:pt x="917" y="564"/>
                  </a:lnTo>
                  <a:lnTo>
                    <a:pt x="877" y="545"/>
                  </a:lnTo>
                  <a:lnTo>
                    <a:pt x="841" y="529"/>
                  </a:lnTo>
                  <a:lnTo>
                    <a:pt x="822" y="518"/>
                  </a:lnTo>
                  <a:lnTo>
                    <a:pt x="800" y="505"/>
                  </a:lnTo>
                  <a:lnTo>
                    <a:pt x="776" y="490"/>
                  </a:lnTo>
                  <a:lnTo>
                    <a:pt x="753" y="473"/>
                  </a:lnTo>
                  <a:lnTo>
                    <a:pt x="732" y="454"/>
                  </a:lnTo>
                  <a:lnTo>
                    <a:pt x="710" y="435"/>
                  </a:lnTo>
                  <a:lnTo>
                    <a:pt x="688" y="413"/>
                  </a:lnTo>
                  <a:lnTo>
                    <a:pt x="668" y="388"/>
                  </a:lnTo>
                  <a:lnTo>
                    <a:pt x="648" y="363"/>
                  </a:lnTo>
                  <a:lnTo>
                    <a:pt x="630" y="334"/>
                  </a:lnTo>
                  <a:lnTo>
                    <a:pt x="612" y="302"/>
                  </a:lnTo>
                  <a:lnTo>
                    <a:pt x="597" y="271"/>
                  </a:lnTo>
                  <a:lnTo>
                    <a:pt x="584" y="240"/>
                  </a:lnTo>
                  <a:lnTo>
                    <a:pt x="574" y="209"/>
                  </a:lnTo>
                  <a:lnTo>
                    <a:pt x="567" y="181"/>
                  </a:lnTo>
                  <a:lnTo>
                    <a:pt x="559" y="154"/>
                  </a:lnTo>
                  <a:lnTo>
                    <a:pt x="556" y="133"/>
                  </a:lnTo>
                  <a:lnTo>
                    <a:pt x="553" y="115"/>
                  </a:lnTo>
                  <a:lnTo>
                    <a:pt x="552" y="86"/>
                  </a:lnTo>
                  <a:lnTo>
                    <a:pt x="552" y="62"/>
                  </a:lnTo>
                  <a:lnTo>
                    <a:pt x="552" y="44"/>
                  </a:lnTo>
                  <a:lnTo>
                    <a:pt x="549" y="34"/>
                  </a:lnTo>
                  <a:lnTo>
                    <a:pt x="547" y="26"/>
                  </a:lnTo>
                  <a:lnTo>
                    <a:pt x="543" y="12"/>
                  </a:lnTo>
                  <a:lnTo>
                    <a:pt x="543" y="7"/>
                  </a:lnTo>
                  <a:lnTo>
                    <a:pt x="544" y="4"/>
                  </a:lnTo>
                  <a:lnTo>
                    <a:pt x="546" y="0"/>
                  </a:lnTo>
                  <a:lnTo>
                    <a:pt x="550" y="1"/>
                  </a:lnTo>
                  <a:lnTo>
                    <a:pt x="556" y="5"/>
                  </a:lnTo>
                  <a:lnTo>
                    <a:pt x="561" y="11"/>
                  </a:lnTo>
                  <a:lnTo>
                    <a:pt x="581" y="36"/>
                  </a:lnTo>
                  <a:lnTo>
                    <a:pt x="612" y="69"/>
                  </a:lnTo>
                  <a:lnTo>
                    <a:pt x="650" y="107"/>
                  </a:lnTo>
                  <a:lnTo>
                    <a:pt x="672" y="126"/>
                  </a:lnTo>
                  <a:lnTo>
                    <a:pt x="695" y="145"/>
                  </a:lnTo>
                  <a:lnTo>
                    <a:pt x="740" y="184"/>
                  </a:lnTo>
                  <a:lnTo>
                    <a:pt x="763" y="204"/>
                  </a:lnTo>
                  <a:lnTo>
                    <a:pt x="785" y="226"/>
                  </a:lnTo>
                  <a:lnTo>
                    <a:pt x="807" y="251"/>
                  </a:lnTo>
                  <a:lnTo>
                    <a:pt x="826" y="278"/>
                  </a:lnTo>
                  <a:lnTo>
                    <a:pt x="846" y="309"/>
                  </a:lnTo>
                  <a:lnTo>
                    <a:pt x="865" y="343"/>
                  </a:lnTo>
                  <a:lnTo>
                    <a:pt x="897" y="409"/>
                  </a:lnTo>
                  <a:lnTo>
                    <a:pt x="909" y="436"/>
                  </a:lnTo>
                  <a:lnTo>
                    <a:pt x="922" y="461"/>
                  </a:lnTo>
                  <a:lnTo>
                    <a:pt x="936" y="484"/>
                  </a:lnTo>
                  <a:lnTo>
                    <a:pt x="954" y="507"/>
                  </a:lnTo>
                  <a:lnTo>
                    <a:pt x="977" y="531"/>
                  </a:lnTo>
                  <a:lnTo>
                    <a:pt x="1005" y="555"/>
                  </a:lnTo>
                  <a:lnTo>
                    <a:pt x="1057" y="594"/>
                  </a:lnTo>
                  <a:lnTo>
                    <a:pt x="1072" y="607"/>
                  </a:lnTo>
                  <a:lnTo>
                    <a:pt x="1083" y="617"/>
                  </a:lnTo>
                  <a:lnTo>
                    <a:pt x="1088" y="623"/>
                  </a:lnTo>
                  <a:lnTo>
                    <a:pt x="1088" y="626"/>
                  </a:lnTo>
                  <a:lnTo>
                    <a:pt x="1087" y="628"/>
                  </a:lnTo>
                  <a:lnTo>
                    <a:pt x="1078" y="629"/>
                  </a:lnTo>
                  <a:lnTo>
                    <a:pt x="1065" y="630"/>
                  </a:lnTo>
                  <a:lnTo>
                    <a:pt x="1018" y="6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7" name="Freeform 54"/>
            <p:cNvSpPr>
              <a:spLocks/>
            </p:cNvSpPr>
            <p:nvPr/>
          </p:nvSpPr>
          <p:spPr bwMode="auto">
            <a:xfrm>
              <a:off x="1826" y="2388"/>
              <a:ext cx="413" cy="392"/>
            </a:xfrm>
            <a:custGeom>
              <a:avLst/>
              <a:gdLst/>
              <a:ahLst/>
              <a:cxnLst>
                <a:cxn ang="0">
                  <a:pos x="653" y="728"/>
                </a:cxn>
                <a:cxn ang="0">
                  <a:pos x="461" y="662"/>
                </a:cxn>
                <a:cxn ang="0">
                  <a:pos x="382" y="628"/>
                </a:cxn>
                <a:cxn ang="0">
                  <a:pos x="316" y="590"/>
                </a:cxn>
                <a:cxn ang="0">
                  <a:pos x="271" y="557"/>
                </a:cxn>
                <a:cxn ang="0">
                  <a:pos x="228" y="518"/>
                </a:cxn>
                <a:cxn ang="0">
                  <a:pos x="189" y="471"/>
                </a:cxn>
                <a:cxn ang="0">
                  <a:pos x="154" y="417"/>
                </a:cxn>
                <a:cxn ang="0">
                  <a:pos x="90" y="270"/>
                </a:cxn>
                <a:cxn ang="0">
                  <a:pos x="30" y="138"/>
                </a:cxn>
                <a:cxn ang="0">
                  <a:pos x="8" y="79"/>
                </a:cxn>
                <a:cxn ang="0">
                  <a:pos x="0" y="33"/>
                </a:cxn>
                <a:cxn ang="0">
                  <a:pos x="2" y="11"/>
                </a:cxn>
                <a:cxn ang="0">
                  <a:pos x="7" y="2"/>
                </a:cxn>
                <a:cxn ang="0">
                  <a:pos x="12" y="1"/>
                </a:cxn>
                <a:cxn ang="0">
                  <a:pos x="39" y="38"/>
                </a:cxn>
                <a:cxn ang="0">
                  <a:pos x="121" y="151"/>
                </a:cxn>
                <a:cxn ang="0">
                  <a:pos x="187" y="229"/>
                </a:cxn>
                <a:cxn ang="0">
                  <a:pos x="220" y="260"/>
                </a:cxn>
                <a:cxn ang="0">
                  <a:pos x="287" y="312"/>
                </a:cxn>
                <a:cxn ang="0">
                  <a:pos x="420" y="405"/>
                </a:cxn>
                <a:cxn ang="0">
                  <a:pos x="472" y="446"/>
                </a:cxn>
                <a:cxn ang="0">
                  <a:pos x="560" y="532"/>
                </a:cxn>
                <a:cxn ang="0">
                  <a:pos x="660" y="634"/>
                </a:cxn>
                <a:cxn ang="0">
                  <a:pos x="692" y="662"/>
                </a:cxn>
                <a:cxn ang="0">
                  <a:pos x="724" y="683"/>
                </a:cxn>
                <a:cxn ang="0">
                  <a:pos x="686" y="618"/>
                </a:cxn>
                <a:cxn ang="0">
                  <a:pos x="581" y="459"/>
                </a:cxn>
                <a:cxn ang="0">
                  <a:pos x="555" y="414"/>
                </a:cxn>
                <a:cxn ang="0">
                  <a:pos x="536" y="362"/>
                </a:cxn>
                <a:cxn ang="0">
                  <a:pos x="531" y="318"/>
                </a:cxn>
                <a:cxn ang="0">
                  <a:pos x="532" y="152"/>
                </a:cxn>
                <a:cxn ang="0">
                  <a:pos x="537" y="41"/>
                </a:cxn>
                <a:cxn ang="0">
                  <a:pos x="539" y="36"/>
                </a:cxn>
                <a:cxn ang="0">
                  <a:pos x="545" y="37"/>
                </a:cxn>
                <a:cxn ang="0">
                  <a:pos x="574" y="73"/>
                </a:cxn>
                <a:cxn ang="0">
                  <a:pos x="626" y="142"/>
                </a:cxn>
                <a:cxn ang="0">
                  <a:pos x="664" y="202"/>
                </a:cxn>
                <a:cxn ang="0">
                  <a:pos x="697" y="264"/>
                </a:cxn>
                <a:cxn ang="0">
                  <a:pos x="722" y="328"/>
                </a:cxn>
                <a:cxn ang="0">
                  <a:pos x="739" y="384"/>
                </a:cxn>
                <a:cxn ang="0">
                  <a:pos x="749" y="430"/>
                </a:cxn>
                <a:cxn ang="0">
                  <a:pos x="750" y="510"/>
                </a:cxn>
                <a:cxn ang="0">
                  <a:pos x="758" y="579"/>
                </a:cxn>
                <a:cxn ang="0">
                  <a:pos x="786" y="673"/>
                </a:cxn>
                <a:cxn ang="0">
                  <a:pos x="818" y="762"/>
                </a:cxn>
                <a:cxn ang="0">
                  <a:pos x="827" y="783"/>
                </a:cxn>
                <a:cxn ang="0">
                  <a:pos x="822" y="785"/>
                </a:cxn>
                <a:cxn ang="0">
                  <a:pos x="796" y="775"/>
                </a:cxn>
              </a:cxnLst>
              <a:rect l="0" t="0" r="r" b="b"/>
              <a:pathLst>
                <a:path w="827" h="785">
                  <a:moveTo>
                    <a:pt x="796" y="775"/>
                  </a:moveTo>
                  <a:lnTo>
                    <a:pt x="653" y="728"/>
                  </a:lnTo>
                  <a:lnTo>
                    <a:pt x="549" y="694"/>
                  </a:lnTo>
                  <a:lnTo>
                    <a:pt x="461" y="662"/>
                  </a:lnTo>
                  <a:lnTo>
                    <a:pt x="423" y="647"/>
                  </a:lnTo>
                  <a:lnTo>
                    <a:pt x="382" y="628"/>
                  </a:lnTo>
                  <a:lnTo>
                    <a:pt x="338" y="604"/>
                  </a:lnTo>
                  <a:lnTo>
                    <a:pt x="316" y="590"/>
                  </a:lnTo>
                  <a:lnTo>
                    <a:pt x="294" y="573"/>
                  </a:lnTo>
                  <a:lnTo>
                    <a:pt x="271" y="557"/>
                  </a:lnTo>
                  <a:lnTo>
                    <a:pt x="250" y="537"/>
                  </a:lnTo>
                  <a:lnTo>
                    <a:pt x="228" y="518"/>
                  </a:lnTo>
                  <a:lnTo>
                    <a:pt x="208" y="495"/>
                  </a:lnTo>
                  <a:lnTo>
                    <a:pt x="189" y="471"/>
                  </a:lnTo>
                  <a:lnTo>
                    <a:pt x="172" y="445"/>
                  </a:lnTo>
                  <a:lnTo>
                    <a:pt x="154" y="417"/>
                  </a:lnTo>
                  <a:lnTo>
                    <a:pt x="140" y="387"/>
                  </a:lnTo>
                  <a:lnTo>
                    <a:pt x="90" y="270"/>
                  </a:lnTo>
                  <a:lnTo>
                    <a:pt x="47" y="177"/>
                  </a:lnTo>
                  <a:lnTo>
                    <a:pt x="30" y="138"/>
                  </a:lnTo>
                  <a:lnTo>
                    <a:pt x="17" y="105"/>
                  </a:lnTo>
                  <a:lnTo>
                    <a:pt x="8" y="79"/>
                  </a:lnTo>
                  <a:lnTo>
                    <a:pt x="4" y="59"/>
                  </a:lnTo>
                  <a:lnTo>
                    <a:pt x="0" y="3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4" y="6"/>
                  </a:lnTo>
                  <a:lnTo>
                    <a:pt x="7" y="2"/>
                  </a:lnTo>
                  <a:lnTo>
                    <a:pt x="9" y="0"/>
                  </a:lnTo>
                  <a:lnTo>
                    <a:pt x="12" y="1"/>
                  </a:lnTo>
                  <a:lnTo>
                    <a:pt x="16" y="4"/>
                  </a:lnTo>
                  <a:lnTo>
                    <a:pt x="39" y="38"/>
                  </a:lnTo>
                  <a:lnTo>
                    <a:pt x="89" y="109"/>
                  </a:lnTo>
                  <a:lnTo>
                    <a:pt x="121" y="151"/>
                  </a:lnTo>
                  <a:lnTo>
                    <a:pt x="154" y="191"/>
                  </a:lnTo>
                  <a:lnTo>
                    <a:pt x="187" y="229"/>
                  </a:lnTo>
                  <a:lnTo>
                    <a:pt x="204" y="245"/>
                  </a:lnTo>
                  <a:lnTo>
                    <a:pt x="220" y="260"/>
                  </a:lnTo>
                  <a:lnTo>
                    <a:pt x="253" y="287"/>
                  </a:lnTo>
                  <a:lnTo>
                    <a:pt x="287" y="312"/>
                  </a:lnTo>
                  <a:lnTo>
                    <a:pt x="355" y="359"/>
                  </a:lnTo>
                  <a:lnTo>
                    <a:pt x="420" y="405"/>
                  </a:lnTo>
                  <a:lnTo>
                    <a:pt x="447" y="427"/>
                  </a:lnTo>
                  <a:lnTo>
                    <a:pt x="472" y="446"/>
                  </a:lnTo>
                  <a:lnTo>
                    <a:pt x="517" y="489"/>
                  </a:lnTo>
                  <a:lnTo>
                    <a:pt x="560" y="532"/>
                  </a:lnTo>
                  <a:lnTo>
                    <a:pt x="641" y="616"/>
                  </a:lnTo>
                  <a:lnTo>
                    <a:pt x="660" y="634"/>
                  </a:lnTo>
                  <a:lnTo>
                    <a:pt x="676" y="650"/>
                  </a:lnTo>
                  <a:lnTo>
                    <a:pt x="692" y="662"/>
                  </a:lnTo>
                  <a:lnTo>
                    <a:pt x="704" y="672"/>
                  </a:lnTo>
                  <a:lnTo>
                    <a:pt x="724" y="683"/>
                  </a:lnTo>
                  <a:lnTo>
                    <a:pt x="730" y="686"/>
                  </a:lnTo>
                  <a:lnTo>
                    <a:pt x="686" y="618"/>
                  </a:lnTo>
                  <a:lnTo>
                    <a:pt x="610" y="503"/>
                  </a:lnTo>
                  <a:lnTo>
                    <a:pt x="581" y="459"/>
                  </a:lnTo>
                  <a:lnTo>
                    <a:pt x="567" y="436"/>
                  </a:lnTo>
                  <a:lnTo>
                    <a:pt x="555" y="414"/>
                  </a:lnTo>
                  <a:lnTo>
                    <a:pt x="545" y="389"/>
                  </a:lnTo>
                  <a:lnTo>
                    <a:pt x="536" y="362"/>
                  </a:lnTo>
                  <a:lnTo>
                    <a:pt x="531" y="333"/>
                  </a:lnTo>
                  <a:lnTo>
                    <a:pt x="531" y="318"/>
                  </a:lnTo>
                  <a:lnTo>
                    <a:pt x="530" y="302"/>
                  </a:lnTo>
                  <a:lnTo>
                    <a:pt x="532" y="152"/>
                  </a:lnTo>
                  <a:lnTo>
                    <a:pt x="535" y="53"/>
                  </a:lnTo>
                  <a:lnTo>
                    <a:pt x="537" y="41"/>
                  </a:lnTo>
                  <a:lnTo>
                    <a:pt x="538" y="37"/>
                  </a:lnTo>
                  <a:lnTo>
                    <a:pt x="539" y="36"/>
                  </a:lnTo>
                  <a:lnTo>
                    <a:pt x="542" y="36"/>
                  </a:lnTo>
                  <a:lnTo>
                    <a:pt x="545" y="37"/>
                  </a:lnTo>
                  <a:lnTo>
                    <a:pt x="555" y="48"/>
                  </a:lnTo>
                  <a:lnTo>
                    <a:pt x="574" y="73"/>
                  </a:lnTo>
                  <a:lnTo>
                    <a:pt x="607" y="116"/>
                  </a:lnTo>
                  <a:lnTo>
                    <a:pt x="626" y="142"/>
                  </a:lnTo>
                  <a:lnTo>
                    <a:pt x="646" y="171"/>
                  </a:lnTo>
                  <a:lnTo>
                    <a:pt x="664" y="202"/>
                  </a:lnTo>
                  <a:lnTo>
                    <a:pt x="682" y="232"/>
                  </a:lnTo>
                  <a:lnTo>
                    <a:pt x="697" y="264"/>
                  </a:lnTo>
                  <a:lnTo>
                    <a:pt x="710" y="296"/>
                  </a:lnTo>
                  <a:lnTo>
                    <a:pt x="722" y="328"/>
                  </a:lnTo>
                  <a:lnTo>
                    <a:pt x="732" y="357"/>
                  </a:lnTo>
                  <a:lnTo>
                    <a:pt x="739" y="384"/>
                  </a:lnTo>
                  <a:lnTo>
                    <a:pt x="746" y="409"/>
                  </a:lnTo>
                  <a:lnTo>
                    <a:pt x="749" y="430"/>
                  </a:lnTo>
                  <a:lnTo>
                    <a:pt x="750" y="446"/>
                  </a:lnTo>
                  <a:lnTo>
                    <a:pt x="750" y="510"/>
                  </a:lnTo>
                  <a:lnTo>
                    <a:pt x="753" y="546"/>
                  </a:lnTo>
                  <a:lnTo>
                    <a:pt x="758" y="579"/>
                  </a:lnTo>
                  <a:lnTo>
                    <a:pt x="770" y="619"/>
                  </a:lnTo>
                  <a:lnTo>
                    <a:pt x="786" y="673"/>
                  </a:lnTo>
                  <a:lnTo>
                    <a:pt x="804" y="725"/>
                  </a:lnTo>
                  <a:lnTo>
                    <a:pt x="818" y="762"/>
                  </a:lnTo>
                  <a:lnTo>
                    <a:pt x="826" y="779"/>
                  </a:lnTo>
                  <a:lnTo>
                    <a:pt x="827" y="783"/>
                  </a:lnTo>
                  <a:lnTo>
                    <a:pt x="825" y="785"/>
                  </a:lnTo>
                  <a:lnTo>
                    <a:pt x="822" y="785"/>
                  </a:lnTo>
                  <a:lnTo>
                    <a:pt x="815" y="783"/>
                  </a:lnTo>
                  <a:lnTo>
                    <a:pt x="796" y="7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8" name="Freeform 55"/>
            <p:cNvSpPr>
              <a:spLocks/>
            </p:cNvSpPr>
            <p:nvPr/>
          </p:nvSpPr>
          <p:spPr bwMode="auto">
            <a:xfrm>
              <a:off x="1858" y="2371"/>
              <a:ext cx="189" cy="1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7"/>
                </a:cxn>
                <a:cxn ang="0">
                  <a:pos x="99" y="108"/>
                </a:cxn>
                <a:cxn ang="0">
                  <a:pos x="124" y="134"/>
                </a:cxn>
                <a:cxn ang="0">
                  <a:pos x="149" y="158"/>
                </a:cxn>
                <a:cxn ang="0">
                  <a:pos x="204" y="209"/>
                </a:cxn>
                <a:cxn ang="0">
                  <a:pos x="264" y="262"/>
                </a:cxn>
                <a:cxn ang="0">
                  <a:pos x="314" y="306"/>
                </a:cxn>
                <a:cxn ang="0">
                  <a:pos x="340" y="331"/>
                </a:cxn>
                <a:cxn ang="0">
                  <a:pos x="347" y="338"/>
                </a:cxn>
                <a:cxn ang="0">
                  <a:pos x="350" y="339"/>
                </a:cxn>
                <a:cxn ang="0">
                  <a:pos x="352" y="339"/>
                </a:cxn>
                <a:cxn ang="0">
                  <a:pos x="354" y="337"/>
                </a:cxn>
                <a:cxn ang="0">
                  <a:pos x="356" y="333"/>
                </a:cxn>
                <a:cxn ang="0">
                  <a:pos x="357" y="322"/>
                </a:cxn>
                <a:cxn ang="0">
                  <a:pos x="360" y="238"/>
                </a:cxn>
                <a:cxn ang="0">
                  <a:pos x="365" y="178"/>
                </a:cxn>
                <a:cxn ang="0">
                  <a:pos x="370" y="126"/>
                </a:cxn>
                <a:cxn ang="0">
                  <a:pos x="376" y="82"/>
                </a:cxn>
                <a:cxn ang="0">
                  <a:pos x="378" y="42"/>
                </a:cxn>
                <a:cxn ang="0">
                  <a:pos x="379" y="0"/>
                </a:cxn>
                <a:cxn ang="0">
                  <a:pos x="241" y="0"/>
                </a:cxn>
                <a:cxn ang="0">
                  <a:pos x="259" y="48"/>
                </a:cxn>
                <a:cxn ang="0">
                  <a:pos x="274" y="90"/>
                </a:cxn>
                <a:cxn ang="0">
                  <a:pos x="284" y="126"/>
                </a:cxn>
                <a:cxn ang="0">
                  <a:pos x="291" y="151"/>
                </a:cxn>
                <a:cxn ang="0">
                  <a:pos x="293" y="169"/>
                </a:cxn>
                <a:cxn ang="0">
                  <a:pos x="294" y="183"/>
                </a:cxn>
                <a:cxn ang="0">
                  <a:pos x="289" y="177"/>
                </a:cxn>
                <a:cxn ang="0">
                  <a:pos x="277" y="161"/>
                </a:cxn>
                <a:cxn ang="0">
                  <a:pos x="259" y="131"/>
                </a:cxn>
                <a:cxn ang="0">
                  <a:pos x="250" y="109"/>
                </a:cxn>
                <a:cxn ang="0">
                  <a:pos x="239" y="84"/>
                </a:cxn>
                <a:cxn ang="0">
                  <a:pos x="211" y="14"/>
                </a:cxn>
                <a:cxn ang="0">
                  <a:pos x="205" y="0"/>
                </a:cxn>
                <a:cxn ang="0">
                  <a:pos x="0" y="0"/>
                </a:cxn>
              </a:cxnLst>
              <a:rect l="0" t="0" r="r" b="b"/>
              <a:pathLst>
                <a:path w="379" h="339">
                  <a:moveTo>
                    <a:pt x="0" y="0"/>
                  </a:moveTo>
                  <a:lnTo>
                    <a:pt x="51" y="57"/>
                  </a:lnTo>
                  <a:lnTo>
                    <a:pt x="99" y="108"/>
                  </a:lnTo>
                  <a:lnTo>
                    <a:pt x="124" y="134"/>
                  </a:lnTo>
                  <a:lnTo>
                    <a:pt x="149" y="158"/>
                  </a:lnTo>
                  <a:lnTo>
                    <a:pt x="204" y="209"/>
                  </a:lnTo>
                  <a:lnTo>
                    <a:pt x="264" y="262"/>
                  </a:lnTo>
                  <a:lnTo>
                    <a:pt x="314" y="306"/>
                  </a:lnTo>
                  <a:lnTo>
                    <a:pt x="340" y="331"/>
                  </a:lnTo>
                  <a:lnTo>
                    <a:pt x="347" y="338"/>
                  </a:lnTo>
                  <a:lnTo>
                    <a:pt x="350" y="339"/>
                  </a:lnTo>
                  <a:lnTo>
                    <a:pt x="352" y="339"/>
                  </a:lnTo>
                  <a:lnTo>
                    <a:pt x="354" y="337"/>
                  </a:lnTo>
                  <a:lnTo>
                    <a:pt x="356" y="333"/>
                  </a:lnTo>
                  <a:lnTo>
                    <a:pt x="357" y="322"/>
                  </a:lnTo>
                  <a:lnTo>
                    <a:pt x="360" y="238"/>
                  </a:lnTo>
                  <a:lnTo>
                    <a:pt x="365" y="178"/>
                  </a:lnTo>
                  <a:lnTo>
                    <a:pt x="370" y="126"/>
                  </a:lnTo>
                  <a:lnTo>
                    <a:pt x="376" y="82"/>
                  </a:lnTo>
                  <a:lnTo>
                    <a:pt x="378" y="42"/>
                  </a:lnTo>
                  <a:lnTo>
                    <a:pt x="379" y="0"/>
                  </a:lnTo>
                  <a:lnTo>
                    <a:pt x="241" y="0"/>
                  </a:lnTo>
                  <a:lnTo>
                    <a:pt x="259" y="48"/>
                  </a:lnTo>
                  <a:lnTo>
                    <a:pt x="274" y="90"/>
                  </a:lnTo>
                  <a:lnTo>
                    <a:pt x="284" y="126"/>
                  </a:lnTo>
                  <a:lnTo>
                    <a:pt x="291" y="151"/>
                  </a:lnTo>
                  <a:lnTo>
                    <a:pt x="293" y="169"/>
                  </a:lnTo>
                  <a:lnTo>
                    <a:pt x="294" y="183"/>
                  </a:lnTo>
                  <a:lnTo>
                    <a:pt x="289" y="177"/>
                  </a:lnTo>
                  <a:lnTo>
                    <a:pt x="277" y="161"/>
                  </a:lnTo>
                  <a:lnTo>
                    <a:pt x="259" y="131"/>
                  </a:lnTo>
                  <a:lnTo>
                    <a:pt x="250" y="109"/>
                  </a:lnTo>
                  <a:lnTo>
                    <a:pt x="239" y="84"/>
                  </a:lnTo>
                  <a:lnTo>
                    <a:pt x="211" y="14"/>
                  </a:lnTo>
                  <a:lnTo>
                    <a:pt x="20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9" name="Freeform 56"/>
            <p:cNvSpPr>
              <a:spLocks/>
            </p:cNvSpPr>
            <p:nvPr/>
          </p:nvSpPr>
          <p:spPr bwMode="auto">
            <a:xfrm>
              <a:off x="1815" y="1445"/>
              <a:ext cx="123" cy="316"/>
            </a:xfrm>
            <a:custGeom>
              <a:avLst/>
              <a:gdLst/>
              <a:ahLst/>
              <a:cxnLst>
                <a:cxn ang="0">
                  <a:pos x="0" y="631"/>
                </a:cxn>
                <a:cxn ang="0">
                  <a:pos x="0" y="610"/>
                </a:cxn>
                <a:cxn ang="0">
                  <a:pos x="3" y="585"/>
                </a:cxn>
                <a:cxn ang="0">
                  <a:pos x="5" y="550"/>
                </a:cxn>
                <a:cxn ang="0">
                  <a:pos x="10" y="509"/>
                </a:cxn>
                <a:cxn ang="0">
                  <a:pos x="18" y="461"/>
                </a:cxn>
                <a:cxn ang="0">
                  <a:pos x="29" y="409"/>
                </a:cxn>
                <a:cxn ang="0">
                  <a:pos x="44" y="352"/>
                </a:cxn>
                <a:cxn ang="0">
                  <a:pos x="62" y="298"/>
                </a:cxn>
                <a:cxn ang="0">
                  <a:pos x="82" y="248"/>
                </a:cxn>
                <a:cxn ang="0">
                  <a:pos x="101" y="201"/>
                </a:cxn>
                <a:cxn ang="0">
                  <a:pos x="123" y="158"/>
                </a:cxn>
                <a:cxn ang="0">
                  <a:pos x="146" y="118"/>
                </a:cxn>
                <a:cxn ang="0">
                  <a:pos x="171" y="80"/>
                </a:cxn>
                <a:cxn ang="0">
                  <a:pos x="197" y="44"/>
                </a:cxn>
                <a:cxn ang="0">
                  <a:pos x="226" y="8"/>
                </a:cxn>
                <a:cxn ang="0">
                  <a:pos x="235" y="2"/>
                </a:cxn>
                <a:cxn ang="0">
                  <a:pos x="238" y="1"/>
                </a:cxn>
                <a:cxn ang="0">
                  <a:pos x="241" y="0"/>
                </a:cxn>
                <a:cxn ang="0">
                  <a:pos x="244" y="1"/>
                </a:cxn>
                <a:cxn ang="0">
                  <a:pos x="246" y="4"/>
                </a:cxn>
                <a:cxn ang="0">
                  <a:pos x="246" y="8"/>
                </a:cxn>
                <a:cxn ang="0">
                  <a:pos x="244" y="15"/>
                </a:cxn>
                <a:cxn ang="0">
                  <a:pos x="232" y="45"/>
                </a:cxn>
                <a:cxn ang="0">
                  <a:pos x="223" y="71"/>
                </a:cxn>
                <a:cxn ang="0">
                  <a:pos x="214" y="106"/>
                </a:cxn>
                <a:cxn ang="0">
                  <a:pos x="204" y="148"/>
                </a:cxn>
                <a:cxn ang="0">
                  <a:pos x="197" y="201"/>
                </a:cxn>
                <a:cxn ang="0">
                  <a:pos x="195" y="230"/>
                </a:cxn>
                <a:cxn ang="0">
                  <a:pos x="193" y="262"/>
                </a:cxn>
                <a:cxn ang="0">
                  <a:pos x="190" y="297"/>
                </a:cxn>
                <a:cxn ang="0">
                  <a:pos x="190" y="334"/>
                </a:cxn>
                <a:cxn ang="0">
                  <a:pos x="191" y="438"/>
                </a:cxn>
                <a:cxn ang="0">
                  <a:pos x="194" y="482"/>
                </a:cxn>
                <a:cxn ang="0">
                  <a:pos x="197" y="525"/>
                </a:cxn>
                <a:cxn ang="0">
                  <a:pos x="197" y="567"/>
                </a:cxn>
                <a:cxn ang="0">
                  <a:pos x="198" y="631"/>
                </a:cxn>
                <a:cxn ang="0">
                  <a:pos x="0" y="631"/>
                </a:cxn>
              </a:cxnLst>
              <a:rect l="0" t="0" r="r" b="b"/>
              <a:pathLst>
                <a:path w="246" h="631">
                  <a:moveTo>
                    <a:pt x="0" y="631"/>
                  </a:moveTo>
                  <a:lnTo>
                    <a:pt x="0" y="610"/>
                  </a:lnTo>
                  <a:lnTo>
                    <a:pt x="3" y="585"/>
                  </a:lnTo>
                  <a:lnTo>
                    <a:pt x="5" y="550"/>
                  </a:lnTo>
                  <a:lnTo>
                    <a:pt x="10" y="509"/>
                  </a:lnTo>
                  <a:lnTo>
                    <a:pt x="18" y="461"/>
                  </a:lnTo>
                  <a:lnTo>
                    <a:pt x="29" y="409"/>
                  </a:lnTo>
                  <a:lnTo>
                    <a:pt x="44" y="352"/>
                  </a:lnTo>
                  <a:lnTo>
                    <a:pt x="62" y="298"/>
                  </a:lnTo>
                  <a:lnTo>
                    <a:pt x="82" y="248"/>
                  </a:lnTo>
                  <a:lnTo>
                    <a:pt x="101" y="201"/>
                  </a:lnTo>
                  <a:lnTo>
                    <a:pt x="123" y="158"/>
                  </a:lnTo>
                  <a:lnTo>
                    <a:pt x="146" y="118"/>
                  </a:lnTo>
                  <a:lnTo>
                    <a:pt x="171" y="80"/>
                  </a:lnTo>
                  <a:lnTo>
                    <a:pt x="197" y="44"/>
                  </a:lnTo>
                  <a:lnTo>
                    <a:pt x="226" y="8"/>
                  </a:lnTo>
                  <a:lnTo>
                    <a:pt x="235" y="2"/>
                  </a:lnTo>
                  <a:lnTo>
                    <a:pt x="238" y="1"/>
                  </a:lnTo>
                  <a:lnTo>
                    <a:pt x="241" y="0"/>
                  </a:lnTo>
                  <a:lnTo>
                    <a:pt x="244" y="1"/>
                  </a:lnTo>
                  <a:lnTo>
                    <a:pt x="246" y="4"/>
                  </a:lnTo>
                  <a:lnTo>
                    <a:pt x="246" y="8"/>
                  </a:lnTo>
                  <a:lnTo>
                    <a:pt x="244" y="15"/>
                  </a:lnTo>
                  <a:lnTo>
                    <a:pt x="232" y="45"/>
                  </a:lnTo>
                  <a:lnTo>
                    <a:pt x="223" y="71"/>
                  </a:lnTo>
                  <a:lnTo>
                    <a:pt x="214" y="106"/>
                  </a:lnTo>
                  <a:lnTo>
                    <a:pt x="204" y="148"/>
                  </a:lnTo>
                  <a:lnTo>
                    <a:pt x="197" y="201"/>
                  </a:lnTo>
                  <a:lnTo>
                    <a:pt x="195" y="230"/>
                  </a:lnTo>
                  <a:lnTo>
                    <a:pt x="193" y="262"/>
                  </a:lnTo>
                  <a:lnTo>
                    <a:pt x="190" y="297"/>
                  </a:lnTo>
                  <a:lnTo>
                    <a:pt x="190" y="334"/>
                  </a:lnTo>
                  <a:lnTo>
                    <a:pt x="191" y="438"/>
                  </a:lnTo>
                  <a:lnTo>
                    <a:pt x="194" y="482"/>
                  </a:lnTo>
                  <a:lnTo>
                    <a:pt x="197" y="525"/>
                  </a:lnTo>
                  <a:lnTo>
                    <a:pt x="197" y="567"/>
                  </a:lnTo>
                  <a:lnTo>
                    <a:pt x="198" y="631"/>
                  </a:lnTo>
                  <a:lnTo>
                    <a:pt x="0" y="6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0" name="Freeform 57"/>
            <p:cNvSpPr>
              <a:spLocks/>
            </p:cNvSpPr>
            <p:nvPr/>
          </p:nvSpPr>
          <p:spPr bwMode="auto">
            <a:xfrm>
              <a:off x="1945" y="1577"/>
              <a:ext cx="183" cy="184"/>
            </a:xfrm>
            <a:custGeom>
              <a:avLst/>
              <a:gdLst/>
              <a:ahLst/>
              <a:cxnLst>
                <a:cxn ang="0">
                  <a:pos x="0" y="369"/>
                </a:cxn>
                <a:cxn ang="0">
                  <a:pos x="68" y="306"/>
                </a:cxn>
                <a:cxn ang="0">
                  <a:pos x="138" y="240"/>
                </a:cxn>
                <a:cxn ang="0">
                  <a:pos x="176" y="201"/>
                </a:cxn>
                <a:cxn ang="0">
                  <a:pos x="216" y="161"/>
                </a:cxn>
                <a:cxn ang="0">
                  <a:pos x="279" y="94"/>
                </a:cxn>
                <a:cxn ang="0">
                  <a:pos x="316" y="52"/>
                </a:cxn>
                <a:cxn ang="0">
                  <a:pos x="335" y="28"/>
                </a:cxn>
                <a:cxn ang="0">
                  <a:pos x="344" y="14"/>
                </a:cxn>
                <a:cxn ang="0">
                  <a:pos x="348" y="8"/>
                </a:cxn>
                <a:cxn ang="0">
                  <a:pos x="353" y="3"/>
                </a:cxn>
                <a:cxn ang="0">
                  <a:pos x="357" y="0"/>
                </a:cxn>
                <a:cxn ang="0">
                  <a:pos x="360" y="0"/>
                </a:cxn>
                <a:cxn ang="0">
                  <a:pos x="363" y="0"/>
                </a:cxn>
                <a:cxn ang="0">
                  <a:pos x="364" y="3"/>
                </a:cxn>
                <a:cxn ang="0">
                  <a:pos x="366" y="10"/>
                </a:cxn>
                <a:cxn ang="0">
                  <a:pos x="363" y="19"/>
                </a:cxn>
                <a:cxn ang="0">
                  <a:pos x="349" y="64"/>
                </a:cxn>
                <a:cxn ang="0">
                  <a:pos x="320" y="151"/>
                </a:cxn>
                <a:cxn ang="0">
                  <a:pos x="299" y="204"/>
                </a:cxn>
                <a:cxn ang="0">
                  <a:pos x="277" y="259"/>
                </a:cxn>
                <a:cxn ang="0">
                  <a:pos x="251" y="316"/>
                </a:cxn>
                <a:cxn ang="0">
                  <a:pos x="223" y="369"/>
                </a:cxn>
                <a:cxn ang="0">
                  <a:pos x="0" y="369"/>
                </a:cxn>
              </a:cxnLst>
              <a:rect l="0" t="0" r="r" b="b"/>
              <a:pathLst>
                <a:path w="366" h="369">
                  <a:moveTo>
                    <a:pt x="0" y="369"/>
                  </a:moveTo>
                  <a:lnTo>
                    <a:pt x="68" y="306"/>
                  </a:lnTo>
                  <a:lnTo>
                    <a:pt x="138" y="240"/>
                  </a:lnTo>
                  <a:lnTo>
                    <a:pt x="176" y="201"/>
                  </a:lnTo>
                  <a:lnTo>
                    <a:pt x="216" y="161"/>
                  </a:lnTo>
                  <a:lnTo>
                    <a:pt x="279" y="94"/>
                  </a:lnTo>
                  <a:lnTo>
                    <a:pt x="316" y="52"/>
                  </a:lnTo>
                  <a:lnTo>
                    <a:pt x="335" y="28"/>
                  </a:lnTo>
                  <a:lnTo>
                    <a:pt x="344" y="14"/>
                  </a:lnTo>
                  <a:lnTo>
                    <a:pt x="348" y="8"/>
                  </a:lnTo>
                  <a:lnTo>
                    <a:pt x="353" y="3"/>
                  </a:lnTo>
                  <a:lnTo>
                    <a:pt x="357" y="0"/>
                  </a:lnTo>
                  <a:lnTo>
                    <a:pt x="360" y="0"/>
                  </a:lnTo>
                  <a:lnTo>
                    <a:pt x="363" y="0"/>
                  </a:lnTo>
                  <a:lnTo>
                    <a:pt x="364" y="3"/>
                  </a:lnTo>
                  <a:lnTo>
                    <a:pt x="366" y="10"/>
                  </a:lnTo>
                  <a:lnTo>
                    <a:pt x="363" y="19"/>
                  </a:lnTo>
                  <a:lnTo>
                    <a:pt x="349" y="64"/>
                  </a:lnTo>
                  <a:lnTo>
                    <a:pt x="320" y="151"/>
                  </a:lnTo>
                  <a:lnTo>
                    <a:pt x="299" y="204"/>
                  </a:lnTo>
                  <a:lnTo>
                    <a:pt x="277" y="259"/>
                  </a:lnTo>
                  <a:lnTo>
                    <a:pt x="251" y="316"/>
                  </a:lnTo>
                  <a:lnTo>
                    <a:pt x="223" y="369"/>
                  </a:lnTo>
                  <a:lnTo>
                    <a:pt x="0" y="3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1" name="Freeform 58"/>
            <p:cNvSpPr>
              <a:spLocks/>
            </p:cNvSpPr>
            <p:nvPr/>
          </p:nvSpPr>
          <p:spPr bwMode="auto">
            <a:xfrm>
              <a:off x="1946" y="1274"/>
              <a:ext cx="292" cy="435"/>
            </a:xfrm>
            <a:custGeom>
              <a:avLst/>
              <a:gdLst/>
              <a:ahLst/>
              <a:cxnLst>
                <a:cxn ang="0">
                  <a:pos x="1" y="475"/>
                </a:cxn>
                <a:cxn ang="0">
                  <a:pos x="11" y="394"/>
                </a:cxn>
                <a:cxn ang="0">
                  <a:pos x="24" y="338"/>
                </a:cxn>
                <a:cxn ang="0">
                  <a:pos x="42" y="283"/>
                </a:cxn>
                <a:cxn ang="0">
                  <a:pos x="67" y="229"/>
                </a:cxn>
                <a:cxn ang="0">
                  <a:pos x="100" y="179"/>
                </a:cxn>
                <a:cxn ang="0">
                  <a:pos x="139" y="131"/>
                </a:cxn>
                <a:cxn ang="0">
                  <a:pos x="224" y="54"/>
                </a:cxn>
                <a:cxn ang="0">
                  <a:pos x="277" y="3"/>
                </a:cxn>
                <a:cxn ang="0">
                  <a:pos x="287" y="0"/>
                </a:cxn>
                <a:cxn ang="0">
                  <a:pos x="289" y="6"/>
                </a:cxn>
                <a:cxn ang="0">
                  <a:pos x="281" y="23"/>
                </a:cxn>
                <a:cxn ang="0">
                  <a:pos x="253" y="79"/>
                </a:cxn>
                <a:cxn ang="0">
                  <a:pos x="228" y="140"/>
                </a:cxn>
                <a:cxn ang="0">
                  <a:pos x="201" y="224"/>
                </a:cxn>
                <a:cxn ang="0">
                  <a:pos x="165" y="383"/>
                </a:cxn>
                <a:cxn ang="0">
                  <a:pos x="117" y="567"/>
                </a:cxn>
                <a:cxn ang="0">
                  <a:pos x="140" y="556"/>
                </a:cxn>
                <a:cxn ang="0">
                  <a:pos x="182" y="491"/>
                </a:cxn>
                <a:cxn ang="0">
                  <a:pos x="207" y="464"/>
                </a:cxn>
                <a:cxn ang="0">
                  <a:pos x="237" y="437"/>
                </a:cxn>
                <a:cxn ang="0">
                  <a:pos x="326" y="377"/>
                </a:cxn>
                <a:cxn ang="0">
                  <a:pos x="422" y="312"/>
                </a:cxn>
                <a:cxn ang="0">
                  <a:pos x="494" y="254"/>
                </a:cxn>
                <a:cxn ang="0">
                  <a:pos x="540" y="207"/>
                </a:cxn>
                <a:cxn ang="0">
                  <a:pos x="563" y="175"/>
                </a:cxn>
                <a:cxn ang="0">
                  <a:pos x="574" y="160"/>
                </a:cxn>
                <a:cxn ang="0">
                  <a:pos x="582" y="157"/>
                </a:cxn>
                <a:cxn ang="0">
                  <a:pos x="584" y="165"/>
                </a:cxn>
                <a:cxn ang="0">
                  <a:pos x="581" y="181"/>
                </a:cxn>
                <a:cxn ang="0">
                  <a:pos x="564" y="225"/>
                </a:cxn>
                <a:cxn ang="0">
                  <a:pos x="526" y="308"/>
                </a:cxn>
                <a:cxn ang="0">
                  <a:pos x="483" y="382"/>
                </a:cxn>
                <a:cxn ang="0">
                  <a:pos x="446" y="434"/>
                </a:cxn>
                <a:cxn ang="0">
                  <a:pos x="402" y="484"/>
                </a:cxn>
                <a:cxn ang="0">
                  <a:pos x="326" y="554"/>
                </a:cxn>
                <a:cxn ang="0">
                  <a:pos x="222" y="642"/>
                </a:cxn>
                <a:cxn ang="0">
                  <a:pos x="130" y="727"/>
                </a:cxn>
                <a:cxn ang="0">
                  <a:pos x="91" y="768"/>
                </a:cxn>
                <a:cxn ang="0">
                  <a:pos x="59" y="809"/>
                </a:cxn>
                <a:cxn ang="0">
                  <a:pos x="35" y="851"/>
                </a:cxn>
                <a:cxn ang="0">
                  <a:pos x="23" y="868"/>
                </a:cxn>
                <a:cxn ang="0">
                  <a:pos x="16" y="870"/>
                </a:cxn>
                <a:cxn ang="0">
                  <a:pos x="12" y="858"/>
                </a:cxn>
                <a:cxn ang="0">
                  <a:pos x="4" y="727"/>
                </a:cxn>
                <a:cxn ang="0">
                  <a:pos x="0" y="582"/>
                </a:cxn>
              </a:cxnLst>
              <a:rect l="0" t="0" r="r" b="b"/>
              <a:pathLst>
                <a:path w="584" h="870">
                  <a:moveTo>
                    <a:pt x="0" y="526"/>
                  </a:moveTo>
                  <a:lnTo>
                    <a:pt x="1" y="475"/>
                  </a:lnTo>
                  <a:lnTo>
                    <a:pt x="7" y="422"/>
                  </a:lnTo>
                  <a:lnTo>
                    <a:pt x="11" y="394"/>
                  </a:lnTo>
                  <a:lnTo>
                    <a:pt x="17" y="365"/>
                  </a:lnTo>
                  <a:lnTo>
                    <a:pt x="24" y="338"/>
                  </a:lnTo>
                  <a:lnTo>
                    <a:pt x="31" y="311"/>
                  </a:lnTo>
                  <a:lnTo>
                    <a:pt x="42" y="283"/>
                  </a:lnTo>
                  <a:lnTo>
                    <a:pt x="53" y="256"/>
                  </a:lnTo>
                  <a:lnTo>
                    <a:pt x="67" y="229"/>
                  </a:lnTo>
                  <a:lnTo>
                    <a:pt x="82" y="204"/>
                  </a:lnTo>
                  <a:lnTo>
                    <a:pt x="100" y="179"/>
                  </a:lnTo>
                  <a:lnTo>
                    <a:pt x="118" y="154"/>
                  </a:lnTo>
                  <a:lnTo>
                    <a:pt x="139" y="131"/>
                  </a:lnTo>
                  <a:lnTo>
                    <a:pt x="163" y="108"/>
                  </a:lnTo>
                  <a:lnTo>
                    <a:pt x="224" y="54"/>
                  </a:lnTo>
                  <a:lnTo>
                    <a:pt x="263" y="16"/>
                  </a:lnTo>
                  <a:lnTo>
                    <a:pt x="277" y="3"/>
                  </a:lnTo>
                  <a:lnTo>
                    <a:pt x="282" y="1"/>
                  </a:lnTo>
                  <a:lnTo>
                    <a:pt x="287" y="0"/>
                  </a:lnTo>
                  <a:lnTo>
                    <a:pt x="289" y="2"/>
                  </a:lnTo>
                  <a:lnTo>
                    <a:pt x="289" y="6"/>
                  </a:lnTo>
                  <a:lnTo>
                    <a:pt x="287" y="14"/>
                  </a:lnTo>
                  <a:lnTo>
                    <a:pt x="281" y="23"/>
                  </a:lnTo>
                  <a:lnTo>
                    <a:pt x="265" y="56"/>
                  </a:lnTo>
                  <a:lnTo>
                    <a:pt x="253" y="79"/>
                  </a:lnTo>
                  <a:lnTo>
                    <a:pt x="240" y="107"/>
                  </a:lnTo>
                  <a:lnTo>
                    <a:pt x="228" y="140"/>
                  </a:lnTo>
                  <a:lnTo>
                    <a:pt x="215" y="179"/>
                  </a:lnTo>
                  <a:lnTo>
                    <a:pt x="201" y="224"/>
                  </a:lnTo>
                  <a:lnTo>
                    <a:pt x="189" y="276"/>
                  </a:lnTo>
                  <a:lnTo>
                    <a:pt x="165" y="383"/>
                  </a:lnTo>
                  <a:lnTo>
                    <a:pt x="142" y="479"/>
                  </a:lnTo>
                  <a:lnTo>
                    <a:pt x="117" y="567"/>
                  </a:lnTo>
                  <a:lnTo>
                    <a:pt x="90" y="649"/>
                  </a:lnTo>
                  <a:lnTo>
                    <a:pt x="140" y="556"/>
                  </a:lnTo>
                  <a:lnTo>
                    <a:pt x="161" y="522"/>
                  </a:lnTo>
                  <a:lnTo>
                    <a:pt x="182" y="491"/>
                  </a:lnTo>
                  <a:lnTo>
                    <a:pt x="193" y="477"/>
                  </a:lnTo>
                  <a:lnTo>
                    <a:pt x="207" y="464"/>
                  </a:lnTo>
                  <a:lnTo>
                    <a:pt x="221" y="451"/>
                  </a:lnTo>
                  <a:lnTo>
                    <a:pt x="237" y="437"/>
                  </a:lnTo>
                  <a:lnTo>
                    <a:pt x="276" y="409"/>
                  </a:lnTo>
                  <a:lnTo>
                    <a:pt x="326" y="377"/>
                  </a:lnTo>
                  <a:lnTo>
                    <a:pt x="377" y="344"/>
                  </a:lnTo>
                  <a:lnTo>
                    <a:pt x="422" y="312"/>
                  </a:lnTo>
                  <a:lnTo>
                    <a:pt x="461" y="282"/>
                  </a:lnTo>
                  <a:lnTo>
                    <a:pt x="494" y="254"/>
                  </a:lnTo>
                  <a:lnTo>
                    <a:pt x="519" y="229"/>
                  </a:lnTo>
                  <a:lnTo>
                    <a:pt x="540" y="207"/>
                  </a:lnTo>
                  <a:lnTo>
                    <a:pt x="555" y="188"/>
                  </a:lnTo>
                  <a:lnTo>
                    <a:pt x="563" y="175"/>
                  </a:lnTo>
                  <a:lnTo>
                    <a:pt x="570" y="166"/>
                  </a:lnTo>
                  <a:lnTo>
                    <a:pt x="574" y="160"/>
                  </a:lnTo>
                  <a:lnTo>
                    <a:pt x="578" y="157"/>
                  </a:lnTo>
                  <a:lnTo>
                    <a:pt x="582" y="157"/>
                  </a:lnTo>
                  <a:lnTo>
                    <a:pt x="584" y="159"/>
                  </a:lnTo>
                  <a:lnTo>
                    <a:pt x="584" y="165"/>
                  </a:lnTo>
                  <a:lnTo>
                    <a:pt x="584" y="171"/>
                  </a:lnTo>
                  <a:lnTo>
                    <a:pt x="581" y="181"/>
                  </a:lnTo>
                  <a:lnTo>
                    <a:pt x="575" y="197"/>
                  </a:lnTo>
                  <a:lnTo>
                    <a:pt x="564" y="225"/>
                  </a:lnTo>
                  <a:lnTo>
                    <a:pt x="548" y="263"/>
                  </a:lnTo>
                  <a:lnTo>
                    <a:pt x="526" y="308"/>
                  </a:lnTo>
                  <a:lnTo>
                    <a:pt x="499" y="357"/>
                  </a:lnTo>
                  <a:lnTo>
                    <a:pt x="483" y="382"/>
                  </a:lnTo>
                  <a:lnTo>
                    <a:pt x="466" y="408"/>
                  </a:lnTo>
                  <a:lnTo>
                    <a:pt x="446" y="434"/>
                  </a:lnTo>
                  <a:lnTo>
                    <a:pt x="424" y="459"/>
                  </a:lnTo>
                  <a:lnTo>
                    <a:pt x="402" y="484"/>
                  </a:lnTo>
                  <a:lnTo>
                    <a:pt x="377" y="509"/>
                  </a:lnTo>
                  <a:lnTo>
                    <a:pt x="326" y="554"/>
                  </a:lnTo>
                  <a:lnTo>
                    <a:pt x="272" y="599"/>
                  </a:lnTo>
                  <a:lnTo>
                    <a:pt x="222" y="642"/>
                  </a:lnTo>
                  <a:lnTo>
                    <a:pt x="175" y="684"/>
                  </a:lnTo>
                  <a:lnTo>
                    <a:pt x="130" y="727"/>
                  </a:lnTo>
                  <a:lnTo>
                    <a:pt x="111" y="747"/>
                  </a:lnTo>
                  <a:lnTo>
                    <a:pt x="91" y="768"/>
                  </a:lnTo>
                  <a:lnTo>
                    <a:pt x="75" y="788"/>
                  </a:lnTo>
                  <a:lnTo>
                    <a:pt x="59" y="809"/>
                  </a:lnTo>
                  <a:lnTo>
                    <a:pt x="46" y="830"/>
                  </a:lnTo>
                  <a:lnTo>
                    <a:pt x="35" y="851"/>
                  </a:lnTo>
                  <a:lnTo>
                    <a:pt x="27" y="864"/>
                  </a:lnTo>
                  <a:lnTo>
                    <a:pt x="23" y="868"/>
                  </a:lnTo>
                  <a:lnTo>
                    <a:pt x="20" y="870"/>
                  </a:lnTo>
                  <a:lnTo>
                    <a:pt x="16" y="870"/>
                  </a:lnTo>
                  <a:lnTo>
                    <a:pt x="14" y="867"/>
                  </a:lnTo>
                  <a:lnTo>
                    <a:pt x="12" y="858"/>
                  </a:lnTo>
                  <a:lnTo>
                    <a:pt x="11" y="845"/>
                  </a:lnTo>
                  <a:lnTo>
                    <a:pt x="4" y="727"/>
                  </a:lnTo>
                  <a:lnTo>
                    <a:pt x="1" y="635"/>
                  </a:lnTo>
                  <a:lnTo>
                    <a:pt x="0" y="582"/>
                  </a:lnTo>
                  <a:lnTo>
                    <a:pt x="0" y="5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2" name="Freeform 59"/>
            <p:cNvSpPr>
              <a:spLocks/>
            </p:cNvSpPr>
            <p:nvPr/>
          </p:nvSpPr>
          <p:spPr bwMode="auto">
            <a:xfrm>
              <a:off x="2054" y="1186"/>
              <a:ext cx="258" cy="265"/>
            </a:xfrm>
            <a:custGeom>
              <a:avLst/>
              <a:gdLst/>
              <a:ahLst/>
              <a:cxnLst>
                <a:cxn ang="0">
                  <a:pos x="3" y="503"/>
                </a:cxn>
                <a:cxn ang="0">
                  <a:pos x="16" y="457"/>
                </a:cxn>
                <a:cxn ang="0">
                  <a:pos x="28" y="420"/>
                </a:cxn>
                <a:cxn ang="0">
                  <a:pos x="46" y="376"/>
                </a:cxn>
                <a:cxn ang="0">
                  <a:pos x="68" y="330"/>
                </a:cxn>
                <a:cxn ang="0">
                  <a:pos x="81" y="306"/>
                </a:cxn>
                <a:cxn ang="0">
                  <a:pos x="97" y="282"/>
                </a:cxn>
                <a:cxn ang="0">
                  <a:pos x="113" y="258"/>
                </a:cxn>
                <a:cxn ang="0">
                  <a:pos x="131" y="236"/>
                </a:cxn>
                <a:cxn ang="0">
                  <a:pos x="152" y="215"/>
                </a:cxn>
                <a:cxn ang="0">
                  <a:pos x="175" y="193"/>
                </a:cxn>
                <a:cxn ang="0">
                  <a:pos x="197" y="174"/>
                </a:cxn>
                <a:cxn ang="0">
                  <a:pos x="221" y="156"/>
                </a:cxn>
                <a:cxn ang="0">
                  <a:pos x="270" y="121"/>
                </a:cxn>
                <a:cxn ang="0">
                  <a:pos x="318" y="93"/>
                </a:cxn>
                <a:cxn ang="0">
                  <a:pos x="364" y="68"/>
                </a:cxn>
                <a:cxn ang="0">
                  <a:pos x="405" y="46"/>
                </a:cxn>
                <a:cxn ang="0">
                  <a:pos x="440" y="29"/>
                </a:cxn>
                <a:cxn ang="0">
                  <a:pos x="486" y="8"/>
                </a:cxn>
                <a:cxn ang="0">
                  <a:pos x="497" y="3"/>
                </a:cxn>
                <a:cxn ang="0">
                  <a:pos x="507" y="1"/>
                </a:cxn>
                <a:cxn ang="0">
                  <a:pos x="512" y="0"/>
                </a:cxn>
                <a:cxn ang="0">
                  <a:pos x="515" y="2"/>
                </a:cxn>
                <a:cxn ang="0">
                  <a:pos x="515" y="5"/>
                </a:cxn>
                <a:cxn ang="0">
                  <a:pos x="514" y="9"/>
                </a:cxn>
                <a:cxn ang="0">
                  <a:pos x="509" y="16"/>
                </a:cxn>
                <a:cxn ang="0">
                  <a:pos x="502" y="22"/>
                </a:cxn>
                <a:cxn ang="0">
                  <a:pos x="475" y="52"/>
                </a:cxn>
                <a:cxn ang="0">
                  <a:pos x="433" y="104"/>
                </a:cxn>
                <a:cxn ang="0">
                  <a:pos x="408" y="136"/>
                </a:cxn>
                <a:cxn ang="0">
                  <a:pos x="382" y="171"/>
                </a:cxn>
                <a:cxn ang="0">
                  <a:pos x="357" y="208"/>
                </a:cxn>
                <a:cxn ang="0">
                  <a:pos x="332" y="247"/>
                </a:cxn>
                <a:cxn ang="0">
                  <a:pos x="308" y="283"/>
                </a:cxn>
                <a:cxn ang="0">
                  <a:pos x="285" y="316"/>
                </a:cxn>
                <a:cxn ang="0">
                  <a:pos x="264" y="342"/>
                </a:cxn>
                <a:cxn ang="0">
                  <a:pos x="243" y="365"/>
                </a:cxn>
                <a:cxn ang="0">
                  <a:pos x="222" y="384"/>
                </a:cxn>
                <a:cxn ang="0">
                  <a:pos x="200" y="401"/>
                </a:cxn>
                <a:cxn ang="0">
                  <a:pos x="178" y="415"/>
                </a:cxn>
                <a:cxn ang="0">
                  <a:pos x="153" y="430"/>
                </a:cxn>
                <a:cxn ang="0">
                  <a:pos x="104" y="454"/>
                </a:cxn>
                <a:cxn ang="0">
                  <a:pos x="65" y="478"/>
                </a:cxn>
                <a:cxn ang="0">
                  <a:pos x="36" y="500"/>
                </a:cxn>
                <a:cxn ang="0">
                  <a:pos x="26" y="509"/>
                </a:cxn>
                <a:cxn ang="0">
                  <a:pos x="20" y="517"/>
                </a:cxn>
                <a:cxn ang="0">
                  <a:pos x="14" y="524"/>
                </a:cxn>
                <a:cxn ang="0">
                  <a:pos x="10" y="528"/>
                </a:cxn>
                <a:cxn ang="0">
                  <a:pos x="5" y="530"/>
                </a:cxn>
                <a:cxn ang="0">
                  <a:pos x="2" y="529"/>
                </a:cxn>
                <a:cxn ang="0">
                  <a:pos x="1" y="526"/>
                </a:cxn>
                <a:cxn ang="0">
                  <a:pos x="0" y="521"/>
                </a:cxn>
                <a:cxn ang="0">
                  <a:pos x="1" y="513"/>
                </a:cxn>
                <a:cxn ang="0">
                  <a:pos x="3" y="503"/>
                </a:cxn>
              </a:cxnLst>
              <a:rect l="0" t="0" r="r" b="b"/>
              <a:pathLst>
                <a:path w="515" h="530">
                  <a:moveTo>
                    <a:pt x="3" y="503"/>
                  </a:moveTo>
                  <a:lnTo>
                    <a:pt x="16" y="457"/>
                  </a:lnTo>
                  <a:lnTo>
                    <a:pt x="28" y="420"/>
                  </a:lnTo>
                  <a:lnTo>
                    <a:pt x="46" y="376"/>
                  </a:lnTo>
                  <a:lnTo>
                    <a:pt x="68" y="330"/>
                  </a:lnTo>
                  <a:lnTo>
                    <a:pt x="81" y="306"/>
                  </a:lnTo>
                  <a:lnTo>
                    <a:pt x="97" y="282"/>
                  </a:lnTo>
                  <a:lnTo>
                    <a:pt x="113" y="258"/>
                  </a:lnTo>
                  <a:lnTo>
                    <a:pt x="131" y="236"/>
                  </a:lnTo>
                  <a:lnTo>
                    <a:pt x="152" y="215"/>
                  </a:lnTo>
                  <a:lnTo>
                    <a:pt x="175" y="193"/>
                  </a:lnTo>
                  <a:lnTo>
                    <a:pt x="197" y="174"/>
                  </a:lnTo>
                  <a:lnTo>
                    <a:pt x="221" y="156"/>
                  </a:lnTo>
                  <a:lnTo>
                    <a:pt x="270" y="121"/>
                  </a:lnTo>
                  <a:lnTo>
                    <a:pt x="318" y="93"/>
                  </a:lnTo>
                  <a:lnTo>
                    <a:pt x="364" y="68"/>
                  </a:lnTo>
                  <a:lnTo>
                    <a:pt x="405" y="46"/>
                  </a:lnTo>
                  <a:lnTo>
                    <a:pt x="440" y="29"/>
                  </a:lnTo>
                  <a:lnTo>
                    <a:pt x="486" y="8"/>
                  </a:lnTo>
                  <a:lnTo>
                    <a:pt x="497" y="3"/>
                  </a:lnTo>
                  <a:lnTo>
                    <a:pt x="507" y="1"/>
                  </a:lnTo>
                  <a:lnTo>
                    <a:pt x="512" y="0"/>
                  </a:lnTo>
                  <a:lnTo>
                    <a:pt x="515" y="2"/>
                  </a:lnTo>
                  <a:lnTo>
                    <a:pt x="515" y="5"/>
                  </a:lnTo>
                  <a:lnTo>
                    <a:pt x="514" y="9"/>
                  </a:lnTo>
                  <a:lnTo>
                    <a:pt x="509" y="16"/>
                  </a:lnTo>
                  <a:lnTo>
                    <a:pt x="502" y="22"/>
                  </a:lnTo>
                  <a:lnTo>
                    <a:pt x="475" y="52"/>
                  </a:lnTo>
                  <a:lnTo>
                    <a:pt x="433" y="104"/>
                  </a:lnTo>
                  <a:lnTo>
                    <a:pt x="408" y="136"/>
                  </a:lnTo>
                  <a:lnTo>
                    <a:pt x="382" y="171"/>
                  </a:lnTo>
                  <a:lnTo>
                    <a:pt x="357" y="208"/>
                  </a:lnTo>
                  <a:lnTo>
                    <a:pt x="332" y="247"/>
                  </a:lnTo>
                  <a:lnTo>
                    <a:pt x="308" y="283"/>
                  </a:lnTo>
                  <a:lnTo>
                    <a:pt x="285" y="316"/>
                  </a:lnTo>
                  <a:lnTo>
                    <a:pt x="264" y="342"/>
                  </a:lnTo>
                  <a:lnTo>
                    <a:pt x="243" y="365"/>
                  </a:lnTo>
                  <a:lnTo>
                    <a:pt x="222" y="384"/>
                  </a:lnTo>
                  <a:lnTo>
                    <a:pt x="200" y="401"/>
                  </a:lnTo>
                  <a:lnTo>
                    <a:pt x="178" y="415"/>
                  </a:lnTo>
                  <a:lnTo>
                    <a:pt x="153" y="430"/>
                  </a:lnTo>
                  <a:lnTo>
                    <a:pt x="104" y="454"/>
                  </a:lnTo>
                  <a:lnTo>
                    <a:pt x="65" y="478"/>
                  </a:lnTo>
                  <a:lnTo>
                    <a:pt x="36" y="500"/>
                  </a:lnTo>
                  <a:lnTo>
                    <a:pt x="26" y="509"/>
                  </a:lnTo>
                  <a:lnTo>
                    <a:pt x="20" y="517"/>
                  </a:lnTo>
                  <a:lnTo>
                    <a:pt x="14" y="524"/>
                  </a:lnTo>
                  <a:lnTo>
                    <a:pt x="10" y="528"/>
                  </a:lnTo>
                  <a:lnTo>
                    <a:pt x="5" y="530"/>
                  </a:lnTo>
                  <a:lnTo>
                    <a:pt x="2" y="529"/>
                  </a:lnTo>
                  <a:lnTo>
                    <a:pt x="1" y="526"/>
                  </a:lnTo>
                  <a:lnTo>
                    <a:pt x="0" y="521"/>
                  </a:lnTo>
                  <a:lnTo>
                    <a:pt x="1" y="513"/>
                  </a:lnTo>
                  <a:lnTo>
                    <a:pt x="3" y="50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3" name="Freeform 60"/>
            <p:cNvSpPr>
              <a:spLocks/>
            </p:cNvSpPr>
            <p:nvPr/>
          </p:nvSpPr>
          <p:spPr bwMode="auto">
            <a:xfrm>
              <a:off x="2620" y="2894"/>
              <a:ext cx="1022" cy="256"/>
            </a:xfrm>
            <a:custGeom>
              <a:avLst/>
              <a:gdLst/>
              <a:ahLst/>
              <a:cxnLst>
                <a:cxn ang="0">
                  <a:pos x="14" y="469"/>
                </a:cxn>
                <a:cxn ang="0">
                  <a:pos x="77" y="406"/>
                </a:cxn>
                <a:cxn ang="0">
                  <a:pos x="143" y="345"/>
                </a:cxn>
                <a:cxn ang="0">
                  <a:pos x="228" y="277"/>
                </a:cxn>
                <a:cxn ang="0">
                  <a:pos x="324" y="208"/>
                </a:cxn>
                <a:cxn ang="0">
                  <a:pos x="433" y="145"/>
                </a:cxn>
                <a:cxn ang="0">
                  <a:pos x="519" y="106"/>
                </a:cxn>
                <a:cxn ang="0">
                  <a:pos x="577" y="86"/>
                </a:cxn>
                <a:cxn ang="0">
                  <a:pos x="709" y="50"/>
                </a:cxn>
                <a:cxn ang="0">
                  <a:pos x="840" y="20"/>
                </a:cxn>
                <a:cxn ang="0">
                  <a:pos x="918" y="7"/>
                </a:cxn>
                <a:cxn ang="0">
                  <a:pos x="994" y="1"/>
                </a:cxn>
                <a:cxn ang="0">
                  <a:pos x="1070" y="0"/>
                </a:cxn>
                <a:cxn ang="0">
                  <a:pos x="1149" y="6"/>
                </a:cxn>
                <a:cxn ang="0">
                  <a:pos x="1236" y="19"/>
                </a:cxn>
                <a:cxn ang="0">
                  <a:pos x="1383" y="51"/>
                </a:cxn>
                <a:cxn ang="0">
                  <a:pos x="1571" y="94"/>
                </a:cxn>
                <a:cxn ang="0">
                  <a:pos x="1664" y="111"/>
                </a:cxn>
                <a:cxn ang="0">
                  <a:pos x="1755" y="121"/>
                </a:cxn>
                <a:cxn ang="0">
                  <a:pos x="1844" y="124"/>
                </a:cxn>
                <a:cxn ang="0">
                  <a:pos x="1932" y="114"/>
                </a:cxn>
                <a:cxn ang="0">
                  <a:pos x="2018" y="90"/>
                </a:cxn>
                <a:cxn ang="0">
                  <a:pos x="2037" y="87"/>
                </a:cxn>
                <a:cxn ang="0">
                  <a:pos x="2044" y="91"/>
                </a:cxn>
                <a:cxn ang="0">
                  <a:pos x="2040" y="100"/>
                </a:cxn>
                <a:cxn ang="0">
                  <a:pos x="2020" y="125"/>
                </a:cxn>
                <a:cxn ang="0">
                  <a:pos x="1975" y="168"/>
                </a:cxn>
                <a:cxn ang="0">
                  <a:pos x="1925" y="204"/>
                </a:cxn>
                <a:cxn ang="0">
                  <a:pos x="1862" y="229"/>
                </a:cxn>
                <a:cxn ang="0">
                  <a:pos x="1777" y="255"/>
                </a:cxn>
                <a:cxn ang="0">
                  <a:pos x="1677" y="277"/>
                </a:cxn>
                <a:cxn ang="0">
                  <a:pos x="1574" y="293"/>
                </a:cxn>
                <a:cxn ang="0">
                  <a:pos x="1485" y="299"/>
                </a:cxn>
                <a:cxn ang="0">
                  <a:pos x="1392" y="292"/>
                </a:cxn>
                <a:cxn ang="0">
                  <a:pos x="1278" y="266"/>
                </a:cxn>
                <a:cxn ang="0">
                  <a:pos x="1135" y="221"/>
                </a:cxn>
                <a:cxn ang="0">
                  <a:pos x="1014" y="176"/>
                </a:cxn>
                <a:cxn ang="0">
                  <a:pos x="932" y="149"/>
                </a:cxn>
                <a:cxn ang="0">
                  <a:pos x="877" y="134"/>
                </a:cxn>
                <a:cxn ang="0">
                  <a:pos x="816" y="125"/>
                </a:cxn>
                <a:cxn ang="0">
                  <a:pos x="751" y="118"/>
                </a:cxn>
                <a:cxn ang="0">
                  <a:pos x="676" y="118"/>
                </a:cxn>
                <a:cxn ang="0">
                  <a:pos x="609" y="125"/>
                </a:cxn>
                <a:cxn ang="0">
                  <a:pos x="549" y="141"/>
                </a:cxn>
                <a:cxn ang="0">
                  <a:pos x="493" y="168"/>
                </a:cxn>
                <a:cxn ang="0">
                  <a:pos x="431" y="210"/>
                </a:cxn>
                <a:cxn ang="0">
                  <a:pos x="359" y="269"/>
                </a:cxn>
                <a:cxn ang="0">
                  <a:pos x="221" y="396"/>
                </a:cxn>
                <a:cxn ang="0">
                  <a:pos x="27" y="491"/>
                </a:cxn>
              </a:cxnLst>
              <a:rect l="0" t="0" r="r" b="b"/>
              <a:pathLst>
                <a:path w="2044" h="511">
                  <a:moveTo>
                    <a:pt x="0" y="483"/>
                  </a:moveTo>
                  <a:lnTo>
                    <a:pt x="14" y="469"/>
                  </a:lnTo>
                  <a:lnTo>
                    <a:pt x="50" y="432"/>
                  </a:lnTo>
                  <a:lnTo>
                    <a:pt x="77" y="406"/>
                  </a:lnTo>
                  <a:lnTo>
                    <a:pt x="107" y="377"/>
                  </a:lnTo>
                  <a:lnTo>
                    <a:pt x="143" y="345"/>
                  </a:lnTo>
                  <a:lnTo>
                    <a:pt x="183" y="311"/>
                  </a:lnTo>
                  <a:lnTo>
                    <a:pt x="228" y="277"/>
                  </a:lnTo>
                  <a:lnTo>
                    <a:pt x="275" y="243"/>
                  </a:lnTo>
                  <a:lnTo>
                    <a:pt x="324" y="208"/>
                  </a:lnTo>
                  <a:lnTo>
                    <a:pt x="378" y="176"/>
                  </a:lnTo>
                  <a:lnTo>
                    <a:pt x="433" y="145"/>
                  </a:lnTo>
                  <a:lnTo>
                    <a:pt x="489" y="118"/>
                  </a:lnTo>
                  <a:lnTo>
                    <a:pt x="519" y="106"/>
                  </a:lnTo>
                  <a:lnTo>
                    <a:pt x="548" y="95"/>
                  </a:lnTo>
                  <a:lnTo>
                    <a:pt x="577" y="86"/>
                  </a:lnTo>
                  <a:lnTo>
                    <a:pt x="608" y="77"/>
                  </a:lnTo>
                  <a:lnTo>
                    <a:pt x="709" y="50"/>
                  </a:lnTo>
                  <a:lnTo>
                    <a:pt x="799" y="29"/>
                  </a:lnTo>
                  <a:lnTo>
                    <a:pt x="840" y="20"/>
                  </a:lnTo>
                  <a:lnTo>
                    <a:pt x="880" y="14"/>
                  </a:lnTo>
                  <a:lnTo>
                    <a:pt x="918" y="7"/>
                  </a:lnTo>
                  <a:lnTo>
                    <a:pt x="956" y="3"/>
                  </a:lnTo>
                  <a:lnTo>
                    <a:pt x="994" y="1"/>
                  </a:lnTo>
                  <a:lnTo>
                    <a:pt x="1031" y="0"/>
                  </a:lnTo>
                  <a:lnTo>
                    <a:pt x="1070" y="0"/>
                  </a:lnTo>
                  <a:lnTo>
                    <a:pt x="1109" y="3"/>
                  </a:lnTo>
                  <a:lnTo>
                    <a:pt x="1149" y="6"/>
                  </a:lnTo>
                  <a:lnTo>
                    <a:pt x="1193" y="12"/>
                  </a:lnTo>
                  <a:lnTo>
                    <a:pt x="1236" y="19"/>
                  </a:lnTo>
                  <a:lnTo>
                    <a:pt x="1285" y="28"/>
                  </a:lnTo>
                  <a:lnTo>
                    <a:pt x="1383" y="51"/>
                  </a:lnTo>
                  <a:lnTo>
                    <a:pt x="1478" y="74"/>
                  </a:lnTo>
                  <a:lnTo>
                    <a:pt x="1571" y="94"/>
                  </a:lnTo>
                  <a:lnTo>
                    <a:pt x="1618" y="103"/>
                  </a:lnTo>
                  <a:lnTo>
                    <a:pt x="1664" y="111"/>
                  </a:lnTo>
                  <a:lnTo>
                    <a:pt x="1709" y="117"/>
                  </a:lnTo>
                  <a:lnTo>
                    <a:pt x="1755" y="121"/>
                  </a:lnTo>
                  <a:lnTo>
                    <a:pt x="1799" y="124"/>
                  </a:lnTo>
                  <a:lnTo>
                    <a:pt x="1844" y="124"/>
                  </a:lnTo>
                  <a:lnTo>
                    <a:pt x="1888" y="120"/>
                  </a:lnTo>
                  <a:lnTo>
                    <a:pt x="1932" y="114"/>
                  </a:lnTo>
                  <a:lnTo>
                    <a:pt x="1975" y="103"/>
                  </a:lnTo>
                  <a:lnTo>
                    <a:pt x="2018" y="90"/>
                  </a:lnTo>
                  <a:lnTo>
                    <a:pt x="2032" y="87"/>
                  </a:lnTo>
                  <a:lnTo>
                    <a:pt x="2037" y="87"/>
                  </a:lnTo>
                  <a:lnTo>
                    <a:pt x="2041" y="89"/>
                  </a:lnTo>
                  <a:lnTo>
                    <a:pt x="2044" y="91"/>
                  </a:lnTo>
                  <a:lnTo>
                    <a:pt x="2042" y="95"/>
                  </a:lnTo>
                  <a:lnTo>
                    <a:pt x="2040" y="100"/>
                  </a:lnTo>
                  <a:lnTo>
                    <a:pt x="2035" y="107"/>
                  </a:lnTo>
                  <a:lnTo>
                    <a:pt x="2020" y="125"/>
                  </a:lnTo>
                  <a:lnTo>
                    <a:pt x="1999" y="146"/>
                  </a:lnTo>
                  <a:lnTo>
                    <a:pt x="1975" y="168"/>
                  </a:lnTo>
                  <a:lnTo>
                    <a:pt x="1946" y="192"/>
                  </a:lnTo>
                  <a:lnTo>
                    <a:pt x="1925" y="204"/>
                  </a:lnTo>
                  <a:lnTo>
                    <a:pt x="1897" y="217"/>
                  </a:lnTo>
                  <a:lnTo>
                    <a:pt x="1862" y="229"/>
                  </a:lnTo>
                  <a:lnTo>
                    <a:pt x="1821" y="243"/>
                  </a:lnTo>
                  <a:lnTo>
                    <a:pt x="1777" y="255"/>
                  </a:lnTo>
                  <a:lnTo>
                    <a:pt x="1727" y="267"/>
                  </a:lnTo>
                  <a:lnTo>
                    <a:pt x="1677" y="277"/>
                  </a:lnTo>
                  <a:lnTo>
                    <a:pt x="1624" y="286"/>
                  </a:lnTo>
                  <a:lnTo>
                    <a:pt x="1574" y="293"/>
                  </a:lnTo>
                  <a:lnTo>
                    <a:pt x="1528" y="297"/>
                  </a:lnTo>
                  <a:lnTo>
                    <a:pt x="1485" y="299"/>
                  </a:lnTo>
                  <a:lnTo>
                    <a:pt x="1440" y="297"/>
                  </a:lnTo>
                  <a:lnTo>
                    <a:pt x="1392" y="292"/>
                  </a:lnTo>
                  <a:lnTo>
                    <a:pt x="1339" y="282"/>
                  </a:lnTo>
                  <a:lnTo>
                    <a:pt x="1278" y="266"/>
                  </a:lnTo>
                  <a:lnTo>
                    <a:pt x="1207" y="245"/>
                  </a:lnTo>
                  <a:lnTo>
                    <a:pt x="1135" y="221"/>
                  </a:lnTo>
                  <a:lnTo>
                    <a:pt x="1071" y="197"/>
                  </a:lnTo>
                  <a:lnTo>
                    <a:pt x="1014" y="176"/>
                  </a:lnTo>
                  <a:lnTo>
                    <a:pt x="959" y="157"/>
                  </a:lnTo>
                  <a:lnTo>
                    <a:pt x="932" y="149"/>
                  </a:lnTo>
                  <a:lnTo>
                    <a:pt x="905" y="141"/>
                  </a:lnTo>
                  <a:lnTo>
                    <a:pt x="877" y="134"/>
                  </a:lnTo>
                  <a:lnTo>
                    <a:pt x="848" y="128"/>
                  </a:lnTo>
                  <a:lnTo>
                    <a:pt x="816" y="125"/>
                  </a:lnTo>
                  <a:lnTo>
                    <a:pt x="785" y="121"/>
                  </a:lnTo>
                  <a:lnTo>
                    <a:pt x="751" y="118"/>
                  </a:lnTo>
                  <a:lnTo>
                    <a:pt x="714" y="117"/>
                  </a:lnTo>
                  <a:lnTo>
                    <a:pt x="676" y="118"/>
                  </a:lnTo>
                  <a:lnTo>
                    <a:pt x="640" y="121"/>
                  </a:lnTo>
                  <a:lnTo>
                    <a:pt x="609" y="125"/>
                  </a:lnTo>
                  <a:lnTo>
                    <a:pt x="578" y="132"/>
                  </a:lnTo>
                  <a:lnTo>
                    <a:pt x="549" y="141"/>
                  </a:lnTo>
                  <a:lnTo>
                    <a:pt x="521" y="153"/>
                  </a:lnTo>
                  <a:lnTo>
                    <a:pt x="493" y="168"/>
                  </a:lnTo>
                  <a:lnTo>
                    <a:pt x="462" y="187"/>
                  </a:lnTo>
                  <a:lnTo>
                    <a:pt x="431" y="210"/>
                  </a:lnTo>
                  <a:lnTo>
                    <a:pt x="397" y="237"/>
                  </a:lnTo>
                  <a:lnTo>
                    <a:pt x="359" y="269"/>
                  </a:lnTo>
                  <a:lnTo>
                    <a:pt x="318" y="306"/>
                  </a:lnTo>
                  <a:lnTo>
                    <a:pt x="221" y="396"/>
                  </a:lnTo>
                  <a:lnTo>
                    <a:pt x="99" y="511"/>
                  </a:lnTo>
                  <a:lnTo>
                    <a:pt x="27" y="491"/>
                  </a:lnTo>
                  <a:lnTo>
                    <a:pt x="0" y="48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4" name="Freeform 61"/>
            <p:cNvSpPr>
              <a:spLocks/>
            </p:cNvSpPr>
            <p:nvPr/>
          </p:nvSpPr>
          <p:spPr bwMode="auto">
            <a:xfrm>
              <a:off x="3323" y="2580"/>
              <a:ext cx="544" cy="344"/>
            </a:xfrm>
            <a:custGeom>
              <a:avLst/>
              <a:gdLst/>
              <a:ahLst/>
              <a:cxnLst>
                <a:cxn ang="0">
                  <a:pos x="103" y="632"/>
                </a:cxn>
                <a:cxn ang="0">
                  <a:pos x="205" y="653"/>
                </a:cxn>
                <a:cxn ang="0">
                  <a:pos x="292" y="677"/>
                </a:cxn>
                <a:cxn ang="0">
                  <a:pos x="350" y="685"/>
                </a:cxn>
                <a:cxn ang="0">
                  <a:pos x="411" y="687"/>
                </a:cxn>
                <a:cxn ang="0">
                  <a:pos x="514" y="679"/>
                </a:cxn>
                <a:cxn ang="0">
                  <a:pos x="636" y="660"/>
                </a:cxn>
                <a:cxn ang="0">
                  <a:pos x="701" y="642"/>
                </a:cxn>
                <a:cxn ang="0">
                  <a:pos x="744" y="625"/>
                </a:cxn>
                <a:cxn ang="0">
                  <a:pos x="785" y="600"/>
                </a:cxn>
                <a:cxn ang="0">
                  <a:pos x="826" y="567"/>
                </a:cxn>
                <a:cxn ang="0">
                  <a:pos x="885" y="507"/>
                </a:cxn>
                <a:cxn ang="0">
                  <a:pos x="962" y="420"/>
                </a:cxn>
                <a:cxn ang="0">
                  <a:pos x="1052" y="309"/>
                </a:cxn>
                <a:cxn ang="0">
                  <a:pos x="1085" y="263"/>
                </a:cxn>
                <a:cxn ang="0">
                  <a:pos x="1088" y="252"/>
                </a:cxn>
                <a:cxn ang="0">
                  <a:pos x="1084" y="249"/>
                </a:cxn>
                <a:cxn ang="0">
                  <a:pos x="1072" y="255"/>
                </a:cxn>
                <a:cxn ang="0">
                  <a:pos x="1051" y="273"/>
                </a:cxn>
                <a:cxn ang="0">
                  <a:pos x="1010" y="305"/>
                </a:cxn>
                <a:cxn ang="0">
                  <a:pos x="944" y="342"/>
                </a:cxn>
                <a:cxn ang="0">
                  <a:pos x="898" y="362"/>
                </a:cxn>
                <a:cxn ang="0">
                  <a:pos x="845" y="378"/>
                </a:cxn>
                <a:cxn ang="0">
                  <a:pos x="783" y="392"/>
                </a:cxn>
                <a:cxn ang="0">
                  <a:pos x="665" y="417"/>
                </a:cxn>
                <a:cxn ang="0">
                  <a:pos x="566" y="447"/>
                </a:cxn>
                <a:cxn ang="0">
                  <a:pos x="472" y="484"/>
                </a:cxn>
                <a:cxn ang="0">
                  <a:pos x="367" y="536"/>
                </a:cxn>
                <a:cxn ang="0">
                  <a:pos x="311" y="563"/>
                </a:cxn>
                <a:cxn ang="0">
                  <a:pos x="249" y="583"/>
                </a:cxn>
                <a:cxn ang="0">
                  <a:pos x="182" y="595"/>
                </a:cxn>
                <a:cxn ang="0">
                  <a:pos x="113" y="593"/>
                </a:cxn>
                <a:cxn ang="0">
                  <a:pos x="170" y="564"/>
                </a:cxn>
                <a:cxn ang="0">
                  <a:pos x="247" y="529"/>
                </a:cxn>
                <a:cxn ang="0">
                  <a:pos x="288" y="505"/>
                </a:cxn>
                <a:cxn ang="0">
                  <a:pos x="335" y="473"/>
                </a:cxn>
                <a:cxn ang="0">
                  <a:pos x="378" y="435"/>
                </a:cxn>
                <a:cxn ang="0">
                  <a:pos x="420" y="388"/>
                </a:cxn>
                <a:cxn ang="0">
                  <a:pos x="458" y="334"/>
                </a:cxn>
                <a:cxn ang="0">
                  <a:pos x="490" y="271"/>
                </a:cxn>
                <a:cxn ang="0">
                  <a:pos x="514" y="209"/>
                </a:cxn>
                <a:cxn ang="0">
                  <a:pos x="529" y="154"/>
                </a:cxn>
                <a:cxn ang="0">
                  <a:pos x="536" y="115"/>
                </a:cxn>
                <a:cxn ang="0">
                  <a:pos x="536" y="62"/>
                </a:cxn>
                <a:cxn ang="0">
                  <a:pos x="539" y="34"/>
                </a:cxn>
                <a:cxn ang="0">
                  <a:pos x="545" y="12"/>
                </a:cxn>
                <a:cxn ang="0">
                  <a:pos x="543" y="4"/>
                </a:cxn>
                <a:cxn ang="0">
                  <a:pos x="538" y="1"/>
                </a:cxn>
                <a:cxn ang="0">
                  <a:pos x="526" y="11"/>
                </a:cxn>
                <a:cxn ang="0">
                  <a:pos x="476" y="69"/>
                </a:cxn>
                <a:cxn ang="0">
                  <a:pos x="416" y="126"/>
                </a:cxn>
                <a:cxn ang="0">
                  <a:pos x="347" y="184"/>
                </a:cxn>
                <a:cxn ang="0">
                  <a:pos x="303" y="226"/>
                </a:cxn>
                <a:cxn ang="0">
                  <a:pos x="261" y="278"/>
                </a:cxn>
                <a:cxn ang="0">
                  <a:pos x="223" y="343"/>
                </a:cxn>
                <a:cxn ang="0">
                  <a:pos x="180" y="436"/>
                </a:cxn>
                <a:cxn ang="0">
                  <a:pos x="151" y="484"/>
                </a:cxn>
                <a:cxn ang="0">
                  <a:pos x="111" y="531"/>
                </a:cxn>
                <a:cxn ang="0">
                  <a:pos x="31" y="594"/>
                </a:cxn>
                <a:cxn ang="0">
                  <a:pos x="5" y="617"/>
                </a:cxn>
                <a:cxn ang="0">
                  <a:pos x="0" y="626"/>
                </a:cxn>
                <a:cxn ang="0">
                  <a:pos x="9" y="629"/>
                </a:cxn>
                <a:cxn ang="0">
                  <a:pos x="70" y="630"/>
                </a:cxn>
              </a:cxnLst>
              <a:rect l="0" t="0" r="r" b="b"/>
              <a:pathLst>
                <a:path w="1088" h="687">
                  <a:moveTo>
                    <a:pt x="70" y="630"/>
                  </a:moveTo>
                  <a:lnTo>
                    <a:pt x="103" y="632"/>
                  </a:lnTo>
                  <a:lnTo>
                    <a:pt x="149" y="641"/>
                  </a:lnTo>
                  <a:lnTo>
                    <a:pt x="205" y="653"/>
                  </a:lnTo>
                  <a:lnTo>
                    <a:pt x="263" y="669"/>
                  </a:lnTo>
                  <a:lnTo>
                    <a:pt x="292" y="677"/>
                  </a:lnTo>
                  <a:lnTo>
                    <a:pt x="321" y="682"/>
                  </a:lnTo>
                  <a:lnTo>
                    <a:pt x="350" y="685"/>
                  </a:lnTo>
                  <a:lnTo>
                    <a:pt x="379" y="687"/>
                  </a:lnTo>
                  <a:lnTo>
                    <a:pt x="411" y="687"/>
                  </a:lnTo>
                  <a:lnTo>
                    <a:pt x="442" y="685"/>
                  </a:lnTo>
                  <a:lnTo>
                    <a:pt x="514" y="679"/>
                  </a:lnTo>
                  <a:lnTo>
                    <a:pt x="593" y="668"/>
                  </a:lnTo>
                  <a:lnTo>
                    <a:pt x="636" y="660"/>
                  </a:lnTo>
                  <a:lnTo>
                    <a:pt x="679" y="649"/>
                  </a:lnTo>
                  <a:lnTo>
                    <a:pt x="701" y="642"/>
                  </a:lnTo>
                  <a:lnTo>
                    <a:pt x="722" y="633"/>
                  </a:lnTo>
                  <a:lnTo>
                    <a:pt x="744" y="625"/>
                  </a:lnTo>
                  <a:lnTo>
                    <a:pt x="765" y="613"/>
                  </a:lnTo>
                  <a:lnTo>
                    <a:pt x="785" y="600"/>
                  </a:lnTo>
                  <a:lnTo>
                    <a:pt x="806" y="585"/>
                  </a:lnTo>
                  <a:lnTo>
                    <a:pt x="826" y="567"/>
                  </a:lnTo>
                  <a:lnTo>
                    <a:pt x="846" y="550"/>
                  </a:lnTo>
                  <a:lnTo>
                    <a:pt x="885" y="507"/>
                  </a:lnTo>
                  <a:lnTo>
                    <a:pt x="924" y="463"/>
                  </a:lnTo>
                  <a:lnTo>
                    <a:pt x="962" y="420"/>
                  </a:lnTo>
                  <a:lnTo>
                    <a:pt x="997" y="378"/>
                  </a:lnTo>
                  <a:lnTo>
                    <a:pt x="1052" y="309"/>
                  </a:lnTo>
                  <a:lnTo>
                    <a:pt x="1080" y="271"/>
                  </a:lnTo>
                  <a:lnTo>
                    <a:pt x="1085" y="263"/>
                  </a:lnTo>
                  <a:lnTo>
                    <a:pt x="1088" y="257"/>
                  </a:lnTo>
                  <a:lnTo>
                    <a:pt x="1088" y="252"/>
                  </a:lnTo>
                  <a:lnTo>
                    <a:pt x="1086" y="249"/>
                  </a:lnTo>
                  <a:lnTo>
                    <a:pt x="1084" y="249"/>
                  </a:lnTo>
                  <a:lnTo>
                    <a:pt x="1078" y="251"/>
                  </a:lnTo>
                  <a:lnTo>
                    <a:pt x="1072" y="255"/>
                  </a:lnTo>
                  <a:lnTo>
                    <a:pt x="1063" y="262"/>
                  </a:lnTo>
                  <a:lnTo>
                    <a:pt x="1051" y="273"/>
                  </a:lnTo>
                  <a:lnTo>
                    <a:pt x="1034" y="288"/>
                  </a:lnTo>
                  <a:lnTo>
                    <a:pt x="1010" y="305"/>
                  </a:lnTo>
                  <a:lnTo>
                    <a:pt x="981" y="324"/>
                  </a:lnTo>
                  <a:lnTo>
                    <a:pt x="944" y="342"/>
                  </a:lnTo>
                  <a:lnTo>
                    <a:pt x="922" y="352"/>
                  </a:lnTo>
                  <a:lnTo>
                    <a:pt x="898" y="362"/>
                  </a:lnTo>
                  <a:lnTo>
                    <a:pt x="873" y="371"/>
                  </a:lnTo>
                  <a:lnTo>
                    <a:pt x="845" y="378"/>
                  </a:lnTo>
                  <a:lnTo>
                    <a:pt x="816" y="386"/>
                  </a:lnTo>
                  <a:lnTo>
                    <a:pt x="783" y="392"/>
                  </a:lnTo>
                  <a:lnTo>
                    <a:pt x="722" y="405"/>
                  </a:lnTo>
                  <a:lnTo>
                    <a:pt x="665" y="417"/>
                  </a:lnTo>
                  <a:lnTo>
                    <a:pt x="615" y="431"/>
                  </a:lnTo>
                  <a:lnTo>
                    <a:pt x="566" y="447"/>
                  </a:lnTo>
                  <a:lnTo>
                    <a:pt x="518" y="463"/>
                  </a:lnTo>
                  <a:lnTo>
                    <a:pt x="472" y="484"/>
                  </a:lnTo>
                  <a:lnTo>
                    <a:pt x="422" y="507"/>
                  </a:lnTo>
                  <a:lnTo>
                    <a:pt x="367" y="536"/>
                  </a:lnTo>
                  <a:lnTo>
                    <a:pt x="340" y="550"/>
                  </a:lnTo>
                  <a:lnTo>
                    <a:pt x="311" y="563"/>
                  </a:lnTo>
                  <a:lnTo>
                    <a:pt x="280" y="575"/>
                  </a:lnTo>
                  <a:lnTo>
                    <a:pt x="249" y="583"/>
                  </a:lnTo>
                  <a:lnTo>
                    <a:pt x="216" y="591"/>
                  </a:lnTo>
                  <a:lnTo>
                    <a:pt x="182" y="595"/>
                  </a:lnTo>
                  <a:lnTo>
                    <a:pt x="148" y="596"/>
                  </a:lnTo>
                  <a:lnTo>
                    <a:pt x="113" y="593"/>
                  </a:lnTo>
                  <a:lnTo>
                    <a:pt x="145" y="576"/>
                  </a:lnTo>
                  <a:lnTo>
                    <a:pt x="170" y="564"/>
                  </a:lnTo>
                  <a:lnTo>
                    <a:pt x="211" y="545"/>
                  </a:lnTo>
                  <a:lnTo>
                    <a:pt x="247" y="529"/>
                  </a:lnTo>
                  <a:lnTo>
                    <a:pt x="266" y="518"/>
                  </a:lnTo>
                  <a:lnTo>
                    <a:pt x="288" y="505"/>
                  </a:lnTo>
                  <a:lnTo>
                    <a:pt x="311" y="490"/>
                  </a:lnTo>
                  <a:lnTo>
                    <a:pt x="335" y="473"/>
                  </a:lnTo>
                  <a:lnTo>
                    <a:pt x="356" y="454"/>
                  </a:lnTo>
                  <a:lnTo>
                    <a:pt x="378" y="435"/>
                  </a:lnTo>
                  <a:lnTo>
                    <a:pt x="400" y="413"/>
                  </a:lnTo>
                  <a:lnTo>
                    <a:pt x="420" y="388"/>
                  </a:lnTo>
                  <a:lnTo>
                    <a:pt x="439" y="363"/>
                  </a:lnTo>
                  <a:lnTo>
                    <a:pt x="458" y="334"/>
                  </a:lnTo>
                  <a:lnTo>
                    <a:pt x="475" y="302"/>
                  </a:lnTo>
                  <a:lnTo>
                    <a:pt x="490" y="271"/>
                  </a:lnTo>
                  <a:lnTo>
                    <a:pt x="503" y="240"/>
                  </a:lnTo>
                  <a:lnTo>
                    <a:pt x="514" y="209"/>
                  </a:lnTo>
                  <a:lnTo>
                    <a:pt x="521" y="181"/>
                  </a:lnTo>
                  <a:lnTo>
                    <a:pt x="529" y="154"/>
                  </a:lnTo>
                  <a:lnTo>
                    <a:pt x="532" y="133"/>
                  </a:lnTo>
                  <a:lnTo>
                    <a:pt x="536" y="115"/>
                  </a:lnTo>
                  <a:lnTo>
                    <a:pt x="537" y="86"/>
                  </a:lnTo>
                  <a:lnTo>
                    <a:pt x="536" y="62"/>
                  </a:lnTo>
                  <a:lnTo>
                    <a:pt x="537" y="44"/>
                  </a:lnTo>
                  <a:lnTo>
                    <a:pt x="539" y="34"/>
                  </a:lnTo>
                  <a:lnTo>
                    <a:pt x="541" y="26"/>
                  </a:lnTo>
                  <a:lnTo>
                    <a:pt x="545" y="12"/>
                  </a:lnTo>
                  <a:lnTo>
                    <a:pt x="545" y="7"/>
                  </a:lnTo>
                  <a:lnTo>
                    <a:pt x="543" y="4"/>
                  </a:lnTo>
                  <a:lnTo>
                    <a:pt x="542" y="0"/>
                  </a:lnTo>
                  <a:lnTo>
                    <a:pt x="538" y="1"/>
                  </a:lnTo>
                  <a:lnTo>
                    <a:pt x="532" y="5"/>
                  </a:lnTo>
                  <a:lnTo>
                    <a:pt x="526" y="11"/>
                  </a:lnTo>
                  <a:lnTo>
                    <a:pt x="506" y="36"/>
                  </a:lnTo>
                  <a:lnTo>
                    <a:pt x="476" y="69"/>
                  </a:lnTo>
                  <a:lnTo>
                    <a:pt x="438" y="107"/>
                  </a:lnTo>
                  <a:lnTo>
                    <a:pt x="416" y="126"/>
                  </a:lnTo>
                  <a:lnTo>
                    <a:pt x="393" y="145"/>
                  </a:lnTo>
                  <a:lnTo>
                    <a:pt x="347" y="184"/>
                  </a:lnTo>
                  <a:lnTo>
                    <a:pt x="325" y="204"/>
                  </a:lnTo>
                  <a:lnTo>
                    <a:pt x="303" y="226"/>
                  </a:lnTo>
                  <a:lnTo>
                    <a:pt x="282" y="251"/>
                  </a:lnTo>
                  <a:lnTo>
                    <a:pt x="261" y="278"/>
                  </a:lnTo>
                  <a:lnTo>
                    <a:pt x="241" y="309"/>
                  </a:lnTo>
                  <a:lnTo>
                    <a:pt x="223" y="343"/>
                  </a:lnTo>
                  <a:lnTo>
                    <a:pt x="192" y="409"/>
                  </a:lnTo>
                  <a:lnTo>
                    <a:pt x="180" y="436"/>
                  </a:lnTo>
                  <a:lnTo>
                    <a:pt x="167" y="461"/>
                  </a:lnTo>
                  <a:lnTo>
                    <a:pt x="151" y="484"/>
                  </a:lnTo>
                  <a:lnTo>
                    <a:pt x="134" y="507"/>
                  </a:lnTo>
                  <a:lnTo>
                    <a:pt x="111" y="531"/>
                  </a:lnTo>
                  <a:lnTo>
                    <a:pt x="82" y="555"/>
                  </a:lnTo>
                  <a:lnTo>
                    <a:pt x="31" y="594"/>
                  </a:lnTo>
                  <a:lnTo>
                    <a:pt x="15" y="607"/>
                  </a:lnTo>
                  <a:lnTo>
                    <a:pt x="5" y="617"/>
                  </a:lnTo>
                  <a:lnTo>
                    <a:pt x="0" y="623"/>
                  </a:lnTo>
                  <a:lnTo>
                    <a:pt x="0" y="626"/>
                  </a:lnTo>
                  <a:lnTo>
                    <a:pt x="2" y="628"/>
                  </a:lnTo>
                  <a:lnTo>
                    <a:pt x="9" y="629"/>
                  </a:lnTo>
                  <a:lnTo>
                    <a:pt x="23" y="630"/>
                  </a:lnTo>
                  <a:lnTo>
                    <a:pt x="70" y="6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5" name="Freeform 62"/>
            <p:cNvSpPr>
              <a:spLocks/>
            </p:cNvSpPr>
            <p:nvPr/>
          </p:nvSpPr>
          <p:spPr bwMode="auto">
            <a:xfrm>
              <a:off x="3588" y="2388"/>
              <a:ext cx="414" cy="392"/>
            </a:xfrm>
            <a:custGeom>
              <a:avLst/>
              <a:gdLst/>
              <a:ahLst/>
              <a:cxnLst>
                <a:cxn ang="0">
                  <a:pos x="174" y="728"/>
                </a:cxn>
                <a:cxn ang="0">
                  <a:pos x="365" y="662"/>
                </a:cxn>
                <a:cxn ang="0">
                  <a:pos x="444" y="628"/>
                </a:cxn>
                <a:cxn ang="0">
                  <a:pos x="511" y="590"/>
                </a:cxn>
                <a:cxn ang="0">
                  <a:pos x="556" y="557"/>
                </a:cxn>
                <a:cxn ang="0">
                  <a:pos x="598" y="518"/>
                </a:cxn>
                <a:cxn ang="0">
                  <a:pos x="637" y="471"/>
                </a:cxn>
                <a:cxn ang="0">
                  <a:pos x="672" y="417"/>
                </a:cxn>
                <a:cxn ang="0">
                  <a:pos x="737" y="270"/>
                </a:cxn>
                <a:cxn ang="0">
                  <a:pos x="796" y="138"/>
                </a:cxn>
                <a:cxn ang="0">
                  <a:pos x="818" y="79"/>
                </a:cxn>
                <a:cxn ang="0">
                  <a:pos x="827" y="33"/>
                </a:cxn>
                <a:cxn ang="0">
                  <a:pos x="825" y="11"/>
                </a:cxn>
                <a:cxn ang="0">
                  <a:pos x="820" y="2"/>
                </a:cxn>
                <a:cxn ang="0">
                  <a:pos x="814" y="1"/>
                </a:cxn>
                <a:cxn ang="0">
                  <a:pos x="788" y="38"/>
                </a:cxn>
                <a:cxn ang="0">
                  <a:pos x="707" y="151"/>
                </a:cxn>
                <a:cxn ang="0">
                  <a:pos x="639" y="229"/>
                </a:cxn>
                <a:cxn ang="0">
                  <a:pos x="607" y="260"/>
                </a:cxn>
                <a:cxn ang="0">
                  <a:pos x="540" y="312"/>
                </a:cxn>
                <a:cxn ang="0">
                  <a:pos x="407" y="405"/>
                </a:cxn>
                <a:cxn ang="0">
                  <a:pos x="355" y="446"/>
                </a:cxn>
                <a:cxn ang="0">
                  <a:pos x="267" y="532"/>
                </a:cxn>
                <a:cxn ang="0">
                  <a:pos x="167" y="634"/>
                </a:cxn>
                <a:cxn ang="0">
                  <a:pos x="135" y="662"/>
                </a:cxn>
                <a:cxn ang="0">
                  <a:pos x="102" y="683"/>
                </a:cxn>
                <a:cxn ang="0">
                  <a:pos x="141" y="618"/>
                </a:cxn>
                <a:cxn ang="0">
                  <a:pos x="246" y="459"/>
                </a:cxn>
                <a:cxn ang="0">
                  <a:pos x="271" y="414"/>
                </a:cxn>
                <a:cxn ang="0">
                  <a:pos x="290" y="362"/>
                </a:cxn>
                <a:cxn ang="0">
                  <a:pos x="296" y="318"/>
                </a:cxn>
                <a:cxn ang="0">
                  <a:pos x="295" y="152"/>
                </a:cxn>
                <a:cxn ang="0">
                  <a:pos x="290" y="41"/>
                </a:cxn>
                <a:cxn ang="0">
                  <a:pos x="287" y="36"/>
                </a:cxn>
                <a:cxn ang="0">
                  <a:pos x="282" y="37"/>
                </a:cxn>
                <a:cxn ang="0">
                  <a:pos x="253" y="73"/>
                </a:cxn>
                <a:cxn ang="0">
                  <a:pos x="201" y="142"/>
                </a:cxn>
                <a:cxn ang="0">
                  <a:pos x="163" y="202"/>
                </a:cxn>
                <a:cxn ang="0">
                  <a:pos x="130" y="264"/>
                </a:cxn>
                <a:cxn ang="0">
                  <a:pos x="105" y="328"/>
                </a:cxn>
                <a:cxn ang="0">
                  <a:pos x="88" y="384"/>
                </a:cxn>
                <a:cxn ang="0">
                  <a:pos x="78" y="430"/>
                </a:cxn>
                <a:cxn ang="0">
                  <a:pos x="76" y="510"/>
                </a:cxn>
                <a:cxn ang="0">
                  <a:pos x="68" y="579"/>
                </a:cxn>
                <a:cxn ang="0">
                  <a:pos x="40" y="673"/>
                </a:cxn>
                <a:cxn ang="0">
                  <a:pos x="8" y="762"/>
                </a:cxn>
                <a:cxn ang="0">
                  <a:pos x="0" y="783"/>
                </a:cxn>
                <a:cxn ang="0">
                  <a:pos x="6" y="785"/>
                </a:cxn>
                <a:cxn ang="0">
                  <a:pos x="32" y="775"/>
                </a:cxn>
              </a:cxnLst>
              <a:rect l="0" t="0" r="r" b="b"/>
              <a:pathLst>
                <a:path w="827" h="785">
                  <a:moveTo>
                    <a:pt x="32" y="775"/>
                  </a:moveTo>
                  <a:lnTo>
                    <a:pt x="174" y="728"/>
                  </a:lnTo>
                  <a:lnTo>
                    <a:pt x="278" y="694"/>
                  </a:lnTo>
                  <a:lnTo>
                    <a:pt x="365" y="662"/>
                  </a:lnTo>
                  <a:lnTo>
                    <a:pt x="403" y="647"/>
                  </a:lnTo>
                  <a:lnTo>
                    <a:pt x="444" y="628"/>
                  </a:lnTo>
                  <a:lnTo>
                    <a:pt x="489" y="604"/>
                  </a:lnTo>
                  <a:lnTo>
                    <a:pt x="511" y="590"/>
                  </a:lnTo>
                  <a:lnTo>
                    <a:pt x="533" y="573"/>
                  </a:lnTo>
                  <a:lnTo>
                    <a:pt x="556" y="557"/>
                  </a:lnTo>
                  <a:lnTo>
                    <a:pt x="577" y="537"/>
                  </a:lnTo>
                  <a:lnTo>
                    <a:pt x="598" y="518"/>
                  </a:lnTo>
                  <a:lnTo>
                    <a:pt x="619" y="495"/>
                  </a:lnTo>
                  <a:lnTo>
                    <a:pt x="637" y="471"/>
                  </a:lnTo>
                  <a:lnTo>
                    <a:pt x="656" y="445"/>
                  </a:lnTo>
                  <a:lnTo>
                    <a:pt x="672" y="417"/>
                  </a:lnTo>
                  <a:lnTo>
                    <a:pt x="687" y="387"/>
                  </a:lnTo>
                  <a:lnTo>
                    <a:pt x="737" y="270"/>
                  </a:lnTo>
                  <a:lnTo>
                    <a:pt x="780" y="177"/>
                  </a:lnTo>
                  <a:lnTo>
                    <a:pt x="796" y="138"/>
                  </a:lnTo>
                  <a:lnTo>
                    <a:pt x="809" y="105"/>
                  </a:lnTo>
                  <a:lnTo>
                    <a:pt x="818" y="79"/>
                  </a:lnTo>
                  <a:lnTo>
                    <a:pt x="823" y="59"/>
                  </a:lnTo>
                  <a:lnTo>
                    <a:pt x="827" y="33"/>
                  </a:lnTo>
                  <a:lnTo>
                    <a:pt x="827" y="19"/>
                  </a:lnTo>
                  <a:lnTo>
                    <a:pt x="825" y="11"/>
                  </a:lnTo>
                  <a:lnTo>
                    <a:pt x="823" y="6"/>
                  </a:lnTo>
                  <a:lnTo>
                    <a:pt x="820" y="2"/>
                  </a:lnTo>
                  <a:lnTo>
                    <a:pt x="817" y="0"/>
                  </a:lnTo>
                  <a:lnTo>
                    <a:pt x="814" y="1"/>
                  </a:lnTo>
                  <a:lnTo>
                    <a:pt x="811" y="4"/>
                  </a:lnTo>
                  <a:lnTo>
                    <a:pt x="788" y="38"/>
                  </a:lnTo>
                  <a:lnTo>
                    <a:pt x="738" y="109"/>
                  </a:lnTo>
                  <a:lnTo>
                    <a:pt x="707" y="151"/>
                  </a:lnTo>
                  <a:lnTo>
                    <a:pt x="673" y="191"/>
                  </a:lnTo>
                  <a:lnTo>
                    <a:pt x="639" y="229"/>
                  </a:lnTo>
                  <a:lnTo>
                    <a:pt x="622" y="245"/>
                  </a:lnTo>
                  <a:lnTo>
                    <a:pt x="607" y="260"/>
                  </a:lnTo>
                  <a:lnTo>
                    <a:pt x="574" y="287"/>
                  </a:lnTo>
                  <a:lnTo>
                    <a:pt x="540" y="312"/>
                  </a:lnTo>
                  <a:lnTo>
                    <a:pt x="472" y="359"/>
                  </a:lnTo>
                  <a:lnTo>
                    <a:pt x="407" y="405"/>
                  </a:lnTo>
                  <a:lnTo>
                    <a:pt x="379" y="427"/>
                  </a:lnTo>
                  <a:lnTo>
                    <a:pt x="355" y="446"/>
                  </a:lnTo>
                  <a:lnTo>
                    <a:pt x="311" y="489"/>
                  </a:lnTo>
                  <a:lnTo>
                    <a:pt x="267" y="532"/>
                  </a:lnTo>
                  <a:lnTo>
                    <a:pt x="186" y="616"/>
                  </a:lnTo>
                  <a:lnTo>
                    <a:pt x="167" y="634"/>
                  </a:lnTo>
                  <a:lnTo>
                    <a:pt x="150" y="650"/>
                  </a:lnTo>
                  <a:lnTo>
                    <a:pt x="135" y="662"/>
                  </a:lnTo>
                  <a:lnTo>
                    <a:pt x="122" y="672"/>
                  </a:lnTo>
                  <a:lnTo>
                    <a:pt x="102" y="683"/>
                  </a:lnTo>
                  <a:lnTo>
                    <a:pt x="96" y="686"/>
                  </a:lnTo>
                  <a:lnTo>
                    <a:pt x="141" y="618"/>
                  </a:lnTo>
                  <a:lnTo>
                    <a:pt x="216" y="503"/>
                  </a:lnTo>
                  <a:lnTo>
                    <a:pt x="246" y="459"/>
                  </a:lnTo>
                  <a:lnTo>
                    <a:pt x="260" y="436"/>
                  </a:lnTo>
                  <a:lnTo>
                    <a:pt x="271" y="414"/>
                  </a:lnTo>
                  <a:lnTo>
                    <a:pt x="282" y="389"/>
                  </a:lnTo>
                  <a:lnTo>
                    <a:pt x="290" y="362"/>
                  </a:lnTo>
                  <a:lnTo>
                    <a:pt x="295" y="333"/>
                  </a:lnTo>
                  <a:lnTo>
                    <a:pt x="296" y="318"/>
                  </a:lnTo>
                  <a:lnTo>
                    <a:pt x="297" y="302"/>
                  </a:lnTo>
                  <a:lnTo>
                    <a:pt x="295" y="152"/>
                  </a:lnTo>
                  <a:lnTo>
                    <a:pt x="292" y="53"/>
                  </a:lnTo>
                  <a:lnTo>
                    <a:pt x="290" y="41"/>
                  </a:lnTo>
                  <a:lnTo>
                    <a:pt x="289" y="37"/>
                  </a:lnTo>
                  <a:lnTo>
                    <a:pt x="287" y="36"/>
                  </a:lnTo>
                  <a:lnTo>
                    <a:pt x="284" y="36"/>
                  </a:lnTo>
                  <a:lnTo>
                    <a:pt x="282" y="37"/>
                  </a:lnTo>
                  <a:lnTo>
                    <a:pt x="273" y="48"/>
                  </a:lnTo>
                  <a:lnTo>
                    <a:pt x="253" y="73"/>
                  </a:lnTo>
                  <a:lnTo>
                    <a:pt x="220" y="116"/>
                  </a:lnTo>
                  <a:lnTo>
                    <a:pt x="201" y="142"/>
                  </a:lnTo>
                  <a:lnTo>
                    <a:pt x="181" y="171"/>
                  </a:lnTo>
                  <a:lnTo>
                    <a:pt x="163" y="202"/>
                  </a:lnTo>
                  <a:lnTo>
                    <a:pt x="146" y="232"/>
                  </a:lnTo>
                  <a:lnTo>
                    <a:pt x="130" y="264"/>
                  </a:lnTo>
                  <a:lnTo>
                    <a:pt x="116" y="296"/>
                  </a:lnTo>
                  <a:lnTo>
                    <a:pt x="105" y="328"/>
                  </a:lnTo>
                  <a:lnTo>
                    <a:pt x="96" y="357"/>
                  </a:lnTo>
                  <a:lnTo>
                    <a:pt x="88" y="384"/>
                  </a:lnTo>
                  <a:lnTo>
                    <a:pt x="82" y="409"/>
                  </a:lnTo>
                  <a:lnTo>
                    <a:pt x="78" y="430"/>
                  </a:lnTo>
                  <a:lnTo>
                    <a:pt x="77" y="446"/>
                  </a:lnTo>
                  <a:lnTo>
                    <a:pt x="76" y="510"/>
                  </a:lnTo>
                  <a:lnTo>
                    <a:pt x="74" y="546"/>
                  </a:lnTo>
                  <a:lnTo>
                    <a:pt x="68" y="579"/>
                  </a:lnTo>
                  <a:lnTo>
                    <a:pt x="58" y="619"/>
                  </a:lnTo>
                  <a:lnTo>
                    <a:pt x="40" y="673"/>
                  </a:lnTo>
                  <a:lnTo>
                    <a:pt x="23" y="725"/>
                  </a:lnTo>
                  <a:lnTo>
                    <a:pt x="8" y="762"/>
                  </a:lnTo>
                  <a:lnTo>
                    <a:pt x="1" y="779"/>
                  </a:lnTo>
                  <a:lnTo>
                    <a:pt x="0" y="783"/>
                  </a:lnTo>
                  <a:lnTo>
                    <a:pt x="2" y="785"/>
                  </a:lnTo>
                  <a:lnTo>
                    <a:pt x="6" y="785"/>
                  </a:lnTo>
                  <a:lnTo>
                    <a:pt x="12" y="783"/>
                  </a:lnTo>
                  <a:lnTo>
                    <a:pt x="32" y="7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6" name="Freeform 63"/>
            <p:cNvSpPr>
              <a:spLocks/>
            </p:cNvSpPr>
            <p:nvPr/>
          </p:nvSpPr>
          <p:spPr bwMode="auto">
            <a:xfrm>
              <a:off x="3780" y="2371"/>
              <a:ext cx="190" cy="169"/>
            </a:xfrm>
            <a:custGeom>
              <a:avLst/>
              <a:gdLst/>
              <a:ahLst/>
              <a:cxnLst>
                <a:cxn ang="0">
                  <a:pos x="379" y="0"/>
                </a:cxn>
                <a:cxn ang="0">
                  <a:pos x="328" y="57"/>
                </a:cxn>
                <a:cxn ang="0">
                  <a:pos x="280" y="108"/>
                </a:cxn>
                <a:cxn ang="0">
                  <a:pos x="254" y="134"/>
                </a:cxn>
                <a:cxn ang="0">
                  <a:pos x="230" y="158"/>
                </a:cxn>
                <a:cxn ang="0">
                  <a:pos x="175" y="209"/>
                </a:cxn>
                <a:cxn ang="0">
                  <a:pos x="115" y="262"/>
                </a:cxn>
                <a:cxn ang="0">
                  <a:pos x="64" y="306"/>
                </a:cxn>
                <a:cxn ang="0">
                  <a:pos x="39" y="331"/>
                </a:cxn>
                <a:cxn ang="0">
                  <a:pos x="32" y="338"/>
                </a:cxn>
                <a:cxn ang="0">
                  <a:pos x="29" y="339"/>
                </a:cxn>
                <a:cxn ang="0">
                  <a:pos x="26" y="339"/>
                </a:cxn>
                <a:cxn ang="0">
                  <a:pos x="24" y="337"/>
                </a:cxn>
                <a:cxn ang="0">
                  <a:pos x="23" y="333"/>
                </a:cxn>
                <a:cxn ang="0">
                  <a:pos x="22" y="322"/>
                </a:cxn>
                <a:cxn ang="0">
                  <a:pos x="18" y="238"/>
                </a:cxn>
                <a:cxn ang="0">
                  <a:pos x="14" y="178"/>
                </a:cxn>
                <a:cxn ang="0">
                  <a:pos x="9" y="126"/>
                </a:cxn>
                <a:cxn ang="0">
                  <a:pos x="4" y="82"/>
                </a:cxn>
                <a:cxn ang="0">
                  <a:pos x="1" y="42"/>
                </a:cxn>
                <a:cxn ang="0">
                  <a:pos x="0" y="0"/>
                </a:cxn>
                <a:cxn ang="0">
                  <a:pos x="138" y="0"/>
                </a:cxn>
                <a:cxn ang="0">
                  <a:pos x="120" y="48"/>
                </a:cxn>
                <a:cxn ang="0">
                  <a:pos x="106" y="90"/>
                </a:cxn>
                <a:cxn ang="0">
                  <a:pos x="95" y="126"/>
                </a:cxn>
                <a:cxn ang="0">
                  <a:pos x="88" y="151"/>
                </a:cxn>
                <a:cxn ang="0">
                  <a:pos x="86" y="169"/>
                </a:cxn>
                <a:cxn ang="0">
                  <a:pos x="85" y="183"/>
                </a:cxn>
                <a:cxn ang="0">
                  <a:pos x="89" y="177"/>
                </a:cxn>
                <a:cxn ang="0">
                  <a:pos x="101" y="161"/>
                </a:cxn>
                <a:cxn ang="0">
                  <a:pos x="119" y="131"/>
                </a:cxn>
                <a:cxn ang="0">
                  <a:pos x="129" y="109"/>
                </a:cxn>
                <a:cxn ang="0">
                  <a:pos x="140" y="84"/>
                </a:cxn>
                <a:cxn ang="0">
                  <a:pos x="169" y="14"/>
                </a:cxn>
                <a:cxn ang="0">
                  <a:pos x="174" y="0"/>
                </a:cxn>
                <a:cxn ang="0">
                  <a:pos x="379" y="0"/>
                </a:cxn>
              </a:cxnLst>
              <a:rect l="0" t="0" r="r" b="b"/>
              <a:pathLst>
                <a:path w="379" h="339">
                  <a:moveTo>
                    <a:pt x="379" y="0"/>
                  </a:moveTo>
                  <a:lnTo>
                    <a:pt x="328" y="57"/>
                  </a:lnTo>
                  <a:lnTo>
                    <a:pt x="280" y="108"/>
                  </a:lnTo>
                  <a:lnTo>
                    <a:pt x="254" y="134"/>
                  </a:lnTo>
                  <a:lnTo>
                    <a:pt x="230" y="158"/>
                  </a:lnTo>
                  <a:lnTo>
                    <a:pt x="175" y="209"/>
                  </a:lnTo>
                  <a:lnTo>
                    <a:pt x="115" y="262"/>
                  </a:lnTo>
                  <a:lnTo>
                    <a:pt x="64" y="306"/>
                  </a:lnTo>
                  <a:lnTo>
                    <a:pt x="39" y="331"/>
                  </a:lnTo>
                  <a:lnTo>
                    <a:pt x="32" y="338"/>
                  </a:lnTo>
                  <a:lnTo>
                    <a:pt x="29" y="339"/>
                  </a:lnTo>
                  <a:lnTo>
                    <a:pt x="26" y="339"/>
                  </a:lnTo>
                  <a:lnTo>
                    <a:pt x="24" y="337"/>
                  </a:lnTo>
                  <a:lnTo>
                    <a:pt x="23" y="333"/>
                  </a:lnTo>
                  <a:lnTo>
                    <a:pt x="22" y="322"/>
                  </a:lnTo>
                  <a:lnTo>
                    <a:pt x="18" y="238"/>
                  </a:lnTo>
                  <a:lnTo>
                    <a:pt x="14" y="178"/>
                  </a:lnTo>
                  <a:lnTo>
                    <a:pt x="9" y="126"/>
                  </a:lnTo>
                  <a:lnTo>
                    <a:pt x="4" y="82"/>
                  </a:lnTo>
                  <a:lnTo>
                    <a:pt x="1" y="42"/>
                  </a:lnTo>
                  <a:lnTo>
                    <a:pt x="0" y="0"/>
                  </a:lnTo>
                  <a:lnTo>
                    <a:pt x="138" y="0"/>
                  </a:lnTo>
                  <a:lnTo>
                    <a:pt x="120" y="48"/>
                  </a:lnTo>
                  <a:lnTo>
                    <a:pt x="106" y="90"/>
                  </a:lnTo>
                  <a:lnTo>
                    <a:pt x="95" y="126"/>
                  </a:lnTo>
                  <a:lnTo>
                    <a:pt x="88" y="151"/>
                  </a:lnTo>
                  <a:lnTo>
                    <a:pt x="86" y="169"/>
                  </a:lnTo>
                  <a:lnTo>
                    <a:pt x="85" y="183"/>
                  </a:lnTo>
                  <a:lnTo>
                    <a:pt x="89" y="177"/>
                  </a:lnTo>
                  <a:lnTo>
                    <a:pt x="101" y="161"/>
                  </a:lnTo>
                  <a:lnTo>
                    <a:pt x="119" y="131"/>
                  </a:lnTo>
                  <a:lnTo>
                    <a:pt x="129" y="109"/>
                  </a:lnTo>
                  <a:lnTo>
                    <a:pt x="140" y="84"/>
                  </a:lnTo>
                  <a:lnTo>
                    <a:pt x="169" y="14"/>
                  </a:lnTo>
                  <a:lnTo>
                    <a:pt x="174" y="0"/>
                  </a:lnTo>
                  <a:lnTo>
                    <a:pt x="37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7" name="Freeform 64"/>
            <p:cNvSpPr>
              <a:spLocks/>
            </p:cNvSpPr>
            <p:nvPr/>
          </p:nvSpPr>
          <p:spPr bwMode="auto">
            <a:xfrm>
              <a:off x="3889" y="1445"/>
              <a:ext cx="122" cy="316"/>
            </a:xfrm>
            <a:custGeom>
              <a:avLst/>
              <a:gdLst/>
              <a:ahLst/>
              <a:cxnLst>
                <a:cxn ang="0">
                  <a:pos x="245" y="631"/>
                </a:cxn>
                <a:cxn ang="0">
                  <a:pos x="245" y="610"/>
                </a:cxn>
                <a:cxn ang="0">
                  <a:pos x="244" y="585"/>
                </a:cxn>
                <a:cxn ang="0">
                  <a:pos x="241" y="550"/>
                </a:cxn>
                <a:cxn ang="0">
                  <a:pos x="236" y="509"/>
                </a:cxn>
                <a:cxn ang="0">
                  <a:pos x="228" y="461"/>
                </a:cxn>
                <a:cxn ang="0">
                  <a:pos x="218" y="409"/>
                </a:cxn>
                <a:cxn ang="0">
                  <a:pos x="201" y="352"/>
                </a:cxn>
                <a:cxn ang="0">
                  <a:pos x="183" y="298"/>
                </a:cxn>
                <a:cxn ang="0">
                  <a:pos x="163" y="248"/>
                </a:cxn>
                <a:cxn ang="0">
                  <a:pos x="144" y="201"/>
                </a:cxn>
                <a:cxn ang="0">
                  <a:pos x="123" y="158"/>
                </a:cxn>
                <a:cxn ang="0">
                  <a:pos x="99" y="118"/>
                </a:cxn>
                <a:cxn ang="0">
                  <a:pos x="75" y="80"/>
                </a:cxn>
                <a:cxn ang="0">
                  <a:pos x="48" y="44"/>
                </a:cxn>
                <a:cxn ang="0">
                  <a:pos x="19" y="8"/>
                </a:cxn>
                <a:cxn ang="0">
                  <a:pos x="11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3" y="15"/>
                </a:cxn>
                <a:cxn ang="0">
                  <a:pos x="13" y="45"/>
                </a:cxn>
                <a:cxn ang="0">
                  <a:pos x="23" y="71"/>
                </a:cxn>
                <a:cxn ang="0">
                  <a:pos x="32" y="106"/>
                </a:cxn>
                <a:cxn ang="0">
                  <a:pos x="41" y="148"/>
                </a:cxn>
                <a:cxn ang="0">
                  <a:pos x="48" y="201"/>
                </a:cxn>
                <a:cxn ang="0">
                  <a:pos x="51" y="230"/>
                </a:cxn>
                <a:cxn ang="0">
                  <a:pos x="53" y="262"/>
                </a:cxn>
                <a:cxn ang="0">
                  <a:pos x="55" y="297"/>
                </a:cxn>
                <a:cxn ang="0">
                  <a:pos x="56" y="334"/>
                </a:cxn>
                <a:cxn ang="0">
                  <a:pos x="54" y="438"/>
                </a:cxn>
                <a:cxn ang="0">
                  <a:pos x="51" y="482"/>
                </a:cxn>
                <a:cxn ang="0">
                  <a:pos x="49" y="525"/>
                </a:cxn>
                <a:cxn ang="0">
                  <a:pos x="48" y="567"/>
                </a:cxn>
                <a:cxn ang="0">
                  <a:pos x="48" y="631"/>
                </a:cxn>
                <a:cxn ang="0">
                  <a:pos x="245" y="631"/>
                </a:cxn>
              </a:cxnLst>
              <a:rect l="0" t="0" r="r" b="b"/>
              <a:pathLst>
                <a:path w="245" h="631">
                  <a:moveTo>
                    <a:pt x="245" y="631"/>
                  </a:moveTo>
                  <a:lnTo>
                    <a:pt x="245" y="610"/>
                  </a:lnTo>
                  <a:lnTo>
                    <a:pt x="244" y="585"/>
                  </a:lnTo>
                  <a:lnTo>
                    <a:pt x="241" y="550"/>
                  </a:lnTo>
                  <a:lnTo>
                    <a:pt x="236" y="509"/>
                  </a:lnTo>
                  <a:lnTo>
                    <a:pt x="228" y="461"/>
                  </a:lnTo>
                  <a:lnTo>
                    <a:pt x="218" y="409"/>
                  </a:lnTo>
                  <a:lnTo>
                    <a:pt x="201" y="352"/>
                  </a:lnTo>
                  <a:lnTo>
                    <a:pt x="183" y="298"/>
                  </a:lnTo>
                  <a:lnTo>
                    <a:pt x="163" y="248"/>
                  </a:lnTo>
                  <a:lnTo>
                    <a:pt x="144" y="201"/>
                  </a:lnTo>
                  <a:lnTo>
                    <a:pt x="123" y="158"/>
                  </a:lnTo>
                  <a:lnTo>
                    <a:pt x="99" y="118"/>
                  </a:lnTo>
                  <a:lnTo>
                    <a:pt x="75" y="80"/>
                  </a:lnTo>
                  <a:lnTo>
                    <a:pt x="48" y="44"/>
                  </a:lnTo>
                  <a:lnTo>
                    <a:pt x="19" y="8"/>
                  </a:lnTo>
                  <a:lnTo>
                    <a:pt x="11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8"/>
                  </a:lnTo>
                  <a:lnTo>
                    <a:pt x="3" y="15"/>
                  </a:lnTo>
                  <a:lnTo>
                    <a:pt x="13" y="45"/>
                  </a:lnTo>
                  <a:lnTo>
                    <a:pt x="23" y="71"/>
                  </a:lnTo>
                  <a:lnTo>
                    <a:pt x="32" y="106"/>
                  </a:lnTo>
                  <a:lnTo>
                    <a:pt x="41" y="148"/>
                  </a:lnTo>
                  <a:lnTo>
                    <a:pt x="48" y="201"/>
                  </a:lnTo>
                  <a:lnTo>
                    <a:pt x="51" y="230"/>
                  </a:lnTo>
                  <a:lnTo>
                    <a:pt x="53" y="262"/>
                  </a:lnTo>
                  <a:lnTo>
                    <a:pt x="55" y="297"/>
                  </a:lnTo>
                  <a:lnTo>
                    <a:pt x="56" y="334"/>
                  </a:lnTo>
                  <a:lnTo>
                    <a:pt x="54" y="438"/>
                  </a:lnTo>
                  <a:lnTo>
                    <a:pt x="51" y="482"/>
                  </a:lnTo>
                  <a:lnTo>
                    <a:pt x="49" y="525"/>
                  </a:lnTo>
                  <a:lnTo>
                    <a:pt x="48" y="567"/>
                  </a:lnTo>
                  <a:lnTo>
                    <a:pt x="48" y="631"/>
                  </a:lnTo>
                  <a:lnTo>
                    <a:pt x="245" y="6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8" name="Freeform 65"/>
            <p:cNvSpPr>
              <a:spLocks/>
            </p:cNvSpPr>
            <p:nvPr/>
          </p:nvSpPr>
          <p:spPr bwMode="auto">
            <a:xfrm>
              <a:off x="3699" y="1577"/>
              <a:ext cx="183" cy="184"/>
            </a:xfrm>
            <a:custGeom>
              <a:avLst/>
              <a:gdLst/>
              <a:ahLst/>
              <a:cxnLst>
                <a:cxn ang="0">
                  <a:pos x="364" y="369"/>
                </a:cxn>
                <a:cxn ang="0">
                  <a:pos x="297" y="306"/>
                </a:cxn>
                <a:cxn ang="0">
                  <a:pos x="228" y="240"/>
                </a:cxn>
                <a:cxn ang="0">
                  <a:pos x="188" y="201"/>
                </a:cxn>
                <a:cxn ang="0">
                  <a:pos x="149" y="161"/>
                </a:cxn>
                <a:cxn ang="0">
                  <a:pos x="86" y="94"/>
                </a:cxn>
                <a:cxn ang="0">
                  <a:pos x="50" y="52"/>
                </a:cxn>
                <a:cxn ang="0">
                  <a:pos x="30" y="28"/>
                </a:cxn>
                <a:cxn ang="0">
                  <a:pos x="20" y="14"/>
                </a:cxn>
                <a:cxn ang="0">
                  <a:pos x="16" y="8"/>
                </a:cxn>
                <a:cxn ang="0">
                  <a:pos x="13" y="3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2" y="19"/>
                </a:cxn>
                <a:cxn ang="0">
                  <a:pos x="16" y="64"/>
                </a:cxn>
                <a:cxn ang="0">
                  <a:pos x="45" y="151"/>
                </a:cxn>
                <a:cxn ang="0">
                  <a:pos x="66" y="204"/>
                </a:cxn>
                <a:cxn ang="0">
                  <a:pos x="88" y="259"/>
                </a:cxn>
                <a:cxn ang="0">
                  <a:pos x="114" y="316"/>
                </a:cxn>
                <a:cxn ang="0">
                  <a:pos x="142" y="369"/>
                </a:cxn>
                <a:cxn ang="0">
                  <a:pos x="364" y="369"/>
                </a:cxn>
              </a:cxnLst>
              <a:rect l="0" t="0" r="r" b="b"/>
              <a:pathLst>
                <a:path w="364" h="369">
                  <a:moveTo>
                    <a:pt x="364" y="369"/>
                  </a:moveTo>
                  <a:lnTo>
                    <a:pt x="297" y="306"/>
                  </a:lnTo>
                  <a:lnTo>
                    <a:pt x="228" y="240"/>
                  </a:lnTo>
                  <a:lnTo>
                    <a:pt x="188" y="201"/>
                  </a:lnTo>
                  <a:lnTo>
                    <a:pt x="149" y="161"/>
                  </a:lnTo>
                  <a:lnTo>
                    <a:pt x="86" y="94"/>
                  </a:lnTo>
                  <a:lnTo>
                    <a:pt x="50" y="52"/>
                  </a:lnTo>
                  <a:lnTo>
                    <a:pt x="30" y="28"/>
                  </a:lnTo>
                  <a:lnTo>
                    <a:pt x="20" y="14"/>
                  </a:lnTo>
                  <a:lnTo>
                    <a:pt x="16" y="8"/>
                  </a:lnTo>
                  <a:lnTo>
                    <a:pt x="13" y="3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10"/>
                  </a:lnTo>
                  <a:lnTo>
                    <a:pt x="2" y="19"/>
                  </a:lnTo>
                  <a:lnTo>
                    <a:pt x="16" y="64"/>
                  </a:lnTo>
                  <a:lnTo>
                    <a:pt x="45" y="151"/>
                  </a:lnTo>
                  <a:lnTo>
                    <a:pt x="66" y="204"/>
                  </a:lnTo>
                  <a:lnTo>
                    <a:pt x="88" y="259"/>
                  </a:lnTo>
                  <a:lnTo>
                    <a:pt x="114" y="316"/>
                  </a:lnTo>
                  <a:lnTo>
                    <a:pt x="142" y="369"/>
                  </a:lnTo>
                  <a:lnTo>
                    <a:pt x="364" y="3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9" name="Freeform 66"/>
            <p:cNvSpPr>
              <a:spLocks/>
            </p:cNvSpPr>
            <p:nvPr/>
          </p:nvSpPr>
          <p:spPr bwMode="auto">
            <a:xfrm>
              <a:off x="3589" y="1274"/>
              <a:ext cx="292" cy="435"/>
            </a:xfrm>
            <a:custGeom>
              <a:avLst/>
              <a:gdLst/>
              <a:ahLst/>
              <a:cxnLst>
                <a:cxn ang="0">
                  <a:pos x="583" y="475"/>
                </a:cxn>
                <a:cxn ang="0">
                  <a:pos x="573" y="394"/>
                </a:cxn>
                <a:cxn ang="0">
                  <a:pos x="559" y="338"/>
                </a:cxn>
                <a:cxn ang="0">
                  <a:pos x="542" y="283"/>
                </a:cxn>
                <a:cxn ang="0">
                  <a:pos x="517" y="229"/>
                </a:cxn>
                <a:cxn ang="0">
                  <a:pos x="484" y="179"/>
                </a:cxn>
                <a:cxn ang="0">
                  <a:pos x="444" y="131"/>
                </a:cxn>
                <a:cxn ang="0">
                  <a:pos x="361" y="54"/>
                </a:cxn>
                <a:cxn ang="0">
                  <a:pos x="307" y="3"/>
                </a:cxn>
                <a:cxn ang="0">
                  <a:pos x="298" y="0"/>
                </a:cxn>
                <a:cxn ang="0">
                  <a:pos x="295" y="6"/>
                </a:cxn>
                <a:cxn ang="0">
                  <a:pos x="302" y="23"/>
                </a:cxn>
                <a:cxn ang="0">
                  <a:pos x="330" y="79"/>
                </a:cxn>
                <a:cxn ang="0">
                  <a:pos x="356" y="140"/>
                </a:cxn>
                <a:cxn ang="0">
                  <a:pos x="382" y="224"/>
                </a:cxn>
                <a:cxn ang="0">
                  <a:pos x="419" y="383"/>
                </a:cxn>
                <a:cxn ang="0">
                  <a:pos x="466" y="567"/>
                </a:cxn>
                <a:cxn ang="0">
                  <a:pos x="444" y="556"/>
                </a:cxn>
                <a:cxn ang="0">
                  <a:pos x="402" y="491"/>
                </a:cxn>
                <a:cxn ang="0">
                  <a:pos x="377" y="464"/>
                </a:cxn>
                <a:cxn ang="0">
                  <a:pos x="348" y="437"/>
                </a:cxn>
                <a:cxn ang="0">
                  <a:pos x="259" y="377"/>
                </a:cxn>
                <a:cxn ang="0">
                  <a:pos x="162" y="312"/>
                </a:cxn>
                <a:cxn ang="0">
                  <a:pos x="90" y="254"/>
                </a:cxn>
                <a:cxn ang="0">
                  <a:pos x="44" y="207"/>
                </a:cxn>
                <a:cxn ang="0">
                  <a:pos x="21" y="175"/>
                </a:cxn>
                <a:cxn ang="0">
                  <a:pos x="9" y="160"/>
                </a:cxn>
                <a:cxn ang="0">
                  <a:pos x="2" y="157"/>
                </a:cxn>
                <a:cxn ang="0">
                  <a:pos x="0" y="165"/>
                </a:cxn>
                <a:cxn ang="0">
                  <a:pos x="4" y="181"/>
                </a:cxn>
                <a:cxn ang="0">
                  <a:pos x="19" y="225"/>
                </a:cxn>
                <a:cxn ang="0">
                  <a:pos x="57" y="308"/>
                </a:cxn>
                <a:cxn ang="0">
                  <a:pos x="100" y="382"/>
                </a:cxn>
                <a:cxn ang="0">
                  <a:pos x="138" y="434"/>
                </a:cxn>
                <a:cxn ang="0">
                  <a:pos x="183" y="484"/>
                </a:cxn>
                <a:cxn ang="0">
                  <a:pos x="259" y="554"/>
                </a:cxn>
                <a:cxn ang="0">
                  <a:pos x="362" y="642"/>
                </a:cxn>
                <a:cxn ang="0">
                  <a:pos x="453" y="727"/>
                </a:cxn>
                <a:cxn ang="0">
                  <a:pos x="492" y="768"/>
                </a:cxn>
                <a:cxn ang="0">
                  <a:pos x="524" y="809"/>
                </a:cxn>
                <a:cxn ang="0">
                  <a:pos x="549" y="851"/>
                </a:cxn>
                <a:cxn ang="0">
                  <a:pos x="560" y="868"/>
                </a:cxn>
                <a:cxn ang="0">
                  <a:pos x="567" y="870"/>
                </a:cxn>
                <a:cxn ang="0">
                  <a:pos x="572" y="858"/>
                </a:cxn>
                <a:cxn ang="0">
                  <a:pos x="579" y="727"/>
                </a:cxn>
                <a:cxn ang="0">
                  <a:pos x="584" y="582"/>
                </a:cxn>
              </a:cxnLst>
              <a:rect l="0" t="0" r="r" b="b"/>
              <a:pathLst>
                <a:path w="584" h="870">
                  <a:moveTo>
                    <a:pt x="584" y="526"/>
                  </a:moveTo>
                  <a:lnTo>
                    <a:pt x="583" y="475"/>
                  </a:lnTo>
                  <a:lnTo>
                    <a:pt x="578" y="422"/>
                  </a:lnTo>
                  <a:lnTo>
                    <a:pt x="573" y="394"/>
                  </a:lnTo>
                  <a:lnTo>
                    <a:pt x="567" y="365"/>
                  </a:lnTo>
                  <a:lnTo>
                    <a:pt x="559" y="338"/>
                  </a:lnTo>
                  <a:lnTo>
                    <a:pt x="552" y="311"/>
                  </a:lnTo>
                  <a:lnTo>
                    <a:pt x="542" y="283"/>
                  </a:lnTo>
                  <a:lnTo>
                    <a:pt x="530" y="256"/>
                  </a:lnTo>
                  <a:lnTo>
                    <a:pt x="517" y="229"/>
                  </a:lnTo>
                  <a:lnTo>
                    <a:pt x="502" y="204"/>
                  </a:lnTo>
                  <a:lnTo>
                    <a:pt x="484" y="179"/>
                  </a:lnTo>
                  <a:lnTo>
                    <a:pt x="466" y="154"/>
                  </a:lnTo>
                  <a:lnTo>
                    <a:pt x="444" y="131"/>
                  </a:lnTo>
                  <a:lnTo>
                    <a:pt x="421" y="108"/>
                  </a:lnTo>
                  <a:lnTo>
                    <a:pt x="361" y="54"/>
                  </a:lnTo>
                  <a:lnTo>
                    <a:pt x="322" y="16"/>
                  </a:lnTo>
                  <a:lnTo>
                    <a:pt x="307" y="3"/>
                  </a:lnTo>
                  <a:lnTo>
                    <a:pt x="301" y="1"/>
                  </a:lnTo>
                  <a:lnTo>
                    <a:pt x="298" y="0"/>
                  </a:lnTo>
                  <a:lnTo>
                    <a:pt x="295" y="2"/>
                  </a:lnTo>
                  <a:lnTo>
                    <a:pt x="295" y="6"/>
                  </a:lnTo>
                  <a:lnTo>
                    <a:pt x="298" y="14"/>
                  </a:lnTo>
                  <a:lnTo>
                    <a:pt x="302" y="23"/>
                  </a:lnTo>
                  <a:lnTo>
                    <a:pt x="319" y="56"/>
                  </a:lnTo>
                  <a:lnTo>
                    <a:pt x="330" y="79"/>
                  </a:lnTo>
                  <a:lnTo>
                    <a:pt x="343" y="107"/>
                  </a:lnTo>
                  <a:lnTo>
                    <a:pt x="356" y="140"/>
                  </a:lnTo>
                  <a:lnTo>
                    <a:pt x="369" y="179"/>
                  </a:lnTo>
                  <a:lnTo>
                    <a:pt x="382" y="224"/>
                  </a:lnTo>
                  <a:lnTo>
                    <a:pt x="394" y="276"/>
                  </a:lnTo>
                  <a:lnTo>
                    <a:pt x="419" y="383"/>
                  </a:lnTo>
                  <a:lnTo>
                    <a:pt x="442" y="479"/>
                  </a:lnTo>
                  <a:lnTo>
                    <a:pt x="466" y="567"/>
                  </a:lnTo>
                  <a:lnTo>
                    <a:pt x="493" y="649"/>
                  </a:lnTo>
                  <a:lnTo>
                    <a:pt x="444" y="556"/>
                  </a:lnTo>
                  <a:lnTo>
                    <a:pt x="424" y="522"/>
                  </a:lnTo>
                  <a:lnTo>
                    <a:pt x="402" y="491"/>
                  </a:lnTo>
                  <a:lnTo>
                    <a:pt x="390" y="477"/>
                  </a:lnTo>
                  <a:lnTo>
                    <a:pt x="377" y="464"/>
                  </a:lnTo>
                  <a:lnTo>
                    <a:pt x="363" y="451"/>
                  </a:lnTo>
                  <a:lnTo>
                    <a:pt x="348" y="437"/>
                  </a:lnTo>
                  <a:lnTo>
                    <a:pt x="309" y="409"/>
                  </a:lnTo>
                  <a:lnTo>
                    <a:pt x="259" y="377"/>
                  </a:lnTo>
                  <a:lnTo>
                    <a:pt x="206" y="344"/>
                  </a:lnTo>
                  <a:lnTo>
                    <a:pt x="162" y="312"/>
                  </a:lnTo>
                  <a:lnTo>
                    <a:pt x="122" y="282"/>
                  </a:lnTo>
                  <a:lnTo>
                    <a:pt x="90" y="254"/>
                  </a:lnTo>
                  <a:lnTo>
                    <a:pt x="64" y="229"/>
                  </a:lnTo>
                  <a:lnTo>
                    <a:pt x="44" y="207"/>
                  </a:lnTo>
                  <a:lnTo>
                    <a:pt x="30" y="188"/>
                  </a:lnTo>
                  <a:lnTo>
                    <a:pt x="21" y="175"/>
                  </a:lnTo>
                  <a:lnTo>
                    <a:pt x="14" y="166"/>
                  </a:lnTo>
                  <a:lnTo>
                    <a:pt x="9" y="160"/>
                  </a:lnTo>
                  <a:lnTo>
                    <a:pt x="5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5"/>
                  </a:lnTo>
                  <a:lnTo>
                    <a:pt x="0" y="171"/>
                  </a:lnTo>
                  <a:lnTo>
                    <a:pt x="4" y="181"/>
                  </a:lnTo>
                  <a:lnTo>
                    <a:pt x="9" y="197"/>
                  </a:lnTo>
                  <a:lnTo>
                    <a:pt x="19" y="225"/>
                  </a:lnTo>
                  <a:lnTo>
                    <a:pt x="35" y="263"/>
                  </a:lnTo>
                  <a:lnTo>
                    <a:pt x="57" y="308"/>
                  </a:lnTo>
                  <a:lnTo>
                    <a:pt x="84" y="357"/>
                  </a:lnTo>
                  <a:lnTo>
                    <a:pt x="100" y="382"/>
                  </a:lnTo>
                  <a:lnTo>
                    <a:pt x="119" y="408"/>
                  </a:lnTo>
                  <a:lnTo>
                    <a:pt x="138" y="434"/>
                  </a:lnTo>
                  <a:lnTo>
                    <a:pt x="159" y="459"/>
                  </a:lnTo>
                  <a:lnTo>
                    <a:pt x="183" y="484"/>
                  </a:lnTo>
                  <a:lnTo>
                    <a:pt x="208" y="509"/>
                  </a:lnTo>
                  <a:lnTo>
                    <a:pt x="259" y="554"/>
                  </a:lnTo>
                  <a:lnTo>
                    <a:pt x="311" y="599"/>
                  </a:lnTo>
                  <a:lnTo>
                    <a:pt x="362" y="642"/>
                  </a:lnTo>
                  <a:lnTo>
                    <a:pt x="408" y="684"/>
                  </a:lnTo>
                  <a:lnTo>
                    <a:pt x="453" y="727"/>
                  </a:lnTo>
                  <a:lnTo>
                    <a:pt x="473" y="747"/>
                  </a:lnTo>
                  <a:lnTo>
                    <a:pt x="492" y="768"/>
                  </a:lnTo>
                  <a:lnTo>
                    <a:pt x="509" y="788"/>
                  </a:lnTo>
                  <a:lnTo>
                    <a:pt x="524" y="809"/>
                  </a:lnTo>
                  <a:lnTo>
                    <a:pt x="538" y="830"/>
                  </a:lnTo>
                  <a:lnTo>
                    <a:pt x="549" y="851"/>
                  </a:lnTo>
                  <a:lnTo>
                    <a:pt x="557" y="864"/>
                  </a:lnTo>
                  <a:lnTo>
                    <a:pt x="560" y="868"/>
                  </a:lnTo>
                  <a:lnTo>
                    <a:pt x="565" y="870"/>
                  </a:lnTo>
                  <a:lnTo>
                    <a:pt x="567" y="870"/>
                  </a:lnTo>
                  <a:lnTo>
                    <a:pt x="570" y="867"/>
                  </a:lnTo>
                  <a:lnTo>
                    <a:pt x="572" y="858"/>
                  </a:lnTo>
                  <a:lnTo>
                    <a:pt x="573" y="845"/>
                  </a:lnTo>
                  <a:lnTo>
                    <a:pt x="579" y="727"/>
                  </a:lnTo>
                  <a:lnTo>
                    <a:pt x="583" y="635"/>
                  </a:lnTo>
                  <a:lnTo>
                    <a:pt x="584" y="582"/>
                  </a:lnTo>
                  <a:lnTo>
                    <a:pt x="584" y="5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0" name="Freeform 67"/>
            <p:cNvSpPr>
              <a:spLocks/>
            </p:cNvSpPr>
            <p:nvPr/>
          </p:nvSpPr>
          <p:spPr bwMode="auto">
            <a:xfrm>
              <a:off x="3515" y="1186"/>
              <a:ext cx="258" cy="265"/>
            </a:xfrm>
            <a:custGeom>
              <a:avLst/>
              <a:gdLst/>
              <a:ahLst/>
              <a:cxnLst>
                <a:cxn ang="0">
                  <a:pos x="513" y="503"/>
                </a:cxn>
                <a:cxn ang="0">
                  <a:pos x="500" y="457"/>
                </a:cxn>
                <a:cxn ang="0">
                  <a:pos x="487" y="420"/>
                </a:cxn>
                <a:cxn ang="0">
                  <a:pos x="471" y="376"/>
                </a:cxn>
                <a:cxn ang="0">
                  <a:pos x="448" y="330"/>
                </a:cxn>
                <a:cxn ang="0">
                  <a:pos x="435" y="306"/>
                </a:cxn>
                <a:cxn ang="0">
                  <a:pos x="420" y="282"/>
                </a:cxn>
                <a:cxn ang="0">
                  <a:pos x="402" y="258"/>
                </a:cxn>
                <a:cxn ang="0">
                  <a:pos x="385" y="236"/>
                </a:cxn>
                <a:cxn ang="0">
                  <a:pos x="363" y="215"/>
                </a:cxn>
                <a:cxn ang="0">
                  <a:pos x="341" y="193"/>
                </a:cxn>
                <a:cxn ang="0">
                  <a:pos x="319" y="174"/>
                </a:cxn>
                <a:cxn ang="0">
                  <a:pos x="295" y="156"/>
                </a:cxn>
                <a:cxn ang="0">
                  <a:pos x="246" y="121"/>
                </a:cxn>
                <a:cxn ang="0">
                  <a:pos x="198" y="93"/>
                </a:cxn>
                <a:cxn ang="0">
                  <a:pos x="153" y="68"/>
                </a:cxn>
                <a:cxn ang="0">
                  <a:pos x="111" y="46"/>
                </a:cxn>
                <a:cxn ang="0">
                  <a:pos x="76" y="29"/>
                </a:cxn>
                <a:cxn ang="0">
                  <a:pos x="30" y="8"/>
                </a:cxn>
                <a:cxn ang="0">
                  <a:pos x="18" y="3"/>
                </a:cxn>
                <a:cxn ang="0">
                  <a:pos x="9" y="1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7" y="16"/>
                </a:cxn>
                <a:cxn ang="0">
                  <a:pos x="14" y="22"/>
                </a:cxn>
                <a:cxn ang="0">
                  <a:pos x="41" y="52"/>
                </a:cxn>
                <a:cxn ang="0">
                  <a:pos x="83" y="104"/>
                </a:cxn>
                <a:cxn ang="0">
                  <a:pos x="107" y="136"/>
                </a:cxn>
                <a:cxn ang="0">
                  <a:pos x="133" y="171"/>
                </a:cxn>
                <a:cxn ang="0">
                  <a:pos x="159" y="208"/>
                </a:cxn>
                <a:cxn ang="0">
                  <a:pos x="184" y="247"/>
                </a:cxn>
                <a:cxn ang="0">
                  <a:pos x="208" y="283"/>
                </a:cxn>
                <a:cxn ang="0">
                  <a:pos x="231" y="316"/>
                </a:cxn>
                <a:cxn ang="0">
                  <a:pos x="251" y="342"/>
                </a:cxn>
                <a:cxn ang="0">
                  <a:pos x="272" y="365"/>
                </a:cxn>
                <a:cxn ang="0">
                  <a:pos x="294" y="384"/>
                </a:cxn>
                <a:cxn ang="0">
                  <a:pos x="315" y="401"/>
                </a:cxn>
                <a:cxn ang="0">
                  <a:pos x="338" y="415"/>
                </a:cxn>
                <a:cxn ang="0">
                  <a:pos x="363" y="430"/>
                </a:cxn>
                <a:cxn ang="0">
                  <a:pos x="412" y="454"/>
                </a:cxn>
                <a:cxn ang="0">
                  <a:pos x="451" y="478"/>
                </a:cxn>
                <a:cxn ang="0">
                  <a:pos x="479" y="500"/>
                </a:cxn>
                <a:cxn ang="0">
                  <a:pos x="489" y="509"/>
                </a:cxn>
                <a:cxn ang="0">
                  <a:pos x="497" y="517"/>
                </a:cxn>
                <a:cxn ang="0">
                  <a:pos x="502" y="524"/>
                </a:cxn>
                <a:cxn ang="0">
                  <a:pos x="506" y="528"/>
                </a:cxn>
                <a:cxn ang="0">
                  <a:pos x="511" y="530"/>
                </a:cxn>
                <a:cxn ang="0">
                  <a:pos x="514" y="529"/>
                </a:cxn>
                <a:cxn ang="0">
                  <a:pos x="515" y="526"/>
                </a:cxn>
                <a:cxn ang="0">
                  <a:pos x="516" y="521"/>
                </a:cxn>
                <a:cxn ang="0">
                  <a:pos x="515" y="513"/>
                </a:cxn>
                <a:cxn ang="0">
                  <a:pos x="513" y="503"/>
                </a:cxn>
              </a:cxnLst>
              <a:rect l="0" t="0" r="r" b="b"/>
              <a:pathLst>
                <a:path w="516" h="530">
                  <a:moveTo>
                    <a:pt x="513" y="503"/>
                  </a:moveTo>
                  <a:lnTo>
                    <a:pt x="500" y="457"/>
                  </a:lnTo>
                  <a:lnTo>
                    <a:pt x="487" y="420"/>
                  </a:lnTo>
                  <a:lnTo>
                    <a:pt x="471" y="376"/>
                  </a:lnTo>
                  <a:lnTo>
                    <a:pt x="448" y="330"/>
                  </a:lnTo>
                  <a:lnTo>
                    <a:pt x="435" y="306"/>
                  </a:lnTo>
                  <a:lnTo>
                    <a:pt x="420" y="282"/>
                  </a:lnTo>
                  <a:lnTo>
                    <a:pt x="402" y="258"/>
                  </a:lnTo>
                  <a:lnTo>
                    <a:pt x="385" y="236"/>
                  </a:lnTo>
                  <a:lnTo>
                    <a:pt x="363" y="215"/>
                  </a:lnTo>
                  <a:lnTo>
                    <a:pt x="341" y="193"/>
                  </a:lnTo>
                  <a:lnTo>
                    <a:pt x="319" y="174"/>
                  </a:lnTo>
                  <a:lnTo>
                    <a:pt x="295" y="156"/>
                  </a:lnTo>
                  <a:lnTo>
                    <a:pt x="246" y="121"/>
                  </a:lnTo>
                  <a:lnTo>
                    <a:pt x="198" y="93"/>
                  </a:lnTo>
                  <a:lnTo>
                    <a:pt x="153" y="68"/>
                  </a:lnTo>
                  <a:lnTo>
                    <a:pt x="111" y="46"/>
                  </a:lnTo>
                  <a:lnTo>
                    <a:pt x="76" y="29"/>
                  </a:lnTo>
                  <a:lnTo>
                    <a:pt x="30" y="8"/>
                  </a:lnTo>
                  <a:lnTo>
                    <a:pt x="18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7" y="16"/>
                  </a:lnTo>
                  <a:lnTo>
                    <a:pt x="14" y="22"/>
                  </a:lnTo>
                  <a:lnTo>
                    <a:pt x="41" y="52"/>
                  </a:lnTo>
                  <a:lnTo>
                    <a:pt x="83" y="104"/>
                  </a:lnTo>
                  <a:lnTo>
                    <a:pt x="107" y="136"/>
                  </a:lnTo>
                  <a:lnTo>
                    <a:pt x="133" y="171"/>
                  </a:lnTo>
                  <a:lnTo>
                    <a:pt x="159" y="208"/>
                  </a:lnTo>
                  <a:lnTo>
                    <a:pt x="184" y="247"/>
                  </a:lnTo>
                  <a:lnTo>
                    <a:pt x="208" y="283"/>
                  </a:lnTo>
                  <a:lnTo>
                    <a:pt x="231" y="316"/>
                  </a:lnTo>
                  <a:lnTo>
                    <a:pt x="251" y="342"/>
                  </a:lnTo>
                  <a:lnTo>
                    <a:pt x="272" y="365"/>
                  </a:lnTo>
                  <a:lnTo>
                    <a:pt x="294" y="384"/>
                  </a:lnTo>
                  <a:lnTo>
                    <a:pt x="315" y="401"/>
                  </a:lnTo>
                  <a:lnTo>
                    <a:pt x="338" y="415"/>
                  </a:lnTo>
                  <a:lnTo>
                    <a:pt x="363" y="430"/>
                  </a:lnTo>
                  <a:lnTo>
                    <a:pt x="412" y="454"/>
                  </a:lnTo>
                  <a:lnTo>
                    <a:pt x="451" y="478"/>
                  </a:lnTo>
                  <a:lnTo>
                    <a:pt x="479" y="500"/>
                  </a:lnTo>
                  <a:lnTo>
                    <a:pt x="489" y="509"/>
                  </a:lnTo>
                  <a:lnTo>
                    <a:pt x="497" y="517"/>
                  </a:lnTo>
                  <a:lnTo>
                    <a:pt x="502" y="524"/>
                  </a:lnTo>
                  <a:lnTo>
                    <a:pt x="506" y="528"/>
                  </a:lnTo>
                  <a:lnTo>
                    <a:pt x="511" y="530"/>
                  </a:lnTo>
                  <a:lnTo>
                    <a:pt x="514" y="529"/>
                  </a:lnTo>
                  <a:lnTo>
                    <a:pt x="515" y="526"/>
                  </a:lnTo>
                  <a:lnTo>
                    <a:pt x="516" y="521"/>
                  </a:lnTo>
                  <a:lnTo>
                    <a:pt x="515" y="513"/>
                  </a:lnTo>
                  <a:lnTo>
                    <a:pt x="513" y="50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1" name="Freeform 68"/>
            <p:cNvSpPr>
              <a:spLocks/>
            </p:cNvSpPr>
            <p:nvPr/>
          </p:nvSpPr>
          <p:spPr bwMode="auto">
            <a:xfrm>
              <a:off x="2193" y="2065"/>
              <a:ext cx="437" cy="390"/>
            </a:xfrm>
            <a:custGeom>
              <a:avLst/>
              <a:gdLst/>
              <a:ahLst/>
              <a:cxnLst>
                <a:cxn ang="0">
                  <a:pos x="570" y="45"/>
                </a:cxn>
                <a:cxn ang="0">
                  <a:pos x="610" y="54"/>
                </a:cxn>
                <a:cxn ang="0">
                  <a:pos x="628" y="70"/>
                </a:cxn>
                <a:cxn ang="0">
                  <a:pos x="676" y="146"/>
                </a:cxn>
                <a:cxn ang="0">
                  <a:pos x="695" y="189"/>
                </a:cxn>
                <a:cxn ang="0">
                  <a:pos x="700" y="247"/>
                </a:cxn>
                <a:cxn ang="0">
                  <a:pos x="690" y="263"/>
                </a:cxn>
                <a:cxn ang="0">
                  <a:pos x="699" y="288"/>
                </a:cxn>
                <a:cxn ang="0">
                  <a:pos x="724" y="325"/>
                </a:cxn>
                <a:cxn ang="0">
                  <a:pos x="731" y="352"/>
                </a:cxn>
                <a:cxn ang="0">
                  <a:pos x="730" y="477"/>
                </a:cxn>
                <a:cxn ang="0">
                  <a:pos x="720" y="497"/>
                </a:cxn>
                <a:cxn ang="0">
                  <a:pos x="773" y="533"/>
                </a:cxn>
                <a:cxn ang="0">
                  <a:pos x="787" y="547"/>
                </a:cxn>
                <a:cxn ang="0">
                  <a:pos x="821" y="571"/>
                </a:cxn>
                <a:cxn ang="0">
                  <a:pos x="860" y="658"/>
                </a:cxn>
                <a:cxn ang="0">
                  <a:pos x="864" y="704"/>
                </a:cxn>
                <a:cxn ang="0">
                  <a:pos x="872" y="711"/>
                </a:cxn>
                <a:cxn ang="0">
                  <a:pos x="837" y="746"/>
                </a:cxn>
                <a:cxn ang="0">
                  <a:pos x="771" y="751"/>
                </a:cxn>
                <a:cxn ang="0">
                  <a:pos x="730" y="768"/>
                </a:cxn>
                <a:cxn ang="0">
                  <a:pos x="689" y="780"/>
                </a:cxn>
                <a:cxn ang="0">
                  <a:pos x="634" y="762"/>
                </a:cxn>
                <a:cxn ang="0">
                  <a:pos x="595" y="720"/>
                </a:cxn>
                <a:cxn ang="0">
                  <a:pos x="552" y="697"/>
                </a:cxn>
                <a:cxn ang="0">
                  <a:pos x="549" y="697"/>
                </a:cxn>
                <a:cxn ang="0">
                  <a:pos x="540" y="705"/>
                </a:cxn>
                <a:cxn ang="0">
                  <a:pos x="496" y="705"/>
                </a:cxn>
                <a:cxn ang="0">
                  <a:pos x="473" y="712"/>
                </a:cxn>
                <a:cxn ang="0">
                  <a:pos x="469" y="719"/>
                </a:cxn>
                <a:cxn ang="0">
                  <a:pos x="355" y="631"/>
                </a:cxn>
                <a:cxn ang="0">
                  <a:pos x="345" y="587"/>
                </a:cxn>
                <a:cxn ang="0">
                  <a:pos x="253" y="534"/>
                </a:cxn>
                <a:cxn ang="0">
                  <a:pos x="217" y="502"/>
                </a:cxn>
                <a:cxn ang="0">
                  <a:pos x="178" y="490"/>
                </a:cxn>
                <a:cxn ang="0">
                  <a:pos x="154" y="454"/>
                </a:cxn>
                <a:cxn ang="0">
                  <a:pos x="106" y="452"/>
                </a:cxn>
                <a:cxn ang="0">
                  <a:pos x="41" y="414"/>
                </a:cxn>
                <a:cxn ang="0">
                  <a:pos x="37" y="400"/>
                </a:cxn>
                <a:cxn ang="0">
                  <a:pos x="10" y="389"/>
                </a:cxn>
                <a:cxn ang="0">
                  <a:pos x="2" y="298"/>
                </a:cxn>
                <a:cxn ang="0">
                  <a:pos x="45" y="275"/>
                </a:cxn>
                <a:cxn ang="0">
                  <a:pos x="82" y="265"/>
                </a:cxn>
                <a:cxn ang="0">
                  <a:pos x="115" y="264"/>
                </a:cxn>
                <a:cxn ang="0">
                  <a:pos x="195" y="249"/>
                </a:cxn>
                <a:cxn ang="0">
                  <a:pos x="221" y="261"/>
                </a:cxn>
                <a:cxn ang="0">
                  <a:pos x="247" y="254"/>
                </a:cxn>
                <a:cxn ang="0">
                  <a:pos x="262" y="252"/>
                </a:cxn>
                <a:cxn ang="0">
                  <a:pos x="302" y="247"/>
                </a:cxn>
                <a:cxn ang="0">
                  <a:pos x="353" y="234"/>
                </a:cxn>
                <a:cxn ang="0">
                  <a:pos x="367" y="151"/>
                </a:cxn>
                <a:cxn ang="0">
                  <a:pos x="443" y="16"/>
                </a:cxn>
                <a:cxn ang="0">
                  <a:pos x="449" y="24"/>
                </a:cxn>
                <a:cxn ang="0">
                  <a:pos x="448" y="18"/>
                </a:cxn>
                <a:cxn ang="0">
                  <a:pos x="493" y="13"/>
                </a:cxn>
              </a:cxnLst>
              <a:rect l="0" t="0" r="r" b="b"/>
              <a:pathLst>
                <a:path w="873" h="780">
                  <a:moveTo>
                    <a:pt x="495" y="0"/>
                  </a:moveTo>
                  <a:lnTo>
                    <a:pt x="570" y="40"/>
                  </a:lnTo>
                  <a:lnTo>
                    <a:pt x="567" y="43"/>
                  </a:lnTo>
                  <a:lnTo>
                    <a:pt x="570" y="45"/>
                  </a:lnTo>
                  <a:lnTo>
                    <a:pt x="580" y="48"/>
                  </a:lnTo>
                  <a:lnTo>
                    <a:pt x="601" y="51"/>
                  </a:lnTo>
                  <a:lnTo>
                    <a:pt x="605" y="52"/>
                  </a:lnTo>
                  <a:lnTo>
                    <a:pt x="610" y="54"/>
                  </a:lnTo>
                  <a:lnTo>
                    <a:pt x="616" y="62"/>
                  </a:lnTo>
                  <a:lnTo>
                    <a:pt x="620" y="66"/>
                  </a:lnTo>
                  <a:lnTo>
                    <a:pt x="624" y="69"/>
                  </a:lnTo>
                  <a:lnTo>
                    <a:pt x="628" y="70"/>
                  </a:lnTo>
                  <a:lnTo>
                    <a:pt x="635" y="69"/>
                  </a:lnTo>
                  <a:lnTo>
                    <a:pt x="672" y="103"/>
                  </a:lnTo>
                  <a:lnTo>
                    <a:pt x="672" y="125"/>
                  </a:lnTo>
                  <a:lnTo>
                    <a:pt x="676" y="146"/>
                  </a:lnTo>
                  <a:lnTo>
                    <a:pt x="685" y="166"/>
                  </a:lnTo>
                  <a:lnTo>
                    <a:pt x="689" y="174"/>
                  </a:lnTo>
                  <a:lnTo>
                    <a:pt x="695" y="183"/>
                  </a:lnTo>
                  <a:lnTo>
                    <a:pt x="695" y="189"/>
                  </a:lnTo>
                  <a:lnTo>
                    <a:pt x="698" y="196"/>
                  </a:lnTo>
                  <a:lnTo>
                    <a:pt x="706" y="205"/>
                  </a:lnTo>
                  <a:lnTo>
                    <a:pt x="711" y="249"/>
                  </a:lnTo>
                  <a:lnTo>
                    <a:pt x="700" y="247"/>
                  </a:lnTo>
                  <a:lnTo>
                    <a:pt x="688" y="246"/>
                  </a:lnTo>
                  <a:lnTo>
                    <a:pt x="686" y="249"/>
                  </a:lnTo>
                  <a:lnTo>
                    <a:pt x="686" y="253"/>
                  </a:lnTo>
                  <a:lnTo>
                    <a:pt x="690" y="263"/>
                  </a:lnTo>
                  <a:lnTo>
                    <a:pt x="695" y="275"/>
                  </a:lnTo>
                  <a:lnTo>
                    <a:pt x="695" y="280"/>
                  </a:lnTo>
                  <a:lnTo>
                    <a:pt x="695" y="286"/>
                  </a:lnTo>
                  <a:lnTo>
                    <a:pt x="699" y="288"/>
                  </a:lnTo>
                  <a:lnTo>
                    <a:pt x="707" y="295"/>
                  </a:lnTo>
                  <a:lnTo>
                    <a:pt x="719" y="308"/>
                  </a:lnTo>
                  <a:lnTo>
                    <a:pt x="720" y="316"/>
                  </a:lnTo>
                  <a:lnTo>
                    <a:pt x="724" y="325"/>
                  </a:lnTo>
                  <a:lnTo>
                    <a:pt x="727" y="336"/>
                  </a:lnTo>
                  <a:lnTo>
                    <a:pt x="728" y="344"/>
                  </a:lnTo>
                  <a:lnTo>
                    <a:pt x="729" y="349"/>
                  </a:lnTo>
                  <a:lnTo>
                    <a:pt x="731" y="352"/>
                  </a:lnTo>
                  <a:lnTo>
                    <a:pt x="735" y="354"/>
                  </a:lnTo>
                  <a:lnTo>
                    <a:pt x="739" y="358"/>
                  </a:lnTo>
                  <a:lnTo>
                    <a:pt x="739" y="468"/>
                  </a:lnTo>
                  <a:lnTo>
                    <a:pt x="730" y="477"/>
                  </a:lnTo>
                  <a:lnTo>
                    <a:pt x="724" y="484"/>
                  </a:lnTo>
                  <a:lnTo>
                    <a:pt x="720" y="489"/>
                  </a:lnTo>
                  <a:lnTo>
                    <a:pt x="720" y="493"/>
                  </a:lnTo>
                  <a:lnTo>
                    <a:pt x="720" y="497"/>
                  </a:lnTo>
                  <a:lnTo>
                    <a:pt x="722" y="504"/>
                  </a:lnTo>
                  <a:lnTo>
                    <a:pt x="754" y="518"/>
                  </a:lnTo>
                  <a:lnTo>
                    <a:pt x="760" y="521"/>
                  </a:lnTo>
                  <a:lnTo>
                    <a:pt x="773" y="533"/>
                  </a:lnTo>
                  <a:lnTo>
                    <a:pt x="778" y="539"/>
                  </a:lnTo>
                  <a:lnTo>
                    <a:pt x="781" y="542"/>
                  </a:lnTo>
                  <a:lnTo>
                    <a:pt x="781" y="544"/>
                  </a:lnTo>
                  <a:lnTo>
                    <a:pt x="787" y="547"/>
                  </a:lnTo>
                  <a:lnTo>
                    <a:pt x="811" y="553"/>
                  </a:lnTo>
                  <a:lnTo>
                    <a:pt x="811" y="558"/>
                  </a:lnTo>
                  <a:lnTo>
                    <a:pt x="814" y="561"/>
                  </a:lnTo>
                  <a:lnTo>
                    <a:pt x="821" y="571"/>
                  </a:lnTo>
                  <a:lnTo>
                    <a:pt x="847" y="631"/>
                  </a:lnTo>
                  <a:lnTo>
                    <a:pt x="873" y="653"/>
                  </a:lnTo>
                  <a:lnTo>
                    <a:pt x="865" y="655"/>
                  </a:lnTo>
                  <a:lnTo>
                    <a:pt x="860" y="658"/>
                  </a:lnTo>
                  <a:lnTo>
                    <a:pt x="858" y="662"/>
                  </a:lnTo>
                  <a:lnTo>
                    <a:pt x="857" y="669"/>
                  </a:lnTo>
                  <a:lnTo>
                    <a:pt x="860" y="685"/>
                  </a:lnTo>
                  <a:lnTo>
                    <a:pt x="864" y="704"/>
                  </a:lnTo>
                  <a:lnTo>
                    <a:pt x="869" y="705"/>
                  </a:lnTo>
                  <a:lnTo>
                    <a:pt x="872" y="706"/>
                  </a:lnTo>
                  <a:lnTo>
                    <a:pt x="873" y="708"/>
                  </a:lnTo>
                  <a:lnTo>
                    <a:pt x="872" y="711"/>
                  </a:lnTo>
                  <a:lnTo>
                    <a:pt x="860" y="733"/>
                  </a:lnTo>
                  <a:lnTo>
                    <a:pt x="853" y="738"/>
                  </a:lnTo>
                  <a:lnTo>
                    <a:pt x="845" y="744"/>
                  </a:lnTo>
                  <a:lnTo>
                    <a:pt x="837" y="746"/>
                  </a:lnTo>
                  <a:lnTo>
                    <a:pt x="828" y="748"/>
                  </a:lnTo>
                  <a:lnTo>
                    <a:pt x="809" y="750"/>
                  </a:lnTo>
                  <a:lnTo>
                    <a:pt x="790" y="750"/>
                  </a:lnTo>
                  <a:lnTo>
                    <a:pt x="771" y="751"/>
                  </a:lnTo>
                  <a:lnTo>
                    <a:pt x="753" y="755"/>
                  </a:lnTo>
                  <a:lnTo>
                    <a:pt x="745" y="757"/>
                  </a:lnTo>
                  <a:lnTo>
                    <a:pt x="738" y="762"/>
                  </a:lnTo>
                  <a:lnTo>
                    <a:pt x="730" y="768"/>
                  </a:lnTo>
                  <a:lnTo>
                    <a:pt x="724" y="775"/>
                  </a:lnTo>
                  <a:lnTo>
                    <a:pt x="713" y="779"/>
                  </a:lnTo>
                  <a:lnTo>
                    <a:pt x="701" y="780"/>
                  </a:lnTo>
                  <a:lnTo>
                    <a:pt x="689" y="780"/>
                  </a:lnTo>
                  <a:lnTo>
                    <a:pt x="677" y="779"/>
                  </a:lnTo>
                  <a:lnTo>
                    <a:pt x="665" y="776"/>
                  </a:lnTo>
                  <a:lnTo>
                    <a:pt x="654" y="773"/>
                  </a:lnTo>
                  <a:lnTo>
                    <a:pt x="634" y="762"/>
                  </a:lnTo>
                  <a:lnTo>
                    <a:pt x="628" y="760"/>
                  </a:lnTo>
                  <a:lnTo>
                    <a:pt x="624" y="755"/>
                  </a:lnTo>
                  <a:lnTo>
                    <a:pt x="610" y="741"/>
                  </a:lnTo>
                  <a:lnTo>
                    <a:pt x="595" y="720"/>
                  </a:lnTo>
                  <a:lnTo>
                    <a:pt x="591" y="720"/>
                  </a:lnTo>
                  <a:lnTo>
                    <a:pt x="586" y="718"/>
                  </a:lnTo>
                  <a:lnTo>
                    <a:pt x="567" y="708"/>
                  </a:lnTo>
                  <a:lnTo>
                    <a:pt x="552" y="697"/>
                  </a:lnTo>
                  <a:lnTo>
                    <a:pt x="549" y="694"/>
                  </a:lnTo>
                  <a:lnTo>
                    <a:pt x="552" y="694"/>
                  </a:lnTo>
                  <a:lnTo>
                    <a:pt x="549" y="695"/>
                  </a:lnTo>
                  <a:lnTo>
                    <a:pt x="549" y="697"/>
                  </a:lnTo>
                  <a:lnTo>
                    <a:pt x="549" y="700"/>
                  </a:lnTo>
                  <a:lnTo>
                    <a:pt x="549" y="705"/>
                  </a:lnTo>
                  <a:lnTo>
                    <a:pt x="547" y="708"/>
                  </a:lnTo>
                  <a:lnTo>
                    <a:pt x="540" y="705"/>
                  </a:lnTo>
                  <a:lnTo>
                    <a:pt x="533" y="701"/>
                  </a:lnTo>
                  <a:lnTo>
                    <a:pt x="513" y="694"/>
                  </a:lnTo>
                  <a:lnTo>
                    <a:pt x="503" y="699"/>
                  </a:lnTo>
                  <a:lnTo>
                    <a:pt x="496" y="705"/>
                  </a:lnTo>
                  <a:lnTo>
                    <a:pt x="487" y="709"/>
                  </a:lnTo>
                  <a:lnTo>
                    <a:pt x="481" y="710"/>
                  </a:lnTo>
                  <a:lnTo>
                    <a:pt x="475" y="711"/>
                  </a:lnTo>
                  <a:lnTo>
                    <a:pt x="473" y="712"/>
                  </a:lnTo>
                  <a:lnTo>
                    <a:pt x="473" y="714"/>
                  </a:lnTo>
                  <a:lnTo>
                    <a:pt x="472" y="719"/>
                  </a:lnTo>
                  <a:lnTo>
                    <a:pt x="471" y="720"/>
                  </a:lnTo>
                  <a:lnTo>
                    <a:pt x="469" y="719"/>
                  </a:lnTo>
                  <a:lnTo>
                    <a:pt x="459" y="706"/>
                  </a:lnTo>
                  <a:lnTo>
                    <a:pt x="432" y="673"/>
                  </a:lnTo>
                  <a:lnTo>
                    <a:pt x="384" y="666"/>
                  </a:lnTo>
                  <a:lnTo>
                    <a:pt x="355" y="631"/>
                  </a:lnTo>
                  <a:lnTo>
                    <a:pt x="355" y="598"/>
                  </a:lnTo>
                  <a:lnTo>
                    <a:pt x="351" y="593"/>
                  </a:lnTo>
                  <a:lnTo>
                    <a:pt x="348" y="590"/>
                  </a:lnTo>
                  <a:lnTo>
                    <a:pt x="345" y="587"/>
                  </a:lnTo>
                  <a:lnTo>
                    <a:pt x="297" y="603"/>
                  </a:lnTo>
                  <a:lnTo>
                    <a:pt x="259" y="553"/>
                  </a:lnTo>
                  <a:lnTo>
                    <a:pt x="257" y="543"/>
                  </a:lnTo>
                  <a:lnTo>
                    <a:pt x="253" y="534"/>
                  </a:lnTo>
                  <a:lnTo>
                    <a:pt x="247" y="527"/>
                  </a:lnTo>
                  <a:lnTo>
                    <a:pt x="240" y="521"/>
                  </a:lnTo>
                  <a:lnTo>
                    <a:pt x="223" y="508"/>
                  </a:lnTo>
                  <a:lnTo>
                    <a:pt x="217" y="502"/>
                  </a:lnTo>
                  <a:lnTo>
                    <a:pt x="210" y="494"/>
                  </a:lnTo>
                  <a:lnTo>
                    <a:pt x="192" y="493"/>
                  </a:lnTo>
                  <a:lnTo>
                    <a:pt x="183" y="491"/>
                  </a:lnTo>
                  <a:lnTo>
                    <a:pt x="178" y="490"/>
                  </a:lnTo>
                  <a:lnTo>
                    <a:pt x="171" y="482"/>
                  </a:lnTo>
                  <a:lnTo>
                    <a:pt x="166" y="463"/>
                  </a:lnTo>
                  <a:lnTo>
                    <a:pt x="160" y="458"/>
                  </a:lnTo>
                  <a:lnTo>
                    <a:pt x="154" y="454"/>
                  </a:lnTo>
                  <a:lnTo>
                    <a:pt x="141" y="457"/>
                  </a:lnTo>
                  <a:lnTo>
                    <a:pt x="129" y="457"/>
                  </a:lnTo>
                  <a:lnTo>
                    <a:pt x="118" y="456"/>
                  </a:lnTo>
                  <a:lnTo>
                    <a:pt x="106" y="452"/>
                  </a:lnTo>
                  <a:lnTo>
                    <a:pt x="93" y="441"/>
                  </a:lnTo>
                  <a:lnTo>
                    <a:pt x="82" y="429"/>
                  </a:lnTo>
                  <a:lnTo>
                    <a:pt x="46" y="416"/>
                  </a:lnTo>
                  <a:lnTo>
                    <a:pt x="41" y="414"/>
                  </a:lnTo>
                  <a:lnTo>
                    <a:pt x="40" y="411"/>
                  </a:lnTo>
                  <a:lnTo>
                    <a:pt x="40" y="405"/>
                  </a:lnTo>
                  <a:lnTo>
                    <a:pt x="40" y="403"/>
                  </a:lnTo>
                  <a:lnTo>
                    <a:pt x="37" y="400"/>
                  </a:lnTo>
                  <a:lnTo>
                    <a:pt x="32" y="400"/>
                  </a:lnTo>
                  <a:lnTo>
                    <a:pt x="23" y="399"/>
                  </a:lnTo>
                  <a:lnTo>
                    <a:pt x="16" y="394"/>
                  </a:lnTo>
                  <a:lnTo>
                    <a:pt x="10" y="389"/>
                  </a:lnTo>
                  <a:lnTo>
                    <a:pt x="4" y="382"/>
                  </a:lnTo>
                  <a:lnTo>
                    <a:pt x="0" y="374"/>
                  </a:lnTo>
                  <a:lnTo>
                    <a:pt x="0" y="303"/>
                  </a:lnTo>
                  <a:lnTo>
                    <a:pt x="2" y="298"/>
                  </a:lnTo>
                  <a:lnTo>
                    <a:pt x="6" y="292"/>
                  </a:lnTo>
                  <a:lnTo>
                    <a:pt x="11" y="288"/>
                  </a:lnTo>
                  <a:lnTo>
                    <a:pt x="18" y="286"/>
                  </a:lnTo>
                  <a:lnTo>
                    <a:pt x="45" y="275"/>
                  </a:lnTo>
                  <a:lnTo>
                    <a:pt x="74" y="264"/>
                  </a:lnTo>
                  <a:lnTo>
                    <a:pt x="76" y="262"/>
                  </a:lnTo>
                  <a:lnTo>
                    <a:pt x="78" y="262"/>
                  </a:lnTo>
                  <a:lnTo>
                    <a:pt x="82" y="265"/>
                  </a:lnTo>
                  <a:lnTo>
                    <a:pt x="89" y="270"/>
                  </a:lnTo>
                  <a:lnTo>
                    <a:pt x="91" y="272"/>
                  </a:lnTo>
                  <a:lnTo>
                    <a:pt x="95" y="273"/>
                  </a:lnTo>
                  <a:lnTo>
                    <a:pt x="115" y="264"/>
                  </a:lnTo>
                  <a:lnTo>
                    <a:pt x="133" y="242"/>
                  </a:lnTo>
                  <a:lnTo>
                    <a:pt x="191" y="242"/>
                  </a:lnTo>
                  <a:lnTo>
                    <a:pt x="194" y="244"/>
                  </a:lnTo>
                  <a:lnTo>
                    <a:pt x="195" y="249"/>
                  </a:lnTo>
                  <a:lnTo>
                    <a:pt x="196" y="253"/>
                  </a:lnTo>
                  <a:lnTo>
                    <a:pt x="197" y="257"/>
                  </a:lnTo>
                  <a:lnTo>
                    <a:pt x="205" y="260"/>
                  </a:lnTo>
                  <a:lnTo>
                    <a:pt x="221" y="261"/>
                  </a:lnTo>
                  <a:lnTo>
                    <a:pt x="244" y="264"/>
                  </a:lnTo>
                  <a:lnTo>
                    <a:pt x="245" y="262"/>
                  </a:lnTo>
                  <a:lnTo>
                    <a:pt x="246" y="259"/>
                  </a:lnTo>
                  <a:lnTo>
                    <a:pt x="247" y="254"/>
                  </a:lnTo>
                  <a:lnTo>
                    <a:pt x="248" y="253"/>
                  </a:lnTo>
                  <a:lnTo>
                    <a:pt x="252" y="252"/>
                  </a:lnTo>
                  <a:lnTo>
                    <a:pt x="256" y="253"/>
                  </a:lnTo>
                  <a:lnTo>
                    <a:pt x="262" y="252"/>
                  </a:lnTo>
                  <a:lnTo>
                    <a:pt x="270" y="251"/>
                  </a:lnTo>
                  <a:lnTo>
                    <a:pt x="277" y="251"/>
                  </a:lnTo>
                  <a:lnTo>
                    <a:pt x="288" y="249"/>
                  </a:lnTo>
                  <a:lnTo>
                    <a:pt x="302" y="247"/>
                  </a:lnTo>
                  <a:lnTo>
                    <a:pt x="323" y="244"/>
                  </a:lnTo>
                  <a:lnTo>
                    <a:pt x="334" y="242"/>
                  </a:lnTo>
                  <a:lnTo>
                    <a:pt x="344" y="239"/>
                  </a:lnTo>
                  <a:lnTo>
                    <a:pt x="353" y="234"/>
                  </a:lnTo>
                  <a:lnTo>
                    <a:pt x="362" y="224"/>
                  </a:lnTo>
                  <a:lnTo>
                    <a:pt x="360" y="161"/>
                  </a:lnTo>
                  <a:lnTo>
                    <a:pt x="362" y="158"/>
                  </a:lnTo>
                  <a:lnTo>
                    <a:pt x="367" y="151"/>
                  </a:lnTo>
                  <a:lnTo>
                    <a:pt x="373" y="140"/>
                  </a:lnTo>
                  <a:lnTo>
                    <a:pt x="380" y="95"/>
                  </a:lnTo>
                  <a:lnTo>
                    <a:pt x="425" y="31"/>
                  </a:lnTo>
                  <a:lnTo>
                    <a:pt x="443" y="16"/>
                  </a:lnTo>
                  <a:lnTo>
                    <a:pt x="446" y="13"/>
                  </a:lnTo>
                  <a:lnTo>
                    <a:pt x="445" y="16"/>
                  </a:lnTo>
                  <a:lnTo>
                    <a:pt x="446" y="20"/>
                  </a:lnTo>
                  <a:lnTo>
                    <a:pt x="449" y="24"/>
                  </a:lnTo>
                  <a:lnTo>
                    <a:pt x="446" y="23"/>
                  </a:lnTo>
                  <a:lnTo>
                    <a:pt x="445" y="21"/>
                  </a:lnTo>
                  <a:lnTo>
                    <a:pt x="446" y="20"/>
                  </a:lnTo>
                  <a:lnTo>
                    <a:pt x="448" y="18"/>
                  </a:lnTo>
                  <a:lnTo>
                    <a:pt x="456" y="16"/>
                  </a:lnTo>
                  <a:lnTo>
                    <a:pt x="466" y="14"/>
                  </a:lnTo>
                  <a:lnTo>
                    <a:pt x="487" y="13"/>
                  </a:lnTo>
                  <a:lnTo>
                    <a:pt x="493" y="13"/>
                  </a:lnTo>
                  <a:lnTo>
                    <a:pt x="494" y="13"/>
                  </a:lnTo>
                  <a:lnTo>
                    <a:pt x="494" y="14"/>
                  </a:lnTo>
                  <a:lnTo>
                    <a:pt x="49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2" name="Freeform 69"/>
            <p:cNvSpPr>
              <a:spLocks/>
            </p:cNvSpPr>
            <p:nvPr/>
          </p:nvSpPr>
          <p:spPr bwMode="auto">
            <a:xfrm>
              <a:off x="2795" y="1983"/>
              <a:ext cx="109" cy="138"/>
            </a:xfrm>
            <a:custGeom>
              <a:avLst/>
              <a:gdLst/>
              <a:ahLst/>
              <a:cxnLst>
                <a:cxn ang="0">
                  <a:pos x="122" y="6"/>
                </a:cxn>
                <a:cxn ang="0">
                  <a:pos x="136" y="28"/>
                </a:cxn>
                <a:cxn ang="0">
                  <a:pos x="144" y="39"/>
                </a:cxn>
                <a:cxn ang="0">
                  <a:pos x="154" y="49"/>
                </a:cxn>
                <a:cxn ang="0">
                  <a:pos x="163" y="58"/>
                </a:cxn>
                <a:cxn ang="0">
                  <a:pos x="174" y="63"/>
                </a:cxn>
                <a:cxn ang="0">
                  <a:pos x="186" y="67"/>
                </a:cxn>
                <a:cxn ang="0">
                  <a:pos x="199" y="70"/>
                </a:cxn>
                <a:cxn ang="0">
                  <a:pos x="209" y="81"/>
                </a:cxn>
                <a:cxn ang="0">
                  <a:pos x="214" y="94"/>
                </a:cxn>
                <a:cxn ang="0">
                  <a:pos x="218" y="105"/>
                </a:cxn>
                <a:cxn ang="0">
                  <a:pos x="218" y="120"/>
                </a:cxn>
                <a:cxn ang="0">
                  <a:pos x="215" y="133"/>
                </a:cxn>
                <a:cxn ang="0">
                  <a:pos x="212" y="147"/>
                </a:cxn>
                <a:cxn ang="0">
                  <a:pos x="207" y="160"/>
                </a:cxn>
                <a:cxn ang="0">
                  <a:pos x="199" y="173"/>
                </a:cxn>
                <a:cxn ang="0">
                  <a:pos x="190" y="185"/>
                </a:cxn>
                <a:cxn ang="0">
                  <a:pos x="180" y="196"/>
                </a:cxn>
                <a:cxn ang="0">
                  <a:pos x="169" y="206"/>
                </a:cxn>
                <a:cxn ang="0">
                  <a:pos x="157" y="214"/>
                </a:cxn>
                <a:cxn ang="0">
                  <a:pos x="145" y="222"/>
                </a:cxn>
                <a:cxn ang="0">
                  <a:pos x="133" y="228"/>
                </a:cxn>
                <a:cxn ang="0">
                  <a:pos x="120" y="231"/>
                </a:cxn>
                <a:cxn ang="0">
                  <a:pos x="108" y="231"/>
                </a:cxn>
                <a:cxn ang="0">
                  <a:pos x="92" y="246"/>
                </a:cxn>
                <a:cxn ang="0">
                  <a:pos x="72" y="260"/>
                </a:cxn>
                <a:cxn ang="0">
                  <a:pos x="50" y="270"/>
                </a:cxn>
                <a:cxn ang="0">
                  <a:pos x="41" y="275"/>
                </a:cxn>
                <a:cxn ang="0">
                  <a:pos x="32" y="277"/>
                </a:cxn>
                <a:cxn ang="0">
                  <a:pos x="22" y="277"/>
                </a:cxn>
                <a:cxn ang="0">
                  <a:pos x="18" y="275"/>
                </a:cxn>
                <a:cxn ang="0">
                  <a:pos x="14" y="272"/>
                </a:cxn>
                <a:cxn ang="0">
                  <a:pos x="9" y="267"/>
                </a:cxn>
                <a:cxn ang="0">
                  <a:pos x="6" y="260"/>
                </a:cxn>
                <a:cxn ang="0">
                  <a:pos x="2" y="246"/>
                </a:cxn>
                <a:cxn ang="0">
                  <a:pos x="0" y="236"/>
                </a:cxn>
                <a:cxn ang="0">
                  <a:pos x="12" y="219"/>
                </a:cxn>
                <a:cxn ang="0">
                  <a:pos x="25" y="199"/>
                </a:cxn>
                <a:cxn ang="0">
                  <a:pos x="36" y="178"/>
                </a:cxn>
                <a:cxn ang="0">
                  <a:pos x="45" y="160"/>
                </a:cxn>
                <a:cxn ang="0">
                  <a:pos x="54" y="145"/>
                </a:cxn>
                <a:cxn ang="0">
                  <a:pos x="63" y="132"/>
                </a:cxn>
                <a:cxn ang="0">
                  <a:pos x="86" y="108"/>
                </a:cxn>
                <a:cxn ang="0">
                  <a:pos x="96" y="96"/>
                </a:cxn>
                <a:cxn ang="0">
                  <a:pos x="100" y="89"/>
                </a:cxn>
                <a:cxn ang="0">
                  <a:pos x="103" y="83"/>
                </a:cxn>
                <a:cxn ang="0">
                  <a:pos x="105" y="74"/>
                </a:cxn>
                <a:cxn ang="0">
                  <a:pos x="106" y="66"/>
                </a:cxn>
                <a:cxn ang="0">
                  <a:pos x="106" y="57"/>
                </a:cxn>
                <a:cxn ang="0">
                  <a:pos x="105" y="46"/>
                </a:cxn>
                <a:cxn ang="0">
                  <a:pos x="105" y="28"/>
                </a:cxn>
                <a:cxn ang="0">
                  <a:pos x="97" y="21"/>
                </a:cxn>
                <a:cxn ang="0">
                  <a:pos x="96" y="16"/>
                </a:cxn>
                <a:cxn ang="0">
                  <a:pos x="95" y="10"/>
                </a:cxn>
                <a:cxn ang="0">
                  <a:pos x="98" y="9"/>
                </a:cxn>
                <a:cxn ang="0">
                  <a:pos x="101" y="8"/>
                </a:cxn>
                <a:cxn ang="0">
                  <a:pos x="105" y="6"/>
                </a:cxn>
                <a:cxn ang="0">
                  <a:pos x="108" y="6"/>
                </a:cxn>
                <a:cxn ang="0">
                  <a:pos x="109" y="2"/>
                </a:cxn>
                <a:cxn ang="0">
                  <a:pos x="113" y="0"/>
                </a:cxn>
                <a:cxn ang="0">
                  <a:pos x="118" y="1"/>
                </a:cxn>
                <a:cxn ang="0">
                  <a:pos x="122" y="6"/>
                </a:cxn>
              </a:cxnLst>
              <a:rect l="0" t="0" r="r" b="b"/>
              <a:pathLst>
                <a:path w="218" h="277">
                  <a:moveTo>
                    <a:pt x="122" y="6"/>
                  </a:moveTo>
                  <a:lnTo>
                    <a:pt x="136" y="28"/>
                  </a:lnTo>
                  <a:lnTo>
                    <a:pt x="144" y="39"/>
                  </a:lnTo>
                  <a:lnTo>
                    <a:pt x="154" y="49"/>
                  </a:lnTo>
                  <a:lnTo>
                    <a:pt x="163" y="58"/>
                  </a:lnTo>
                  <a:lnTo>
                    <a:pt x="174" y="63"/>
                  </a:lnTo>
                  <a:lnTo>
                    <a:pt x="186" y="67"/>
                  </a:lnTo>
                  <a:lnTo>
                    <a:pt x="199" y="70"/>
                  </a:lnTo>
                  <a:lnTo>
                    <a:pt x="209" y="81"/>
                  </a:lnTo>
                  <a:lnTo>
                    <a:pt x="214" y="94"/>
                  </a:lnTo>
                  <a:lnTo>
                    <a:pt x="218" y="105"/>
                  </a:lnTo>
                  <a:lnTo>
                    <a:pt x="218" y="120"/>
                  </a:lnTo>
                  <a:lnTo>
                    <a:pt x="215" y="133"/>
                  </a:lnTo>
                  <a:lnTo>
                    <a:pt x="212" y="147"/>
                  </a:lnTo>
                  <a:lnTo>
                    <a:pt x="207" y="160"/>
                  </a:lnTo>
                  <a:lnTo>
                    <a:pt x="199" y="173"/>
                  </a:lnTo>
                  <a:lnTo>
                    <a:pt x="190" y="185"/>
                  </a:lnTo>
                  <a:lnTo>
                    <a:pt x="180" y="196"/>
                  </a:lnTo>
                  <a:lnTo>
                    <a:pt x="169" y="206"/>
                  </a:lnTo>
                  <a:lnTo>
                    <a:pt x="157" y="214"/>
                  </a:lnTo>
                  <a:lnTo>
                    <a:pt x="145" y="222"/>
                  </a:lnTo>
                  <a:lnTo>
                    <a:pt x="133" y="228"/>
                  </a:lnTo>
                  <a:lnTo>
                    <a:pt x="120" y="231"/>
                  </a:lnTo>
                  <a:lnTo>
                    <a:pt x="108" y="231"/>
                  </a:lnTo>
                  <a:lnTo>
                    <a:pt x="92" y="246"/>
                  </a:lnTo>
                  <a:lnTo>
                    <a:pt x="72" y="260"/>
                  </a:lnTo>
                  <a:lnTo>
                    <a:pt x="50" y="270"/>
                  </a:lnTo>
                  <a:lnTo>
                    <a:pt x="41" y="275"/>
                  </a:lnTo>
                  <a:lnTo>
                    <a:pt x="32" y="277"/>
                  </a:lnTo>
                  <a:lnTo>
                    <a:pt x="22" y="277"/>
                  </a:lnTo>
                  <a:lnTo>
                    <a:pt x="18" y="275"/>
                  </a:lnTo>
                  <a:lnTo>
                    <a:pt x="14" y="272"/>
                  </a:lnTo>
                  <a:lnTo>
                    <a:pt x="9" y="267"/>
                  </a:lnTo>
                  <a:lnTo>
                    <a:pt x="6" y="260"/>
                  </a:lnTo>
                  <a:lnTo>
                    <a:pt x="2" y="246"/>
                  </a:lnTo>
                  <a:lnTo>
                    <a:pt x="0" y="236"/>
                  </a:lnTo>
                  <a:lnTo>
                    <a:pt x="12" y="219"/>
                  </a:lnTo>
                  <a:lnTo>
                    <a:pt x="25" y="199"/>
                  </a:lnTo>
                  <a:lnTo>
                    <a:pt x="36" y="178"/>
                  </a:lnTo>
                  <a:lnTo>
                    <a:pt x="45" y="160"/>
                  </a:lnTo>
                  <a:lnTo>
                    <a:pt x="54" y="145"/>
                  </a:lnTo>
                  <a:lnTo>
                    <a:pt x="63" y="132"/>
                  </a:lnTo>
                  <a:lnTo>
                    <a:pt x="86" y="108"/>
                  </a:lnTo>
                  <a:lnTo>
                    <a:pt x="96" y="96"/>
                  </a:lnTo>
                  <a:lnTo>
                    <a:pt x="100" y="89"/>
                  </a:lnTo>
                  <a:lnTo>
                    <a:pt x="103" y="83"/>
                  </a:lnTo>
                  <a:lnTo>
                    <a:pt x="105" y="74"/>
                  </a:lnTo>
                  <a:lnTo>
                    <a:pt x="106" y="66"/>
                  </a:lnTo>
                  <a:lnTo>
                    <a:pt x="106" y="57"/>
                  </a:lnTo>
                  <a:lnTo>
                    <a:pt x="105" y="46"/>
                  </a:lnTo>
                  <a:lnTo>
                    <a:pt x="105" y="28"/>
                  </a:lnTo>
                  <a:lnTo>
                    <a:pt x="97" y="21"/>
                  </a:lnTo>
                  <a:lnTo>
                    <a:pt x="96" y="16"/>
                  </a:lnTo>
                  <a:lnTo>
                    <a:pt x="95" y="10"/>
                  </a:lnTo>
                  <a:lnTo>
                    <a:pt x="98" y="9"/>
                  </a:lnTo>
                  <a:lnTo>
                    <a:pt x="101" y="8"/>
                  </a:lnTo>
                  <a:lnTo>
                    <a:pt x="105" y="6"/>
                  </a:lnTo>
                  <a:lnTo>
                    <a:pt x="108" y="6"/>
                  </a:lnTo>
                  <a:lnTo>
                    <a:pt x="109" y="2"/>
                  </a:lnTo>
                  <a:lnTo>
                    <a:pt x="113" y="0"/>
                  </a:lnTo>
                  <a:lnTo>
                    <a:pt x="118" y="1"/>
                  </a:lnTo>
                  <a:lnTo>
                    <a:pt x="12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3" name="Freeform 70"/>
            <p:cNvSpPr>
              <a:spLocks/>
            </p:cNvSpPr>
            <p:nvPr/>
          </p:nvSpPr>
          <p:spPr bwMode="auto">
            <a:xfrm>
              <a:off x="3297" y="2339"/>
              <a:ext cx="59" cy="109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9" y="1"/>
                </a:cxn>
                <a:cxn ang="0">
                  <a:pos x="46" y="4"/>
                </a:cxn>
                <a:cxn ang="0">
                  <a:pos x="58" y="9"/>
                </a:cxn>
                <a:cxn ang="0">
                  <a:pos x="69" y="17"/>
                </a:cxn>
                <a:cxn ang="0">
                  <a:pos x="75" y="18"/>
                </a:cxn>
                <a:cxn ang="0">
                  <a:pos x="83" y="19"/>
                </a:cxn>
                <a:cxn ang="0">
                  <a:pos x="88" y="30"/>
                </a:cxn>
                <a:cxn ang="0">
                  <a:pos x="98" y="42"/>
                </a:cxn>
                <a:cxn ang="0">
                  <a:pos x="108" y="52"/>
                </a:cxn>
                <a:cxn ang="0">
                  <a:pos x="114" y="63"/>
                </a:cxn>
                <a:cxn ang="0">
                  <a:pos x="117" y="71"/>
                </a:cxn>
                <a:cxn ang="0">
                  <a:pos x="119" y="81"/>
                </a:cxn>
                <a:cxn ang="0">
                  <a:pos x="119" y="98"/>
                </a:cxn>
                <a:cxn ang="0">
                  <a:pos x="118" y="115"/>
                </a:cxn>
                <a:cxn ang="0">
                  <a:pos x="114" y="133"/>
                </a:cxn>
                <a:cxn ang="0">
                  <a:pos x="105" y="169"/>
                </a:cxn>
                <a:cxn ang="0">
                  <a:pos x="101" y="186"/>
                </a:cxn>
                <a:cxn ang="0">
                  <a:pos x="100" y="203"/>
                </a:cxn>
                <a:cxn ang="0">
                  <a:pos x="87" y="217"/>
                </a:cxn>
                <a:cxn ang="0">
                  <a:pos x="75" y="216"/>
                </a:cxn>
                <a:cxn ang="0">
                  <a:pos x="64" y="214"/>
                </a:cxn>
                <a:cxn ang="0">
                  <a:pos x="56" y="210"/>
                </a:cxn>
                <a:cxn ang="0">
                  <a:pos x="47" y="204"/>
                </a:cxn>
                <a:cxn ang="0">
                  <a:pos x="39" y="198"/>
                </a:cxn>
                <a:cxn ang="0">
                  <a:pos x="32" y="190"/>
                </a:cxn>
                <a:cxn ang="0">
                  <a:pos x="25" y="182"/>
                </a:cxn>
                <a:cxn ang="0">
                  <a:pos x="20" y="173"/>
                </a:cxn>
                <a:cxn ang="0">
                  <a:pos x="11" y="153"/>
                </a:cxn>
                <a:cxn ang="0">
                  <a:pos x="5" y="132"/>
                </a:cxn>
                <a:cxn ang="0">
                  <a:pos x="1" y="110"/>
                </a:cxn>
                <a:cxn ang="0">
                  <a:pos x="0" y="90"/>
                </a:cxn>
                <a:cxn ang="0">
                  <a:pos x="42" y="50"/>
                </a:cxn>
                <a:cxn ang="0">
                  <a:pos x="39" y="37"/>
                </a:cxn>
                <a:cxn ang="0">
                  <a:pos x="37" y="24"/>
                </a:cxn>
                <a:cxn ang="0">
                  <a:pos x="34" y="12"/>
                </a:cxn>
                <a:cxn ang="0">
                  <a:pos x="33" y="0"/>
                </a:cxn>
              </a:cxnLst>
              <a:rect l="0" t="0" r="r" b="b"/>
              <a:pathLst>
                <a:path w="119" h="217">
                  <a:moveTo>
                    <a:pt x="33" y="0"/>
                  </a:moveTo>
                  <a:lnTo>
                    <a:pt x="39" y="1"/>
                  </a:lnTo>
                  <a:lnTo>
                    <a:pt x="46" y="4"/>
                  </a:lnTo>
                  <a:lnTo>
                    <a:pt x="58" y="9"/>
                  </a:lnTo>
                  <a:lnTo>
                    <a:pt x="69" y="17"/>
                  </a:lnTo>
                  <a:lnTo>
                    <a:pt x="75" y="18"/>
                  </a:lnTo>
                  <a:lnTo>
                    <a:pt x="83" y="19"/>
                  </a:lnTo>
                  <a:lnTo>
                    <a:pt x="88" y="30"/>
                  </a:lnTo>
                  <a:lnTo>
                    <a:pt x="98" y="42"/>
                  </a:lnTo>
                  <a:lnTo>
                    <a:pt x="108" y="52"/>
                  </a:lnTo>
                  <a:lnTo>
                    <a:pt x="114" y="63"/>
                  </a:lnTo>
                  <a:lnTo>
                    <a:pt x="117" y="71"/>
                  </a:lnTo>
                  <a:lnTo>
                    <a:pt x="119" y="81"/>
                  </a:lnTo>
                  <a:lnTo>
                    <a:pt x="119" y="98"/>
                  </a:lnTo>
                  <a:lnTo>
                    <a:pt x="118" y="115"/>
                  </a:lnTo>
                  <a:lnTo>
                    <a:pt x="114" y="133"/>
                  </a:lnTo>
                  <a:lnTo>
                    <a:pt x="105" y="169"/>
                  </a:lnTo>
                  <a:lnTo>
                    <a:pt x="101" y="186"/>
                  </a:lnTo>
                  <a:lnTo>
                    <a:pt x="100" y="203"/>
                  </a:lnTo>
                  <a:lnTo>
                    <a:pt x="87" y="217"/>
                  </a:lnTo>
                  <a:lnTo>
                    <a:pt x="75" y="216"/>
                  </a:lnTo>
                  <a:lnTo>
                    <a:pt x="64" y="214"/>
                  </a:lnTo>
                  <a:lnTo>
                    <a:pt x="56" y="210"/>
                  </a:lnTo>
                  <a:lnTo>
                    <a:pt x="47" y="204"/>
                  </a:lnTo>
                  <a:lnTo>
                    <a:pt x="39" y="198"/>
                  </a:lnTo>
                  <a:lnTo>
                    <a:pt x="32" y="190"/>
                  </a:lnTo>
                  <a:lnTo>
                    <a:pt x="25" y="182"/>
                  </a:lnTo>
                  <a:lnTo>
                    <a:pt x="20" y="173"/>
                  </a:lnTo>
                  <a:lnTo>
                    <a:pt x="11" y="153"/>
                  </a:lnTo>
                  <a:lnTo>
                    <a:pt x="5" y="132"/>
                  </a:lnTo>
                  <a:lnTo>
                    <a:pt x="1" y="110"/>
                  </a:lnTo>
                  <a:lnTo>
                    <a:pt x="0" y="90"/>
                  </a:lnTo>
                  <a:lnTo>
                    <a:pt x="42" y="50"/>
                  </a:lnTo>
                  <a:lnTo>
                    <a:pt x="39" y="37"/>
                  </a:lnTo>
                  <a:lnTo>
                    <a:pt x="37" y="24"/>
                  </a:lnTo>
                  <a:lnTo>
                    <a:pt x="34" y="1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4" name="Freeform 71"/>
            <p:cNvSpPr>
              <a:spLocks/>
            </p:cNvSpPr>
            <p:nvPr/>
          </p:nvSpPr>
          <p:spPr bwMode="auto">
            <a:xfrm>
              <a:off x="2557" y="2093"/>
              <a:ext cx="34" cy="57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2" y="2"/>
                </a:cxn>
                <a:cxn ang="0">
                  <a:pos x="32" y="6"/>
                </a:cxn>
                <a:cxn ang="0">
                  <a:pos x="41" y="12"/>
                </a:cxn>
                <a:cxn ang="0">
                  <a:pos x="49" y="18"/>
                </a:cxn>
                <a:cxn ang="0">
                  <a:pos x="50" y="28"/>
                </a:cxn>
                <a:cxn ang="0">
                  <a:pos x="52" y="39"/>
                </a:cxn>
                <a:cxn ang="0">
                  <a:pos x="60" y="65"/>
                </a:cxn>
                <a:cxn ang="0">
                  <a:pos x="65" y="91"/>
                </a:cxn>
                <a:cxn ang="0">
                  <a:pos x="67" y="101"/>
                </a:cxn>
                <a:cxn ang="0">
                  <a:pos x="67" y="109"/>
                </a:cxn>
                <a:cxn ang="0">
                  <a:pos x="62" y="114"/>
                </a:cxn>
                <a:cxn ang="0">
                  <a:pos x="58" y="114"/>
                </a:cxn>
                <a:cxn ang="0">
                  <a:pos x="54" y="113"/>
                </a:cxn>
                <a:cxn ang="0">
                  <a:pos x="46" y="106"/>
                </a:cxn>
                <a:cxn ang="0">
                  <a:pos x="36" y="100"/>
                </a:cxn>
                <a:cxn ang="0">
                  <a:pos x="32" y="96"/>
                </a:cxn>
                <a:cxn ang="0">
                  <a:pos x="26" y="95"/>
                </a:cxn>
                <a:cxn ang="0">
                  <a:pos x="12" y="73"/>
                </a:cxn>
                <a:cxn ang="0">
                  <a:pos x="7" y="63"/>
                </a:cxn>
                <a:cxn ang="0">
                  <a:pos x="2" y="52"/>
                </a:cxn>
                <a:cxn ang="0">
                  <a:pos x="0" y="40"/>
                </a:cxn>
                <a:cxn ang="0">
                  <a:pos x="0" y="28"/>
                </a:cxn>
                <a:cxn ang="0">
                  <a:pos x="3" y="15"/>
                </a:cxn>
                <a:cxn ang="0">
                  <a:pos x="12" y="0"/>
                </a:cxn>
              </a:cxnLst>
              <a:rect l="0" t="0" r="r" b="b"/>
              <a:pathLst>
                <a:path w="67" h="114">
                  <a:moveTo>
                    <a:pt x="12" y="0"/>
                  </a:moveTo>
                  <a:lnTo>
                    <a:pt x="22" y="2"/>
                  </a:lnTo>
                  <a:lnTo>
                    <a:pt x="32" y="6"/>
                  </a:lnTo>
                  <a:lnTo>
                    <a:pt x="41" y="12"/>
                  </a:lnTo>
                  <a:lnTo>
                    <a:pt x="49" y="18"/>
                  </a:lnTo>
                  <a:lnTo>
                    <a:pt x="50" y="28"/>
                  </a:lnTo>
                  <a:lnTo>
                    <a:pt x="52" y="39"/>
                  </a:lnTo>
                  <a:lnTo>
                    <a:pt x="60" y="65"/>
                  </a:lnTo>
                  <a:lnTo>
                    <a:pt x="65" y="91"/>
                  </a:lnTo>
                  <a:lnTo>
                    <a:pt x="67" y="101"/>
                  </a:lnTo>
                  <a:lnTo>
                    <a:pt x="67" y="109"/>
                  </a:lnTo>
                  <a:lnTo>
                    <a:pt x="62" y="114"/>
                  </a:lnTo>
                  <a:lnTo>
                    <a:pt x="58" y="114"/>
                  </a:lnTo>
                  <a:lnTo>
                    <a:pt x="54" y="113"/>
                  </a:lnTo>
                  <a:lnTo>
                    <a:pt x="46" y="106"/>
                  </a:lnTo>
                  <a:lnTo>
                    <a:pt x="36" y="100"/>
                  </a:lnTo>
                  <a:lnTo>
                    <a:pt x="32" y="96"/>
                  </a:lnTo>
                  <a:lnTo>
                    <a:pt x="26" y="95"/>
                  </a:lnTo>
                  <a:lnTo>
                    <a:pt x="12" y="73"/>
                  </a:lnTo>
                  <a:lnTo>
                    <a:pt x="7" y="63"/>
                  </a:lnTo>
                  <a:lnTo>
                    <a:pt x="2" y="52"/>
                  </a:lnTo>
                  <a:lnTo>
                    <a:pt x="0" y="40"/>
                  </a:lnTo>
                  <a:lnTo>
                    <a:pt x="0" y="28"/>
                  </a:lnTo>
                  <a:lnTo>
                    <a:pt x="3" y="15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5" name="Freeform 72"/>
            <p:cNvSpPr>
              <a:spLocks/>
            </p:cNvSpPr>
            <p:nvPr/>
          </p:nvSpPr>
          <p:spPr bwMode="auto">
            <a:xfrm>
              <a:off x="2541" y="2027"/>
              <a:ext cx="38" cy="48"/>
            </a:xfrm>
            <a:custGeom>
              <a:avLst/>
              <a:gdLst/>
              <a:ahLst/>
              <a:cxnLst>
                <a:cxn ang="0">
                  <a:pos x="36" y="96"/>
                </a:cxn>
                <a:cxn ang="0">
                  <a:pos x="47" y="94"/>
                </a:cxn>
                <a:cxn ang="0">
                  <a:pos x="58" y="89"/>
                </a:cxn>
                <a:cxn ang="0">
                  <a:pos x="67" y="83"/>
                </a:cxn>
                <a:cxn ang="0">
                  <a:pos x="76" y="74"/>
                </a:cxn>
                <a:cxn ang="0">
                  <a:pos x="70" y="50"/>
                </a:cxn>
                <a:cxn ang="0">
                  <a:pos x="69" y="37"/>
                </a:cxn>
                <a:cxn ang="0">
                  <a:pos x="68" y="24"/>
                </a:cxn>
                <a:cxn ang="0">
                  <a:pos x="59" y="12"/>
                </a:cxn>
                <a:cxn ang="0">
                  <a:pos x="55" y="6"/>
                </a:cxn>
                <a:cxn ang="0">
                  <a:pos x="55" y="0"/>
                </a:cxn>
                <a:cxn ang="0">
                  <a:pos x="36" y="0"/>
                </a:cxn>
                <a:cxn ang="0">
                  <a:pos x="22" y="14"/>
                </a:cxn>
                <a:cxn ang="0">
                  <a:pos x="22" y="50"/>
                </a:cxn>
                <a:cxn ang="0">
                  <a:pos x="16" y="60"/>
                </a:cxn>
                <a:cxn ang="0">
                  <a:pos x="9" y="71"/>
                </a:cxn>
                <a:cxn ang="0">
                  <a:pos x="0" y="91"/>
                </a:cxn>
                <a:cxn ang="0">
                  <a:pos x="4" y="92"/>
                </a:cxn>
                <a:cxn ang="0">
                  <a:pos x="11" y="96"/>
                </a:cxn>
                <a:cxn ang="0">
                  <a:pos x="21" y="97"/>
                </a:cxn>
                <a:cxn ang="0">
                  <a:pos x="36" y="96"/>
                </a:cxn>
              </a:cxnLst>
              <a:rect l="0" t="0" r="r" b="b"/>
              <a:pathLst>
                <a:path w="76" h="97">
                  <a:moveTo>
                    <a:pt x="36" y="96"/>
                  </a:moveTo>
                  <a:lnTo>
                    <a:pt x="47" y="94"/>
                  </a:lnTo>
                  <a:lnTo>
                    <a:pt x="58" y="89"/>
                  </a:lnTo>
                  <a:lnTo>
                    <a:pt x="67" y="83"/>
                  </a:lnTo>
                  <a:lnTo>
                    <a:pt x="76" y="74"/>
                  </a:lnTo>
                  <a:lnTo>
                    <a:pt x="70" y="50"/>
                  </a:lnTo>
                  <a:lnTo>
                    <a:pt x="69" y="37"/>
                  </a:lnTo>
                  <a:lnTo>
                    <a:pt x="68" y="24"/>
                  </a:lnTo>
                  <a:lnTo>
                    <a:pt x="59" y="12"/>
                  </a:lnTo>
                  <a:lnTo>
                    <a:pt x="55" y="6"/>
                  </a:lnTo>
                  <a:lnTo>
                    <a:pt x="55" y="0"/>
                  </a:lnTo>
                  <a:lnTo>
                    <a:pt x="36" y="0"/>
                  </a:lnTo>
                  <a:lnTo>
                    <a:pt x="22" y="14"/>
                  </a:lnTo>
                  <a:lnTo>
                    <a:pt x="22" y="50"/>
                  </a:lnTo>
                  <a:lnTo>
                    <a:pt x="16" y="60"/>
                  </a:lnTo>
                  <a:lnTo>
                    <a:pt x="9" y="71"/>
                  </a:lnTo>
                  <a:lnTo>
                    <a:pt x="0" y="91"/>
                  </a:lnTo>
                  <a:lnTo>
                    <a:pt x="4" y="92"/>
                  </a:lnTo>
                  <a:lnTo>
                    <a:pt x="11" y="96"/>
                  </a:lnTo>
                  <a:lnTo>
                    <a:pt x="21" y="97"/>
                  </a:lnTo>
                  <a:lnTo>
                    <a:pt x="36" y="9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6" name="Freeform 73"/>
            <p:cNvSpPr>
              <a:spLocks/>
            </p:cNvSpPr>
            <p:nvPr/>
          </p:nvSpPr>
          <p:spPr bwMode="auto">
            <a:xfrm>
              <a:off x="2871" y="2155"/>
              <a:ext cx="38" cy="43"/>
            </a:xfrm>
            <a:custGeom>
              <a:avLst/>
              <a:gdLst/>
              <a:ahLst/>
              <a:cxnLst>
                <a:cxn ang="0">
                  <a:pos x="9" y="86"/>
                </a:cxn>
                <a:cxn ang="0">
                  <a:pos x="4" y="77"/>
                </a:cxn>
                <a:cxn ang="0">
                  <a:pos x="1" y="68"/>
                </a:cxn>
                <a:cxn ang="0">
                  <a:pos x="0" y="58"/>
                </a:cxn>
                <a:cxn ang="0">
                  <a:pos x="0" y="45"/>
                </a:cxn>
                <a:cxn ang="0">
                  <a:pos x="7" y="39"/>
                </a:cxn>
                <a:cxn ang="0">
                  <a:pos x="11" y="38"/>
                </a:cxn>
                <a:cxn ang="0">
                  <a:pos x="18" y="37"/>
                </a:cxn>
                <a:cxn ang="0">
                  <a:pos x="25" y="27"/>
                </a:cxn>
                <a:cxn ang="0">
                  <a:pos x="34" y="17"/>
                </a:cxn>
                <a:cxn ang="0">
                  <a:pos x="50" y="0"/>
                </a:cxn>
                <a:cxn ang="0">
                  <a:pos x="57" y="2"/>
                </a:cxn>
                <a:cxn ang="0">
                  <a:pos x="64" y="5"/>
                </a:cxn>
                <a:cxn ang="0">
                  <a:pos x="64" y="10"/>
                </a:cxn>
                <a:cxn ang="0">
                  <a:pos x="67" y="16"/>
                </a:cxn>
                <a:cxn ang="0">
                  <a:pos x="69" y="20"/>
                </a:cxn>
                <a:cxn ang="0">
                  <a:pos x="73" y="23"/>
                </a:cxn>
                <a:cxn ang="0">
                  <a:pos x="75" y="44"/>
                </a:cxn>
                <a:cxn ang="0">
                  <a:pos x="76" y="63"/>
                </a:cxn>
                <a:cxn ang="0">
                  <a:pos x="72" y="68"/>
                </a:cxn>
                <a:cxn ang="0">
                  <a:pos x="68" y="73"/>
                </a:cxn>
                <a:cxn ang="0">
                  <a:pos x="61" y="76"/>
                </a:cxn>
                <a:cxn ang="0">
                  <a:pos x="55" y="77"/>
                </a:cxn>
                <a:cxn ang="0">
                  <a:pos x="54" y="64"/>
                </a:cxn>
                <a:cxn ang="0">
                  <a:pos x="52" y="58"/>
                </a:cxn>
                <a:cxn ang="0">
                  <a:pos x="51" y="56"/>
                </a:cxn>
                <a:cxn ang="0">
                  <a:pos x="50" y="55"/>
                </a:cxn>
                <a:cxn ang="0">
                  <a:pos x="41" y="55"/>
                </a:cxn>
                <a:cxn ang="0">
                  <a:pos x="39" y="56"/>
                </a:cxn>
                <a:cxn ang="0">
                  <a:pos x="36" y="59"/>
                </a:cxn>
                <a:cxn ang="0">
                  <a:pos x="32" y="69"/>
                </a:cxn>
                <a:cxn ang="0">
                  <a:pos x="27" y="86"/>
                </a:cxn>
                <a:cxn ang="0">
                  <a:pos x="17" y="85"/>
                </a:cxn>
                <a:cxn ang="0">
                  <a:pos x="12" y="85"/>
                </a:cxn>
                <a:cxn ang="0">
                  <a:pos x="9" y="86"/>
                </a:cxn>
              </a:cxnLst>
              <a:rect l="0" t="0" r="r" b="b"/>
              <a:pathLst>
                <a:path w="76" h="86">
                  <a:moveTo>
                    <a:pt x="9" y="86"/>
                  </a:moveTo>
                  <a:lnTo>
                    <a:pt x="4" y="77"/>
                  </a:lnTo>
                  <a:lnTo>
                    <a:pt x="1" y="68"/>
                  </a:lnTo>
                  <a:lnTo>
                    <a:pt x="0" y="58"/>
                  </a:lnTo>
                  <a:lnTo>
                    <a:pt x="0" y="45"/>
                  </a:lnTo>
                  <a:lnTo>
                    <a:pt x="7" y="39"/>
                  </a:lnTo>
                  <a:lnTo>
                    <a:pt x="11" y="38"/>
                  </a:lnTo>
                  <a:lnTo>
                    <a:pt x="18" y="37"/>
                  </a:lnTo>
                  <a:lnTo>
                    <a:pt x="25" y="27"/>
                  </a:lnTo>
                  <a:lnTo>
                    <a:pt x="34" y="17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64" y="10"/>
                  </a:lnTo>
                  <a:lnTo>
                    <a:pt x="67" y="16"/>
                  </a:lnTo>
                  <a:lnTo>
                    <a:pt x="69" y="20"/>
                  </a:lnTo>
                  <a:lnTo>
                    <a:pt x="73" y="23"/>
                  </a:lnTo>
                  <a:lnTo>
                    <a:pt x="75" y="44"/>
                  </a:lnTo>
                  <a:lnTo>
                    <a:pt x="76" y="63"/>
                  </a:lnTo>
                  <a:lnTo>
                    <a:pt x="72" y="68"/>
                  </a:lnTo>
                  <a:lnTo>
                    <a:pt x="68" y="73"/>
                  </a:lnTo>
                  <a:lnTo>
                    <a:pt x="61" y="76"/>
                  </a:lnTo>
                  <a:lnTo>
                    <a:pt x="55" y="77"/>
                  </a:lnTo>
                  <a:lnTo>
                    <a:pt x="54" y="64"/>
                  </a:lnTo>
                  <a:lnTo>
                    <a:pt x="52" y="58"/>
                  </a:lnTo>
                  <a:lnTo>
                    <a:pt x="51" y="56"/>
                  </a:lnTo>
                  <a:lnTo>
                    <a:pt x="50" y="55"/>
                  </a:lnTo>
                  <a:lnTo>
                    <a:pt x="41" y="55"/>
                  </a:lnTo>
                  <a:lnTo>
                    <a:pt x="39" y="56"/>
                  </a:lnTo>
                  <a:lnTo>
                    <a:pt x="36" y="59"/>
                  </a:lnTo>
                  <a:lnTo>
                    <a:pt x="32" y="69"/>
                  </a:lnTo>
                  <a:lnTo>
                    <a:pt x="27" y="86"/>
                  </a:lnTo>
                  <a:lnTo>
                    <a:pt x="17" y="85"/>
                  </a:lnTo>
                  <a:lnTo>
                    <a:pt x="12" y="85"/>
                  </a:lnTo>
                  <a:lnTo>
                    <a:pt x="9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7" name="Freeform 74"/>
            <p:cNvSpPr>
              <a:spLocks/>
            </p:cNvSpPr>
            <p:nvPr/>
          </p:nvSpPr>
          <p:spPr bwMode="auto">
            <a:xfrm>
              <a:off x="3222" y="1727"/>
              <a:ext cx="61" cy="86"/>
            </a:xfrm>
            <a:custGeom>
              <a:avLst/>
              <a:gdLst/>
              <a:ahLst/>
              <a:cxnLst>
                <a:cxn ang="0">
                  <a:pos x="14" y="166"/>
                </a:cxn>
                <a:cxn ang="0">
                  <a:pos x="55" y="141"/>
                </a:cxn>
                <a:cxn ang="0">
                  <a:pos x="77" y="126"/>
                </a:cxn>
                <a:cxn ang="0">
                  <a:pos x="94" y="112"/>
                </a:cxn>
                <a:cxn ang="0">
                  <a:pos x="93" y="104"/>
                </a:cxn>
                <a:cxn ang="0">
                  <a:pos x="90" y="98"/>
                </a:cxn>
                <a:cxn ang="0">
                  <a:pos x="85" y="86"/>
                </a:cxn>
                <a:cxn ang="0">
                  <a:pos x="112" y="86"/>
                </a:cxn>
                <a:cxn ang="0">
                  <a:pos x="121" y="76"/>
                </a:cxn>
                <a:cxn ang="0">
                  <a:pos x="120" y="64"/>
                </a:cxn>
                <a:cxn ang="0">
                  <a:pos x="115" y="52"/>
                </a:cxn>
                <a:cxn ang="0">
                  <a:pos x="108" y="41"/>
                </a:cxn>
                <a:cxn ang="0">
                  <a:pos x="99" y="31"/>
                </a:cxn>
                <a:cxn ang="0">
                  <a:pos x="96" y="15"/>
                </a:cxn>
                <a:cxn ang="0">
                  <a:pos x="94" y="0"/>
                </a:cxn>
                <a:cxn ang="0">
                  <a:pos x="85" y="0"/>
                </a:cxn>
                <a:cxn ang="0">
                  <a:pos x="79" y="1"/>
                </a:cxn>
                <a:cxn ang="0">
                  <a:pos x="74" y="4"/>
                </a:cxn>
                <a:cxn ang="0">
                  <a:pos x="69" y="8"/>
                </a:cxn>
                <a:cxn ang="0">
                  <a:pos x="61" y="15"/>
                </a:cxn>
                <a:cxn ang="0">
                  <a:pos x="57" y="25"/>
                </a:cxn>
                <a:cxn ang="0">
                  <a:pos x="52" y="47"/>
                </a:cxn>
                <a:cxn ang="0">
                  <a:pos x="49" y="57"/>
                </a:cxn>
                <a:cxn ang="0">
                  <a:pos x="45" y="67"/>
                </a:cxn>
                <a:cxn ang="0">
                  <a:pos x="40" y="72"/>
                </a:cxn>
                <a:cxn ang="0">
                  <a:pos x="35" y="75"/>
                </a:cxn>
                <a:cxn ang="0">
                  <a:pos x="28" y="79"/>
                </a:cxn>
                <a:cxn ang="0">
                  <a:pos x="21" y="82"/>
                </a:cxn>
                <a:cxn ang="0">
                  <a:pos x="17" y="86"/>
                </a:cxn>
                <a:cxn ang="0">
                  <a:pos x="19" y="111"/>
                </a:cxn>
                <a:cxn ang="0">
                  <a:pos x="21" y="136"/>
                </a:cxn>
                <a:cxn ang="0">
                  <a:pos x="10" y="141"/>
                </a:cxn>
                <a:cxn ang="0">
                  <a:pos x="3" y="148"/>
                </a:cxn>
                <a:cxn ang="0">
                  <a:pos x="0" y="157"/>
                </a:cxn>
                <a:cxn ang="0">
                  <a:pos x="0" y="171"/>
                </a:cxn>
                <a:cxn ang="0">
                  <a:pos x="17" y="173"/>
                </a:cxn>
                <a:cxn ang="0">
                  <a:pos x="21" y="173"/>
                </a:cxn>
                <a:cxn ang="0">
                  <a:pos x="22" y="171"/>
                </a:cxn>
                <a:cxn ang="0">
                  <a:pos x="20" y="169"/>
                </a:cxn>
                <a:cxn ang="0">
                  <a:pos x="14" y="166"/>
                </a:cxn>
              </a:cxnLst>
              <a:rect l="0" t="0" r="r" b="b"/>
              <a:pathLst>
                <a:path w="121" h="173">
                  <a:moveTo>
                    <a:pt x="14" y="166"/>
                  </a:moveTo>
                  <a:lnTo>
                    <a:pt x="55" y="141"/>
                  </a:lnTo>
                  <a:lnTo>
                    <a:pt x="77" y="126"/>
                  </a:lnTo>
                  <a:lnTo>
                    <a:pt x="94" y="112"/>
                  </a:lnTo>
                  <a:lnTo>
                    <a:pt x="93" y="104"/>
                  </a:lnTo>
                  <a:lnTo>
                    <a:pt x="90" y="98"/>
                  </a:lnTo>
                  <a:lnTo>
                    <a:pt x="85" y="86"/>
                  </a:lnTo>
                  <a:lnTo>
                    <a:pt x="112" y="86"/>
                  </a:lnTo>
                  <a:lnTo>
                    <a:pt x="121" y="76"/>
                  </a:lnTo>
                  <a:lnTo>
                    <a:pt x="120" y="64"/>
                  </a:lnTo>
                  <a:lnTo>
                    <a:pt x="115" y="52"/>
                  </a:lnTo>
                  <a:lnTo>
                    <a:pt x="108" y="41"/>
                  </a:lnTo>
                  <a:lnTo>
                    <a:pt x="99" y="31"/>
                  </a:lnTo>
                  <a:lnTo>
                    <a:pt x="96" y="15"/>
                  </a:lnTo>
                  <a:lnTo>
                    <a:pt x="94" y="0"/>
                  </a:lnTo>
                  <a:lnTo>
                    <a:pt x="85" y="0"/>
                  </a:lnTo>
                  <a:lnTo>
                    <a:pt x="79" y="1"/>
                  </a:lnTo>
                  <a:lnTo>
                    <a:pt x="74" y="4"/>
                  </a:lnTo>
                  <a:lnTo>
                    <a:pt x="69" y="8"/>
                  </a:lnTo>
                  <a:lnTo>
                    <a:pt x="61" y="15"/>
                  </a:lnTo>
                  <a:lnTo>
                    <a:pt x="57" y="25"/>
                  </a:lnTo>
                  <a:lnTo>
                    <a:pt x="52" y="47"/>
                  </a:lnTo>
                  <a:lnTo>
                    <a:pt x="49" y="57"/>
                  </a:lnTo>
                  <a:lnTo>
                    <a:pt x="45" y="67"/>
                  </a:lnTo>
                  <a:lnTo>
                    <a:pt x="40" y="72"/>
                  </a:lnTo>
                  <a:lnTo>
                    <a:pt x="35" y="75"/>
                  </a:lnTo>
                  <a:lnTo>
                    <a:pt x="28" y="79"/>
                  </a:lnTo>
                  <a:lnTo>
                    <a:pt x="21" y="82"/>
                  </a:lnTo>
                  <a:lnTo>
                    <a:pt x="17" y="86"/>
                  </a:lnTo>
                  <a:lnTo>
                    <a:pt x="19" y="111"/>
                  </a:lnTo>
                  <a:lnTo>
                    <a:pt x="21" y="136"/>
                  </a:lnTo>
                  <a:lnTo>
                    <a:pt x="10" y="141"/>
                  </a:lnTo>
                  <a:lnTo>
                    <a:pt x="3" y="148"/>
                  </a:lnTo>
                  <a:lnTo>
                    <a:pt x="0" y="157"/>
                  </a:lnTo>
                  <a:lnTo>
                    <a:pt x="0" y="171"/>
                  </a:lnTo>
                  <a:lnTo>
                    <a:pt x="17" y="173"/>
                  </a:lnTo>
                  <a:lnTo>
                    <a:pt x="21" y="173"/>
                  </a:lnTo>
                  <a:lnTo>
                    <a:pt x="22" y="171"/>
                  </a:lnTo>
                  <a:lnTo>
                    <a:pt x="20" y="169"/>
                  </a:lnTo>
                  <a:lnTo>
                    <a:pt x="14" y="1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8" name="Freeform 75"/>
            <p:cNvSpPr>
              <a:spLocks/>
            </p:cNvSpPr>
            <p:nvPr/>
          </p:nvSpPr>
          <p:spPr bwMode="auto">
            <a:xfrm>
              <a:off x="2984" y="1282"/>
              <a:ext cx="94" cy="37"/>
            </a:xfrm>
            <a:custGeom>
              <a:avLst/>
              <a:gdLst/>
              <a:ahLst/>
              <a:cxnLst>
                <a:cxn ang="0">
                  <a:pos x="48" y="9"/>
                </a:cxn>
                <a:cxn ang="0">
                  <a:pos x="167" y="2"/>
                </a:cxn>
                <a:cxn ang="0">
                  <a:pos x="180" y="15"/>
                </a:cxn>
                <a:cxn ang="0">
                  <a:pos x="185" y="22"/>
                </a:cxn>
                <a:cxn ang="0">
                  <a:pos x="187" y="26"/>
                </a:cxn>
                <a:cxn ang="0">
                  <a:pos x="188" y="31"/>
                </a:cxn>
                <a:cxn ang="0">
                  <a:pos x="175" y="40"/>
                </a:cxn>
                <a:cxn ang="0">
                  <a:pos x="161" y="48"/>
                </a:cxn>
                <a:cxn ang="0">
                  <a:pos x="146" y="52"/>
                </a:cxn>
                <a:cxn ang="0">
                  <a:pos x="128" y="54"/>
                </a:cxn>
                <a:cxn ang="0">
                  <a:pos x="123" y="58"/>
                </a:cxn>
                <a:cxn ang="0">
                  <a:pos x="117" y="62"/>
                </a:cxn>
                <a:cxn ang="0">
                  <a:pos x="103" y="68"/>
                </a:cxn>
                <a:cxn ang="0">
                  <a:pos x="86" y="72"/>
                </a:cxn>
                <a:cxn ang="0">
                  <a:pos x="70" y="73"/>
                </a:cxn>
                <a:cxn ang="0">
                  <a:pos x="34" y="73"/>
                </a:cxn>
                <a:cxn ang="0">
                  <a:pos x="2" y="70"/>
                </a:cxn>
                <a:cxn ang="0">
                  <a:pos x="1" y="57"/>
                </a:cxn>
                <a:cxn ang="0">
                  <a:pos x="0" y="47"/>
                </a:cxn>
                <a:cxn ang="0">
                  <a:pos x="0" y="38"/>
                </a:cxn>
                <a:cxn ang="0">
                  <a:pos x="5" y="2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5" y="26"/>
                </a:cxn>
                <a:cxn ang="0">
                  <a:pos x="11" y="20"/>
                </a:cxn>
                <a:cxn ang="0">
                  <a:pos x="33" y="7"/>
                </a:cxn>
                <a:cxn ang="0">
                  <a:pos x="43" y="3"/>
                </a:cxn>
                <a:cxn ang="0">
                  <a:pos x="50" y="0"/>
                </a:cxn>
                <a:cxn ang="0">
                  <a:pos x="52" y="0"/>
                </a:cxn>
                <a:cxn ang="0">
                  <a:pos x="52" y="2"/>
                </a:cxn>
                <a:cxn ang="0">
                  <a:pos x="48" y="9"/>
                </a:cxn>
              </a:cxnLst>
              <a:rect l="0" t="0" r="r" b="b"/>
              <a:pathLst>
                <a:path w="188" h="73">
                  <a:moveTo>
                    <a:pt x="48" y="9"/>
                  </a:moveTo>
                  <a:lnTo>
                    <a:pt x="167" y="2"/>
                  </a:lnTo>
                  <a:lnTo>
                    <a:pt x="180" y="15"/>
                  </a:lnTo>
                  <a:lnTo>
                    <a:pt x="185" y="22"/>
                  </a:lnTo>
                  <a:lnTo>
                    <a:pt x="187" y="26"/>
                  </a:lnTo>
                  <a:lnTo>
                    <a:pt x="188" y="31"/>
                  </a:lnTo>
                  <a:lnTo>
                    <a:pt x="175" y="40"/>
                  </a:lnTo>
                  <a:lnTo>
                    <a:pt x="161" y="48"/>
                  </a:lnTo>
                  <a:lnTo>
                    <a:pt x="146" y="52"/>
                  </a:lnTo>
                  <a:lnTo>
                    <a:pt x="128" y="54"/>
                  </a:lnTo>
                  <a:lnTo>
                    <a:pt x="123" y="58"/>
                  </a:lnTo>
                  <a:lnTo>
                    <a:pt x="117" y="62"/>
                  </a:lnTo>
                  <a:lnTo>
                    <a:pt x="103" y="68"/>
                  </a:lnTo>
                  <a:lnTo>
                    <a:pt x="86" y="72"/>
                  </a:lnTo>
                  <a:lnTo>
                    <a:pt x="70" y="73"/>
                  </a:lnTo>
                  <a:lnTo>
                    <a:pt x="34" y="73"/>
                  </a:lnTo>
                  <a:lnTo>
                    <a:pt x="2" y="70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5" y="26"/>
                  </a:lnTo>
                  <a:lnTo>
                    <a:pt x="11" y="20"/>
                  </a:lnTo>
                  <a:lnTo>
                    <a:pt x="33" y="7"/>
                  </a:lnTo>
                  <a:lnTo>
                    <a:pt x="43" y="3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48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9" name="Freeform 76"/>
            <p:cNvSpPr>
              <a:spLocks/>
            </p:cNvSpPr>
            <p:nvPr/>
          </p:nvSpPr>
          <p:spPr bwMode="auto">
            <a:xfrm>
              <a:off x="2933" y="1297"/>
              <a:ext cx="74" cy="55"/>
            </a:xfrm>
            <a:custGeom>
              <a:avLst/>
              <a:gdLst/>
              <a:ahLst/>
              <a:cxnLst>
                <a:cxn ang="0">
                  <a:pos x="62" y="7"/>
                </a:cxn>
                <a:cxn ang="0">
                  <a:pos x="47" y="10"/>
                </a:cxn>
                <a:cxn ang="0">
                  <a:pos x="29" y="12"/>
                </a:cxn>
                <a:cxn ang="0">
                  <a:pos x="13" y="16"/>
                </a:cxn>
                <a:cxn ang="0">
                  <a:pos x="7" y="21"/>
                </a:cxn>
                <a:cxn ang="0">
                  <a:pos x="0" y="25"/>
                </a:cxn>
                <a:cxn ang="0">
                  <a:pos x="11" y="63"/>
                </a:cxn>
                <a:cxn ang="0">
                  <a:pos x="14" y="72"/>
                </a:cxn>
                <a:cxn ang="0">
                  <a:pos x="21" y="78"/>
                </a:cxn>
                <a:cxn ang="0">
                  <a:pos x="29" y="83"/>
                </a:cxn>
                <a:cxn ang="0">
                  <a:pos x="40" y="86"/>
                </a:cxn>
                <a:cxn ang="0">
                  <a:pos x="64" y="89"/>
                </a:cxn>
                <a:cxn ang="0">
                  <a:pos x="89" y="94"/>
                </a:cxn>
                <a:cxn ang="0">
                  <a:pos x="90" y="94"/>
                </a:cxn>
                <a:cxn ang="0">
                  <a:pos x="90" y="97"/>
                </a:cxn>
                <a:cxn ang="0">
                  <a:pos x="90" y="103"/>
                </a:cxn>
                <a:cxn ang="0">
                  <a:pos x="90" y="108"/>
                </a:cxn>
                <a:cxn ang="0">
                  <a:pos x="91" y="110"/>
                </a:cxn>
                <a:cxn ang="0">
                  <a:pos x="95" y="111"/>
                </a:cxn>
                <a:cxn ang="0">
                  <a:pos x="100" y="111"/>
                </a:cxn>
                <a:cxn ang="0">
                  <a:pos x="148" y="100"/>
                </a:cxn>
                <a:cxn ang="0">
                  <a:pos x="134" y="89"/>
                </a:cxn>
                <a:cxn ang="0">
                  <a:pos x="118" y="78"/>
                </a:cxn>
                <a:cxn ang="0">
                  <a:pos x="112" y="72"/>
                </a:cxn>
                <a:cxn ang="0">
                  <a:pos x="107" y="64"/>
                </a:cxn>
                <a:cxn ang="0">
                  <a:pos x="103" y="57"/>
                </a:cxn>
                <a:cxn ang="0">
                  <a:pos x="102" y="47"/>
                </a:cxn>
                <a:cxn ang="0">
                  <a:pos x="105" y="0"/>
                </a:cxn>
                <a:cxn ang="0">
                  <a:pos x="93" y="0"/>
                </a:cxn>
                <a:cxn ang="0">
                  <a:pos x="82" y="3"/>
                </a:cxn>
                <a:cxn ang="0">
                  <a:pos x="62" y="7"/>
                </a:cxn>
              </a:cxnLst>
              <a:rect l="0" t="0" r="r" b="b"/>
              <a:pathLst>
                <a:path w="148" h="111">
                  <a:moveTo>
                    <a:pt x="62" y="7"/>
                  </a:moveTo>
                  <a:lnTo>
                    <a:pt x="47" y="10"/>
                  </a:lnTo>
                  <a:lnTo>
                    <a:pt x="29" y="12"/>
                  </a:lnTo>
                  <a:lnTo>
                    <a:pt x="13" y="16"/>
                  </a:lnTo>
                  <a:lnTo>
                    <a:pt x="7" y="21"/>
                  </a:lnTo>
                  <a:lnTo>
                    <a:pt x="0" y="25"/>
                  </a:lnTo>
                  <a:lnTo>
                    <a:pt x="11" y="63"/>
                  </a:lnTo>
                  <a:lnTo>
                    <a:pt x="14" y="72"/>
                  </a:lnTo>
                  <a:lnTo>
                    <a:pt x="21" y="78"/>
                  </a:lnTo>
                  <a:lnTo>
                    <a:pt x="29" y="83"/>
                  </a:lnTo>
                  <a:lnTo>
                    <a:pt x="40" y="86"/>
                  </a:lnTo>
                  <a:lnTo>
                    <a:pt x="64" y="89"/>
                  </a:lnTo>
                  <a:lnTo>
                    <a:pt x="89" y="94"/>
                  </a:lnTo>
                  <a:lnTo>
                    <a:pt x="90" y="94"/>
                  </a:lnTo>
                  <a:lnTo>
                    <a:pt x="90" y="97"/>
                  </a:lnTo>
                  <a:lnTo>
                    <a:pt x="90" y="103"/>
                  </a:lnTo>
                  <a:lnTo>
                    <a:pt x="90" y="108"/>
                  </a:lnTo>
                  <a:lnTo>
                    <a:pt x="91" y="110"/>
                  </a:lnTo>
                  <a:lnTo>
                    <a:pt x="95" y="111"/>
                  </a:lnTo>
                  <a:lnTo>
                    <a:pt x="100" y="111"/>
                  </a:lnTo>
                  <a:lnTo>
                    <a:pt x="148" y="100"/>
                  </a:lnTo>
                  <a:lnTo>
                    <a:pt x="134" y="89"/>
                  </a:lnTo>
                  <a:lnTo>
                    <a:pt x="118" y="78"/>
                  </a:lnTo>
                  <a:lnTo>
                    <a:pt x="112" y="72"/>
                  </a:lnTo>
                  <a:lnTo>
                    <a:pt x="107" y="64"/>
                  </a:lnTo>
                  <a:lnTo>
                    <a:pt x="103" y="57"/>
                  </a:lnTo>
                  <a:lnTo>
                    <a:pt x="102" y="47"/>
                  </a:lnTo>
                  <a:lnTo>
                    <a:pt x="105" y="0"/>
                  </a:lnTo>
                  <a:lnTo>
                    <a:pt x="93" y="0"/>
                  </a:lnTo>
                  <a:lnTo>
                    <a:pt x="82" y="3"/>
                  </a:lnTo>
                  <a:lnTo>
                    <a:pt x="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0" name="Freeform 77"/>
            <p:cNvSpPr>
              <a:spLocks/>
            </p:cNvSpPr>
            <p:nvPr/>
          </p:nvSpPr>
          <p:spPr bwMode="auto">
            <a:xfrm>
              <a:off x="3054" y="1421"/>
              <a:ext cx="30" cy="26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7" y="6"/>
                </a:cxn>
                <a:cxn ang="0">
                  <a:pos x="45" y="14"/>
                </a:cxn>
                <a:cxn ang="0">
                  <a:pos x="60" y="28"/>
                </a:cxn>
                <a:cxn ang="0">
                  <a:pos x="49" y="53"/>
                </a:cxn>
                <a:cxn ang="0">
                  <a:pos x="31" y="52"/>
                </a:cxn>
                <a:cxn ang="0">
                  <a:pos x="22" y="47"/>
                </a:cxn>
                <a:cxn ang="0">
                  <a:pos x="16" y="41"/>
                </a:cxn>
                <a:cxn ang="0">
                  <a:pos x="5" y="27"/>
                </a:cxn>
                <a:cxn ang="0">
                  <a:pos x="1" y="15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9" y="1"/>
                </a:cxn>
                <a:cxn ang="0">
                  <a:pos x="16" y="1"/>
                </a:cxn>
                <a:cxn ang="0">
                  <a:pos x="26" y="1"/>
                </a:cxn>
                <a:cxn ang="0">
                  <a:pos x="33" y="0"/>
                </a:cxn>
              </a:cxnLst>
              <a:rect l="0" t="0" r="r" b="b"/>
              <a:pathLst>
                <a:path w="60" h="53">
                  <a:moveTo>
                    <a:pt x="33" y="0"/>
                  </a:moveTo>
                  <a:lnTo>
                    <a:pt x="37" y="6"/>
                  </a:lnTo>
                  <a:lnTo>
                    <a:pt x="45" y="14"/>
                  </a:lnTo>
                  <a:lnTo>
                    <a:pt x="60" y="28"/>
                  </a:lnTo>
                  <a:lnTo>
                    <a:pt x="49" y="53"/>
                  </a:lnTo>
                  <a:lnTo>
                    <a:pt x="31" y="52"/>
                  </a:lnTo>
                  <a:lnTo>
                    <a:pt x="22" y="47"/>
                  </a:lnTo>
                  <a:lnTo>
                    <a:pt x="16" y="41"/>
                  </a:lnTo>
                  <a:lnTo>
                    <a:pt x="5" y="27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3"/>
                  </a:lnTo>
                  <a:lnTo>
                    <a:pt x="5" y="2"/>
                  </a:lnTo>
                  <a:lnTo>
                    <a:pt x="9" y="1"/>
                  </a:lnTo>
                  <a:lnTo>
                    <a:pt x="16" y="1"/>
                  </a:lnTo>
                  <a:lnTo>
                    <a:pt x="26" y="1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1" name="Freeform 78"/>
            <p:cNvSpPr>
              <a:spLocks/>
            </p:cNvSpPr>
            <p:nvPr/>
          </p:nvSpPr>
          <p:spPr bwMode="auto">
            <a:xfrm>
              <a:off x="3028" y="1450"/>
              <a:ext cx="20" cy="26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3" y="7"/>
                </a:cxn>
                <a:cxn ang="0">
                  <a:pos x="34" y="12"/>
                </a:cxn>
                <a:cxn ang="0">
                  <a:pos x="36" y="18"/>
                </a:cxn>
                <a:cxn ang="0">
                  <a:pos x="40" y="24"/>
                </a:cxn>
                <a:cxn ang="0">
                  <a:pos x="39" y="52"/>
                </a:cxn>
                <a:cxn ang="0">
                  <a:pos x="23" y="52"/>
                </a:cxn>
                <a:cxn ang="0">
                  <a:pos x="19" y="50"/>
                </a:cxn>
                <a:cxn ang="0">
                  <a:pos x="15" y="47"/>
                </a:cxn>
                <a:cxn ang="0">
                  <a:pos x="10" y="36"/>
                </a:cxn>
                <a:cxn ang="0">
                  <a:pos x="6" y="25"/>
                </a:cxn>
                <a:cxn ang="0">
                  <a:pos x="3" y="20"/>
                </a:cxn>
                <a:cxn ang="0">
                  <a:pos x="0" y="15"/>
                </a:cxn>
                <a:cxn ang="0">
                  <a:pos x="1" y="13"/>
                </a:cxn>
                <a:cxn ang="0">
                  <a:pos x="4" y="10"/>
                </a:cxn>
                <a:cxn ang="0">
                  <a:pos x="12" y="8"/>
                </a:cxn>
                <a:cxn ang="0">
                  <a:pos x="22" y="6"/>
                </a:cxn>
                <a:cxn ang="0">
                  <a:pos x="27" y="3"/>
                </a:cxn>
                <a:cxn ang="0">
                  <a:pos x="32" y="0"/>
                </a:cxn>
              </a:cxnLst>
              <a:rect l="0" t="0" r="r" b="b"/>
              <a:pathLst>
                <a:path w="40" h="52">
                  <a:moveTo>
                    <a:pt x="32" y="0"/>
                  </a:moveTo>
                  <a:lnTo>
                    <a:pt x="33" y="7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40" y="24"/>
                  </a:lnTo>
                  <a:lnTo>
                    <a:pt x="39" y="52"/>
                  </a:lnTo>
                  <a:lnTo>
                    <a:pt x="23" y="52"/>
                  </a:lnTo>
                  <a:lnTo>
                    <a:pt x="19" y="50"/>
                  </a:lnTo>
                  <a:lnTo>
                    <a:pt x="15" y="47"/>
                  </a:lnTo>
                  <a:lnTo>
                    <a:pt x="10" y="36"/>
                  </a:lnTo>
                  <a:lnTo>
                    <a:pt x="6" y="25"/>
                  </a:lnTo>
                  <a:lnTo>
                    <a:pt x="3" y="20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4" y="10"/>
                  </a:lnTo>
                  <a:lnTo>
                    <a:pt x="12" y="8"/>
                  </a:lnTo>
                  <a:lnTo>
                    <a:pt x="22" y="6"/>
                  </a:lnTo>
                  <a:lnTo>
                    <a:pt x="27" y="3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2" name="Freeform 79"/>
            <p:cNvSpPr>
              <a:spLocks/>
            </p:cNvSpPr>
            <p:nvPr/>
          </p:nvSpPr>
          <p:spPr bwMode="auto">
            <a:xfrm>
              <a:off x="3014" y="1415"/>
              <a:ext cx="32" cy="31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9" y="2"/>
                </a:cxn>
                <a:cxn ang="0">
                  <a:pos x="42" y="4"/>
                </a:cxn>
                <a:cxn ang="0">
                  <a:pos x="49" y="6"/>
                </a:cxn>
                <a:cxn ang="0">
                  <a:pos x="56" y="7"/>
                </a:cxn>
                <a:cxn ang="0">
                  <a:pos x="60" y="10"/>
                </a:cxn>
                <a:cxn ang="0">
                  <a:pos x="63" y="12"/>
                </a:cxn>
                <a:cxn ang="0">
                  <a:pos x="60" y="36"/>
                </a:cxn>
                <a:cxn ang="0">
                  <a:pos x="42" y="37"/>
                </a:cxn>
                <a:cxn ang="0">
                  <a:pos x="39" y="62"/>
                </a:cxn>
                <a:cxn ang="0">
                  <a:pos x="5" y="62"/>
                </a:cxn>
                <a:cxn ang="0">
                  <a:pos x="1" y="61"/>
                </a:cxn>
                <a:cxn ang="0">
                  <a:pos x="0" y="58"/>
                </a:cxn>
                <a:cxn ang="0">
                  <a:pos x="2" y="52"/>
                </a:cxn>
                <a:cxn ang="0">
                  <a:pos x="5" y="45"/>
                </a:cxn>
                <a:cxn ang="0">
                  <a:pos x="5" y="41"/>
                </a:cxn>
                <a:cxn ang="0">
                  <a:pos x="3" y="38"/>
                </a:cxn>
                <a:cxn ang="0">
                  <a:pos x="3" y="37"/>
                </a:cxn>
                <a:cxn ang="0">
                  <a:pos x="5" y="36"/>
                </a:cxn>
                <a:cxn ang="0">
                  <a:pos x="10" y="33"/>
                </a:cxn>
                <a:cxn ang="0">
                  <a:pos x="16" y="31"/>
                </a:cxn>
                <a:cxn ang="0">
                  <a:pos x="18" y="29"/>
                </a:cxn>
                <a:cxn ang="0">
                  <a:pos x="22" y="26"/>
                </a:cxn>
                <a:cxn ang="0">
                  <a:pos x="29" y="12"/>
                </a:cxn>
                <a:cxn ang="0">
                  <a:pos x="38" y="0"/>
                </a:cxn>
              </a:cxnLst>
              <a:rect l="0" t="0" r="r" b="b"/>
              <a:pathLst>
                <a:path w="63" h="62">
                  <a:moveTo>
                    <a:pt x="38" y="0"/>
                  </a:moveTo>
                  <a:lnTo>
                    <a:pt x="39" y="2"/>
                  </a:lnTo>
                  <a:lnTo>
                    <a:pt x="42" y="4"/>
                  </a:lnTo>
                  <a:lnTo>
                    <a:pt x="49" y="6"/>
                  </a:lnTo>
                  <a:lnTo>
                    <a:pt x="56" y="7"/>
                  </a:lnTo>
                  <a:lnTo>
                    <a:pt x="60" y="10"/>
                  </a:lnTo>
                  <a:lnTo>
                    <a:pt x="63" y="12"/>
                  </a:lnTo>
                  <a:lnTo>
                    <a:pt x="60" y="36"/>
                  </a:lnTo>
                  <a:lnTo>
                    <a:pt x="42" y="37"/>
                  </a:lnTo>
                  <a:lnTo>
                    <a:pt x="39" y="62"/>
                  </a:lnTo>
                  <a:lnTo>
                    <a:pt x="5" y="62"/>
                  </a:lnTo>
                  <a:lnTo>
                    <a:pt x="1" y="61"/>
                  </a:lnTo>
                  <a:lnTo>
                    <a:pt x="0" y="58"/>
                  </a:lnTo>
                  <a:lnTo>
                    <a:pt x="2" y="52"/>
                  </a:lnTo>
                  <a:lnTo>
                    <a:pt x="5" y="45"/>
                  </a:lnTo>
                  <a:lnTo>
                    <a:pt x="5" y="41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5" y="36"/>
                  </a:lnTo>
                  <a:lnTo>
                    <a:pt x="10" y="33"/>
                  </a:lnTo>
                  <a:lnTo>
                    <a:pt x="16" y="31"/>
                  </a:lnTo>
                  <a:lnTo>
                    <a:pt x="18" y="29"/>
                  </a:lnTo>
                  <a:lnTo>
                    <a:pt x="22" y="26"/>
                  </a:lnTo>
                  <a:lnTo>
                    <a:pt x="29" y="12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3" name="Freeform 80"/>
            <p:cNvSpPr>
              <a:spLocks/>
            </p:cNvSpPr>
            <p:nvPr/>
          </p:nvSpPr>
          <p:spPr bwMode="auto">
            <a:xfrm>
              <a:off x="3037" y="1247"/>
              <a:ext cx="21" cy="21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9" y="8"/>
                </a:cxn>
                <a:cxn ang="0">
                  <a:pos x="33" y="14"/>
                </a:cxn>
                <a:cxn ang="0">
                  <a:pos x="35" y="21"/>
                </a:cxn>
                <a:cxn ang="0">
                  <a:pos x="36" y="26"/>
                </a:cxn>
                <a:cxn ang="0">
                  <a:pos x="36" y="34"/>
                </a:cxn>
                <a:cxn ang="0">
                  <a:pos x="39" y="36"/>
                </a:cxn>
                <a:cxn ang="0">
                  <a:pos x="42" y="36"/>
                </a:cxn>
                <a:cxn ang="0">
                  <a:pos x="32" y="40"/>
                </a:cxn>
                <a:cxn ang="0">
                  <a:pos x="21" y="44"/>
                </a:cxn>
                <a:cxn ang="0">
                  <a:pos x="15" y="44"/>
                </a:cxn>
                <a:cxn ang="0">
                  <a:pos x="9" y="41"/>
                </a:cxn>
                <a:cxn ang="0">
                  <a:pos x="4" y="39"/>
                </a:cxn>
                <a:cxn ang="0">
                  <a:pos x="0" y="35"/>
                </a:cxn>
                <a:cxn ang="0">
                  <a:pos x="7" y="15"/>
                </a:cxn>
                <a:cxn ang="0">
                  <a:pos x="15" y="3"/>
                </a:cxn>
                <a:cxn ang="0">
                  <a:pos x="18" y="0"/>
                </a:cxn>
                <a:cxn ang="0">
                  <a:pos x="21" y="0"/>
                </a:cxn>
              </a:cxnLst>
              <a:rect l="0" t="0" r="r" b="b"/>
              <a:pathLst>
                <a:path w="42" h="44">
                  <a:moveTo>
                    <a:pt x="21" y="0"/>
                  </a:moveTo>
                  <a:lnTo>
                    <a:pt x="29" y="8"/>
                  </a:lnTo>
                  <a:lnTo>
                    <a:pt x="33" y="14"/>
                  </a:lnTo>
                  <a:lnTo>
                    <a:pt x="35" y="21"/>
                  </a:lnTo>
                  <a:lnTo>
                    <a:pt x="36" y="26"/>
                  </a:lnTo>
                  <a:lnTo>
                    <a:pt x="36" y="34"/>
                  </a:lnTo>
                  <a:lnTo>
                    <a:pt x="39" y="36"/>
                  </a:lnTo>
                  <a:lnTo>
                    <a:pt x="42" y="36"/>
                  </a:lnTo>
                  <a:lnTo>
                    <a:pt x="32" y="40"/>
                  </a:lnTo>
                  <a:lnTo>
                    <a:pt x="21" y="44"/>
                  </a:lnTo>
                  <a:lnTo>
                    <a:pt x="15" y="44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0" y="35"/>
                  </a:lnTo>
                  <a:lnTo>
                    <a:pt x="7" y="15"/>
                  </a:lnTo>
                  <a:lnTo>
                    <a:pt x="15" y="3"/>
                  </a:lnTo>
                  <a:lnTo>
                    <a:pt x="18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4" name="Freeform 81"/>
            <p:cNvSpPr>
              <a:spLocks/>
            </p:cNvSpPr>
            <p:nvPr/>
          </p:nvSpPr>
          <p:spPr bwMode="auto">
            <a:xfrm>
              <a:off x="3069" y="1388"/>
              <a:ext cx="425" cy="583"/>
            </a:xfrm>
            <a:custGeom>
              <a:avLst/>
              <a:gdLst/>
              <a:ahLst/>
              <a:cxnLst>
                <a:cxn ang="0">
                  <a:pos x="358" y="551"/>
                </a:cxn>
                <a:cxn ang="0">
                  <a:pos x="326" y="507"/>
                </a:cxn>
                <a:cxn ang="0">
                  <a:pos x="280" y="468"/>
                </a:cxn>
                <a:cxn ang="0">
                  <a:pos x="172" y="410"/>
                </a:cxn>
                <a:cxn ang="0">
                  <a:pos x="123" y="347"/>
                </a:cxn>
                <a:cxn ang="0">
                  <a:pos x="4" y="223"/>
                </a:cxn>
                <a:cxn ang="0">
                  <a:pos x="70" y="252"/>
                </a:cxn>
                <a:cxn ang="0">
                  <a:pos x="130" y="313"/>
                </a:cxn>
                <a:cxn ang="0">
                  <a:pos x="148" y="337"/>
                </a:cxn>
                <a:cxn ang="0">
                  <a:pos x="253" y="371"/>
                </a:cxn>
                <a:cxn ang="0">
                  <a:pos x="335" y="392"/>
                </a:cxn>
                <a:cxn ang="0">
                  <a:pos x="314" y="328"/>
                </a:cxn>
                <a:cxn ang="0">
                  <a:pos x="272" y="210"/>
                </a:cxn>
                <a:cxn ang="0">
                  <a:pos x="221" y="149"/>
                </a:cxn>
                <a:cxn ang="0">
                  <a:pos x="235" y="97"/>
                </a:cxn>
                <a:cxn ang="0">
                  <a:pos x="257" y="66"/>
                </a:cxn>
                <a:cxn ang="0">
                  <a:pos x="322" y="42"/>
                </a:cxn>
                <a:cxn ang="0">
                  <a:pos x="401" y="58"/>
                </a:cxn>
                <a:cxn ang="0">
                  <a:pos x="411" y="36"/>
                </a:cxn>
                <a:cxn ang="0">
                  <a:pos x="442" y="2"/>
                </a:cxn>
                <a:cxn ang="0">
                  <a:pos x="470" y="34"/>
                </a:cxn>
                <a:cxn ang="0">
                  <a:pos x="582" y="248"/>
                </a:cxn>
                <a:cxn ang="0">
                  <a:pos x="579" y="299"/>
                </a:cxn>
                <a:cxn ang="0">
                  <a:pos x="680" y="392"/>
                </a:cxn>
                <a:cxn ang="0">
                  <a:pos x="741" y="464"/>
                </a:cxn>
                <a:cxn ang="0">
                  <a:pos x="807" y="565"/>
                </a:cxn>
                <a:cxn ang="0">
                  <a:pos x="850" y="657"/>
                </a:cxn>
                <a:cxn ang="0">
                  <a:pos x="831" y="682"/>
                </a:cxn>
                <a:cxn ang="0">
                  <a:pos x="785" y="720"/>
                </a:cxn>
                <a:cxn ang="0">
                  <a:pos x="801" y="727"/>
                </a:cxn>
                <a:cxn ang="0">
                  <a:pos x="742" y="745"/>
                </a:cxn>
                <a:cxn ang="0">
                  <a:pos x="636" y="631"/>
                </a:cxn>
                <a:cxn ang="0">
                  <a:pos x="530" y="573"/>
                </a:cxn>
                <a:cxn ang="0">
                  <a:pos x="486" y="529"/>
                </a:cxn>
                <a:cxn ang="0">
                  <a:pos x="442" y="474"/>
                </a:cxn>
                <a:cxn ang="0">
                  <a:pos x="425" y="442"/>
                </a:cxn>
                <a:cxn ang="0">
                  <a:pos x="416" y="396"/>
                </a:cxn>
                <a:cxn ang="0">
                  <a:pos x="389" y="361"/>
                </a:cxn>
                <a:cxn ang="0">
                  <a:pos x="345" y="378"/>
                </a:cxn>
                <a:cxn ang="0">
                  <a:pos x="365" y="467"/>
                </a:cxn>
                <a:cxn ang="0">
                  <a:pos x="410" y="544"/>
                </a:cxn>
                <a:cxn ang="0">
                  <a:pos x="440" y="598"/>
                </a:cxn>
                <a:cxn ang="0">
                  <a:pos x="464" y="643"/>
                </a:cxn>
                <a:cxn ang="0">
                  <a:pos x="521" y="690"/>
                </a:cxn>
                <a:cxn ang="0">
                  <a:pos x="551" y="766"/>
                </a:cxn>
                <a:cxn ang="0">
                  <a:pos x="613" y="824"/>
                </a:cxn>
                <a:cxn ang="0">
                  <a:pos x="571" y="774"/>
                </a:cxn>
                <a:cxn ang="0">
                  <a:pos x="593" y="730"/>
                </a:cxn>
                <a:cxn ang="0">
                  <a:pos x="645" y="803"/>
                </a:cxn>
                <a:cxn ang="0">
                  <a:pos x="679" y="907"/>
                </a:cxn>
                <a:cxn ang="0">
                  <a:pos x="691" y="1017"/>
                </a:cxn>
                <a:cxn ang="0">
                  <a:pos x="622" y="1117"/>
                </a:cxn>
                <a:cxn ang="0">
                  <a:pos x="595" y="1167"/>
                </a:cxn>
                <a:cxn ang="0">
                  <a:pos x="531" y="1117"/>
                </a:cxn>
                <a:cxn ang="0">
                  <a:pos x="508" y="1099"/>
                </a:cxn>
                <a:cxn ang="0">
                  <a:pos x="583" y="1019"/>
                </a:cxn>
                <a:cxn ang="0">
                  <a:pos x="587" y="933"/>
                </a:cxn>
                <a:cxn ang="0">
                  <a:pos x="477" y="860"/>
                </a:cxn>
                <a:cxn ang="0">
                  <a:pos x="519" y="744"/>
                </a:cxn>
                <a:cxn ang="0">
                  <a:pos x="468" y="687"/>
                </a:cxn>
                <a:cxn ang="0">
                  <a:pos x="377" y="579"/>
                </a:cxn>
              </a:cxnLst>
              <a:rect l="0" t="0" r="r" b="b"/>
              <a:pathLst>
                <a:path w="851" h="1167">
                  <a:moveTo>
                    <a:pt x="377" y="577"/>
                  </a:moveTo>
                  <a:lnTo>
                    <a:pt x="372" y="576"/>
                  </a:lnTo>
                  <a:lnTo>
                    <a:pt x="367" y="575"/>
                  </a:lnTo>
                  <a:lnTo>
                    <a:pt x="359" y="566"/>
                  </a:lnTo>
                  <a:lnTo>
                    <a:pt x="359" y="554"/>
                  </a:lnTo>
                  <a:lnTo>
                    <a:pt x="358" y="551"/>
                  </a:lnTo>
                  <a:lnTo>
                    <a:pt x="355" y="550"/>
                  </a:lnTo>
                  <a:lnTo>
                    <a:pt x="350" y="546"/>
                  </a:lnTo>
                  <a:lnTo>
                    <a:pt x="336" y="533"/>
                  </a:lnTo>
                  <a:lnTo>
                    <a:pt x="330" y="528"/>
                  </a:lnTo>
                  <a:lnTo>
                    <a:pt x="328" y="522"/>
                  </a:lnTo>
                  <a:lnTo>
                    <a:pt x="326" y="507"/>
                  </a:lnTo>
                  <a:lnTo>
                    <a:pt x="317" y="500"/>
                  </a:lnTo>
                  <a:lnTo>
                    <a:pt x="310" y="490"/>
                  </a:lnTo>
                  <a:lnTo>
                    <a:pt x="303" y="481"/>
                  </a:lnTo>
                  <a:lnTo>
                    <a:pt x="298" y="478"/>
                  </a:lnTo>
                  <a:lnTo>
                    <a:pt x="292" y="475"/>
                  </a:lnTo>
                  <a:lnTo>
                    <a:pt x="280" y="468"/>
                  </a:lnTo>
                  <a:lnTo>
                    <a:pt x="263" y="461"/>
                  </a:lnTo>
                  <a:lnTo>
                    <a:pt x="244" y="453"/>
                  </a:lnTo>
                  <a:lnTo>
                    <a:pt x="221" y="442"/>
                  </a:lnTo>
                  <a:lnTo>
                    <a:pt x="197" y="428"/>
                  </a:lnTo>
                  <a:lnTo>
                    <a:pt x="185" y="418"/>
                  </a:lnTo>
                  <a:lnTo>
                    <a:pt x="172" y="410"/>
                  </a:lnTo>
                  <a:lnTo>
                    <a:pt x="160" y="398"/>
                  </a:lnTo>
                  <a:lnTo>
                    <a:pt x="149" y="385"/>
                  </a:lnTo>
                  <a:lnTo>
                    <a:pt x="137" y="371"/>
                  </a:lnTo>
                  <a:lnTo>
                    <a:pt x="127" y="353"/>
                  </a:lnTo>
                  <a:lnTo>
                    <a:pt x="126" y="351"/>
                  </a:lnTo>
                  <a:lnTo>
                    <a:pt x="123" y="347"/>
                  </a:lnTo>
                  <a:lnTo>
                    <a:pt x="109" y="332"/>
                  </a:lnTo>
                  <a:lnTo>
                    <a:pt x="66" y="291"/>
                  </a:lnTo>
                  <a:lnTo>
                    <a:pt x="21" y="250"/>
                  </a:lnTo>
                  <a:lnTo>
                    <a:pt x="6" y="236"/>
                  </a:lnTo>
                  <a:lnTo>
                    <a:pt x="0" y="230"/>
                  </a:lnTo>
                  <a:lnTo>
                    <a:pt x="4" y="223"/>
                  </a:lnTo>
                  <a:lnTo>
                    <a:pt x="9" y="220"/>
                  </a:lnTo>
                  <a:lnTo>
                    <a:pt x="18" y="220"/>
                  </a:lnTo>
                  <a:lnTo>
                    <a:pt x="27" y="222"/>
                  </a:lnTo>
                  <a:lnTo>
                    <a:pt x="37" y="227"/>
                  </a:lnTo>
                  <a:lnTo>
                    <a:pt x="48" y="235"/>
                  </a:lnTo>
                  <a:lnTo>
                    <a:pt x="70" y="252"/>
                  </a:lnTo>
                  <a:lnTo>
                    <a:pt x="93" y="272"/>
                  </a:lnTo>
                  <a:lnTo>
                    <a:pt x="111" y="291"/>
                  </a:lnTo>
                  <a:lnTo>
                    <a:pt x="124" y="307"/>
                  </a:lnTo>
                  <a:lnTo>
                    <a:pt x="126" y="311"/>
                  </a:lnTo>
                  <a:lnTo>
                    <a:pt x="127" y="314"/>
                  </a:lnTo>
                  <a:lnTo>
                    <a:pt x="130" y="313"/>
                  </a:lnTo>
                  <a:lnTo>
                    <a:pt x="132" y="315"/>
                  </a:lnTo>
                  <a:lnTo>
                    <a:pt x="135" y="326"/>
                  </a:lnTo>
                  <a:lnTo>
                    <a:pt x="139" y="338"/>
                  </a:lnTo>
                  <a:lnTo>
                    <a:pt x="142" y="341"/>
                  </a:lnTo>
                  <a:lnTo>
                    <a:pt x="145" y="341"/>
                  </a:lnTo>
                  <a:lnTo>
                    <a:pt x="148" y="337"/>
                  </a:lnTo>
                  <a:lnTo>
                    <a:pt x="154" y="335"/>
                  </a:lnTo>
                  <a:lnTo>
                    <a:pt x="161" y="336"/>
                  </a:lnTo>
                  <a:lnTo>
                    <a:pt x="171" y="338"/>
                  </a:lnTo>
                  <a:lnTo>
                    <a:pt x="196" y="346"/>
                  </a:lnTo>
                  <a:lnTo>
                    <a:pt x="224" y="358"/>
                  </a:lnTo>
                  <a:lnTo>
                    <a:pt x="253" y="371"/>
                  </a:lnTo>
                  <a:lnTo>
                    <a:pt x="283" y="383"/>
                  </a:lnTo>
                  <a:lnTo>
                    <a:pt x="310" y="392"/>
                  </a:lnTo>
                  <a:lnTo>
                    <a:pt x="321" y="393"/>
                  </a:lnTo>
                  <a:lnTo>
                    <a:pt x="331" y="395"/>
                  </a:lnTo>
                  <a:lnTo>
                    <a:pt x="333" y="393"/>
                  </a:lnTo>
                  <a:lnTo>
                    <a:pt x="335" y="392"/>
                  </a:lnTo>
                  <a:lnTo>
                    <a:pt x="335" y="386"/>
                  </a:lnTo>
                  <a:lnTo>
                    <a:pt x="331" y="376"/>
                  </a:lnTo>
                  <a:lnTo>
                    <a:pt x="328" y="365"/>
                  </a:lnTo>
                  <a:lnTo>
                    <a:pt x="318" y="343"/>
                  </a:lnTo>
                  <a:lnTo>
                    <a:pt x="315" y="335"/>
                  </a:lnTo>
                  <a:lnTo>
                    <a:pt x="314" y="328"/>
                  </a:lnTo>
                  <a:lnTo>
                    <a:pt x="296" y="303"/>
                  </a:lnTo>
                  <a:lnTo>
                    <a:pt x="296" y="278"/>
                  </a:lnTo>
                  <a:lnTo>
                    <a:pt x="297" y="272"/>
                  </a:lnTo>
                  <a:lnTo>
                    <a:pt x="302" y="263"/>
                  </a:lnTo>
                  <a:lnTo>
                    <a:pt x="280" y="224"/>
                  </a:lnTo>
                  <a:lnTo>
                    <a:pt x="272" y="210"/>
                  </a:lnTo>
                  <a:lnTo>
                    <a:pt x="270" y="201"/>
                  </a:lnTo>
                  <a:lnTo>
                    <a:pt x="269" y="194"/>
                  </a:lnTo>
                  <a:lnTo>
                    <a:pt x="265" y="189"/>
                  </a:lnTo>
                  <a:lnTo>
                    <a:pt x="258" y="181"/>
                  </a:lnTo>
                  <a:lnTo>
                    <a:pt x="220" y="145"/>
                  </a:lnTo>
                  <a:lnTo>
                    <a:pt x="221" y="149"/>
                  </a:lnTo>
                  <a:lnTo>
                    <a:pt x="221" y="149"/>
                  </a:lnTo>
                  <a:lnTo>
                    <a:pt x="223" y="149"/>
                  </a:lnTo>
                  <a:lnTo>
                    <a:pt x="224" y="146"/>
                  </a:lnTo>
                  <a:lnTo>
                    <a:pt x="231" y="123"/>
                  </a:lnTo>
                  <a:lnTo>
                    <a:pt x="235" y="100"/>
                  </a:lnTo>
                  <a:lnTo>
                    <a:pt x="235" y="97"/>
                  </a:lnTo>
                  <a:lnTo>
                    <a:pt x="233" y="104"/>
                  </a:lnTo>
                  <a:lnTo>
                    <a:pt x="235" y="96"/>
                  </a:lnTo>
                  <a:lnTo>
                    <a:pt x="239" y="89"/>
                  </a:lnTo>
                  <a:lnTo>
                    <a:pt x="250" y="78"/>
                  </a:lnTo>
                  <a:lnTo>
                    <a:pt x="254" y="71"/>
                  </a:lnTo>
                  <a:lnTo>
                    <a:pt x="257" y="66"/>
                  </a:lnTo>
                  <a:lnTo>
                    <a:pt x="257" y="59"/>
                  </a:lnTo>
                  <a:lnTo>
                    <a:pt x="252" y="54"/>
                  </a:lnTo>
                  <a:lnTo>
                    <a:pt x="271" y="53"/>
                  </a:lnTo>
                  <a:lnTo>
                    <a:pt x="288" y="49"/>
                  </a:lnTo>
                  <a:lnTo>
                    <a:pt x="304" y="45"/>
                  </a:lnTo>
                  <a:lnTo>
                    <a:pt x="322" y="42"/>
                  </a:lnTo>
                  <a:lnTo>
                    <a:pt x="340" y="40"/>
                  </a:lnTo>
                  <a:lnTo>
                    <a:pt x="359" y="41"/>
                  </a:lnTo>
                  <a:lnTo>
                    <a:pt x="368" y="43"/>
                  </a:lnTo>
                  <a:lnTo>
                    <a:pt x="378" y="46"/>
                  </a:lnTo>
                  <a:lnTo>
                    <a:pt x="389" y="51"/>
                  </a:lnTo>
                  <a:lnTo>
                    <a:pt x="401" y="58"/>
                  </a:lnTo>
                  <a:lnTo>
                    <a:pt x="403" y="57"/>
                  </a:lnTo>
                  <a:lnTo>
                    <a:pt x="405" y="56"/>
                  </a:lnTo>
                  <a:lnTo>
                    <a:pt x="410" y="48"/>
                  </a:lnTo>
                  <a:lnTo>
                    <a:pt x="412" y="42"/>
                  </a:lnTo>
                  <a:lnTo>
                    <a:pt x="411" y="38"/>
                  </a:lnTo>
                  <a:lnTo>
                    <a:pt x="411" y="36"/>
                  </a:lnTo>
                  <a:lnTo>
                    <a:pt x="407" y="35"/>
                  </a:lnTo>
                  <a:lnTo>
                    <a:pt x="409" y="33"/>
                  </a:lnTo>
                  <a:lnTo>
                    <a:pt x="417" y="24"/>
                  </a:lnTo>
                  <a:lnTo>
                    <a:pt x="430" y="13"/>
                  </a:lnTo>
                  <a:lnTo>
                    <a:pt x="438" y="4"/>
                  </a:lnTo>
                  <a:lnTo>
                    <a:pt x="442" y="2"/>
                  </a:lnTo>
                  <a:lnTo>
                    <a:pt x="444" y="0"/>
                  </a:lnTo>
                  <a:lnTo>
                    <a:pt x="448" y="0"/>
                  </a:lnTo>
                  <a:lnTo>
                    <a:pt x="450" y="2"/>
                  </a:lnTo>
                  <a:lnTo>
                    <a:pt x="455" y="7"/>
                  </a:lnTo>
                  <a:lnTo>
                    <a:pt x="464" y="24"/>
                  </a:lnTo>
                  <a:lnTo>
                    <a:pt x="470" y="34"/>
                  </a:lnTo>
                  <a:lnTo>
                    <a:pt x="477" y="44"/>
                  </a:lnTo>
                  <a:lnTo>
                    <a:pt x="478" y="98"/>
                  </a:lnTo>
                  <a:lnTo>
                    <a:pt x="525" y="149"/>
                  </a:lnTo>
                  <a:lnTo>
                    <a:pt x="540" y="202"/>
                  </a:lnTo>
                  <a:lnTo>
                    <a:pt x="583" y="238"/>
                  </a:lnTo>
                  <a:lnTo>
                    <a:pt x="582" y="248"/>
                  </a:lnTo>
                  <a:lnTo>
                    <a:pt x="581" y="252"/>
                  </a:lnTo>
                  <a:lnTo>
                    <a:pt x="577" y="256"/>
                  </a:lnTo>
                  <a:lnTo>
                    <a:pt x="570" y="258"/>
                  </a:lnTo>
                  <a:lnTo>
                    <a:pt x="577" y="289"/>
                  </a:lnTo>
                  <a:lnTo>
                    <a:pt x="579" y="299"/>
                  </a:lnTo>
                  <a:lnTo>
                    <a:pt x="579" y="299"/>
                  </a:lnTo>
                  <a:lnTo>
                    <a:pt x="581" y="300"/>
                  </a:lnTo>
                  <a:lnTo>
                    <a:pt x="584" y="302"/>
                  </a:lnTo>
                  <a:lnTo>
                    <a:pt x="591" y="307"/>
                  </a:lnTo>
                  <a:lnTo>
                    <a:pt x="617" y="338"/>
                  </a:lnTo>
                  <a:lnTo>
                    <a:pt x="676" y="377"/>
                  </a:lnTo>
                  <a:lnTo>
                    <a:pt x="680" y="392"/>
                  </a:lnTo>
                  <a:lnTo>
                    <a:pt x="686" y="408"/>
                  </a:lnTo>
                  <a:lnTo>
                    <a:pt x="695" y="422"/>
                  </a:lnTo>
                  <a:lnTo>
                    <a:pt x="705" y="435"/>
                  </a:lnTo>
                  <a:lnTo>
                    <a:pt x="715" y="447"/>
                  </a:lnTo>
                  <a:lnTo>
                    <a:pt x="727" y="456"/>
                  </a:lnTo>
                  <a:lnTo>
                    <a:pt x="741" y="464"/>
                  </a:lnTo>
                  <a:lnTo>
                    <a:pt x="757" y="472"/>
                  </a:lnTo>
                  <a:lnTo>
                    <a:pt x="780" y="507"/>
                  </a:lnTo>
                  <a:lnTo>
                    <a:pt x="783" y="524"/>
                  </a:lnTo>
                  <a:lnTo>
                    <a:pt x="788" y="539"/>
                  </a:lnTo>
                  <a:lnTo>
                    <a:pt x="797" y="552"/>
                  </a:lnTo>
                  <a:lnTo>
                    <a:pt x="807" y="565"/>
                  </a:lnTo>
                  <a:lnTo>
                    <a:pt x="829" y="590"/>
                  </a:lnTo>
                  <a:lnTo>
                    <a:pt x="838" y="604"/>
                  </a:lnTo>
                  <a:lnTo>
                    <a:pt x="848" y="617"/>
                  </a:lnTo>
                  <a:lnTo>
                    <a:pt x="850" y="630"/>
                  </a:lnTo>
                  <a:lnTo>
                    <a:pt x="851" y="643"/>
                  </a:lnTo>
                  <a:lnTo>
                    <a:pt x="850" y="657"/>
                  </a:lnTo>
                  <a:lnTo>
                    <a:pt x="848" y="670"/>
                  </a:lnTo>
                  <a:lnTo>
                    <a:pt x="846" y="677"/>
                  </a:lnTo>
                  <a:lnTo>
                    <a:pt x="843" y="680"/>
                  </a:lnTo>
                  <a:lnTo>
                    <a:pt x="839" y="681"/>
                  </a:lnTo>
                  <a:lnTo>
                    <a:pt x="835" y="681"/>
                  </a:lnTo>
                  <a:lnTo>
                    <a:pt x="831" y="682"/>
                  </a:lnTo>
                  <a:lnTo>
                    <a:pt x="827" y="683"/>
                  </a:lnTo>
                  <a:lnTo>
                    <a:pt x="824" y="688"/>
                  </a:lnTo>
                  <a:lnTo>
                    <a:pt x="822" y="696"/>
                  </a:lnTo>
                  <a:lnTo>
                    <a:pt x="796" y="711"/>
                  </a:lnTo>
                  <a:lnTo>
                    <a:pt x="785" y="719"/>
                  </a:lnTo>
                  <a:lnTo>
                    <a:pt x="785" y="720"/>
                  </a:lnTo>
                  <a:lnTo>
                    <a:pt x="786" y="721"/>
                  </a:lnTo>
                  <a:lnTo>
                    <a:pt x="793" y="720"/>
                  </a:lnTo>
                  <a:lnTo>
                    <a:pt x="800" y="721"/>
                  </a:lnTo>
                  <a:lnTo>
                    <a:pt x="803" y="722"/>
                  </a:lnTo>
                  <a:lnTo>
                    <a:pt x="804" y="723"/>
                  </a:lnTo>
                  <a:lnTo>
                    <a:pt x="801" y="727"/>
                  </a:lnTo>
                  <a:lnTo>
                    <a:pt x="797" y="731"/>
                  </a:lnTo>
                  <a:lnTo>
                    <a:pt x="776" y="747"/>
                  </a:lnTo>
                  <a:lnTo>
                    <a:pt x="758" y="751"/>
                  </a:lnTo>
                  <a:lnTo>
                    <a:pt x="752" y="751"/>
                  </a:lnTo>
                  <a:lnTo>
                    <a:pt x="746" y="748"/>
                  </a:lnTo>
                  <a:lnTo>
                    <a:pt x="742" y="745"/>
                  </a:lnTo>
                  <a:lnTo>
                    <a:pt x="737" y="741"/>
                  </a:lnTo>
                  <a:lnTo>
                    <a:pt x="734" y="733"/>
                  </a:lnTo>
                  <a:lnTo>
                    <a:pt x="732" y="726"/>
                  </a:lnTo>
                  <a:lnTo>
                    <a:pt x="687" y="687"/>
                  </a:lnTo>
                  <a:lnTo>
                    <a:pt x="652" y="637"/>
                  </a:lnTo>
                  <a:lnTo>
                    <a:pt x="636" y="631"/>
                  </a:lnTo>
                  <a:lnTo>
                    <a:pt x="622" y="624"/>
                  </a:lnTo>
                  <a:lnTo>
                    <a:pt x="594" y="606"/>
                  </a:lnTo>
                  <a:lnTo>
                    <a:pt x="566" y="589"/>
                  </a:lnTo>
                  <a:lnTo>
                    <a:pt x="551" y="581"/>
                  </a:lnTo>
                  <a:lnTo>
                    <a:pt x="534" y="576"/>
                  </a:lnTo>
                  <a:lnTo>
                    <a:pt x="530" y="573"/>
                  </a:lnTo>
                  <a:lnTo>
                    <a:pt x="526" y="568"/>
                  </a:lnTo>
                  <a:lnTo>
                    <a:pt x="521" y="561"/>
                  </a:lnTo>
                  <a:lnTo>
                    <a:pt x="515" y="542"/>
                  </a:lnTo>
                  <a:lnTo>
                    <a:pt x="509" y="537"/>
                  </a:lnTo>
                  <a:lnTo>
                    <a:pt x="503" y="535"/>
                  </a:lnTo>
                  <a:lnTo>
                    <a:pt x="486" y="529"/>
                  </a:lnTo>
                  <a:lnTo>
                    <a:pt x="450" y="495"/>
                  </a:lnTo>
                  <a:lnTo>
                    <a:pt x="439" y="477"/>
                  </a:lnTo>
                  <a:lnTo>
                    <a:pt x="439" y="475"/>
                  </a:lnTo>
                  <a:lnTo>
                    <a:pt x="439" y="475"/>
                  </a:lnTo>
                  <a:lnTo>
                    <a:pt x="441" y="475"/>
                  </a:lnTo>
                  <a:lnTo>
                    <a:pt x="442" y="474"/>
                  </a:lnTo>
                  <a:lnTo>
                    <a:pt x="442" y="469"/>
                  </a:lnTo>
                  <a:lnTo>
                    <a:pt x="439" y="461"/>
                  </a:lnTo>
                  <a:lnTo>
                    <a:pt x="436" y="461"/>
                  </a:lnTo>
                  <a:lnTo>
                    <a:pt x="432" y="459"/>
                  </a:lnTo>
                  <a:lnTo>
                    <a:pt x="428" y="453"/>
                  </a:lnTo>
                  <a:lnTo>
                    <a:pt x="425" y="442"/>
                  </a:lnTo>
                  <a:lnTo>
                    <a:pt x="419" y="440"/>
                  </a:lnTo>
                  <a:lnTo>
                    <a:pt x="416" y="437"/>
                  </a:lnTo>
                  <a:lnTo>
                    <a:pt x="414" y="433"/>
                  </a:lnTo>
                  <a:lnTo>
                    <a:pt x="414" y="425"/>
                  </a:lnTo>
                  <a:lnTo>
                    <a:pt x="414" y="411"/>
                  </a:lnTo>
                  <a:lnTo>
                    <a:pt x="416" y="396"/>
                  </a:lnTo>
                  <a:lnTo>
                    <a:pt x="416" y="388"/>
                  </a:lnTo>
                  <a:lnTo>
                    <a:pt x="414" y="380"/>
                  </a:lnTo>
                  <a:lnTo>
                    <a:pt x="411" y="374"/>
                  </a:lnTo>
                  <a:lnTo>
                    <a:pt x="406" y="368"/>
                  </a:lnTo>
                  <a:lnTo>
                    <a:pt x="400" y="364"/>
                  </a:lnTo>
                  <a:lnTo>
                    <a:pt x="389" y="361"/>
                  </a:lnTo>
                  <a:lnTo>
                    <a:pt x="375" y="361"/>
                  </a:lnTo>
                  <a:lnTo>
                    <a:pt x="359" y="362"/>
                  </a:lnTo>
                  <a:lnTo>
                    <a:pt x="353" y="364"/>
                  </a:lnTo>
                  <a:lnTo>
                    <a:pt x="350" y="368"/>
                  </a:lnTo>
                  <a:lnTo>
                    <a:pt x="346" y="373"/>
                  </a:lnTo>
                  <a:lnTo>
                    <a:pt x="345" y="378"/>
                  </a:lnTo>
                  <a:lnTo>
                    <a:pt x="342" y="391"/>
                  </a:lnTo>
                  <a:lnTo>
                    <a:pt x="342" y="403"/>
                  </a:lnTo>
                  <a:lnTo>
                    <a:pt x="352" y="421"/>
                  </a:lnTo>
                  <a:lnTo>
                    <a:pt x="356" y="428"/>
                  </a:lnTo>
                  <a:lnTo>
                    <a:pt x="360" y="440"/>
                  </a:lnTo>
                  <a:lnTo>
                    <a:pt x="365" y="467"/>
                  </a:lnTo>
                  <a:lnTo>
                    <a:pt x="369" y="473"/>
                  </a:lnTo>
                  <a:lnTo>
                    <a:pt x="376" y="482"/>
                  </a:lnTo>
                  <a:lnTo>
                    <a:pt x="389" y="510"/>
                  </a:lnTo>
                  <a:lnTo>
                    <a:pt x="403" y="543"/>
                  </a:lnTo>
                  <a:lnTo>
                    <a:pt x="406" y="543"/>
                  </a:lnTo>
                  <a:lnTo>
                    <a:pt x="410" y="544"/>
                  </a:lnTo>
                  <a:lnTo>
                    <a:pt x="415" y="551"/>
                  </a:lnTo>
                  <a:lnTo>
                    <a:pt x="420" y="558"/>
                  </a:lnTo>
                  <a:lnTo>
                    <a:pt x="427" y="567"/>
                  </a:lnTo>
                  <a:lnTo>
                    <a:pt x="427" y="584"/>
                  </a:lnTo>
                  <a:lnTo>
                    <a:pt x="437" y="593"/>
                  </a:lnTo>
                  <a:lnTo>
                    <a:pt x="440" y="598"/>
                  </a:lnTo>
                  <a:lnTo>
                    <a:pt x="441" y="603"/>
                  </a:lnTo>
                  <a:lnTo>
                    <a:pt x="473" y="603"/>
                  </a:lnTo>
                  <a:lnTo>
                    <a:pt x="472" y="614"/>
                  </a:lnTo>
                  <a:lnTo>
                    <a:pt x="468" y="624"/>
                  </a:lnTo>
                  <a:lnTo>
                    <a:pt x="464" y="633"/>
                  </a:lnTo>
                  <a:lnTo>
                    <a:pt x="464" y="643"/>
                  </a:lnTo>
                  <a:lnTo>
                    <a:pt x="478" y="645"/>
                  </a:lnTo>
                  <a:lnTo>
                    <a:pt x="492" y="651"/>
                  </a:lnTo>
                  <a:lnTo>
                    <a:pt x="506" y="657"/>
                  </a:lnTo>
                  <a:lnTo>
                    <a:pt x="518" y="666"/>
                  </a:lnTo>
                  <a:lnTo>
                    <a:pt x="518" y="679"/>
                  </a:lnTo>
                  <a:lnTo>
                    <a:pt x="521" y="690"/>
                  </a:lnTo>
                  <a:lnTo>
                    <a:pt x="527" y="701"/>
                  </a:lnTo>
                  <a:lnTo>
                    <a:pt x="536" y="711"/>
                  </a:lnTo>
                  <a:lnTo>
                    <a:pt x="537" y="720"/>
                  </a:lnTo>
                  <a:lnTo>
                    <a:pt x="539" y="730"/>
                  </a:lnTo>
                  <a:lnTo>
                    <a:pt x="544" y="747"/>
                  </a:lnTo>
                  <a:lnTo>
                    <a:pt x="551" y="766"/>
                  </a:lnTo>
                  <a:lnTo>
                    <a:pt x="553" y="776"/>
                  </a:lnTo>
                  <a:lnTo>
                    <a:pt x="554" y="783"/>
                  </a:lnTo>
                  <a:lnTo>
                    <a:pt x="568" y="792"/>
                  </a:lnTo>
                  <a:lnTo>
                    <a:pt x="584" y="803"/>
                  </a:lnTo>
                  <a:lnTo>
                    <a:pt x="600" y="814"/>
                  </a:lnTo>
                  <a:lnTo>
                    <a:pt x="613" y="824"/>
                  </a:lnTo>
                  <a:lnTo>
                    <a:pt x="612" y="816"/>
                  </a:lnTo>
                  <a:lnTo>
                    <a:pt x="608" y="808"/>
                  </a:lnTo>
                  <a:lnTo>
                    <a:pt x="604" y="802"/>
                  </a:lnTo>
                  <a:lnTo>
                    <a:pt x="598" y="794"/>
                  </a:lnTo>
                  <a:lnTo>
                    <a:pt x="587" y="783"/>
                  </a:lnTo>
                  <a:lnTo>
                    <a:pt x="571" y="774"/>
                  </a:lnTo>
                  <a:lnTo>
                    <a:pt x="572" y="764"/>
                  </a:lnTo>
                  <a:lnTo>
                    <a:pt x="575" y="753"/>
                  </a:lnTo>
                  <a:lnTo>
                    <a:pt x="577" y="734"/>
                  </a:lnTo>
                  <a:lnTo>
                    <a:pt x="582" y="733"/>
                  </a:lnTo>
                  <a:lnTo>
                    <a:pt x="588" y="732"/>
                  </a:lnTo>
                  <a:lnTo>
                    <a:pt x="593" y="730"/>
                  </a:lnTo>
                  <a:lnTo>
                    <a:pt x="598" y="730"/>
                  </a:lnTo>
                  <a:lnTo>
                    <a:pt x="610" y="744"/>
                  </a:lnTo>
                  <a:lnTo>
                    <a:pt x="621" y="761"/>
                  </a:lnTo>
                  <a:lnTo>
                    <a:pt x="632" y="778"/>
                  </a:lnTo>
                  <a:lnTo>
                    <a:pt x="644" y="793"/>
                  </a:lnTo>
                  <a:lnTo>
                    <a:pt x="645" y="803"/>
                  </a:lnTo>
                  <a:lnTo>
                    <a:pt x="647" y="815"/>
                  </a:lnTo>
                  <a:lnTo>
                    <a:pt x="657" y="841"/>
                  </a:lnTo>
                  <a:lnTo>
                    <a:pt x="669" y="867"/>
                  </a:lnTo>
                  <a:lnTo>
                    <a:pt x="676" y="876"/>
                  </a:lnTo>
                  <a:lnTo>
                    <a:pt x="681" y="884"/>
                  </a:lnTo>
                  <a:lnTo>
                    <a:pt x="679" y="907"/>
                  </a:lnTo>
                  <a:lnTo>
                    <a:pt x="676" y="929"/>
                  </a:lnTo>
                  <a:lnTo>
                    <a:pt x="672" y="951"/>
                  </a:lnTo>
                  <a:lnTo>
                    <a:pt x="672" y="973"/>
                  </a:lnTo>
                  <a:lnTo>
                    <a:pt x="694" y="996"/>
                  </a:lnTo>
                  <a:lnTo>
                    <a:pt x="693" y="1006"/>
                  </a:lnTo>
                  <a:lnTo>
                    <a:pt x="691" y="1017"/>
                  </a:lnTo>
                  <a:lnTo>
                    <a:pt x="684" y="1035"/>
                  </a:lnTo>
                  <a:lnTo>
                    <a:pt x="676" y="1053"/>
                  </a:lnTo>
                  <a:lnTo>
                    <a:pt x="663" y="1069"/>
                  </a:lnTo>
                  <a:lnTo>
                    <a:pt x="663" y="1123"/>
                  </a:lnTo>
                  <a:lnTo>
                    <a:pt x="644" y="1141"/>
                  </a:lnTo>
                  <a:lnTo>
                    <a:pt x="622" y="1117"/>
                  </a:lnTo>
                  <a:lnTo>
                    <a:pt x="619" y="1132"/>
                  </a:lnTo>
                  <a:lnTo>
                    <a:pt x="616" y="1148"/>
                  </a:lnTo>
                  <a:lnTo>
                    <a:pt x="614" y="1157"/>
                  </a:lnTo>
                  <a:lnTo>
                    <a:pt x="609" y="1162"/>
                  </a:lnTo>
                  <a:lnTo>
                    <a:pt x="604" y="1166"/>
                  </a:lnTo>
                  <a:lnTo>
                    <a:pt x="595" y="1167"/>
                  </a:lnTo>
                  <a:lnTo>
                    <a:pt x="590" y="1087"/>
                  </a:lnTo>
                  <a:lnTo>
                    <a:pt x="584" y="1088"/>
                  </a:lnTo>
                  <a:lnTo>
                    <a:pt x="579" y="1090"/>
                  </a:lnTo>
                  <a:lnTo>
                    <a:pt x="568" y="1099"/>
                  </a:lnTo>
                  <a:lnTo>
                    <a:pt x="550" y="1117"/>
                  </a:lnTo>
                  <a:lnTo>
                    <a:pt x="531" y="1117"/>
                  </a:lnTo>
                  <a:lnTo>
                    <a:pt x="516" y="1103"/>
                  </a:lnTo>
                  <a:lnTo>
                    <a:pt x="511" y="1096"/>
                  </a:lnTo>
                  <a:lnTo>
                    <a:pt x="508" y="1091"/>
                  </a:lnTo>
                  <a:lnTo>
                    <a:pt x="508" y="1087"/>
                  </a:lnTo>
                  <a:lnTo>
                    <a:pt x="507" y="1096"/>
                  </a:lnTo>
                  <a:lnTo>
                    <a:pt x="508" y="1099"/>
                  </a:lnTo>
                  <a:lnTo>
                    <a:pt x="513" y="1100"/>
                  </a:lnTo>
                  <a:lnTo>
                    <a:pt x="521" y="1100"/>
                  </a:lnTo>
                  <a:lnTo>
                    <a:pt x="545" y="1077"/>
                  </a:lnTo>
                  <a:lnTo>
                    <a:pt x="552" y="1065"/>
                  </a:lnTo>
                  <a:lnTo>
                    <a:pt x="560" y="1050"/>
                  </a:lnTo>
                  <a:lnTo>
                    <a:pt x="583" y="1019"/>
                  </a:lnTo>
                  <a:lnTo>
                    <a:pt x="594" y="1002"/>
                  </a:lnTo>
                  <a:lnTo>
                    <a:pt x="604" y="985"/>
                  </a:lnTo>
                  <a:lnTo>
                    <a:pt x="610" y="970"/>
                  </a:lnTo>
                  <a:lnTo>
                    <a:pt x="612" y="962"/>
                  </a:lnTo>
                  <a:lnTo>
                    <a:pt x="613" y="956"/>
                  </a:lnTo>
                  <a:lnTo>
                    <a:pt x="587" y="933"/>
                  </a:lnTo>
                  <a:lnTo>
                    <a:pt x="560" y="910"/>
                  </a:lnTo>
                  <a:lnTo>
                    <a:pt x="533" y="888"/>
                  </a:lnTo>
                  <a:lnTo>
                    <a:pt x="508" y="866"/>
                  </a:lnTo>
                  <a:lnTo>
                    <a:pt x="493" y="862"/>
                  </a:lnTo>
                  <a:lnTo>
                    <a:pt x="485" y="861"/>
                  </a:lnTo>
                  <a:lnTo>
                    <a:pt x="477" y="860"/>
                  </a:lnTo>
                  <a:lnTo>
                    <a:pt x="470" y="852"/>
                  </a:lnTo>
                  <a:lnTo>
                    <a:pt x="468" y="845"/>
                  </a:lnTo>
                  <a:lnTo>
                    <a:pt x="468" y="838"/>
                  </a:lnTo>
                  <a:lnTo>
                    <a:pt x="531" y="774"/>
                  </a:lnTo>
                  <a:lnTo>
                    <a:pt x="531" y="747"/>
                  </a:lnTo>
                  <a:lnTo>
                    <a:pt x="519" y="744"/>
                  </a:lnTo>
                  <a:lnTo>
                    <a:pt x="506" y="738"/>
                  </a:lnTo>
                  <a:lnTo>
                    <a:pt x="493" y="730"/>
                  </a:lnTo>
                  <a:lnTo>
                    <a:pt x="482" y="720"/>
                  </a:lnTo>
                  <a:lnTo>
                    <a:pt x="479" y="709"/>
                  </a:lnTo>
                  <a:lnTo>
                    <a:pt x="475" y="697"/>
                  </a:lnTo>
                  <a:lnTo>
                    <a:pt x="468" y="687"/>
                  </a:lnTo>
                  <a:lnTo>
                    <a:pt x="464" y="676"/>
                  </a:lnTo>
                  <a:lnTo>
                    <a:pt x="441" y="651"/>
                  </a:lnTo>
                  <a:lnTo>
                    <a:pt x="411" y="618"/>
                  </a:lnTo>
                  <a:lnTo>
                    <a:pt x="386" y="590"/>
                  </a:lnTo>
                  <a:lnTo>
                    <a:pt x="378" y="581"/>
                  </a:lnTo>
                  <a:lnTo>
                    <a:pt x="377" y="579"/>
                  </a:lnTo>
                  <a:lnTo>
                    <a:pt x="377" y="5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5" name="Freeform 82"/>
            <p:cNvSpPr>
              <a:spLocks/>
            </p:cNvSpPr>
            <p:nvPr/>
          </p:nvSpPr>
          <p:spPr bwMode="auto">
            <a:xfrm>
              <a:off x="2466" y="1809"/>
              <a:ext cx="437" cy="289"/>
            </a:xfrm>
            <a:custGeom>
              <a:avLst/>
              <a:gdLst/>
              <a:ahLst/>
              <a:cxnLst>
                <a:cxn ang="0">
                  <a:pos x="847" y="36"/>
                </a:cxn>
                <a:cxn ang="0">
                  <a:pos x="851" y="89"/>
                </a:cxn>
                <a:cxn ang="0">
                  <a:pos x="834" y="154"/>
                </a:cxn>
                <a:cxn ang="0">
                  <a:pos x="749" y="216"/>
                </a:cxn>
                <a:cxn ang="0">
                  <a:pos x="677" y="291"/>
                </a:cxn>
                <a:cxn ang="0">
                  <a:pos x="694" y="348"/>
                </a:cxn>
                <a:cxn ang="0">
                  <a:pos x="699" y="371"/>
                </a:cxn>
                <a:cxn ang="0">
                  <a:pos x="697" y="421"/>
                </a:cxn>
                <a:cxn ang="0">
                  <a:pos x="674" y="437"/>
                </a:cxn>
                <a:cxn ang="0">
                  <a:pos x="663" y="391"/>
                </a:cxn>
                <a:cxn ang="0">
                  <a:pos x="631" y="341"/>
                </a:cxn>
                <a:cxn ang="0">
                  <a:pos x="564" y="328"/>
                </a:cxn>
                <a:cxn ang="0">
                  <a:pos x="540" y="380"/>
                </a:cxn>
                <a:cxn ang="0">
                  <a:pos x="537" y="416"/>
                </a:cxn>
                <a:cxn ang="0">
                  <a:pos x="599" y="419"/>
                </a:cxn>
                <a:cxn ang="0">
                  <a:pos x="621" y="451"/>
                </a:cxn>
                <a:cxn ang="0">
                  <a:pos x="600" y="495"/>
                </a:cxn>
                <a:cxn ang="0">
                  <a:pos x="603" y="507"/>
                </a:cxn>
                <a:cxn ang="0">
                  <a:pos x="575" y="556"/>
                </a:cxn>
                <a:cxn ang="0">
                  <a:pos x="567" y="545"/>
                </a:cxn>
                <a:cxn ang="0">
                  <a:pos x="539" y="562"/>
                </a:cxn>
                <a:cxn ang="0">
                  <a:pos x="493" y="567"/>
                </a:cxn>
                <a:cxn ang="0">
                  <a:pos x="453" y="570"/>
                </a:cxn>
                <a:cxn ang="0">
                  <a:pos x="421" y="534"/>
                </a:cxn>
                <a:cxn ang="0">
                  <a:pos x="369" y="503"/>
                </a:cxn>
                <a:cxn ang="0">
                  <a:pos x="342" y="485"/>
                </a:cxn>
                <a:cxn ang="0">
                  <a:pos x="329" y="498"/>
                </a:cxn>
                <a:cxn ang="0">
                  <a:pos x="294" y="476"/>
                </a:cxn>
                <a:cxn ang="0">
                  <a:pos x="247" y="462"/>
                </a:cxn>
                <a:cxn ang="0">
                  <a:pos x="242" y="374"/>
                </a:cxn>
                <a:cxn ang="0">
                  <a:pos x="215" y="316"/>
                </a:cxn>
                <a:cxn ang="0">
                  <a:pos x="156" y="324"/>
                </a:cxn>
                <a:cxn ang="0">
                  <a:pos x="167" y="346"/>
                </a:cxn>
                <a:cxn ang="0">
                  <a:pos x="163" y="373"/>
                </a:cxn>
                <a:cxn ang="0">
                  <a:pos x="130" y="421"/>
                </a:cxn>
                <a:cxn ang="0">
                  <a:pos x="42" y="470"/>
                </a:cxn>
                <a:cxn ang="0">
                  <a:pos x="0" y="520"/>
                </a:cxn>
                <a:cxn ang="0">
                  <a:pos x="33" y="421"/>
                </a:cxn>
                <a:cxn ang="0">
                  <a:pos x="83" y="326"/>
                </a:cxn>
                <a:cxn ang="0">
                  <a:pos x="132" y="219"/>
                </a:cxn>
                <a:cxn ang="0">
                  <a:pos x="189" y="142"/>
                </a:cxn>
                <a:cxn ang="0">
                  <a:pos x="209" y="153"/>
                </a:cxn>
                <a:cxn ang="0">
                  <a:pos x="275" y="128"/>
                </a:cxn>
                <a:cxn ang="0">
                  <a:pos x="296" y="57"/>
                </a:cxn>
                <a:cxn ang="0">
                  <a:pos x="324" y="60"/>
                </a:cxn>
                <a:cxn ang="0">
                  <a:pos x="357" y="56"/>
                </a:cxn>
                <a:cxn ang="0">
                  <a:pos x="413" y="40"/>
                </a:cxn>
                <a:cxn ang="0">
                  <a:pos x="493" y="55"/>
                </a:cxn>
                <a:cxn ang="0">
                  <a:pos x="517" y="90"/>
                </a:cxn>
                <a:cxn ang="0">
                  <a:pos x="586" y="119"/>
                </a:cxn>
                <a:cxn ang="0">
                  <a:pos x="600" y="106"/>
                </a:cxn>
                <a:cxn ang="0">
                  <a:pos x="664" y="101"/>
                </a:cxn>
                <a:cxn ang="0">
                  <a:pos x="726" y="59"/>
                </a:cxn>
                <a:cxn ang="0">
                  <a:pos x="764" y="29"/>
                </a:cxn>
                <a:cxn ang="0">
                  <a:pos x="819" y="19"/>
                </a:cxn>
                <a:cxn ang="0">
                  <a:pos x="873" y="1"/>
                </a:cxn>
              </a:cxnLst>
              <a:rect l="0" t="0" r="r" b="b"/>
              <a:pathLst>
                <a:path w="873" h="576">
                  <a:moveTo>
                    <a:pt x="873" y="1"/>
                  </a:moveTo>
                  <a:lnTo>
                    <a:pt x="869" y="8"/>
                  </a:lnTo>
                  <a:lnTo>
                    <a:pt x="863" y="14"/>
                  </a:lnTo>
                  <a:lnTo>
                    <a:pt x="852" y="24"/>
                  </a:lnTo>
                  <a:lnTo>
                    <a:pt x="847" y="29"/>
                  </a:lnTo>
                  <a:lnTo>
                    <a:pt x="847" y="36"/>
                  </a:lnTo>
                  <a:lnTo>
                    <a:pt x="849" y="43"/>
                  </a:lnTo>
                  <a:lnTo>
                    <a:pt x="855" y="53"/>
                  </a:lnTo>
                  <a:lnTo>
                    <a:pt x="852" y="69"/>
                  </a:lnTo>
                  <a:lnTo>
                    <a:pt x="851" y="79"/>
                  </a:lnTo>
                  <a:lnTo>
                    <a:pt x="853" y="87"/>
                  </a:lnTo>
                  <a:lnTo>
                    <a:pt x="851" y="89"/>
                  </a:lnTo>
                  <a:lnTo>
                    <a:pt x="847" y="89"/>
                  </a:lnTo>
                  <a:lnTo>
                    <a:pt x="844" y="89"/>
                  </a:lnTo>
                  <a:lnTo>
                    <a:pt x="840" y="90"/>
                  </a:lnTo>
                  <a:lnTo>
                    <a:pt x="834" y="137"/>
                  </a:lnTo>
                  <a:lnTo>
                    <a:pt x="851" y="140"/>
                  </a:lnTo>
                  <a:lnTo>
                    <a:pt x="834" y="154"/>
                  </a:lnTo>
                  <a:lnTo>
                    <a:pt x="812" y="166"/>
                  </a:lnTo>
                  <a:lnTo>
                    <a:pt x="788" y="179"/>
                  </a:lnTo>
                  <a:lnTo>
                    <a:pt x="777" y="187"/>
                  </a:lnTo>
                  <a:lnTo>
                    <a:pt x="766" y="194"/>
                  </a:lnTo>
                  <a:lnTo>
                    <a:pt x="757" y="205"/>
                  </a:lnTo>
                  <a:lnTo>
                    <a:pt x="749" y="216"/>
                  </a:lnTo>
                  <a:lnTo>
                    <a:pt x="704" y="229"/>
                  </a:lnTo>
                  <a:lnTo>
                    <a:pt x="693" y="241"/>
                  </a:lnTo>
                  <a:lnTo>
                    <a:pt x="682" y="253"/>
                  </a:lnTo>
                  <a:lnTo>
                    <a:pt x="682" y="265"/>
                  </a:lnTo>
                  <a:lnTo>
                    <a:pt x="681" y="277"/>
                  </a:lnTo>
                  <a:lnTo>
                    <a:pt x="677" y="291"/>
                  </a:lnTo>
                  <a:lnTo>
                    <a:pt x="672" y="304"/>
                  </a:lnTo>
                  <a:lnTo>
                    <a:pt x="672" y="313"/>
                  </a:lnTo>
                  <a:lnTo>
                    <a:pt x="675" y="321"/>
                  </a:lnTo>
                  <a:lnTo>
                    <a:pt x="679" y="329"/>
                  </a:lnTo>
                  <a:lnTo>
                    <a:pt x="684" y="335"/>
                  </a:lnTo>
                  <a:lnTo>
                    <a:pt x="694" y="348"/>
                  </a:lnTo>
                  <a:lnTo>
                    <a:pt x="704" y="362"/>
                  </a:lnTo>
                  <a:lnTo>
                    <a:pt x="705" y="370"/>
                  </a:lnTo>
                  <a:lnTo>
                    <a:pt x="707" y="378"/>
                  </a:lnTo>
                  <a:lnTo>
                    <a:pt x="704" y="373"/>
                  </a:lnTo>
                  <a:lnTo>
                    <a:pt x="701" y="370"/>
                  </a:lnTo>
                  <a:lnTo>
                    <a:pt x="699" y="371"/>
                  </a:lnTo>
                  <a:lnTo>
                    <a:pt x="697" y="374"/>
                  </a:lnTo>
                  <a:lnTo>
                    <a:pt x="695" y="385"/>
                  </a:lnTo>
                  <a:lnTo>
                    <a:pt x="694" y="398"/>
                  </a:lnTo>
                  <a:lnTo>
                    <a:pt x="695" y="422"/>
                  </a:lnTo>
                  <a:lnTo>
                    <a:pt x="695" y="412"/>
                  </a:lnTo>
                  <a:lnTo>
                    <a:pt x="697" y="421"/>
                  </a:lnTo>
                  <a:lnTo>
                    <a:pt x="698" y="427"/>
                  </a:lnTo>
                  <a:lnTo>
                    <a:pt x="701" y="429"/>
                  </a:lnTo>
                  <a:lnTo>
                    <a:pt x="701" y="430"/>
                  </a:lnTo>
                  <a:lnTo>
                    <a:pt x="698" y="431"/>
                  </a:lnTo>
                  <a:lnTo>
                    <a:pt x="680" y="438"/>
                  </a:lnTo>
                  <a:lnTo>
                    <a:pt x="674" y="437"/>
                  </a:lnTo>
                  <a:lnTo>
                    <a:pt x="667" y="432"/>
                  </a:lnTo>
                  <a:lnTo>
                    <a:pt x="661" y="425"/>
                  </a:lnTo>
                  <a:lnTo>
                    <a:pt x="657" y="417"/>
                  </a:lnTo>
                  <a:lnTo>
                    <a:pt x="667" y="397"/>
                  </a:lnTo>
                  <a:lnTo>
                    <a:pt x="665" y="394"/>
                  </a:lnTo>
                  <a:lnTo>
                    <a:pt x="663" y="391"/>
                  </a:lnTo>
                  <a:lnTo>
                    <a:pt x="657" y="387"/>
                  </a:lnTo>
                  <a:lnTo>
                    <a:pt x="650" y="384"/>
                  </a:lnTo>
                  <a:lnTo>
                    <a:pt x="643" y="378"/>
                  </a:lnTo>
                  <a:lnTo>
                    <a:pt x="642" y="352"/>
                  </a:lnTo>
                  <a:lnTo>
                    <a:pt x="637" y="344"/>
                  </a:lnTo>
                  <a:lnTo>
                    <a:pt x="631" y="341"/>
                  </a:lnTo>
                  <a:lnTo>
                    <a:pt x="624" y="339"/>
                  </a:lnTo>
                  <a:lnTo>
                    <a:pt x="616" y="338"/>
                  </a:lnTo>
                  <a:lnTo>
                    <a:pt x="600" y="334"/>
                  </a:lnTo>
                  <a:lnTo>
                    <a:pt x="592" y="332"/>
                  </a:lnTo>
                  <a:lnTo>
                    <a:pt x="586" y="328"/>
                  </a:lnTo>
                  <a:lnTo>
                    <a:pt x="564" y="328"/>
                  </a:lnTo>
                  <a:lnTo>
                    <a:pt x="560" y="330"/>
                  </a:lnTo>
                  <a:lnTo>
                    <a:pt x="557" y="333"/>
                  </a:lnTo>
                  <a:lnTo>
                    <a:pt x="551" y="345"/>
                  </a:lnTo>
                  <a:lnTo>
                    <a:pt x="542" y="368"/>
                  </a:lnTo>
                  <a:lnTo>
                    <a:pt x="540" y="376"/>
                  </a:lnTo>
                  <a:lnTo>
                    <a:pt x="540" y="380"/>
                  </a:lnTo>
                  <a:lnTo>
                    <a:pt x="542" y="382"/>
                  </a:lnTo>
                  <a:lnTo>
                    <a:pt x="539" y="385"/>
                  </a:lnTo>
                  <a:lnTo>
                    <a:pt x="524" y="403"/>
                  </a:lnTo>
                  <a:lnTo>
                    <a:pt x="525" y="409"/>
                  </a:lnTo>
                  <a:lnTo>
                    <a:pt x="531" y="413"/>
                  </a:lnTo>
                  <a:lnTo>
                    <a:pt x="537" y="416"/>
                  </a:lnTo>
                  <a:lnTo>
                    <a:pt x="547" y="417"/>
                  </a:lnTo>
                  <a:lnTo>
                    <a:pt x="563" y="417"/>
                  </a:lnTo>
                  <a:lnTo>
                    <a:pt x="575" y="417"/>
                  </a:lnTo>
                  <a:lnTo>
                    <a:pt x="595" y="409"/>
                  </a:lnTo>
                  <a:lnTo>
                    <a:pt x="596" y="416"/>
                  </a:lnTo>
                  <a:lnTo>
                    <a:pt x="599" y="419"/>
                  </a:lnTo>
                  <a:lnTo>
                    <a:pt x="603" y="422"/>
                  </a:lnTo>
                  <a:lnTo>
                    <a:pt x="608" y="423"/>
                  </a:lnTo>
                  <a:lnTo>
                    <a:pt x="615" y="436"/>
                  </a:lnTo>
                  <a:lnTo>
                    <a:pt x="622" y="445"/>
                  </a:lnTo>
                  <a:lnTo>
                    <a:pt x="626" y="449"/>
                  </a:lnTo>
                  <a:lnTo>
                    <a:pt x="621" y="451"/>
                  </a:lnTo>
                  <a:lnTo>
                    <a:pt x="616" y="456"/>
                  </a:lnTo>
                  <a:lnTo>
                    <a:pt x="611" y="467"/>
                  </a:lnTo>
                  <a:lnTo>
                    <a:pt x="605" y="481"/>
                  </a:lnTo>
                  <a:lnTo>
                    <a:pt x="602" y="486"/>
                  </a:lnTo>
                  <a:lnTo>
                    <a:pt x="598" y="492"/>
                  </a:lnTo>
                  <a:lnTo>
                    <a:pt x="600" y="495"/>
                  </a:lnTo>
                  <a:lnTo>
                    <a:pt x="603" y="495"/>
                  </a:lnTo>
                  <a:lnTo>
                    <a:pt x="609" y="495"/>
                  </a:lnTo>
                  <a:lnTo>
                    <a:pt x="614" y="495"/>
                  </a:lnTo>
                  <a:lnTo>
                    <a:pt x="612" y="499"/>
                  </a:lnTo>
                  <a:lnTo>
                    <a:pt x="610" y="503"/>
                  </a:lnTo>
                  <a:lnTo>
                    <a:pt x="603" y="507"/>
                  </a:lnTo>
                  <a:lnTo>
                    <a:pt x="597" y="511"/>
                  </a:lnTo>
                  <a:lnTo>
                    <a:pt x="591" y="517"/>
                  </a:lnTo>
                  <a:lnTo>
                    <a:pt x="586" y="542"/>
                  </a:lnTo>
                  <a:lnTo>
                    <a:pt x="583" y="546"/>
                  </a:lnTo>
                  <a:lnTo>
                    <a:pt x="578" y="550"/>
                  </a:lnTo>
                  <a:lnTo>
                    <a:pt x="575" y="556"/>
                  </a:lnTo>
                  <a:lnTo>
                    <a:pt x="575" y="562"/>
                  </a:lnTo>
                  <a:lnTo>
                    <a:pt x="572" y="560"/>
                  </a:lnTo>
                  <a:lnTo>
                    <a:pt x="572" y="556"/>
                  </a:lnTo>
                  <a:lnTo>
                    <a:pt x="573" y="551"/>
                  </a:lnTo>
                  <a:lnTo>
                    <a:pt x="572" y="546"/>
                  </a:lnTo>
                  <a:lnTo>
                    <a:pt x="567" y="545"/>
                  </a:lnTo>
                  <a:lnTo>
                    <a:pt x="565" y="547"/>
                  </a:lnTo>
                  <a:lnTo>
                    <a:pt x="560" y="552"/>
                  </a:lnTo>
                  <a:lnTo>
                    <a:pt x="553" y="559"/>
                  </a:lnTo>
                  <a:lnTo>
                    <a:pt x="550" y="561"/>
                  </a:lnTo>
                  <a:lnTo>
                    <a:pt x="547" y="562"/>
                  </a:lnTo>
                  <a:lnTo>
                    <a:pt x="539" y="562"/>
                  </a:lnTo>
                  <a:lnTo>
                    <a:pt x="532" y="561"/>
                  </a:lnTo>
                  <a:lnTo>
                    <a:pt x="520" y="557"/>
                  </a:lnTo>
                  <a:lnTo>
                    <a:pt x="514" y="556"/>
                  </a:lnTo>
                  <a:lnTo>
                    <a:pt x="507" y="557"/>
                  </a:lnTo>
                  <a:lnTo>
                    <a:pt x="500" y="560"/>
                  </a:lnTo>
                  <a:lnTo>
                    <a:pt x="493" y="567"/>
                  </a:lnTo>
                  <a:lnTo>
                    <a:pt x="478" y="569"/>
                  </a:lnTo>
                  <a:lnTo>
                    <a:pt x="469" y="572"/>
                  </a:lnTo>
                  <a:lnTo>
                    <a:pt x="465" y="574"/>
                  </a:lnTo>
                  <a:lnTo>
                    <a:pt x="464" y="576"/>
                  </a:lnTo>
                  <a:lnTo>
                    <a:pt x="458" y="574"/>
                  </a:lnTo>
                  <a:lnTo>
                    <a:pt x="453" y="570"/>
                  </a:lnTo>
                  <a:lnTo>
                    <a:pt x="449" y="563"/>
                  </a:lnTo>
                  <a:lnTo>
                    <a:pt x="446" y="556"/>
                  </a:lnTo>
                  <a:lnTo>
                    <a:pt x="443" y="549"/>
                  </a:lnTo>
                  <a:lnTo>
                    <a:pt x="436" y="543"/>
                  </a:lnTo>
                  <a:lnTo>
                    <a:pt x="428" y="538"/>
                  </a:lnTo>
                  <a:lnTo>
                    <a:pt x="421" y="534"/>
                  </a:lnTo>
                  <a:lnTo>
                    <a:pt x="402" y="527"/>
                  </a:lnTo>
                  <a:lnTo>
                    <a:pt x="385" y="521"/>
                  </a:lnTo>
                  <a:lnTo>
                    <a:pt x="383" y="514"/>
                  </a:lnTo>
                  <a:lnTo>
                    <a:pt x="380" y="509"/>
                  </a:lnTo>
                  <a:lnTo>
                    <a:pt x="374" y="506"/>
                  </a:lnTo>
                  <a:lnTo>
                    <a:pt x="369" y="503"/>
                  </a:lnTo>
                  <a:lnTo>
                    <a:pt x="356" y="500"/>
                  </a:lnTo>
                  <a:lnTo>
                    <a:pt x="345" y="501"/>
                  </a:lnTo>
                  <a:lnTo>
                    <a:pt x="360" y="492"/>
                  </a:lnTo>
                  <a:lnTo>
                    <a:pt x="357" y="489"/>
                  </a:lnTo>
                  <a:lnTo>
                    <a:pt x="353" y="487"/>
                  </a:lnTo>
                  <a:lnTo>
                    <a:pt x="342" y="485"/>
                  </a:lnTo>
                  <a:lnTo>
                    <a:pt x="331" y="486"/>
                  </a:lnTo>
                  <a:lnTo>
                    <a:pt x="320" y="487"/>
                  </a:lnTo>
                  <a:lnTo>
                    <a:pt x="319" y="492"/>
                  </a:lnTo>
                  <a:lnTo>
                    <a:pt x="320" y="494"/>
                  </a:lnTo>
                  <a:lnTo>
                    <a:pt x="324" y="496"/>
                  </a:lnTo>
                  <a:lnTo>
                    <a:pt x="329" y="498"/>
                  </a:lnTo>
                  <a:lnTo>
                    <a:pt x="331" y="499"/>
                  </a:lnTo>
                  <a:lnTo>
                    <a:pt x="332" y="501"/>
                  </a:lnTo>
                  <a:lnTo>
                    <a:pt x="310" y="493"/>
                  </a:lnTo>
                  <a:lnTo>
                    <a:pt x="305" y="487"/>
                  </a:lnTo>
                  <a:lnTo>
                    <a:pt x="299" y="483"/>
                  </a:lnTo>
                  <a:lnTo>
                    <a:pt x="294" y="476"/>
                  </a:lnTo>
                  <a:lnTo>
                    <a:pt x="288" y="467"/>
                  </a:lnTo>
                  <a:lnTo>
                    <a:pt x="285" y="465"/>
                  </a:lnTo>
                  <a:lnTo>
                    <a:pt x="281" y="462"/>
                  </a:lnTo>
                  <a:lnTo>
                    <a:pt x="270" y="462"/>
                  </a:lnTo>
                  <a:lnTo>
                    <a:pt x="258" y="462"/>
                  </a:lnTo>
                  <a:lnTo>
                    <a:pt x="247" y="462"/>
                  </a:lnTo>
                  <a:lnTo>
                    <a:pt x="246" y="461"/>
                  </a:lnTo>
                  <a:lnTo>
                    <a:pt x="245" y="458"/>
                  </a:lnTo>
                  <a:lnTo>
                    <a:pt x="245" y="447"/>
                  </a:lnTo>
                  <a:lnTo>
                    <a:pt x="246" y="432"/>
                  </a:lnTo>
                  <a:lnTo>
                    <a:pt x="239" y="378"/>
                  </a:lnTo>
                  <a:lnTo>
                    <a:pt x="242" y="374"/>
                  </a:lnTo>
                  <a:lnTo>
                    <a:pt x="247" y="371"/>
                  </a:lnTo>
                  <a:lnTo>
                    <a:pt x="231" y="328"/>
                  </a:lnTo>
                  <a:lnTo>
                    <a:pt x="230" y="327"/>
                  </a:lnTo>
                  <a:lnTo>
                    <a:pt x="227" y="324"/>
                  </a:lnTo>
                  <a:lnTo>
                    <a:pt x="219" y="321"/>
                  </a:lnTo>
                  <a:lnTo>
                    <a:pt x="215" y="316"/>
                  </a:lnTo>
                  <a:lnTo>
                    <a:pt x="209" y="310"/>
                  </a:lnTo>
                  <a:lnTo>
                    <a:pt x="194" y="300"/>
                  </a:lnTo>
                  <a:lnTo>
                    <a:pt x="184" y="305"/>
                  </a:lnTo>
                  <a:lnTo>
                    <a:pt x="175" y="313"/>
                  </a:lnTo>
                  <a:lnTo>
                    <a:pt x="164" y="320"/>
                  </a:lnTo>
                  <a:lnTo>
                    <a:pt x="156" y="324"/>
                  </a:lnTo>
                  <a:lnTo>
                    <a:pt x="154" y="328"/>
                  </a:lnTo>
                  <a:lnTo>
                    <a:pt x="155" y="330"/>
                  </a:lnTo>
                  <a:lnTo>
                    <a:pt x="159" y="335"/>
                  </a:lnTo>
                  <a:lnTo>
                    <a:pt x="164" y="341"/>
                  </a:lnTo>
                  <a:lnTo>
                    <a:pt x="167" y="343"/>
                  </a:lnTo>
                  <a:lnTo>
                    <a:pt x="167" y="346"/>
                  </a:lnTo>
                  <a:lnTo>
                    <a:pt x="167" y="352"/>
                  </a:lnTo>
                  <a:lnTo>
                    <a:pt x="164" y="355"/>
                  </a:lnTo>
                  <a:lnTo>
                    <a:pt x="162" y="358"/>
                  </a:lnTo>
                  <a:lnTo>
                    <a:pt x="159" y="362"/>
                  </a:lnTo>
                  <a:lnTo>
                    <a:pt x="159" y="369"/>
                  </a:lnTo>
                  <a:lnTo>
                    <a:pt x="163" y="373"/>
                  </a:lnTo>
                  <a:lnTo>
                    <a:pt x="167" y="374"/>
                  </a:lnTo>
                  <a:lnTo>
                    <a:pt x="173" y="377"/>
                  </a:lnTo>
                  <a:lnTo>
                    <a:pt x="169" y="381"/>
                  </a:lnTo>
                  <a:lnTo>
                    <a:pt x="164" y="387"/>
                  </a:lnTo>
                  <a:lnTo>
                    <a:pt x="143" y="404"/>
                  </a:lnTo>
                  <a:lnTo>
                    <a:pt x="130" y="421"/>
                  </a:lnTo>
                  <a:lnTo>
                    <a:pt x="121" y="427"/>
                  </a:lnTo>
                  <a:lnTo>
                    <a:pt x="108" y="434"/>
                  </a:lnTo>
                  <a:lnTo>
                    <a:pt x="95" y="442"/>
                  </a:lnTo>
                  <a:lnTo>
                    <a:pt x="90" y="445"/>
                  </a:lnTo>
                  <a:lnTo>
                    <a:pt x="88" y="449"/>
                  </a:lnTo>
                  <a:lnTo>
                    <a:pt x="42" y="470"/>
                  </a:lnTo>
                  <a:lnTo>
                    <a:pt x="38" y="479"/>
                  </a:lnTo>
                  <a:lnTo>
                    <a:pt x="29" y="497"/>
                  </a:lnTo>
                  <a:lnTo>
                    <a:pt x="19" y="517"/>
                  </a:lnTo>
                  <a:lnTo>
                    <a:pt x="16" y="523"/>
                  </a:lnTo>
                  <a:lnTo>
                    <a:pt x="13" y="525"/>
                  </a:lnTo>
                  <a:lnTo>
                    <a:pt x="0" y="520"/>
                  </a:lnTo>
                  <a:lnTo>
                    <a:pt x="2" y="506"/>
                  </a:lnTo>
                  <a:lnTo>
                    <a:pt x="6" y="492"/>
                  </a:lnTo>
                  <a:lnTo>
                    <a:pt x="13" y="476"/>
                  </a:lnTo>
                  <a:lnTo>
                    <a:pt x="19" y="458"/>
                  </a:lnTo>
                  <a:lnTo>
                    <a:pt x="24" y="442"/>
                  </a:lnTo>
                  <a:lnTo>
                    <a:pt x="33" y="421"/>
                  </a:lnTo>
                  <a:lnTo>
                    <a:pt x="48" y="399"/>
                  </a:lnTo>
                  <a:lnTo>
                    <a:pt x="66" y="377"/>
                  </a:lnTo>
                  <a:lnTo>
                    <a:pt x="87" y="348"/>
                  </a:lnTo>
                  <a:lnTo>
                    <a:pt x="88" y="341"/>
                  </a:lnTo>
                  <a:lnTo>
                    <a:pt x="86" y="333"/>
                  </a:lnTo>
                  <a:lnTo>
                    <a:pt x="83" y="326"/>
                  </a:lnTo>
                  <a:lnTo>
                    <a:pt x="82" y="317"/>
                  </a:lnTo>
                  <a:lnTo>
                    <a:pt x="110" y="282"/>
                  </a:lnTo>
                  <a:lnTo>
                    <a:pt x="112" y="243"/>
                  </a:lnTo>
                  <a:lnTo>
                    <a:pt x="120" y="234"/>
                  </a:lnTo>
                  <a:lnTo>
                    <a:pt x="129" y="225"/>
                  </a:lnTo>
                  <a:lnTo>
                    <a:pt x="132" y="219"/>
                  </a:lnTo>
                  <a:lnTo>
                    <a:pt x="135" y="213"/>
                  </a:lnTo>
                  <a:lnTo>
                    <a:pt x="138" y="206"/>
                  </a:lnTo>
                  <a:lnTo>
                    <a:pt x="138" y="197"/>
                  </a:lnTo>
                  <a:lnTo>
                    <a:pt x="171" y="151"/>
                  </a:lnTo>
                  <a:lnTo>
                    <a:pt x="179" y="148"/>
                  </a:lnTo>
                  <a:lnTo>
                    <a:pt x="189" y="142"/>
                  </a:lnTo>
                  <a:lnTo>
                    <a:pt x="199" y="139"/>
                  </a:lnTo>
                  <a:lnTo>
                    <a:pt x="204" y="139"/>
                  </a:lnTo>
                  <a:lnTo>
                    <a:pt x="208" y="140"/>
                  </a:lnTo>
                  <a:lnTo>
                    <a:pt x="207" y="145"/>
                  </a:lnTo>
                  <a:lnTo>
                    <a:pt x="208" y="149"/>
                  </a:lnTo>
                  <a:lnTo>
                    <a:pt x="209" y="153"/>
                  </a:lnTo>
                  <a:lnTo>
                    <a:pt x="233" y="140"/>
                  </a:lnTo>
                  <a:lnTo>
                    <a:pt x="244" y="140"/>
                  </a:lnTo>
                  <a:lnTo>
                    <a:pt x="255" y="139"/>
                  </a:lnTo>
                  <a:lnTo>
                    <a:pt x="266" y="136"/>
                  </a:lnTo>
                  <a:lnTo>
                    <a:pt x="270" y="132"/>
                  </a:lnTo>
                  <a:lnTo>
                    <a:pt x="275" y="128"/>
                  </a:lnTo>
                  <a:lnTo>
                    <a:pt x="278" y="104"/>
                  </a:lnTo>
                  <a:lnTo>
                    <a:pt x="274" y="98"/>
                  </a:lnTo>
                  <a:lnTo>
                    <a:pt x="269" y="92"/>
                  </a:lnTo>
                  <a:lnTo>
                    <a:pt x="278" y="80"/>
                  </a:lnTo>
                  <a:lnTo>
                    <a:pt x="288" y="68"/>
                  </a:lnTo>
                  <a:lnTo>
                    <a:pt x="296" y="57"/>
                  </a:lnTo>
                  <a:lnTo>
                    <a:pt x="299" y="51"/>
                  </a:lnTo>
                  <a:lnTo>
                    <a:pt x="303" y="43"/>
                  </a:lnTo>
                  <a:lnTo>
                    <a:pt x="305" y="48"/>
                  </a:lnTo>
                  <a:lnTo>
                    <a:pt x="309" y="52"/>
                  </a:lnTo>
                  <a:lnTo>
                    <a:pt x="317" y="57"/>
                  </a:lnTo>
                  <a:lnTo>
                    <a:pt x="324" y="60"/>
                  </a:lnTo>
                  <a:lnTo>
                    <a:pt x="330" y="62"/>
                  </a:lnTo>
                  <a:lnTo>
                    <a:pt x="335" y="65"/>
                  </a:lnTo>
                  <a:lnTo>
                    <a:pt x="345" y="64"/>
                  </a:lnTo>
                  <a:lnTo>
                    <a:pt x="348" y="62"/>
                  </a:lnTo>
                  <a:lnTo>
                    <a:pt x="353" y="59"/>
                  </a:lnTo>
                  <a:lnTo>
                    <a:pt x="357" y="56"/>
                  </a:lnTo>
                  <a:lnTo>
                    <a:pt x="357" y="54"/>
                  </a:lnTo>
                  <a:lnTo>
                    <a:pt x="357" y="53"/>
                  </a:lnTo>
                  <a:lnTo>
                    <a:pt x="363" y="54"/>
                  </a:lnTo>
                  <a:lnTo>
                    <a:pt x="373" y="59"/>
                  </a:lnTo>
                  <a:lnTo>
                    <a:pt x="401" y="41"/>
                  </a:lnTo>
                  <a:lnTo>
                    <a:pt x="413" y="40"/>
                  </a:lnTo>
                  <a:lnTo>
                    <a:pt x="427" y="39"/>
                  </a:lnTo>
                  <a:lnTo>
                    <a:pt x="440" y="39"/>
                  </a:lnTo>
                  <a:lnTo>
                    <a:pt x="455" y="40"/>
                  </a:lnTo>
                  <a:lnTo>
                    <a:pt x="468" y="43"/>
                  </a:lnTo>
                  <a:lnTo>
                    <a:pt x="481" y="49"/>
                  </a:lnTo>
                  <a:lnTo>
                    <a:pt x="493" y="55"/>
                  </a:lnTo>
                  <a:lnTo>
                    <a:pt x="502" y="65"/>
                  </a:lnTo>
                  <a:lnTo>
                    <a:pt x="508" y="70"/>
                  </a:lnTo>
                  <a:lnTo>
                    <a:pt x="511" y="74"/>
                  </a:lnTo>
                  <a:lnTo>
                    <a:pt x="513" y="79"/>
                  </a:lnTo>
                  <a:lnTo>
                    <a:pt x="513" y="86"/>
                  </a:lnTo>
                  <a:lnTo>
                    <a:pt x="517" y="90"/>
                  </a:lnTo>
                  <a:lnTo>
                    <a:pt x="527" y="102"/>
                  </a:lnTo>
                  <a:lnTo>
                    <a:pt x="532" y="101"/>
                  </a:lnTo>
                  <a:lnTo>
                    <a:pt x="536" y="101"/>
                  </a:lnTo>
                  <a:lnTo>
                    <a:pt x="537" y="102"/>
                  </a:lnTo>
                  <a:lnTo>
                    <a:pt x="541" y="107"/>
                  </a:lnTo>
                  <a:lnTo>
                    <a:pt x="586" y="119"/>
                  </a:lnTo>
                  <a:lnTo>
                    <a:pt x="588" y="117"/>
                  </a:lnTo>
                  <a:lnTo>
                    <a:pt x="588" y="113"/>
                  </a:lnTo>
                  <a:lnTo>
                    <a:pt x="587" y="108"/>
                  </a:lnTo>
                  <a:lnTo>
                    <a:pt x="587" y="104"/>
                  </a:lnTo>
                  <a:lnTo>
                    <a:pt x="593" y="104"/>
                  </a:lnTo>
                  <a:lnTo>
                    <a:pt x="600" y="106"/>
                  </a:lnTo>
                  <a:lnTo>
                    <a:pt x="606" y="107"/>
                  </a:lnTo>
                  <a:lnTo>
                    <a:pt x="618" y="107"/>
                  </a:lnTo>
                  <a:lnTo>
                    <a:pt x="620" y="117"/>
                  </a:lnTo>
                  <a:lnTo>
                    <a:pt x="644" y="117"/>
                  </a:lnTo>
                  <a:lnTo>
                    <a:pt x="656" y="107"/>
                  </a:lnTo>
                  <a:lnTo>
                    <a:pt x="664" y="101"/>
                  </a:lnTo>
                  <a:lnTo>
                    <a:pt x="669" y="93"/>
                  </a:lnTo>
                  <a:lnTo>
                    <a:pt x="674" y="90"/>
                  </a:lnTo>
                  <a:lnTo>
                    <a:pt x="681" y="85"/>
                  </a:lnTo>
                  <a:lnTo>
                    <a:pt x="718" y="67"/>
                  </a:lnTo>
                  <a:lnTo>
                    <a:pt x="722" y="65"/>
                  </a:lnTo>
                  <a:lnTo>
                    <a:pt x="726" y="59"/>
                  </a:lnTo>
                  <a:lnTo>
                    <a:pt x="728" y="51"/>
                  </a:lnTo>
                  <a:lnTo>
                    <a:pt x="729" y="43"/>
                  </a:lnTo>
                  <a:lnTo>
                    <a:pt x="743" y="23"/>
                  </a:lnTo>
                  <a:lnTo>
                    <a:pt x="751" y="24"/>
                  </a:lnTo>
                  <a:lnTo>
                    <a:pt x="755" y="26"/>
                  </a:lnTo>
                  <a:lnTo>
                    <a:pt x="764" y="29"/>
                  </a:lnTo>
                  <a:lnTo>
                    <a:pt x="777" y="32"/>
                  </a:lnTo>
                  <a:lnTo>
                    <a:pt x="783" y="31"/>
                  </a:lnTo>
                  <a:lnTo>
                    <a:pt x="789" y="29"/>
                  </a:lnTo>
                  <a:lnTo>
                    <a:pt x="794" y="25"/>
                  </a:lnTo>
                  <a:lnTo>
                    <a:pt x="802" y="19"/>
                  </a:lnTo>
                  <a:lnTo>
                    <a:pt x="819" y="19"/>
                  </a:lnTo>
                  <a:lnTo>
                    <a:pt x="834" y="17"/>
                  </a:lnTo>
                  <a:lnTo>
                    <a:pt x="847" y="13"/>
                  </a:lnTo>
                  <a:lnTo>
                    <a:pt x="857" y="8"/>
                  </a:lnTo>
                  <a:lnTo>
                    <a:pt x="869" y="0"/>
                  </a:lnTo>
                  <a:lnTo>
                    <a:pt x="872" y="0"/>
                  </a:lnTo>
                  <a:lnTo>
                    <a:pt x="87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6" name="Freeform 83"/>
            <p:cNvSpPr>
              <a:spLocks/>
            </p:cNvSpPr>
            <p:nvPr/>
          </p:nvSpPr>
          <p:spPr bwMode="auto">
            <a:xfrm>
              <a:off x="2904" y="1812"/>
              <a:ext cx="2" cy="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4" y="4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7" name="Freeform 84"/>
            <p:cNvSpPr>
              <a:spLocks/>
            </p:cNvSpPr>
            <p:nvPr/>
          </p:nvSpPr>
          <p:spPr bwMode="auto">
            <a:xfrm>
              <a:off x="2905" y="1871"/>
              <a:ext cx="1" cy="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1"/>
                </a:cxn>
                <a:cxn ang="0">
                  <a:pos x="0" y="0"/>
                </a:cxn>
                <a:cxn ang="0">
                  <a:pos x="2" y="2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8" name="Freeform 85"/>
            <p:cNvSpPr>
              <a:spLocks/>
            </p:cNvSpPr>
            <p:nvPr/>
          </p:nvSpPr>
          <p:spPr bwMode="auto">
            <a:xfrm>
              <a:off x="2795" y="2264"/>
              <a:ext cx="471" cy="382"/>
            </a:xfrm>
            <a:custGeom>
              <a:avLst/>
              <a:gdLst/>
              <a:ahLst/>
              <a:cxnLst>
                <a:cxn ang="0">
                  <a:pos x="829" y="66"/>
                </a:cxn>
                <a:cxn ang="0">
                  <a:pos x="849" y="23"/>
                </a:cxn>
                <a:cxn ang="0">
                  <a:pos x="859" y="27"/>
                </a:cxn>
                <a:cxn ang="0">
                  <a:pos x="893" y="28"/>
                </a:cxn>
                <a:cxn ang="0">
                  <a:pos x="907" y="108"/>
                </a:cxn>
                <a:cxn ang="0">
                  <a:pos x="896" y="116"/>
                </a:cxn>
                <a:cxn ang="0">
                  <a:pos x="906" y="148"/>
                </a:cxn>
                <a:cxn ang="0">
                  <a:pos x="911" y="283"/>
                </a:cxn>
                <a:cxn ang="0">
                  <a:pos x="941" y="318"/>
                </a:cxn>
                <a:cxn ang="0">
                  <a:pos x="914" y="391"/>
                </a:cxn>
                <a:cxn ang="0">
                  <a:pos x="898" y="497"/>
                </a:cxn>
                <a:cxn ang="0">
                  <a:pos x="892" y="539"/>
                </a:cxn>
                <a:cxn ang="0">
                  <a:pos x="900" y="555"/>
                </a:cxn>
                <a:cxn ang="0">
                  <a:pos x="873" y="585"/>
                </a:cxn>
                <a:cxn ang="0">
                  <a:pos x="836" y="628"/>
                </a:cxn>
                <a:cxn ang="0">
                  <a:pos x="790" y="670"/>
                </a:cxn>
                <a:cxn ang="0">
                  <a:pos x="719" y="703"/>
                </a:cxn>
                <a:cxn ang="0">
                  <a:pos x="669" y="719"/>
                </a:cxn>
                <a:cxn ang="0">
                  <a:pos x="628" y="758"/>
                </a:cxn>
                <a:cxn ang="0">
                  <a:pos x="606" y="757"/>
                </a:cxn>
                <a:cxn ang="0">
                  <a:pos x="578" y="707"/>
                </a:cxn>
                <a:cxn ang="0">
                  <a:pos x="556" y="691"/>
                </a:cxn>
                <a:cxn ang="0">
                  <a:pos x="509" y="658"/>
                </a:cxn>
                <a:cxn ang="0">
                  <a:pos x="439" y="558"/>
                </a:cxn>
                <a:cxn ang="0">
                  <a:pos x="413" y="466"/>
                </a:cxn>
                <a:cxn ang="0">
                  <a:pos x="384" y="413"/>
                </a:cxn>
                <a:cxn ang="0">
                  <a:pos x="355" y="385"/>
                </a:cxn>
                <a:cxn ang="0">
                  <a:pos x="294" y="369"/>
                </a:cxn>
                <a:cxn ang="0">
                  <a:pos x="235" y="359"/>
                </a:cxn>
                <a:cxn ang="0">
                  <a:pos x="202" y="366"/>
                </a:cxn>
                <a:cxn ang="0">
                  <a:pos x="152" y="387"/>
                </a:cxn>
                <a:cxn ang="0">
                  <a:pos x="94" y="374"/>
                </a:cxn>
                <a:cxn ang="0">
                  <a:pos x="22" y="312"/>
                </a:cxn>
                <a:cxn ang="0">
                  <a:pos x="0" y="263"/>
                </a:cxn>
                <a:cxn ang="0">
                  <a:pos x="2" y="180"/>
                </a:cxn>
                <a:cxn ang="0">
                  <a:pos x="22" y="143"/>
                </a:cxn>
                <a:cxn ang="0">
                  <a:pos x="97" y="78"/>
                </a:cxn>
                <a:cxn ang="0">
                  <a:pos x="101" y="54"/>
                </a:cxn>
                <a:cxn ang="0">
                  <a:pos x="145" y="66"/>
                </a:cxn>
                <a:cxn ang="0">
                  <a:pos x="174" y="57"/>
                </a:cxn>
                <a:cxn ang="0">
                  <a:pos x="205" y="52"/>
                </a:cxn>
                <a:cxn ang="0">
                  <a:pos x="233" y="39"/>
                </a:cxn>
                <a:cxn ang="0">
                  <a:pos x="259" y="17"/>
                </a:cxn>
                <a:cxn ang="0">
                  <a:pos x="298" y="3"/>
                </a:cxn>
                <a:cxn ang="0">
                  <a:pos x="334" y="8"/>
                </a:cxn>
                <a:cxn ang="0">
                  <a:pos x="360" y="44"/>
                </a:cxn>
                <a:cxn ang="0">
                  <a:pos x="447" y="19"/>
                </a:cxn>
                <a:cxn ang="0">
                  <a:pos x="506" y="2"/>
                </a:cxn>
                <a:cxn ang="0">
                  <a:pos x="546" y="12"/>
                </a:cxn>
                <a:cxn ang="0">
                  <a:pos x="567" y="30"/>
                </a:cxn>
                <a:cxn ang="0">
                  <a:pos x="617" y="31"/>
                </a:cxn>
                <a:cxn ang="0">
                  <a:pos x="677" y="45"/>
                </a:cxn>
                <a:cxn ang="0">
                  <a:pos x="740" y="65"/>
                </a:cxn>
                <a:cxn ang="0">
                  <a:pos x="774" y="66"/>
                </a:cxn>
                <a:cxn ang="0">
                  <a:pos x="790" y="69"/>
                </a:cxn>
              </a:cxnLst>
              <a:rect l="0" t="0" r="r" b="b"/>
              <a:pathLst>
                <a:path w="941" h="764">
                  <a:moveTo>
                    <a:pt x="807" y="64"/>
                  </a:moveTo>
                  <a:lnTo>
                    <a:pt x="812" y="66"/>
                  </a:lnTo>
                  <a:lnTo>
                    <a:pt x="824" y="67"/>
                  </a:lnTo>
                  <a:lnTo>
                    <a:pt x="829" y="66"/>
                  </a:lnTo>
                  <a:lnTo>
                    <a:pt x="834" y="61"/>
                  </a:lnTo>
                  <a:lnTo>
                    <a:pt x="836" y="57"/>
                  </a:lnTo>
                  <a:lnTo>
                    <a:pt x="836" y="50"/>
                  </a:lnTo>
                  <a:lnTo>
                    <a:pt x="849" y="23"/>
                  </a:lnTo>
                  <a:lnTo>
                    <a:pt x="850" y="26"/>
                  </a:lnTo>
                  <a:lnTo>
                    <a:pt x="852" y="28"/>
                  </a:lnTo>
                  <a:lnTo>
                    <a:pt x="855" y="28"/>
                  </a:lnTo>
                  <a:lnTo>
                    <a:pt x="859" y="27"/>
                  </a:lnTo>
                  <a:lnTo>
                    <a:pt x="873" y="20"/>
                  </a:lnTo>
                  <a:lnTo>
                    <a:pt x="886" y="27"/>
                  </a:lnTo>
                  <a:lnTo>
                    <a:pt x="890" y="28"/>
                  </a:lnTo>
                  <a:lnTo>
                    <a:pt x="893" y="28"/>
                  </a:lnTo>
                  <a:lnTo>
                    <a:pt x="896" y="26"/>
                  </a:lnTo>
                  <a:lnTo>
                    <a:pt x="897" y="23"/>
                  </a:lnTo>
                  <a:lnTo>
                    <a:pt x="909" y="50"/>
                  </a:lnTo>
                  <a:lnTo>
                    <a:pt x="907" y="108"/>
                  </a:lnTo>
                  <a:lnTo>
                    <a:pt x="898" y="107"/>
                  </a:lnTo>
                  <a:lnTo>
                    <a:pt x="894" y="108"/>
                  </a:lnTo>
                  <a:lnTo>
                    <a:pt x="894" y="112"/>
                  </a:lnTo>
                  <a:lnTo>
                    <a:pt x="896" y="116"/>
                  </a:lnTo>
                  <a:lnTo>
                    <a:pt x="903" y="127"/>
                  </a:lnTo>
                  <a:lnTo>
                    <a:pt x="909" y="133"/>
                  </a:lnTo>
                  <a:lnTo>
                    <a:pt x="908" y="144"/>
                  </a:lnTo>
                  <a:lnTo>
                    <a:pt x="906" y="148"/>
                  </a:lnTo>
                  <a:lnTo>
                    <a:pt x="893" y="155"/>
                  </a:lnTo>
                  <a:lnTo>
                    <a:pt x="875" y="188"/>
                  </a:lnTo>
                  <a:lnTo>
                    <a:pt x="873" y="212"/>
                  </a:lnTo>
                  <a:lnTo>
                    <a:pt x="911" y="283"/>
                  </a:lnTo>
                  <a:lnTo>
                    <a:pt x="918" y="292"/>
                  </a:lnTo>
                  <a:lnTo>
                    <a:pt x="925" y="298"/>
                  </a:lnTo>
                  <a:lnTo>
                    <a:pt x="933" y="306"/>
                  </a:lnTo>
                  <a:lnTo>
                    <a:pt x="941" y="318"/>
                  </a:lnTo>
                  <a:lnTo>
                    <a:pt x="941" y="352"/>
                  </a:lnTo>
                  <a:lnTo>
                    <a:pt x="936" y="362"/>
                  </a:lnTo>
                  <a:lnTo>
                    <a:pt x="928" y="372"/>
                  </a:lnTo>
                  <a:lnTo>
                    <a:pt x="914" y="391"/>
                  </a:lnTo>
                  <a:lnTo>
                    <a:pt x="909" y="496"/>
                  </a:lnTo>
                  <a:lnTo>
                    <a:pt x="905" y="495"/>
                  </a:lnTo>
                  <a:lnTo>
                    <a:pt x="900" y="496"/>
                  </a:lnTo>
                  <a:lnTo>
                    <a:pt x="898" y="497"/>
                  </a:lnTo>
                  <a:lnTo>
                    <a:pt x="896" y="500"/>
                  </a:lnTo>
                  <a:lnTo>
                    <a:pt x="893" y="510"/>
                  </a:lnTo>
                  <a:lnTo>
                    <a:pt x="892" y="520"/>
                  </a:lnTo>
                  <a:lnTo>
                    <a:pt x="892" y="539"/>
                  </a:lnTo>
                  <a:lnTo>
                    <a:pt x="893" y="545"/>
                  </a:lnTo>
                  <a:lnTo>
                    <a:pt x="909" y="546"/>
                  </a:lnTo>
                  <a:lnTo>
                    <a:pt x="903" y="549"/>
                  </a:lnTo>
                  <a:lnTo>
                    <a:pt x="900" y="555"/>
                  </a:lnTo>
                  <a:lnTo>
                    <a:pt x="893" y="566"/>
                  </a:lnTo>
                  <a:lnTo>
                    <a:pt x="885" y="578"/>
                  </a:lnTo>
                  <a:lnTo>
                    <a:pt x="880" y="581"/>
                  </a:lnTo>
                  <a:lnTo>
                    <a:pt x="873" y="585"/>
                  </a:lnTo>
                  <a:lnTo>
                    <a:pt x="858" y="603"/>
                  </a:lnTo>
                  <a:lnTo>
                    <a:pt x="850" y="613"/>
                  </a:lnTo>
                  <a:lnTo>
                    <a:pt x="844" y="618"/>
                  </a:lnTo>
                  <a:lnTo>
                    <a:pt x="836" y="628"/>
                  </a:lnTo>
                  <a:lnTo>
                    <a:pt x="827" y="641"/>
                  </a:lnTo>
                  <a:lnTo>
                    <a:pt x="816" y="652"/>
                  </a:lnTo>
                  <a:lnTo>
                    <a:pt x="804" y="661"/>
                  </a:lnTo>
                  <a:lnTo>
                    <a:pt x="790" y="670"/>
                  </a:lnTo>
                  <a:lnTo>
                    <a:pt x="774" y="679"/>
                  </a:lnTo>
                  <a:lnTo>
                    <a:pt x="757" y="689"/>
                  </a:lnTo>
                  <a:lnTo>
                    <a:pt x="737" y="696"/>
                  </a:lnTo>
                  <a:lnTo>
                    <a:pt x="719" y="703"/>
                  </a:lnTo>
                  <a:lnTo>
                    <a:pt x="687" y="714"/>
                  </a:lnTo>
                  <a:lnTo>
                    <a:pt x="678" y="715"/>
                  </a:lnTo>
                  <a:lnTo>
                    <a:pt x="674" y="715"/>
                  </a:lnTo>
                  <a:lnTo>
                    <a:pt x="669" y="719"/>
                  </a:lnTo>
                  <a:lnTo>
                    <a:pt x="663" y="726"/>
                  </a:lnTo>
                  <a:lnTo>
                    <a:pt x="645" y="743"/>
                  </a:lnTo>
                  <a:lnTo>
                    <a:pt x="636" y="752"/>
                  </a:lnTo>
                  <a:lnTo>
                    <a:pt x="628" y="758"/>
                  </a:lnTo>
                  <a:lnTo>
                    <a:pt x="620" y="763"/>
                  </a:lnTo>
                  <a:lnTo>
                    <a:pt x="617" y="764"/>
                  </a:lnTo>
                  <a:lnTo>
                    <a:pt x="614" y="763"/>
                  </a:lnTo>
                  <a:lnTo>
                    <a:pt x="606" y="757"/>
                  </a:lnTo>
                  <a:lnTo>
                    <a:pt x="600" y="748"/>
                  </a:lnTo>
                  <a:lnTo>
                    <a:pt x="590" y="727"/>
                  </a:lnTo>
                  <a:lnTo>
                    <a:pt x="584" y="717"/>
                  </a:lnTo>
                  <a:lnTo>
                    <a:pt x="578" y="707"/>
                  </a:lnTo>
                  <a:lnTo>
                    <a:pt x="570" y="701"/>
                  </a:lnTo>
                  <a:lnTo>
                    <a:pt x="565" y="699"/>
                  </a:lnTo>
                  <a:lnTo>
                    <a:pt x="559" y="698"/>
                  </a:lnTo>
                  <a:lnTo>
                    <a:pt x="556" y="691"/>
                  </a:lnTo>
                  <a:lnTo>
                    <a:pt x="550" y="685"/>
                  </a:lnTo>
                  <a:lnTo>
                    <a:pt x="541" y="677"/>
                  </a:lnTo>
                  <a:lnTo>
                    <a:pt x="531" y="669"/>
                  </a:lnTo>
                  <a:lnTo>
                    <a:pt x="509" y="658"/>
                  </a:lnTo>
                  <a:lnTo>
                    <a:pt x="499" y="653"/>
                  </a:lnTo>
                  <a:lnTo>
                    <a:pt x="441" y="591"/>
                  </a:lnTo>
                  <a:lnTo>
                    <a:pt x="440" y="568"/>
                  </a:lnTo>
                  <a:lnTo>
                    <a:pt x="439" y="558"/>
                  </a:lnTo>
                  <a:lnTo>
                    <a:pt x="440" y="554"/>
                  </a:lnTo>
                  <a:lnTo>
                    <a:pt x="441" y="551"/>
                  </a:lnTo>
                  <a:lnTo>
                    <a:pt x="451" y="541"/>
                  </a:lnTo>
                  <a:lnTo>
                    <a:pt x="413" y="466"/>
                  </a:lnTo>
                  <a:lnTo>
                    <a:pt x="380" y="432"/>
                  </a:lnTo>
                  <a:lnTo>
                    <a:pt x="384" y="425"/>
                  </a:lnTo>
                  <a:lnTo>
                    <a:pt x="385" y="420"/>
                  </a:lnTo>
                  <a:lnTo>
                    <a:pt x="384" y="413"/>
                  </a:lnTo>
                  <a:lnTo>
                    <a:pt x="380" y="407"/>
                  </a:lnTo>
                  <a:lnTo>
                    <a:pt x="377" y="401"/>
                  </a:lnTo>
                  <a:lnTo>
                    <a:pt x="371" y="395"/>
                  </a:lnTo>
                  <a:lnTo>
                    <a:pt x="355" y="385"/>
                  </a:lnTo>
                  <a:lnTo>
                    <a:pt x="340" y="377"/>
                  </a:lnTo>
                  <a:lnTo>
                    <a:pt x="325" y="370"/>
                  </a:lnTo>
                  <a:lnTo>
                    <a:pt x="307" y="364"/>
                  </a:lnTo>
                  <a:lnTo>
                    <a:pt x="294" y="369"/>
                  </a:lnTo>
                  <a:lnTo>
                    <a:pt x="285" y="371"/>
                  </a:lnTo>
                  <a:lnTo>
                    <a:pt x="280" y="374"/>
                  </a:lnTo>
                  <a:lnTo>
                    <a:pt x="249" y="363"/>
                  </a:lnTo>
                  <a:lnTo>
                    <a:pt x="235" y="359"/>
                  </a:lnTo>
                  <a:lnTo>
                    <a:pt x="228" y="359"/>
                  </a:lnTo>
                  <a:lnTo>
                    <a:pt x="223" y="359"/>
                  </a:lnTo>
                  <a:lnTo>
                    <a:pt x="212" y="362"/>
                  </a:lnTo>
                  <a:lnTo>
                    <a:pt x="202" y="366"/>
                  </a:lnTo>
                  <a:lnTo>
                    <a:pt x="194" y="374"/>
                  </a:lnTo>
                  <a:lnTo>
                    <a:pt x="184" y="385"/>
                  </a:lnTo>
                  <a:lnTo>
                    <a:pt x="169" y="387"/>
                  </a:lnTo>
                  <a:lnTo>
                    <a:pt x="152" y="387"/>
                  </a:lnTo>
                  <a:lnTo>
                    <a:pt x="136" y="385"/>
                  </a:lnTo>
                  <a:lnTo>
                    <a:pt x="122" y="382"/>
                  </a:lnTo>
                  <a:lnTo>
                    <a:pt x="108" y="378"/>
                  </a:lnTo>
                  <a:lnTo>
                    <a:pt x="94" y="374"/>
                  </a:lnTo>
                  <a:lnTo>
                    <a:pt x="70" y="361"/>
                  </a:lnTo>
                  <a:lnTo>
                    <a:pt x="44" y="337"/>
                  </a:lnTo>
                  <a:lnTo>
                    <a:pt x="33" y="324"/>
                  </a:lnTo>
                  <a:lnTo>
                    <a:pt x="22" y="312"/>
                  </a:lnTo>
                  <a:lnTo>
                    <a:pt x="15" y="301"/>
                  </a:lnTo>
                  <a:lnTo>
                    <a:pt x="8" y="289"/>
                  </a:lnTo>
                  <a:lnTo>
                    <a:pt x="4" y="276"/>
                  </a:lnTo>
                  <a:lnTo>
                    <a:pt x="0" y="263"/>
                  </a:lnTo>
                  <a:lnTo>
                    <a:pt x="5" y="233"/>
                  </a:lnTo>
                  <a:lnTo>
                    <a:pt x="9" y="206"/>
                  </a:lnTo>
                  <a:lnTo>
                    <a:pt x="4" y="192"/>
                  </a:lnTo>
                  <a:lnTo>
                    <a:pt x="2" y="180"/>
                  </a:lnTo>
                  <a:lnTo>
                    <a:pt x="4" y="169"/>
                  </a:lnTo>
                  <a:lnTo>
                    <a:pt x="8" y="158"/>
                  </a:lnTo>
                  <a:lnTo>
                    <a:pt x="15" y="150"/>
                  </a:lnTo>
                  <a:lnTo>
                    <a:pt x="22" y="143"/>
                  </a:lnTo>
                  <a:lnTo>
                    <a:pt x="43" y="129"/>
                  </a:lnTo>
                  <a:lnTo>
                    <a:pt x="83" y="86"/>
                  </a:lnTo>
                  <a:lnTo>
                    <a:pt x="91" y="84"/>
                  </a:lnTo>
                  <a:lnTo>
                    <a:pt x="97" y="78"/>
                  </a:lnTo>
                  <a:lnTo>
                    <a:pt x="99" y="73"/>
                  </a:lnTo>
                  <a:lnTo>
                    <a:pt x="100" y="68"/>
                  </a:lnTo>
                  <a:lnTo>
                    <a:pt x="101" y="61"/>
                  </a:lnTo>
                  <a:lnTo>
                    <a:pt x="101" y="54"/>
                  </a:lnTo>
                  <a:lnTo>
                    <a:pt x="109" y="56"/>
                  </a:lnTo>
                  <a:lnTo>
                    <a:pt x="123" y="61"/>
                  </a:lnTo>
                  <a:lnTo>
                    <a:pt x="139" y="66"/>
                  </a:lnTo>
                  <a:lnTo>
                    <a:pt x="145" y="66"/>
                  </a:lnTo>
                  <a:lnTo>
                    <a:pt x="150" y="65"/>
                  </a:lnTo>
                  <a:lnTo>
                    <a:pt x="155" y="65"/>
                  </a:lnTo>
                  <a:lnTo>
                    <a:pt x="162" y="63"/>
                  </a:lnTo>
                  <a:lnTo>
                    <a:pt x="174" y="57"/>
                  </a:lnTo>
                  <a:lnTo>
                    <a:pt x="184" y="52"/>
                  </a:lnTo>
                  <a:lnTo>
                    <a:pt x="187" y="51"/>
                  </a:lnTo>
                  <a:lnTo>
                    <a:pt x="190" y="52"/>
                  </a:lnTo>
                  <a:lnTo>
                    <a:pt x="205" y="52"/>
                  </a:lnTo>
                  <a:lnTo>
                    <a:pt x="214" y="51"/>
                  </a:lnTo>
                  <a:lnTo>
                    <a:pt x="223" y="48"/>
                  </a:lnTo>
                  <a:lnTo>
                    <a:pt x="226" y="46"/>
                  </a:lnTo>
                  <a:lnTo>
                    <a:pt x="233" y="39"/>
                  </a:lnTo>
                  <a:lnTo>
                    <a:pt x="243" y="30"/>
                  </a:lnTo>
                  <a:lnTo>
                    <a:pt x="259" y="17"/>
                  </a:lnTo>
                  <a:lnTo>
                    <a:pt x="262" y="15"/>
                  </a:lnTo>
                  <a:lnTo>
                    <a:pt x="259" y="17"/>
                  </a:lnTo>
                  <a:lnTo>
                    <a:pt x="275" y="15"/>
                  </a:lnTo>
                  <a:lnTo>
                    <a:pt x="284" y="12"/>
                  </a:lnTo>
                  <a:lnTo>
                    <a:pt x="291" y="6"/>
                  </a:lnTo>
                  <a:lnTo>
                    <a:pt x="298" y="3"/>
                  </a:lnTo>
                  <a:lnTo>
                    <a:pt x="305" y="1"/>
                  </a:lnTo>
                  <a:lnTo>
                    <a:pt x="312" y="1"/>
                  </a:lnTo>
                  <a:lnTo>
                    <a:pt x="320" y="2"/>
                  </a:lnTo>
                  <a:lnTo>
                    <a:pt x="334" y="8"/>
                  </a:lnTo>
                  <a:lnTo>
                    <a:pt x="345" y="15"/>
                  </a:lnTo>
                  <a:lnTo>
                    <a:pt x="345" y="23"/>
                  </a:lnTo>
                  <a:lnTo>
                    <a:pt x="345" y="25"/>
                  </a:lnTo>
                  <a:lnTo>
                    <a:pt x="360" y="44"/>
                  </a:lnTo>
                  <a:lnTo>
                    <a:pt x="434" y="35"/>
                  </a:lnTo>
                  <a:lnTo>
                    <a:pt x="436" y="30"/>
                  </a:lnTo>
                  <a:lnTo>
                    <a:pt x="441" y="23"/>
                  </a:lnTo>
                  <a:lnTo>
                    <a:pt x="447" y="19"/>
                  </a:lnTo>
                  <a:lnTo>
                    <a:pt x="454" y="15"/>
                  </a:lnTo>
                  <a:lnTo>
                    <a:pt x="470" y="8"/>
                  </a:lnTo>
                  <a:lnTo>
                    <a:pt x="489" y="4"/>
                  </a:lnTo>
                  <a:lnTo>
                    <a:pt x="506" y="2"/>
                  </a:lnTo>
                  <a:lnTo>
                    <a:pt x="523" y="1"/>
                  </a:lnTo>
                  <a:lnTo>
                    <a:pt x="538" y="0"/>
                  </a:lnTo>
                  <a:lnTo>
                    <a:pt x="541" y="6"/>
                  </a:lnTo>
                  <a:lnTo>
                    <a:pt x="546" y="12"/>
                  </a:lnTo>
                  <a:lnTo>
                    <a:pt x="553" y="18"/>
                  </a:lnTo>
                  <a:lnTo>
                    <a:pt x="558" y="27"/>
                  </a:lnTo>
                  <a:lnTo>
                    <a:pt x="562" y="29"/>
                  </a:lnTo>
                  <a:lnTo>
                    <a:pt x="567" y="30"/>
                  </a:lnTo>
                  <a:lnTo>
                    <a:pt x="581" y="29"/>
                  </a:lnTo>
                  <a:lnTo>
                    <a:pt x="595" y="28"/>
                  </a:lnTo>
                  <a:lnTo>
                    <a:pt x="606" y="27"/>
                  </a:lnTo>
                  <a:lnTo>
                    <a:pt x="617" y="31"/>
                  </a:lnTo>
                  <a:lnTo>
                    <a:pt x="628" y="34"/>
                  </a:lnTo>
                  <a:lnTo>
                    <a:pt x="653" y="40"/>
                  </a:lnTo>
                  <a:lnTo>
                    <a:pt x="665" y="42"/>
                  </a:lnTo>
                  <a:lnTo>
                    <a:pt x="677" y="45"/>
                  </a:lnTo>
                  <a:lnTo>
                    <a:pt x="689" y="51"/>
                  </a:lnTo>
                  <a:lnTo>
                    <a:pt x="699" y="58"/>
                  </a:lnTo>
                  <a:lnTo>
                    <a:pt x="720" y="61"/>
                  </a:lnTo>
                  <a:lnTo>
                    <a:pt x="740" y="65"/>
                  </a:lnTo>
                  <a:lnTo>
                    <a:pt x="758" y="66"/>
                  </a:lnTo>
                  <a:lnTo>
                    <a:pt x="766" y="66"/>
                  </a:lnTo>
                  <a:lnTo>
                    <a:pt x="773" y="61"/>
                  </a:lnTo>
                  <a:lnTo>
                    <a:pt x="774" y="66"/>
                  </a:lnTo>
                  <a:lnTo>
                    <a:pt x="775" y="68"/>
                  </a:lnTo>
                  <a:lnTo>
                    <a:pt x="779" y="69"/>
                  </a:lnTo>
                  <a:lnTo>
                    <a:pt x="783" y="69"/>
                  </a:lnTo>
                  <a:lnTo>
                    <a:pt x="790" y="69"/>
                  </a:lnTo>
                  <a:lnTo>
                    <a:pt x="796" y="67"/>
                  </a:lnTo>
                  <a:lnTo>
                    <a:pt x="807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9" name="Freeform 86"/>
            <p:cNvSpPr>
              <a:spLocks/>
            </p:cNvSpPr>
            <p:nvPr/>
          </p:nvSpPr>
          <p:spPr bwMode="auto">
            <a:xfrm>
              <a:off x="2924" y="2272"/>
              <a:ext cx="2" cy="1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0" name="Freeform 87"/>
            <p:cNvSpPr>
              <a:spLocks/>
            </p:cNvSpPr>
            <p:nvPr/>
          </p:nvSpPr>
          <p:spPr bwMode="auto">
            <a:xfrm>
              <a:off x="2841" y="1792"/>
              <a:ext cx="490" cy="503"/>
            </a:xfrm>
            <a:custGeom>
              <a:avLst/>
              <a:gdLst/>
              <a:ahLst/>
              <a:cxnLst>
                <a:cxn ang="0">
                  <a:pos x="624" y="128"/>
                </a:cxn>
                <a:cxn ang="0">
                  <a:pos x="645" y="64"/>
                </a:cxn>
                <a:cxn ang="0">
                  <a:pos x="685" y="11"/>
                </a:cxn>
                <a:cxn ang="0">
                  <a:pos x="713" y="30"/>
                </a:cxn>
                <a:cxn ang="0">
                  <a:pos x="874" y="142"/>
                </a:cxn>
                <a:cxn ang="0">
                  <a:pos x="934" y="193"/>
                </a:cxn>
                <a:cxn ang="0">
                  <a:pos x="941" y="235"/>
                </a:cxn>
                <a:cxn ang="0">
                  <a:pos x="854" y="377"/>
                </a:cxn>
                <a:cxn ang="0">
                  <a:pos x="937" y="547"/>
                </a:cxn>
                <a:cxn ang="0">
                  <a:pos x="873" y="649"/>
                </a:cxn>
                <a:cxn ang="0">
                  <a:pos x="789" y="654"/>
                </a:cxn>
                <a:cxn ang="0">
                  <a:pos x="681" y="768"/>
                </a:cxn>
                <a:cxn ang="0">
                  <a:pos x="642" y="811"/>
                </a:cxn>
                <a:cxn ang="0">
                  <a:pos x="649" y="836"/>
                </a:cxn>
                <a:cxn ang="0">
                  <a:pos x="700" y="782"/>
                </a:cxn>
                <a:cxn ang="0">
                  <a:pos x="753" y="803"/>
                </a:cxn>
                <a:cxn ang="0">
                  <a:pos x="732" y="980"/>
                </a:cxn>
                <a:cxn ang="0">
                  <a:pos x="571" y="969"/>
                </a:cxn>
                <a:cxn ang="0">
                  <a:pos x="458" y="896"/>
                </a:cxn>
                <a:cxn ang="0">
                  <a:pos x="438" y="870"/>
                </a:cxn>
                <a:cxn ang="0">
                  <a:pos x="400" y="900"/>
                </a:cxn>
                <a:cxn ang="0">
                  <a:pos x="377" y="864"/>
                </a:cxn>
                <a:cxn ang="0">
                  <a:pos x="415" y="807"/>
                </a:cxn>
                <a:cxn ang="0">
                  <a:pos x="400" y="770"/>
                </a:cxn>
                <a:cxn ang="0">
                  <a:pos x="359" y="847"/>
                </a:cxn>
                <a:cxn ang="0">
                  <a:pos x="328" y="871"/>
                </a:cxn>
                <a:cxn ang="0">
                  <a:pos x="339" y="889"/>
                </a:cxn>
                <a:cxn ang="0">
                  <a:pos x="367" y="929"/>
                </a:cxn>
                <a:cxn ang="0">
                  <a:pos x="350" y="934"/>
                </a:cxn>
                <a:cxn ang="0">
                  <a:pos x="196" y="912"/>
                </a:cxn>
                <a:cxn ang="0">
                  <a:pos x="147" y="942"/>
                </a:cxn>
                <a:cxn ang="0">
                  <a:pos x="88" y="982"/>
                </a:cxn>
                <a:cxn ang="0">
                  <a:pos x="6" y="993"/>
                </a:cxn>
                <a:cxn ang="0">
                  <a:pos x="43" y="911"/>
                </a:cxn>
                <a:cxn ang="0">
                  <a:pos x="122" y="852"/>
                </a:cxn>
                <a:cxn ang="0">
                  <a:pos x="141" y="811"/>
                </a:cxn>
                <a:cxn ang="0">
                  <a:pos x="194" y="758"/>
                </a:cxn>
                <a:cxn ang="0">
                  <a:pos x="234" y="660"/>
                </a:cxn>
                <a:cxn ang="0">
                  <a:pos x="231" y="688"/>
                </a:cxn>
                <a:cxn ang="0">
                  <a:pos x="207" y="718"/>
                </a:cxn>
                <a:cxn ang="0">
                  <a:pos x="147" y="711"/>
                </a:cxn>
                <a:cxn ang="0">
                  <a:pos x="257" y="558"/>
                </a:cxn>
                <a:cxn ang="0">
                  <a:pos x="280" y="391"/>
                </a:cxn>
                <a:cxn ang="0">
                  <a:pos x="280" y="308"/>
                </a:cxn>
                <a:cxn ang="0">
                  <a:pos x="224" y="237"/>
                </a:cxn>
                <a:cxn ang="0">
                  <a:pos x="192" y="214"/>
                </a:cxn>
                <a:cxn ang="0">
                  <a:pos x="152" y="124"/>
                </a:cxn>
                <a:cxn ang="0">
                  <a:pos x="152" y="42"/>
                </a:cxn>
                <a:cxn ang="0">
                  <a:pos x="260" y="85"/>
                </a:cxn>
                <a:cxn ang="0">
                  <a:pos x="307" y="113"/>
                </a:cxn>
                <a:cxn ang="0">
                  <a:pos x="374" y="79"/>
                </a:cxn>
                <a:cxn ang="0">
                  <a:pos x="370" y="33"/>
                </a:cxn>
                <a:cxn ang="0">
                  <a:pos x="401" y="38"/>
                </a:cxn>
                <a:cxn ang="0">
                  <a:pos x="452" y="26"/>
                </a:cxn>
                <a:cxn ang="0">
                  <a:pos x="483" y="53"/>
                </a:cxn>
                <a:cxn ang="0">
                  <a:pos x="593" y="50"/>
                </a:cxn>
                <a:cxn ang="0">
                  <a:pos x="577" y="60"/>
                </a:cxn>
              </a:cxnLst>
              <a:rect l="0" t="0" r="r" b="b"/>
              <a:pathLst>
                <a:path w="979" h="1007">
                  <a:moveTo>
                    <a:pt x="571" y="61"/>
                  </a:moveTo>
                  <a:lnTo>
                    <a:pt x="565" y="65"/>
                  </a:lnTo>
                  <a:lnTo>
                    <a:pt x="563" y="68"/>
                  </a:lnTo>
                  <a:lnTo>
                    <a:pt x="563" y="73"/>
                  </a:lnTo>
                  <a:lnTo>
                    <a:pt x="565" y="77"/>
                  </a:lnTo>
                  <a:lnTo>
                    <a:pt x="572" y="84"/>
                  </a:lnTo>
                  <a:lnTo>
                    <a:pt x="580" y="88"/>
                  </a:lnTo>
                  <a:lnTo>
                    <a:pt x="624" y="128"/>
                  </a:lnTo>
                  <a:lnTo>
                    <a:pt x="643" y="85"/>
                  </a:lnTo>
                  <a:lnTo>
                    <a:pt x="642" y="83"/>
                  </a:lnTo>
                  <a:lnTo>
                    <a:pt x="640" y="82"/>
                  </a:lnTo>
                  <a:lnTo>
                    <a:pt x="637" y="82"/>
                  </a:lnTo>
                  <a:lnTo>
                    <a:pt x="631" y="83"/>
                  </a:lnTo>
                  <a:lnTo>
                    <a:pt x="628" y="80"/>
                  </a:lnTo>
                  <a:lnTo>
                    <a:pt x="637" y="73"/>
                  </a:lnTo>
                  <a:lnTo>
                    <a:pt x="645" y="64"/>
                  </a:lnTo>
                  <a:lnTo>
                    <a:pt x="655" y="55"/>
                  </a:lnTo>
                  <a:lnTo>
                    <a:pt x="667" y="48"/>
                  </a:lnTo>
                  <a:lnTo>
                    <a:pt x="670" y="40"/>
                  </a:lnTo>
                  <a:lnTo>
                    <a:pt x="674" y="36"/>
                  </a:lnTo>
                  <a:lnTo>
                    <a:pt x="678" y="34"/>
                  </a:lnTo>
                  <a:lnTo>
                    <a:pt x="686" y="29"/>
                  </a:lnTo>
                  <a:lnTo>
                    <a:pt x="686" y="19"/>
                  </a:lnTo>
                  <a:lnTo>
                    <a:pt x="685" y="11"/>
                  </a:lnTo>
                  <a:lnTo>
                    <a:pt x="685" y="1"/>
                  </a:lnTo>
                  <a:lnTo>
                    <a:pt x="686" y="0"/>
                  </a:lnTo>
                  <a:lnTo>
                    <a:pt x="690" y="0"/>
                  </a:lnTo>
                  <a:lnTo>
                    <a:pt x="708" y="2"/>
                  </a:lnTo>
                  <a:lnTo>
                    <a:pt x="711" y="4"/>
                  </a:lnTo>
                  <a:lnTo>
                    <a:pt x="712" y="8"/>
                  </a:lnTo>
                  <a:lnTo>
                    <a:pt x="713" y="15"/>
                  </a:lnTo>
                  <a:lnTo>
                    <a:pt x="713" y="30"/>
                  </a:lnTo>
                  <a:lnTo>
                    <a:pt x="801" y="79"/>
                  </a:lnTo>
                  <a:lnTo>
                    <a:pt x="807" y="105"/>
                  </a:lnTo>
                  <a:lnTo>
                    <a:pt x="815" y="112"/>
                  </a:lnTo>
                  <a:lnTo>
                    <a:pt x="821" y="119"/>
                  </a:lnTo>
                  <a:lnTo>
                    <a:pt x="835" y="135"/>
                  </a:lnTo>
                  <a:lnTo>
                    <a:pt x="867" y="143"/>
                  </a:lnTo>
                  <a:lnTo>
                    <a:pt x="871" y="143"/>
                  </a:lnTo>
                  <a:lnTo>
                    <a:pt x="874" y="142"/>
                  </a:lnTo>
                  <a:lnTo>
                    <a:pt x="879" y="137"/>
                  </a:lnTo>
                  <a:lnTo>
                    <a:pt x="882" y="131"/>
                  </a:lnTo>
                  <a:lnTo>
                    <a:pt x="888" y="126"/>
                  </a:lnTo>
                  <a:lnTo>
                    <a:pt x="946" y="147"/>
                  </a:lnTo>
                  <a:lnTo>
                    <a:pt x="929" y="190"/>
                  </a:lnTo>
                  <a:lnTo>
                    <a:pt x="929" y="191"/>
                  </a:lnTo>
                  <a:lnTo>
                    <a:pt x="930" y="193"/>
                  </a:lnTo>
                  <a:lnTo>
                    <a:pt x="934" y="193"/>
                  </a:lnTo>
                  <a:lnTo>
                    <a:pt x="940" y="192"/>
                  </a:lnTo>
                  <a:lnTo>
                    <a:pt x="944" y="193"/>
                  </a:lnTo>
                  <a:lnTo>
                    <a:pt x="940" y="201"/>
                  </a:lnTo>
                  <a:lnTo>
                    <a:pt x="940" y="211"/>
                  </a:lnTo>
                  <a:lnTo>
                    <a:pt x="940" y="219"/>
                  </a:lnTo>
                  <a:lnTo>
                    <a:pt x="940" y="228"/>
                  </a:lnTo>
                  <a:lnTo>
                    <a:pt x="940" y="232"/>
                  </a:lnTo>
                  <a:lnTo>
                    <a:pt x="941" y="235"/>
                  </a:lnTo>
                  <a:lnTo>
                    <a:pt x="946" y="237"/>
                  </a:lnTo>
                  <a:lnTo>
                    <a:pt x="952" y="238"/>
                  </a:lnTo>
                  <a:lnTo>
                    <a:pt x="959" y="240"/>
                  </a:lnTo>
                  <a:lnTo>
                    <a:pt x="979" y="277"/>
                  </a:lnTo>
                  <a:lnTo>
                    <a:pt x="918" y="298"/>
                  </a:lnTo>
                  <a:lnTo>
                    <a:pt x="916" y="334"/>
                  </a:lnTo>
                  <a:lnTo>
                    <a:pt x="861" y="360"/>
                  </a:lnTo>
                  <a:lnTo>
                    <a:pt x="854" y="377"/>
                  </a:lnTo>
                  <a:lnTo>
                    <a:pt x="847" y="391"/>
                  </a:lnTo>
                  <a:lnTo>
                    <a:pt x="846" y="396"/>
                  </a:lnTo>
                  <a:lnTo>
                    <a:pt x="848" y="402"/>
                  </a:lnTo>
                  <a:lnTo>
                    <a:pt x="853" y="406"/>
                  </a:lnTo>
                  <a:lnTo>
                    <a:pt x="860" y="410"/>
                  </a:lnTo>
                  <a:lnTo>
                    <a:pt x="893" y="453"/>
                  </a:lnTo>
                  <a:lnTo>
                    <a:pt x="893" y="489"/>
                  </a:lnTo>
                  <a:lnTo>
                    <a:pt x="937" y="547"/>
                  </a:lnTo>
                  <a:lnTo>
                    <a:pt x="971" y="578"/>
                  </a:lnTo>
                  <a:lnTo>
                    <a:pt x="965" y="579"/>
                  </a:lnTo>
                  <a:lnTo>
                    <a:pt x="959" y="581"/>
                  </a:lnTo>
                  <a:lnTo>
                    <a:pt x="947" y="591"/>
                  </a:lnTo>
                  <a:lnTo>
                    <a:pt x="917" y="617"/>
                  </a:lnTo>
                  <a:lnTo>
                    <a:pt x="901" y="632"/>
                  </a:lnTo>
                  <a:lnTo>
                    <a:pt x="882" y="645"/>
                  </a:lnTo>
                  <a:lnTo>
                    <a:pt x="873" y="649"/>
                  </a:lnTo>
                  <a:lnTo>
                    <a:pt x="865" y="652"/>
                  </a:lnTo>
                  <a:lnTo>
                    <a:pt x="855" y="656"/>
                  </a:lnTo>
                  <a:lnTo>
                    <a:pt x="846" y="657"/>
                  </a:lnTo>
                  <a:lnTo>
                    <a:pt x="829" y="649"/>
                  </a:lnTo>
                  <a:lnTo>
                    <a:pt x="821" y="646"/>
                  </a:lnTo>
                  <a:lnTo>
                    <a:pt x="816" y="639"/>
                  </a:lnTo>
                  <a:lnTo>
                    <a:pt x="796" y="649"/>
                  </a:lnTo>
                  <a:lnTo>
                    <a:pt x="789" y="654"/>
                  </a:lnTo>
                  <a:lnTo>
                    <a:pt x="790" y="656"/>
                  </a:lnTo>
                  <a:lnTo>
                    <a:pt x="792" y="658"/>
                  </a:lnTo>
                  <a:lnTo>
                    <a:pt x="797" y="668"/>
                  </a:lnTo>
                  <a:lnTo>
                    <a:pt x="776" y="669"/>
                  </a:lnTo>
                  <a:lnTo>
                    <a:pt x="736" y="737"/>
                  </a:lnTo>
                  <a:lnTo>
                    <a:pt x="716" y="748"/>
                  </a:lnTo>
                  <a:lnTo>
                    <a:pt x="692" y="760"/>
                  </a:lnTo>
                  <a:lnTo>
                    <a:pt x="681" y="768"/>
                  </a:lnTo>
                  <a:lnTo>
                    <a:pt x="672" y="775"/>
                  </a:lnTo>
                  <a:lnTo>
                    <a:pt x="665" y="786"/>
                  </a:lnTo>
                  <a:lnTo>
                    <a:pt x="663" y="790"/>
                  </a:lnTo>
                  <a:lnTo>
                    <a:pt x="662" y="796"/>
                  </a:lnTo>
                  <a:lnTo>
                    <a:pt x="659" y="802"/>
                  </a:lnTo>
                  <a:lnTo>
                    <a:pt x="654" y="807"/>
                  </a:lnTo>
                  <a:lnTo>
                    <a:pt x="649" y="809"/>
                  </a:lnTo>
                  <a:lnTo>
                    <a:pt x="642" y="811"/>
                  </a:lnTo>
                  <a:lnTo>
                    <a:pt x="630" y="814"/>
                  </a:lnTo>
                  <a:lnTo>
                    <a:pt x="624" y="817"/>
                  </a:lnTo>
                  <a:lnTo>
                    <a:pt x="621" y="822"/>
                  </a:lnTo>
                  <a:lnTo>
                    <a:pt x="621" y="827"/>
                  </a:lnTo>
                  <a:lnTo>
                    <a:pt x="624" y="832"/>
                  </a:lnTo>
                  <a:lnTo>
                    <a:pt x="629" y="834"/>
                  </a:lnTo>
                  <a:lnTo>
                    <a:pt x="635" y="835"/>
                  </a:lnTo>
                  <a:lnTo>
                    <a:pt x="649" y="836"/>
                  </a:lnTo>
                  <a:lnTo>
                    <a:pt x="662" y="836"/>
                  </a:lnTo>
                  <a:lnTo>
                    <a:pt x="672" y="834"/>
                  </a:lnTo>
                  <a:lnTo>
                    <a:pt x="680" y="829"/>
                  </a:lnTo>
                  <a:lnTo>
                    <a:pt x="686" y="824"/>
                  </a:lnTo>
                  <a:lnTo>
                    <a:pt x="691" y="817"/>
                  </a:lnTo>
                  <a:lnTo>
                    <a:pt x="694" y="809"/>
                  </a:lnTo>
                  <a:lnTo>
                    <a:pt x="697" y="800"/>
                  </a:lnTo>
                  <a:lnTo>
                    <a:pt x="700" y="782"/>
                  </a:lnTo>
                  <a:lnTo>
                    <a:pt x="703" y="775"/>
                  </a:lnTo>
                  <a:lnTo>
                    <a:pt x="707" y="772"/>
                  </a:lnTo>
                  <a:lnTo>
                    <a:pt x="712" y="772"/>
                  </a:lnTo>
                  <a:lnTo>
                    <a:pt x="716" y="773"/>
                  </a:lnTo>
                  <a:lnTo>
                    <a:pt x="719" y="776"/>
                  </a:lnTo>
                  <a:lnTo>
                    <a:pt x="721" y="779"/>
                  </a:lnTo>
                  <a:lnTo>
                    <a:pt x="725" y="786"/>
                  </a:lnTo>
                  <a:lnTo>
                    <a:pt x="753" y="803"/>
                  </a:lnTo>
                  <a:lnTo>
                    <a:pt x="761" y="810"/>
                  </a:lnTo>
                  <a:lnTo>
                    <a:pt x="765" y="817"/>
                  </a:lnTo>
                  <a:lnTo>
                    <a:pt x="768" y="828"/>
                  </a:lnTo>
                  <a:lnTo>
                    <a:pt x="768" y="841"/>
                  </a:lnTo>
                  <a:lnTo>
                    <a:pt x="767" y="886"/>
                  </a:lnTo>
                  <a:lnTo>
                    <a:pt x="755" y="910"/>
                  </a:lnTo>
                  <a:lnTo>
                    <a:pt x="746" y="931"/>
                  </a:lnTo>
                  <a:lnTo>
                    <a:pt x="732" y="980"/>
                  </a:lnTo>
                  <a:lnTo>
                    <a:pt x="730" y="987"/>
                  </a:lnTo>
                  <a:lnTo>
                    <a:pt x="725" y="993"/>
                  </a:lnTo>
                  <a:lnTo>
                    <a:pt x="715" y="1007"/>
                  </a:lnTo>
                  <a:lnTo>
                    <a:pt x="690" y="997"/>
                  </a:lnTo>
                  <a:lnTo>
                    <a:pt x="666" y="987"/>
                  </a:lnTo>
                  <a:lnTo>
                    <a:pt x="642" y="980"/>
                  </a:lnTo>
                  <a:lnTo>
                    <a:pt x="618" y="976"/>
                  </a:lnTo>
                  <a:lnTo>
                    <a:pt x="571" y="969"/>
                  </a:lnTo>
                  <a:lnTo>
                    <a:pt x="524" y="964"/>
                  </a:lnTo>
                  <a:lnTo>
                    <a:pt x="488" y="936"/>
                  </a:lnTo>
                  <a:lnTo>
                    <a:pt x="474" y="925"/>
                  </a:lnTo>
                  <a:lnTo>
                    <a:pt x="463" y="915"/>
                  </a:lnTo>
                  <a:lnTo>
                    <a:pt x="460" y="913"/>
                  </a:lnTo>
                  <a:lnTo>
                    <a:pt x="460" y="910"/>
                  </a:lnTo>
                  <a:lnTo>
                    <a:pt x="459" y="902"/>
                  </a:lnTo>
                  <a:lnTo>
                    <a:pt x="458" y="896"/>
                  </a:lnTo>
                  <a:lnTo>
                    <a:pt x="457" y="893"/>
                  </a:lnTo>
                  <a:lnTo>
                    <a:pt x="454" y="890"/>
                  </a:lnTo>
                  <a:lnTo>
                    <a:pt x="447" y="887"/>
                  </a:lnTo>
                  <a:lnTo>
                    <a:pt x="443" y="885"/>
                  </a:lnTo>
                  <a:lnTo>
                    <a:pt x="441" y="882"/>
                  </a:lnTo>
                  <a:lnTo>
                    <a:pt x="440" y="878"/>
                  </a:lnTo>
                  <a:lnTo>
                    <a:pt x="440" y="873"/>
                  </a:lnTo>
                  <a:lnTo>
                    <a:pt x="438" y="870"/>
                  </a:lnTo>
                  <a:lnTo>
                    <a:pt x="435" y="867"/>
                  </a:lnTo>
                  <a:lnTo>
                    <a:pt x="426" y="869"/>
                  </a:lnTo>
                  <a:lnTo>
                    <a:pt x="420" y="869"/>
                  </a:lnTo>
                  <a:lnTo>
                    <a:pt x="416" y="872"/>
                  </a:lnTo>
                  <a:lnTo>
                    <a:pt x="414" y="875"/>
                  </a:lnTo>
                  <a:lnTo>
                    <a:pt x="409" y="886"/>
                  </a:lnTo>
                  <a:lnTo>
                    <a:pt x="406" y="892"/>
                  </a:lnTo>
                  <a:lnTo>
                    <a:pt x="400" y="900"/>
                  </a:lnTo>
                  <a:lnTo>
                    <a:pt x="395" y="901"/>
                  </a:lnTo>
                  <a:lnTo>
                    <a:pt x="392" y="905"/>
                  </a:lnTo>
                  <a:lnTo>
                    <a:pt x="388" y="908"/>
                  </a:lnTo>
                  <a:lnTo>
                    <a:pt x="387" y="909"/>
                  </a:lnTo>
                  <a:lnTo>
                    <a:pt x="387" y="908"/>
                  </a:lnTo>
                  <a:lnTo>
                    <a:pt x="386" y="889"/>
                  </a:lnTo>
                  <a:lnTo>
                    <a:pt x="386" y="867"/>
                  </a:lnTo>
                  <a:lnTo>
                    <a:pt x="377" y="864"/>
                  </a:lnTo>
                  <a:lnTo>
                    <a:pt x="374" y="861"/>
                  </a:lnTo>
                  <a:lnTo>
                    <a:pt x="374" y="855"/>
                  </a:lnTo>
                  <a:lnTo>
                    <a:pt x="375" y="841"/>
                  </a:lnTo>
                  <a:lnTo>
                    <a:pt x="382" y="836"/>
                  </a:lnTo>
                  <a:lnTo>
                    <a:pt x="388" y="831"/>
                  </a:lnTo>
                  <a:lnTo>
                    <a:pt x="400" y="817"/>
                  </a:lnTo>
                  <a:lnTo>
                    <a:pt x="407" y="812"/>
                  </a:lnTo>
                  <a:lnTo>
                    <a:pt x="415" y="807"/>
                  </a:lnTo>
                  <a:lnTo>
                    <a:pt x="425" y="804"/>
                  </a:lnTo>
                  <a:lnTo>
                    <a:pt x="438" y="803"/>
                  </a:lnTo>
                  <a:lnTo>
                    <a:pt x="433" y="800"/>
                  </a:lnTo>
                  <a:lnTo>
                    <a:pt x="427" y="796"/>
                  </a:lnTo>
                  <a:lnTo>
                    <a:pt x="419" y="786"/>
                  </a:lnTo>
                  <a:lnTo>
                    <a:pt x="410" y="776"/>
                  </a:lnTo>
                  <a:lnTo>
                    <a:pt x="406" y="773"/>
                  </a:lnTo>
                  <a:lnTo>
                    <a:pt x="400" y="770"/>
                  </a:lnTo>
                  <a:lnTo>
                    <a:pt x="372" y="794"/>
                  </a:lnTo>
                  <a:lnTo>
                    <a:pt x="368" y="803"/>
                  </a:lnTo>
                  <a:lnTo>
                    <a:pt x="367" y="813"/>
                  </a:lnTo>
                  <a:lnTo>
                    <a:pt x="365" y="821"/>
                  </a:lnTo>
                  <a:lnTo>
                    <a:pt x="362" y="824"/>
                  </a:lnTo>
                  <a:lnTo>
                    <a:pt x="359" y="827"/>
                  </a:lnTo>
                  <a:lnTo>
                    <a:pt x="358" y="837"/>
                  </a:lnTo>
                  <a:lnTo>
                    <a:pt x="359" y="847"/>
                  </a:lnTo>
                  <a:lnTo>
                    <a:pt x="359" y="858"/>
                  </a:lnTo>
                  <a:lnTo>
                    <a:pt x="357" y="861"/>
                  </a:lnTo>
                  <a:lnTo>
                    <a:pt x="356" y="864"/>
                  </a:lnTo>
                  <a:lnTo>
                    <a:pt x="355" y="867"/>
                  </a:lnTo>
                  <a:lnTo>
                    <a:pt x="351" y="869"/>
                  </a:lnTo>
                  <a:lnTo>
                    <a:pt x="344" y="870"/>
                  </a:lnTo>
                  <a:lnTo>
                    <a:pt x="334" y="870"/>
                  </a:lnTo>
                  <a:lnTo>
                    <a:pt x="328" y="871"/>
                  </a:lnTo>
                  <a:lnTo>
                    <a:pt x="328" y="870"/>
                  </a:lnTo>
                  <a:lnTo>
                    <a:pt x="326" y="870"/>
                  </a:lnTo>
                  <a:lnTo>
                    <a:pt x="320" y="870"/>
                  </a:lnTo>
                  <a:lnTo>
                    <a:pt x="298" y="872"/>
                  </a:lnTo>
                  <a:lnTo>
                    <a:pt x="271" y="877"/>
                  </a:lnTo>
                  <a:lnTo>
                    <a:pt x="310" y="886"/>
                  </a:lnTo>
                  <a:lnTo>
                    <a:pt x="330" y="889"/>
                  </a:lnTo>
                  <a:lnTo>
                    <a:pt x="339" y="889"/>
                  </a:lnTo>
                  <a:lnTo>
                    <a:pt x="345" y="890"/>
                  </a:lnTo>
                  <a:lnTo>
                    <a:pt x="349" y="889"/>
                  </a:lnTo>
                  <a:lnTo>
                    <a:pt x="375" y="898"/>
                  </a:lnTo>
                  <a:lnTo>
                    <a:pt x="376" y="900"/>
                  </a:lnTo>
                  <a:lnTo>
                    <a:pt x="375" y="904"/>
                  </a:lnTo>
                  <a:lnTo>
                    <a:pt x="373" y="914"/>
                  </a:lnTo>
                  <a:lnTo>
                    <a:pt x="370" y="924"/>
                  </a:lnTo>
                  <a:lnTo>
                    <a:pt x="367" y="929"/>
                  </a:lnTo>
                  <a:lnTo>
                    <a:pt x="362" y="935"/>
                  </a:lnTo>
                  <a:lnTo>
                    <a:pt x="362" y="940"/>
                  </a:lnTo>
                  <a:lnTo>
                    <a:pt x="360" y="944"/>
                  </a:lnTo>
                  <a:lnTo>
                    <a:pt x="358" y="947"/>
                  </a:lnTo>
                  <a:lnTo>
                    <a:pt x="356" y="947"/>
                  </a:lnTo>
                  <a:lnTo>
                    <a:pt x="352" y="946"/>
                  </a:lnTo>
                  <a:lnTo>
                    <a:pt x="351" y="942"/>
                  </a:lnTo>
                  <a:lnTo>
                    <a:pt x="350" y="934"/>
                  </a:lnTo>
                  <a:lnTo>
                    <a:pt x="350" y="917"/>
                  </a:lnTo>
                  <a:lnTo>
                    <a:pt x="339" y="914"/>
                  </a:lnTo>
                  <a:lnTo>
                    <a:pt x="330" y="914"/>
                  </a:lnTo>
                  <a:lnTo>
                    <a:pt x="326" y="914"/>
                  </a:lnTo>
                  <a:lnTo>
                    <a:pt x="323" y="915"/>
                  </a:lnTo>
                  <a:lnTo>
                    <a:pt x="288" y="914"/>
                  </a:lnTo>
                  <a:lnTo>
                    <a:pt x="241" y="903"/>
                  </a:lnTo>
                  <a:lnTo>
                    <a:pt x="196" y="912"/>
                  </a:lnTo>
                  <a:lnTo>
                    <a:pt x="187" y="914"/>
                  </a:lnTo>
                  <a:lnTo>
                    <a:pt x="184" y="917"/>
                  </a:lnTo>
                  <a:lnTo>
                    <a:pt x="183" y="921"/>
                  </a:lnTo>
                  <a:lnTo>
                    <a:pt x="182" y="925"/>
                  </a:lnTo>
                  <a:lnTo>
                    <a:pt x="176" y="933"/>
                  </a:lnTo>
                  <a:lnTo>
                    <a:pt x="161" y="943"/>
                  </a:lnTo>
                  <a:lnTo>
                    <a:pt x="152" y="943"/>
                  </a:lnTo>
                  <a:lnTo>
                    <a:pt x="147" y="942"/>
                  </a:lnTo>
                  <a:lnTo>
                    <a:pt x="144" y="947"/>
                  </a:lnTo>
                  <a:lnTo>
                    <a:pt x="138" y="958"/>
                  </a:lnTo>
                  <a:lnTo>
                    <a:pt x="144" y="956"/>
                  </a:lnTo>
                  <a:lnTo>
                    <a:pt x="144" y="958"/>
                  </a:lnTo>
                  <a:lnTo>
                    <a:pt x="144" y="959"/>
                  </a:lnTo>
                  <a:lnTo>
                    <a:pt x="130" y="967"/>
                  </a:lnTo>
                  <a:lnTo>
                    <a:pt x="108" y="976"/>
                  </a:lnTo>
                  <a:lnTo>
                    <a:pt x="88" y="982"/>
                  </a:lnTo>
                  <a:lnTo>
                    <a:pt x="72" y="980"/>
                  </a:lnTo>
                  <a:lnTo>
                    <a:pt x="59" y="981"/>
                  </a:lnTo>
                  <a:lnTo>
                    <a:pt x="46" y="984"/>
                  </a:lnTo>
                  <a:lnTo>
                    <a:pt x="36" y="988"/>
                  </a:lnTo>
                  <a:lnTo>
                    <a:pt x="18" y="997"/>
                  </a:lnTo>
                  <a:lnTo>
                    <a:pt x="13" y="999"/>
                  </a:lnTo>
                  <a:lnTo>
                    <a:pt x="12" y="999"/>
                  </a:lnTo>
                  <a:lnTo>
                    <a:pt x="6" y="993"/>
                  </a:lnTo>
                  <a:lnTo>
                    <a:pt x="3" y="989"/>
                  </a:lnTo>
                  <a:lnTo>
                    <a:pt x="1" y="982"/>
                  </a:lnTo>
                  <a:lnTo>
                    <a:pt x="0" y="976"/>
                  </a:lnTo>
                  <a:lnTo>
                    <a:pt x="1" y="963"/>
                  </a:lnTo>
                  <a:lnTo>
                    <a:pt x="5" y="950"/>
                  </a:lnTo>
                  <a:lnTo>
                    <a:pt x="15" y="936"/>
                  </a:lnTo>
                  <a:lnTo>
                    <a:pt x="27" y="922"/>
                  </a:lnTo>
                  <a:lnTo>
                    <a:pt x="43" y="911"/>
                  </a:lnTo>
                  <a:lnTo>
                    <a:pt x="62" y="900"/>
                  </a:lnTo>
                  <a:lnTo>
                    <a:pt x="64" y="898"/>
                  </a:lnTo>
                  <a:lnTo>
                    <a:pt x="69" y="895"/>
                  </a:lnTo>
                  <a:lnTo>
                    <a:pt x="87" y="886"/>
                  </a:lnTo>
                  <a:lnTo>
                    <a:pt x="105" y="877"/>
                  </a:lnTo>
                  <a:lnTo>
                    <a:pt x="116" y="872"/>
                  </a:lnTo>
                  <a:lnTo>
                    <a:pt x="119" y="860"/>
                  </a:lnTo>
                  <a:lnTo>
                    <a:pt x="122" y="852"/>
                  </a:lnTo>
                  <a:lnTo>
                    <a:pt x="122" y="846"/>
                  </a:lnTo>
                  <a:lnTo>
                    <a:pt x="125" y="839"/>
                  </a:lnTo>
                  <a:lnTo>
                    <a:pt x="130" y="834"/>
                  </a:lnTo>
                  <a:lnTo>
                    <a:pt x="136" y="826"/>
                  </a:lnTo>
                  <a:lnTo>
                    <a:pt x="141" y="822"/>
                  </a:lnTo>
                  <a:lnTo>
                    <a:pt x="144" y="816"/>
                  </a:lnTo>
                  <a:lnTo>
                    <a:pt x="142" y="812"/>
                  </a:lnTo>
                  <a:lnTo>
                    <a:pt x="141" y="811"/>
                  </a:lnTo>
                  <a:lnTo>
                    <a:pt x="136" y="811"/>
                  </a:lnTo>
                  <a:lnTo>
                    <a:pt x="136" y="810"/>
                  </a:lnTo>
                  <a:lnTo>
                    <a:pt x="139" y="806"/>
                  </a:lnTo>
                  <a:lnTo>
                    <a:pt x="152" y="784"/>
                  </a:lnTo>
                  <a:lnTo>
                    <a:pt x="163" y="776"/>
                  </a:lnTo>
                  <a:lnTo>
                    <a:pt x="174" y="771"/>
                  </a:lnTo>
                  <a:lnTo>
                    <a:pt x="185" y="764"/>
                  </a:lnTo>
                  <a:lnTo>
                    <a:pt x="194" y="758"/>
                  </a:lnTo>
                  <a:lnTo>
                    <a:pt x="242" y="761"/>
                  </a:lnTo>
                  <a:lnTo>
                    <a:pt x="241" y="760"/>
                  </a:lnTo>
                  <a:lnTo>
                    <a:pt x="242" y="757"/>
                  </a:lnTo>
                  <a:lnTo>
                    <a:pt x="248" y="747"/>
                  </a:lnTo>
                  <a:lnTo>
                    <a:pt x="260" y="732"/>
                  </a:lnTo>
                  <a:lnTo>
                    <a:pt x="261" y="702"/>
                  </a:lnTo>
                  <a:lnTo>
                    <a:pt x="237" y="659"/>
                  </a:lnTo>
                  <a:lnTo>
                    <a:pt x="234" y="660"/>
                  </a:lnTo>
                  <a:lnTo>
                    <a:pt x="231" y="660"/>
                  </a:lnTo>
                  <a:lnTo>
                    <a:pt x="230" y="663"/>
                  </a:lnTo>
                  <a:lnTo>
                    <a:pt x="230" y="666"/>
                  </a:lnTo>
                  <a:lnTo>
                    <a:pt x="231" y="682"/>
                  </a:lnTo>
                  <a:lnTo>
                    <a:pt x="234" y="685"/>
                  </a:lnTo>
                  <a:lnTo>
                    <a:pt x="235" y="688"/>
                  </a:lnTo>
                  <a:lnTo>
                    <a:pt x="237" y="692"/>
                  </a:lnTo>
                  <a:lnTo>
                    <a:pt x="231" y="688"/>
                  </a:lnTo>
                  <a:lnTo>
                    <a:pt x="227" y="688"/>
                  </a:lnTo>
                  <a:lnTo>
                    <a:pt x="223" y="693"/>
                  </a:lnTo>
                  <a:lnTo>
                    <a:pt x="222" y="697"/>
                  </a:lnTo>
                  <a:lnTo>
                    <a:pt x="220" y="710"/>
                  </a:lnTo>
                  <a:lnTo>
                    <a:pt x="219" y="718"/>
                  </a:lnTo>
                  <a:lnTo>
                    <a:pt x="216" y="720"/>
                  </a:lnTo>
                  <a:lnTo>
                    <a:pt x="212" y="720"/>
                  </a:lnTo>
                  <a:lnTo>
                    <a:pt x="207" y="718"/>
                  </a:lnTo>
                  <a:lnTo>
                    <a:pt x="202" y="714"/>
                  </a:lnTo>
                  <a:lnTo>
                    <a:pt x="194" y="711"/>
                  </a:lnTo>
                  <a:lnTo>
                    <a:pt x="189" y="711"/>
                  </a:lnTo>
                  <a:lnTo>
                    <a:pt x="184" y="714"/>
                  </a:lnTo>
                  <a:lnTo>
                    <a:pt x="181" y="719"/>
                  </a:lnTo>
                  <a:lnTo>
                    <a:pt x="179" y="725"/>
                  </a:lnTo>
                  <a:lnTo>
                    <a:pt x="160" y="728"/>
                  </a:lnTo>
                  <a:lnTo>
                    <a:pt x="147" y="711"/>
                  </a:lnTo>
                  <a:lnTo>
                    <a:pt x="147" y="686"/>
                  </a:lnTo>
                  <a:lnTo>
                    <a:pt x="174" y="652"/>
                  </a:lnTo>
                  <a:lnTo>
                    <a:pt x="205" y="577"/>
                  </a:lnTo>
                  <a:lnTo>
                    <a:pt x="219" y="569"/>
                  </a:lnTo>
                  <a:lnTo>
                    <a:pt x="233" y="561"/>
                  </a:lnTo>
                  <a:lnTo>
                    <a:pt x="241" y="559"/>
                  </a:lnTo>
                  <a:lnTo>
                    <a:pt x="248" y="557"/>
                  </a:lnTo>
                  <a:lnTo>
                    <a:pt x="257" y="558"/>
                  </a:lnTo>
                  <a:lnTo>
                    <a:pt x="266" y="561"/>
                  </a:lnTo>
                  <a:lnTo>
                    <a:pt x="295" y="547"/>
                  </a:lnTo>
                  <a:lnTo>
                    <a:pt x="308" y="428"/>
                  </a:lnTo>
                  <a:lnTo>
                    <a:pt x="304" y="423"/>
                  </a:lnTo>
                  <a:lnTo>
                    <a:pt x="301" y="416"/>
                  </a:lnTo>
                  <a:lnTo>
                    <a:pt x="299" y="409"/>
                  </a:lnTo>
                  <a:lnTo>
                    <a:pt x="296" y="404"/>
                  </a:lnTo>
                  <a:lnTo>
                    <a:pt x="280" y="391"/>
                  </a:lnTo>
                  <a:lnTo>
                    <a:pt x="270" y="382"/>
                  </a:lnTo>
                  <a:lnTo>
                    <a:pt x="262" y="378"/>
                  </a:lnTo>
                  <a:lnTo>
                    <a:pt x="267" y="377"/>
                  </a:lnTo>
                  <a:lnTo>
                    <a:pt x="272" y="374"/>
                  </a:lnTo>
                  <a:lnTo>
                    <a:pt x="280" y="369"/>
                  </a:lnTo>
                  <a:lnTo>
                    <a:pt x="276" y="340"/>
                  </a:lnTo>
                  <a:lnTo>
                    <a:pt x="280" y="322"/>
                  </a:lnTo>
                  <a:lnTo>
                    <a:pt x="280" y="308"/>
                  </a:lnTo>
                  <a:lnTo>
                    <a:pt x="276" y="296"/>
                  </a:lnTo>
                  <a:lnTo>
                    <a:pt x="270" y="287"/>
                  </a:lnTo>
                  <a:lnTo>
                    <a:pt x="252" y="267"/>
                  </a:lnTo>
                  <a:lnTo>
                    <a:pt x="243" y="256"/>
                  </a:lnTo>
                  <a:lnTo>
                    <a:pt x="235" y="243"/>
                  </a:lnTo>
                  <a:lnTo>
                    <a:pt x="230" y="244"/>
                  </a:lnTo>
                  <a:lnTo>
                    <a:pt x="227" y="242"/>
                  </a:lnTo>
                  <a:lnTo>
                    <a:pt x="224" y="237"/>
                  </a:lnTo>
                  <a:lnTo>
                    <a:pt x="223" y="230"/>
                  </a:lnTo>
                  <a:lnTo>
                    <a:pt x="222" y="225"/>
                  </a:lnTo>
                  <a:lnTo>
                    <a:pt x="219" y="222"/>
                  </a:lnTo>
                  <a:lnTo>
                    <a:pt x="218" y="219"/>
                  </a:lnTo>
                  <a:lnTo>
                    <a:pt x="216" y="220"/>
                  </a:lnTo>
                  <a:lnTo>
                    <a:pt x="209" y="224"/>
                  </a:lnTo>
                  <a:lnTo>
                    <a:pt x="202" y="220"/>
                  </a:lnTo>
                  <a:lnTo>
                    <a:pt x="192" y="214"/>
                  </a:lnTo>
                  <a:lnTo>
                    <a:pt x="167" y="194"/>
                  </a:lnTo>
                  <a:lnTo>
                    <a:pt x="143" y="175"/>
                  </a:lnTo>
                  <a:lnTo>
                    <a:pt x="130" y="162"/>
                  </a:lnTo>
                  <a:lnTo>
                    <a:pt x="133" y="164"/>
                  </a:lnTo>
                  <a:lnTo>
                    <a:pt x="146" y="149"/>
                  </a:lnTo>
                  <a:lnTo>
                    <a:pt x="147" y="142"/>
                  </a:lnTo>
                  <a:lnTo>
                    <a:pt x="151" y="129"/>
                  </a:lnTo>
                  <a:lnTo>
                    <a:pt x="152" y="124"/>
                  </a:lnTo>
                  <a:lnTo>
                    <a:pt x="151" y="118"/>
                  </a:lnTo>
                  <a:lnTo>
                    <a:pt x="147" y="114"/>
                  </a:lnTo>
                  <a:lnTo>
                    <a:pt x="144" y="112"/>
                  </a:lnTo>
                  <a:lnTo>
                    <a:pt x="147" y="77"/>
                  </a:lnTo>
                  <a:lnTo>
                    <a:pt x="130" y="45"/>
                  </a:lnTo>
                  <a:lnTo>
                    <a:pt x="130" y="41"/>
                  </a:lnTo>
                  <a:lnTo>
                    <a:pt x="147" y="41"/>
                  </a:lnTo>
                  <a:lnTo>
                    <a:pt x="152" y="42"/>
                  </a:lnTo>
                  <a:lnTo>
                    <a:pt x="156" y="44"/>
                  </a:lnTo>
                  <a:lnTo>
                    <a:pt x="159" y="45"/>
                  </a:lnTo>
                  <a:lnTo>
                    <a:pt x="163" y="42"/>
                  </a:lnTo>
                  <a:lnTo>
                    <a:pt x="223" y="55"/>
                  </a:lnTo>
                  <a:lnTo>
                    <a:pt x="227" y="60"/>
                  </a:lnTo>
                  <a:lnTo>
                    <a:pt x="230" y="65"/>
                  </a:lnTo>
                  <a:lnTo>
                    <a:pt x="245" y="76"/>
                  </a:lnTo>
                  <a:lnTo>
                    <a:pt x="260" y="85"/>
                  </a:lnTo>
                  <a:lnTo>
                    <a:pt x="271" y="89"/>
                  </a:lnTo>
                  <a:lnTo>
                    <a:pt x="269" y="96"/>
                  </a:lnTo>
                  <a:lnTo>
                    <a:pt x="269" y="100"/>
                  </a:lnTo>
                  <a:lnTo>
                    <a:pt x="270" y="103"/>
                  </a:lnTo>
                  <a:lnTo>
                    <a:pt x="274" y="105"/>
                  </a:lnTo>
                  <a:lnTo>
                    <a:pt x="287" y="110"/>
                  </a:lnTo>
                  <a:lnTo>
                    <a:pt x="301" y="114"/>
                  </a:lnTo>
                  <a:lnTo>
                    <a:pt x="307" y="113"/>
                  </a:lnTo>
                  <a:lnTo>
                    <a:pt x="312" y="112"/>
                  </a:lnTo>
                  <a:lnTo>
                    <a:pt x="316" y="108"/>
                  </a:lnTo>
                  <a:lnTo>
                    <a:pt x="318" y="102"/>
                  </a:lnTo>
                  <a:lnTo>
                    <a:pt x="367" y="105"/>
                  </a:lnTo>
                  <a:lnTo>
                    <a:pt x="369" y="73"/>
                  </a:lnTo>
                  <a:lnTo>
                    <a:pt x="372" y="80"/>
                  </a:lnTo>
                  <a:lnTo>
                    <a:pt x="373" y="80"/>
                  </a:lnTo>
                  <a:lnTo>
                    <a:pt x="374" y="79"/>
                  </a:lnTo>
                  <a:lnTo>
                    <a:pt x="376" y="71"/>
                  </a:lnTo>
                  <a:lnTo>
                    <a:pt x="377" y="59"/>
                  </a:lnTo>
                  <a:lnTo>
                    <a:pt x="376" y="37"/>
                  </a:lnTo>
                  <a:lnTo>
                    <a:pt x="375" y="33"/>
                  </a:lnTo>
                  <a:lnTo>
                    <a:pt x="373" y="36"/>
                  </a:lnTo>
                  <a:lnTo>
                    <a:pt x="371" y="36"/>
                  </a:lnTo>
                  <a:lnTo>
                    <a:pt x="370" y="36"/>
                  </a:lnTo>
                  <a:lnTo>
                    <a:pt x="370" y="33"/>
                  </a:lnTo>
                  <a:lnTo>
                    <a:pt x="371" y="26"/>
                  </a:lnTo>
                  <a:lnTo>
                    <a:pt x="375" y="22"/>
                  </a:lnTo>
                  <a:lnTo>
                    <a:pt x="381" y="19"/>
                  </a:lnTo>
                  <a:lnTo>
                    <a:pt x="387" y="19"/>
                  </a:lnTo>
                  <a:lnTo>
                    <a:pt x="389" y="19"/>
                  </a:lnTo>
                  <a:lnTo>
                    <a:pt x="392" y="22"/>
                  </a:lnTo>
                  <a:lnTo>
                    <a:pt x="397" y="32"/>
                  </a:lnTo>
                  <a:lnTo>
                    <a:pt x="401" y="38"/>
                  </a:lnTo>
                  <a:lnTo>
                    <a:pt x="406" y="44"/>
                  </a:lnTo>
                  <a:lnTo>
                    <a:pt x="412" y="48"/>
                  </a:lnTo>
                  <a:lnTo>
                    <a:pt x="421" y="51"/>
                  </a:lnTo>
                  <a:lnTo>
                    <a:pt x="424" y="44"/>
                  </a:lnTo>
                  <a:lnTo>
                    <a:pt x="427" y="37"/>
                  </a:lnTo>
                  <a:lnTo>
                    <a:pt x="433" y="33"/>
                  </a:lnTo>
                  <a:lnTo>
                    <a:pt x="438" y="29"/>
                  </a:lnTo>
                  <a:lnTo>
                    <a:pt x="452" y="26"/>
                  </a:lnTo>
                  <a:lnTo>
                    <a:pt x="458" y="25"/>
                  </a:lnTo>
                  <a:lnTo>
                    <a:pt x="463" y="22"/>
                  </a:lnTo>
                  <a:lnTo>
                    <a:pt x="461" y="25"/>
                  </a:lnTo>
                  <a:lnTo>
                    <a:pt x="462" y="30"/>
                  </a:lnTo>
                  <a:lnTo>
                    <a:pt x="464" y="35"/>
                  </a:lnTo>
                  <a:lnTo>
                    <a:pt x="468" y="40"/>
                  </a:lnTo>
                  <a:lnTo>
                    <a:pt x="476" y="48"/>
                  </a:lnTo>
                  <a:lnTo>
                    <a:pt x="483" y="53"/>
                  </a:lnTo>
                  <a:lnTo>
                    <a:pt x="535" y="30"/>
                  </a:lnTo>
                  <a:lnTo>
                    <a:pt x="542" y="15"/>
                  </a:lnTo>
                  <a:lnTo>
                    <a:pt x="545" y="13"/>
                  </a:lnTo>
                  <a:lnTo>
                    <a:pt x="549" y="13"/>
                  </a:lnTo>
                  <a:lnTo>
                    <a:pt x="560" y="19"/>
                  </a:lnTo>
                  <a:lnTo>
                    <a:pt x="580" y="27"/>
                  </a:lnTo>
                  <a:lnTo>
                    <a:pt x="585" y="36"/>
                  </a:lnTo>
                  <a:lnTo>
                    <a:pt x="593" y="50"/>
                  </a:lnTo>
                  <a:lnTo>
                    <a:pt x="596" y="40"/>
                  </a:lnTo>
                  <a:lnTo>
                    <a:pt x="597" y="51"/>
                  </a:lnTo>
                  <a:lnTo>
                    <a:pt x="596" y="51"/>
                  </a:lnTo>
                  <a:lnTo>
                    <a:pt x="593" y="50"/>
                  </a:lnTo>
                  <a:lnTo>
                    <a:pt x="592" y="53"/>
                  </a:lnTo>
                  <a:lnTo>
                    <a:pt x="590" y="57"/>
                  </a:lnTo>
                  <a:lnTo>
                    <a:pt x="585" y="58"/>
                  </a:lnTo>
                  <a:lnTo>
                    <a:pt x="577" y="60"/>
                  </a:lnTo>
                  <a:lnTo>
                    <a:pt x="571" y="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1" name="Freeform 88"/>
            <p:cNvSpPr>
              <a:spLocks/>
            </p:cNvSpPr>
            <p:nvPr/>
          </p:nvSpPr>
          <p:spPr bwMode="auto">
            <a:xfrm>
              <a:off x="1177" y="1971"/>
              <a:ext cx="1063" cy="183"/>
            </a:xfrm>
            <a:custGeom>
              <a:avLst/>
              <a:gdLst/>
              <a:ahLst/>
              <a:cxnLst>
                <a:cxn ang="0">
                  <a:pos x="326" y="366"/>
                </a:cxn>
                <a:cxn ang="0">
                  <a:pos x="269" y="331"/>
                </a:cxn>
                <a:cxn ang="0">
                  <a:pos x="217" y="297"/>
                </a:cxn>
                <a:cxn ang="0">
                  <a:pos x="172" y="263"/>
                </a:cxn>
                <a:cxn ang="0">
                  <a:pos x="133" y="230"/>
                </a:cxn>
                <a:cxn ang="0">
                  <a:pos x="100" y="202"/>
                </a:cxn>
                <a:cxn ang="0">
                  <a:pos x="73" y="175"/>
                </a:cxn>
                <a:cxn ang="0">
                  <a:pos x="52" y="152"/>
                </a:cxn>
                <a:cxn ang="0">
                  <a:pos x="39" y="135"/>
                </a:cxn>
                <a:cxn ang="0">
                  <a:pos x="20" y="109"/>
                </a:cxn>
                <a:cxn ang="0">
                  <a:pos x="11" y="95"/>
                </a:cxn>
                <a:cxn ang="0">
                  <a:pos x="3" y="80"/>
                </a:cxn>
                <a:cxn ang="0">
                  <a:pos x="1" y="72"/>
                </a:cxn>
                <a:cxn ang="0">
                  <a:pos x="0" y="64"/>
                </a:cxn>
                <a:cxn ang="0">
                  <a:pos x="0" y="57"/>
                </a:cxn>
                <a:cxn ang="0">
                  <a:pos x="1" y="48"/>
                </a:cxn>
                <a:cxn ang="0">
                  <a:pos x="4" y="40"/>
                </a:cxn>
                <a:cxn ang="0">
                  <a:pos x="9" y="33"/>
                </a:cxn>
                <a:cxn ang="0">
                  <a:pos x="14" y="25"/>
                </a:cxn>
                <a:cxn ang="0">
                  <a:pos x="23" y="17"/>
                </a:cxn>
                <a:cxn ang="0">
                  <a:pos x="37" y="6"/>
                </a:cxn>
                <a:cxn ang="0">
                  <a:pos x="47" y="1"/>
                </a:cxn>
                <a:cxn ang="0">
                  <a:pos x="53" y="0"/>
                </a:cxn>
                <a:cxn ang="0">
                  <a:pos x="58" y="1"/>
                </a:cxn>
                <a:cxn ang="0">
                  <a:pos x="61" y="6"/>
                </a:cxn>
                <a:cxn ang="0">
                  <a:pos x="66" y="11"/>
                </a:cxn>
                <a:cxn ang="0">
                  <a:pos x="73" y="14"/>
                </a:cxn>
                <a:cxn ang="0">
                  <a:pos x="85" y="16"/>
                </a:cxn>
                <a:cxn ang="0">
                  <a:pos x="2126" y="16"/>
                </a:cxn>
                <a:cxn ang="0">
                  <a:pos x="2107" y="36"/>
                </a:cxn>
                <a:cxn ang="0">
                  <a:pos x="2087" y="57"/>
                </a:cxn>
                <a:cxn ang="0">
                  <a:pos x="85" y="57"/>
                </a:cxn>
                <a:cxn ang="0">
                  <a:pos x="75" y="56"/>
                </a:cxn>
                <a:cxn ang="0">
                  <a:pos x="65" y="57"/>
                </a:cxn>
                <a:cxn ang="0">
                  <a:pos x="62" y="58"/>
                </a:cxn>
                <a:cxn ang="0">
                  <a:pos x="59" y="59"/>
                </a:cxn>
                <a:cxn ang="0">
                  <a:pos x="58" y="62"/>
                </a:cxn>
                <a:cxn ang="0">
                  <a:pos x="58" y="68"/>
                </a:cxn>
                <a:cxn ang="0">
                  <a:pos x="60" y="74"/>
                </a:cxn>
                <a:cxn ang="0">
                  <a:pos x="63" y="80"/>
                </a:cxn>
                <a:cxn ang="0">
                  <a:pos x="68" y="85"/>
                </a:cxn>
                <a:cxn ang="0">
                  <a:pos x="75" y="89"/>
                </a:cxn>
                <a:cxn ang="0">
                  <a:pos x="82" y="93"/>
                </a:cxn>
                <a:cxn ang="0">
                  <a:pos x="89" y="95"/>
                </a:cxn>
                <a:cxn ang="0">
                  <a:pos x="99" y="97"/>
                </a:cxn>
                <a:cxn ang="0">
                  <a:pos x="109" y="97"/>
                </a:cxn>
                <a:cxn ang="0">
                  <a:pos x="2055" y="97"/>
                </a:cxn>
                <a:cxn ang="0">
                  <a:pos x="2033" y="127"/>
                </a:cxn>
                <a:cxn ang="0">
                  <a:pos x="2014" y="159"/>
                </a:cxn>
                <a:cxn ang="0">
                  <a:pos x="1998" y="191"/>
                </a:cxn>
                <a:cxn ang="0">
                  <a:pos x="1984" y="225"/>
                </a:cxn>
                <a:cxn ang="0">
                  <a:pos x="1971" y="259"/>
                </a:cxn>
                <a:cxn ang="0">
                  <a:pos x="1961" y="294"/>
                </a:cxn>
                <a:cxn ang="0">
                  <a:pos x="1954" y="330"/>
                </a:cxn>
                <a:cxn ang="0">
                  <a:pos x="1948" y="366"/>
                </a:cxn>
                <a:cxn ang="0">
                  <a:pos x="326" y="366"/>
                </a:cxn>
              </a:cxnLst>
              <a:rect l="0" t="0" r="r" b="b"/>
              <a:pathLst>
                <a:path w="2126" h="366">
                  <a:moveTo>
                    <a:pt x="326" y="366"/>
                  </a:moveTo>
                  <a:lnTo>
                    <a:pt x="269" y="331"/>
                  </a:lnTo>
                  <a:lnTo>
                    <a:pt x="217" y="297"/>
                  </a:lnTo>
                  <a:lnTo>
                    <a:pt x="172" y="263"/>
                  </a:lnTo>
                  <a:lnTo>
                    <a:pt x="133" y="230"/>
                  </a:lnTo>
                  <a:lnTo>
                    <a:pt x="100" y="202"/>
                  </a:lnTo>
                  <a:lnTo>
                    <a:pt x="73" y="175"/>
                  </a:lnTo>
                  <a:lnTo>
                    <a:pt x="52" y="152"/>
                  </a:lnTo>
                  <a:lnTo>
                    <a:pt x="39" y="135"/>
                  </a:lnTo>
                  <a:lnTo>
                    <a:pt x="20" y="109"/>
                  </a:lnTo>
                  <a:lnTo>
                    <a:pt x="11" y="95"/>
                  </a:lnTo>
                  <a:lnTo>
                    <a:pt x="3" y="80"/>
                  </a:lnTo>
                  <a:lnTo>
                    <a:pt x="1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1" y="48"/>
                  </a:lnTo>
                  <a:lnTo>
                    <a:pt x="4" y="40"/>
                  </a:lnTo>
                  <a:lnTo>
                    <a:pt x="9" y="33"/>
                  </a:lnTo>
                  <a:lnTo>
                    <a:pt x="14" y="25"/>
                  </a:lnTo>
                  <a:lnTo>
                    <a:pt x="23" y="17"/>
                  </a:lnTo>
                  <a:lnTo>
                    <a:pt x="37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58" y="1"/>
                  </a:lnTo>
                  <a:lnTo>
                    <a:pt x="61" y="6"/>
                  </a:lnTo>
                  <a:lnTo>
                    <a:pt x="66" y="11"/>
                  </a:lnTo>
                  <a:lnTo>
                    <a:pt x="73" y="14"/>
                  </a:lnTo>
                  <a:lnTo>
                    <a:pt x="85" y="16"/>
                  </a:lnTo>
                  <a:lnTo>
                    <a:pt x="2126" y="16"/>
                  </a:lnTo>
                  <a:lnTo>
                    <a:pt x="2107" y="36"/>
                  </a:lnTo>
                  <a:lnTo>
                    <a:pt x="2087" y="57"/>
                  </a:lnTo>
                  <a:lnTo>
                    <a:pt x="85" y="57"/>
                  </a:lnTo>
                  <a:lnTo>
                    <a:pt x="75" y="56"/>
                  </a:lnTo>
                  <a:lnTo>
                    <a:pt x="65" y="57"/>
                  </a:lnTo>
                  <a:lnTo>
                    <a:pt x="62" y="58"/>
                  </a:lnTo>
                  <a:lnTo>
                    <a:pt x="59" y="59"/>
                  </a:lnTo>
                  <a:lnTo>
                    <a:pt x="58" y="62"/>
                  </a:lnTo>
                  <a:lnTo>
                    <a:pt x="58" y="68"/>
                  </a:lnTo>
                  <a:lnTo>
                    <a:pt x="60" y="74"/>
                  </a:lnTo>
                  <a:lnTo>
                    <a:pt x="63" y="80"/>
                  </a:lnTo>
                  <a:lnTo>
                    <a:pt x="68" y="85"/>
                  </a:lnTo>
                  <a:lnTo>
                    <a:pt x="75" y="89"/>
                  </a:lnTo>
                  <a:lnTo>
                    <a:pt x="82" y="93"/>
                  </a:lnTo>
                  <a:lnTo>
                    <a:pt x="89" y="95"/>
                  </a:lnTo>
                  <a:lnTo>
                    <a:pt x="99" y="97"/>
                  </a:lnTo>
                  <a:lnTo>
                    <a:pt x="109" y="97"/>
                  </a:lnTo>
                  <a:lnTo>
                    <a:pt x="2055" y="97"/>
                  </a:lnTo>
                  <a:lnTo>
                    <a:pt x="2033" y="127"/>
                  </a:lnTo>
                  <a:lnTo>
                    <a:pt x="2014" y="159"/>
                  </a:lnTo>
                  <a:lnTo>
                    <a:pt x="1998" y="191"/>
                  </a:lnTo>
                  <a:lnTo>
                    <a:pt x="1984" y="225"/>
                  </a:lnTo>
                  <a:lnTo>
                    <a:pt x="1971" y="259"/>
                  </a:lnTo>
                  <a:lnTo>
                    <a:pt x="1961" y="294"/>
                  </a:lnTo>
                  <a:lnTo>
                    <a:pt x="1954" y="330"/>
                  </a:lnTo>
                  <a:lnTo>
                    <a:pt x="1948" y="366"/>
                  </a:lnTo>
                  <a:lnTo>
                    <a:pt x="326" y="3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2" name="Freeform 89"/>
            <p:cNvSpPr>
              <a:spLocks/>
            </p:cNvSpPr>
            <p:nvPr/>
          </p:nvSpPr>
          <p:spPr bwMode="auto">
            <a:xfrm>
              <a:off x="1383" y="2167"/>
              <a:ext cx="1531" cy="682"/>
            </a:xfrm>
            <a:custGeom>
              <a:avLst/>
              <a:gdLst/>
              <a:ahLst/>
              <a:cxnLst>
                <a:cxn ang="0">
                  <a:pos x="66" y="57"/>
                </a:cxn>
                <a:cxn ang="0">
                  <a:pos x="58" y="63"/>
                </a:cxn>
                <a:cxn ang="0">
                  <a:pos x="63" y="81"/>
                </a:cxn>
                <a:cxn ang="0">
                  <a:pos x="82" y="93"/>
                </a:cxn>
                <a:cxn ang="0">
                  <a:pos x="109" y="98"/>
                </a:cxn>
                <a:cxn ang="0">
                  <a:pos x="1538" y="163"/>
                </a:cxn>
                <a:cxn ang="0">
                  <a:pos x="1558" y="263"/>
                </a:cxn>
                <a:cxn ang="0">
                  <a:pos x="1589" y="363"/>
                </a:cxn>
                <a:cxn ang="0">
                  <a:pos x="1640" y="483"/>
                </a:cxn>
                <a:cxn ang="0">
                  <a:pos x="1725" y="626"/>
                </a:cxn>
                <a:cxn ang="0">
                  <a:pos x="1817" y="743"/>
                </a:cxn>
                <a:cxn ang="0">
                  <a:pos x="1918" y="851"/>
                </a:cxn>
                <a:cxn ang="0">
                  <a:pos x="2029" y="950"/>
                </a:cxn>
                <a:cxn ang="0">
                  <a:pos x="2148" y="1039"/>
                </a:cxn>
                <a:cxn ang="0">
                  <a:pos x="2275" y="1117"/>
                </a:cxn>
                <a:cxn ang="0">
                  <a:pos x="2410" y="1183"/>
                </a:cxn>
                <a:cxn ang="0">
                  <a:pos x="2551" y="1237"/>
                </a:cxn>
                <a:cxn ang="0">
                  <a:pos x="2699" y="1278"/>
                </a:cxn>
                <a:cxn ang="0">
                  <a:pos x="2850" y="1305"/>
                </a:cxn>
                <a:cxn ang="0">
                  <a:pos x="3008" y="1318"/>
                </a:cxn>
                <a:cxn ang="0">
                  <a:pos x="3007" y="1364"/>
                </a:cxn>
                <a:cxn ang="0">
                  <a:pos x="2845" y="1351"/>
                </a:cxn>
                <a:cxn ang="0">
                  <a:pos x="2689" y="1322"/>
                </a:cxn>
                <a:cxn ang="0">
                  <a:pos x="2537" y="1281"/>
                </a:cxn>
                <a:cxn ang="0">
                  <a:pos x="2391" y="1226"/>
                </a:cxn>
                <a:cxn ang="0">
                  <a:pos x="2252" y="1157"/>
                </a:cxn>
                <a:cxn ang="0">
                  <a:pos x="2122" y="1078"/>
                </a:cxn>
                <a:cxn ang="0">
                  <a:pos x="2000" y="986"/>
                </a:cxn>
                <a:cxn ang="0">
                  <a:pos x="1887" y="884"/>
                </a:cxn>
                <a:cxn ang="0">
                  <a:pos x="1783" y="773"/>
                </a:cxn>
                <a:cxn ang="0">
                  <a:pos x="1688" y="652"/>
                </a:cxn>
                <a:cxn ang="0">
                  <a:pos x="1626" y="556"/>
                </a:cxn>
                <a:cxn ang="0">
                  <a:pos x="1581" y="466"/>
                </a:cxn>
                <a:cxn ang="0">
                  <a:pos x="1542" y="366"/>
                </a:cxn>
                <a:cxn ang="0">
                  <a:pos x="218" y="298"/>
                </a:cxn>
                <a:cxn ang="0">
                  <a:pos x="99" y="202"/>
                </a:cxn>
                <a:cxn ang="0">
                  <a:pos x="38" y="136"/>
                </a:cxn>
                <a:cxn ang="0">
                  <a:pos x="5" y="81"/>
                </a:cxn>
                <a:cxn ang="0">
                  <a:pos x="0" y="57"/>
                </a:cxn>
                <a:cxn ang="0">
                  <a:pos x="9" y="34"/>
                </a:cxn>
                <a:cxn ang="0">
                  <a:pos x="37" y="6"/>
                </a:cxn>
                <a:cxn ang="0">
                  <a:pos x="58" y="2"/>
                </a:cxn>
                <a:cxn ang="0">
                  <a:pos x="73" y="15"/>
                </a:cxn>
                <a:cxn ang="0">
                  <a:pos x="1532" y="57"/>
                </a:cxn>
              </a:cxnLst>
              <a:rect l="0" t="0" r="r" b="b"/>
              <a:pathLst>
                <a:path w="3062" h="1365">
                  <a:moveTo>
                    <a:pt x="84" y="57"/>
                  </a:moveTo>
                  <a:lnTo>
                    <a:pt x="76" y="57"/>
                  </a:lnTo>
                  <a:lnTo>
                    <a:pt x="66" y="57"/>
                  </a:lnTo>
                  <a:lnTo>
                    <a:pt x="62" y="58"/>
                  </a:lnTo>
                  <a:lnTo>
                    <a:pt x="59" y="60"/>
                  </a:lnTo>
                  <a:lnTo>
                    <a:pt x="58" y="63"/>
                  </a:lnTo>
                  <a:lnTo>
                    <a:pt x="58" y="68"/>
                  </a:lnTo>
                  <a:lnTo>
                    <a:pt x="60" y="74"/>
                  </a:lnTo>
                  <a:lnTo>
                    <a:pt x="63" y="81"/>
                  </a:lnTo>
                  <a:lnTo>
                    <a:pt x="69" y="85"/>
                  </a:lnTo>
                  <a:lnTo>
                    <a:pt x="74" y="89"/>
                  </a:lnTo>
                  <a:lnTo>
                    <a:pt x="82" y="93"/>
                  </a:lnTo>
                  <a:lnTo>
                    <a:pt x="91" y="96"/>
                  </a:lnTo>
                  <a:lnTo>
                    <a:pt x="99" y="97"/>
                  </a:lnTo>
                  <a:lnTo>
                    <a:pt x="109" y="98"/>
                  </a:lnTo>
                  <a:lnTo>
                    <a:pt x="1532" y="98"/>
                  </a:lnTo>
                  <a:lnTo>
                    <a:pt x="1535" y="131"/>
                  </a:lnTo>
                  <a:lnTo>
                    <a:pt x="1538" y="163"/>
                  </a:lnTo>
                  <a:lnTo>
                    <a:pt x="1544" y="196"/>
                  </a:lnTo>
                  <a:lnTo>
                    <a:pt x="1550" y="229"/>
                  </a:lnTo>
                  <a:lnTo>
                    <a:pt x="1558" y="263"/>
                  </a:lnTo>
                  <a:lnTo>
                    <a:pt x="1568" y="297"/>
                  </a:lnTo>
                  <a:lnTo>
                    <a:pt x="1578" y="329"/>
                  </a:lnTo>
                  <a:lnTo>
                    <a:pt x="1589" y="363"/>
                  </a:lnTo>
                  <a:lnTo>
                    <a:pt x="1590" y="366"/>
                  </a:lnTo>
                  <a:lnTo>
                    <a:pt x="1614" y="427"/>
                  </a:lnTo>
                  <a:lnTo>
                    <a:pt x="1640" y="483"/>
                  </a:lnTo>
                  <a:lnTo>
                    <a:pt x="1667" y="537"/>
                  </a:lnTo>
                  <a:lnTo>
                    <a:pt x="1698" y="583"/>
                  </a:lnTo>
                  <a:lnTo>
                    <a:pt x="1725" y="626"/>
                  </a:lnTo>
                  <a:lnTo>
                    <a:pt x="1755" y="666"/>
                  </a:lnTo>
                  <a:lnTo>
                    <a:pt x="1786" y="705"/>
                  </a:lnTo>
                  <a:lnTo>
                    <a:pt x="1817" y="743"/>
                  </a:lnTo>
                  <a:lnTo>
                    <a:pt x="1850" y="780"/>
                  </a:lnTo>
                  <a:lnTo>
                    <a:pt x="1883" y="815"/>
                  </a:lnTo>
                  <a:lnTo>
                    <a:pt x="1918" y="851"/>
                  </a:lnTo>
                  <a:lnTo>
                    <a:pt x="1954" y="885"/>
                  </a:lnTo>
                  <a:lnTo>
                    <a:pt x="1991" y="919"/>
                  </a:lnTo>
                  <a:lnTo>
                    <a:pt x="2029" y="950"/>
                  </a:lnTo>
                  <a:lnTo>
                    <a:pt x="2068" y="980"/>
                  </a:lnTo>
                  <a:lnTo>
                    <a:pt x="2108" y="1011"/>
                  </a:lnTo>
                  <a:lnTo>
                    <a:pt x="2148" y="1039"/>
                  </a:lnTo>
                  <a:lnTo>
                    <a:pt x="2190" y="1067"/>
                  </a:lnTo>
                  <a:lnTo>
                    <a:pt x="2232" y="1092"/>
                  </a:lnTo>
                  <a:lnTo>
                    <a:pt x="2275" y="1117"/>
                  </a:lnTo>
                  <a:lnTo>
                    <a:pt x="2320" y="1141"/>
                  </a:lnTo>
                  <a:lnTo>
                    <a:pt x="2364" y="1163"/>
                  </a:lnTo>
                  <a:lnTo>
                    <a:pt x="2410" y="1183"/>
                  </a:lnTo>
                  <a:lnTo>
                    <a:pt x="2456" y="1203"/>
                  </a:lnTo>
                  <a:lnTo>
                    <a:pt x="2503" y="1221"/>
                  </a:lnTo>
                  <a:lnTo>
                    <a:pt x="2551" y="1237"/>
                  </a:lnTo>
                  <a:lnTo>
                    <a:pt x="2600" y="1252"/>
                  </a:lnTo>
                  <a:lnTo>
                    <a:pt x="2649" y="1266"/>
                  </a:lnTo>
                  <a:lnTo>
                    <a:pt x="2699" y="1278"/>
                  </a:lnTo>
                  <a:lnTo>
                    <a:pt x="2748" y="1289"/>
                  </a:lnTo>
                  <a:lnTo>
                    <a:pt x="2801" y="1297"/>
                  </a:lnTo>
                  <a:lnTo>
                    <a:pt x="2850" y="1305"/>
                  </a:lnTo>
                  <a:lnTo>
                    <a:pt x="2904" y="1310"/>
                  </a:lnTo>
                  <a:lnTo>
                    <a:pt x="2956" y="1315"/>
                  </a:lnTo>
                  <a:lnTo>
                    <a:pt x="3008" y="1318"/>
                  </a:lnTo>
                  <a:lnTo>
                    <a:pt x="3062" y="1318"/>
                  </a:lnTo>
                  <a:lnTo>
                    <a:pt x="3062" y="1365"/>
                  </a:lnTo>
                  <a:lnTo>
                    <a:pt x="3007" y="1364"/>
                  </a:lnTo>
                  <a:lnTo>
                    <a:pt x="2952" y="1360"/>
                  </a:lnTo>
                  <a:lnTo>
                    <a:pt x="2898" y="1357"/>
                  </a:lnTo>
                  <a:lnTo>
                    <a:pt x="2845" y="1351"/>
                  </a:lnTo>
                  <a:lnTo>
                    <a:pt x="2793" y="1343"/>
                  </a:lnTo>
                  <a:lnTo>
                    <a:pt x="2740" y="1333"/>
                  </a:lnTo>
                  <a:lnTo>
                    <a:pt x="2689" y="1322"/>
                  </a:lnTo>
                  <a:lnTo>
                    <a:pt x="2637" y="1310"/>
                  </a:lnTo>
                  <a:lnTo>
                    <a:pt x="2587" y="1296"/>
                  </a:lnTo>
                  <a:lnTo>
                    <a:pt x="2537" y="1281"/>
                  </a:lnTo>
                  <a:lnTo>
                    <a:pt x="2488" y="1264"/>
                  </a:lnTo>
                  <a:lnTo>
                    <a:pt x="2439" y="1246"/>
                  </a:lnTo>
                  <a:lnTo>
                    <a:pt x="2391" y="1226"/>
                  </a:lnTo>
                  <a:lnTo>
                    <a:pt x="2345" y="1204"/>
                  </a:lnTo>
                  <a:lnTo>
                    <a:pt x="2299" y="1181"/>
                  </a:lnTo>
                  <a:lnTo>
                    <a:pt x="2252" y="1157"/>
                  </a:lnTo>
                  <a:lnTo>
                    <a:pt x="2209" y="1132"/>
                  </a:lnTo>
                  <a:lnTo>
                    <a:pt x="2166" y="1106"/>
                  </a:lnTo>
                  <a:lnTo>
                    <a:pt x="2122" y="1078"/>
                  </a:lnTo>
                  <a:lnTo>
                    <a:pt x="2080" y="1049"/>
                  </a:lnTo>
                  <a:lnTo>
                    <a:pt x="2040" y="1017"/>
                  </a:lnTo>
                  <a:lnTo>
                    <a:pt x="2000" y="986"/>
                  </a:lnTo>
                  <a:lnTo>
                    <a:pt x="1961" y="953"/>
                  </a:lnTo>
                  <a:lnTo>
                    <a:pt x="1923" y="920"/>
                  </a:lnTo>
                  <a:lnTo>
                    <a:pt x="1887" y="884"/>
                  </a:lnTo>
                  <a:lnTo>
                    <a:pt x="1851" y="848"/>
                  </a:lnTo>
                  <a:lnTo>
                    <a:pt x="1815" y="811"/>
                  </a:lnTo>
                  <a:lnTo>
                    <a:pt x="1783" y="773"/>
                  </a:lnTo>
                  <a:lnTo>
                    <a:pt x="1750" y="734"/>
                  </a:lnTo>
                  <a:lnTo>
                    <a:pt x="1718" y="693"/>
                  </a:lnTo>
                  <a:lnTo>
                    <a:pt x="1688" y="652"/>
                  </a:lnTo>
                  <a:lnTo>
                    <a:pt x="1659" y="609"/>
                  </a:lnTo>
                  <a:lnTo>
                    <a:pt x="1643" y="583"/>
                  </a:lnTo>
                  <a:lnTo>
                    <a:pt x="1626" y="556"/>
                  </a:lnTo>
                  <a:lnTo>
                    <a:pt x="1610" y="528"/>
                  </a:lnTo>
                  <a:lnTo>
                    <a:pt x="1596" y="497"/>
                  </a:lnTo>
                  <a:lnTo>
                    <a:pt x="1581" y="466"/>
                  </a:lnTo>
                  <a:lnTo>
                    <a:pt x="1568" y="434"/>
                  </a:lnTo>
                  <a:lnTo>
                    <a:pt x="1554" y="401"/>
                  </a:lnTo>
                  <a:lnTo>
                    <a:pt x="1542" y="366"/>
                  </a:lnTo>
                  <a:lnTo>
                    <a:pt x="327" y="366"/>
                  </a:lnTo>
                  <a:lnTo>
                    <a:pt x="270" y="332"/>
                  </a:lnTo>
                  <a:lnTo>
                    <a:pt x="218" y="298"/>
                  </a:lnTo>
                  <a:lnTo>
                    <a:pt x="173" y="264"/>
                  </a:lnTo>
                  <a:lnTo>
                    <a:pt x="133" y="231"/>
                  </a:lnTo>
                  <a:lnTo>
                    <a:pt x="99" y="202"/>
                  </a:lnTo>
                  <a:lnTo>
                    <a:pt x="73" y="175"/>
                  </a:lnTo>
                  <a:lnTo>
                    <a:pt x="53" y="153"/>
                  </a:lnTo>
                  <a:lnTo>
                    <a:pt x="38" y="136"/>
                  </a:lnTo>
                  <a:lnTo>
                    <a:pt x="19" y="110"/>
                  </a:lnTo>
                  <a:lnTo>
                    <a:pt x="11" y="96"/>
                  </a:lnTo>
                  <a:lnTo>
                    <a:pt x="5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2" y="49"/>
                  </a:lnTo>
                  <a:lnTo>
                    <a:pt x="5" y="42"/>
                  </a:lnTo>
                  <a:lnTo>
                    <a:pt x="9" y="34"/>
                  </a:lnTo>
                  <a:lnTo>
                    <a:pt x="16" y="25"/>
                  </a:lnTo>
                  <a:lnTo>
                    <a:pt x="23" y="18"/>
                  </a:lnTo>
                  <a:lnTo>
                    <a:pt x="37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58" y="2"/>
                  </a:lnTo>
                  <a:lnTo>
                    <a:pt x="61" y="7"/>
                  </a:lnTo>
                  <a:lnTo>
                    <a:pt x="66" y="11"/>
                  </a:lnTo>
                  <a:lnTo>
                    <a:pt x="73" y="15"/>
                  </a:lnTo>
                  <a:lnTo>
                    <a:pt x="85" y="17"/>
                  </a:lnTo>
                  <a:lnTo>
                    <a:pt x="1533" y="17"/>
                  </a:lnTo>
                  <a:lnTo>
                    <a:pt x="1532" y="57"/>
                  </a:lnTo>
                  <a:lnTo>
                    <a:pt x="84" y="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3" name="Freeform 90"/>
            <p:cNvSpPr>
              <a:spLocks noEditPoints="1"/>
            </p:cNvSpPr>
            <p:nvPr/>
          </p:nvSpPr>
          <p:spPr bwMode="auto">
            <a:xfrm>
              <a:off x="968" y="1159"/>
              <a:ext cx="3890" cy="1639"/>
            </a:xfrm>
            <a:custGeom>
              <a:avLst/>
              <a:gdLst/>
              <a:ahLst/>
              <a:cxnLst>
                <a:cxn ang="0">
                  <a:pos x="5128" y="613"/>
                </a:cxn>
                <a:cxn ang="0">
                  <a:pos x="4491" y="160"/>
                </a:cxn>
                <a:cxn ang="0">
                  <a:pos x="3683" y="60"/>
                </a:cxn>
                <a:cxn ang="0">
                  <a:pos x="2944" y="349"/>
                </a:cxn>
                <a:cxn ang="0">
                  <a:pos x="2434" y="937"/>
                </a:cxn>
                <a:cxn ang="0">
                  <a:pos x="2786" y="976"/>
                </a:cxn>
                <a:cxn ang="0">
                  <a:pos x="3210" y="565"/>
                </a:cxn>
                <a:cxn ang="0">
                  <a:pos x="3785" y="378"/>
                </a:cxn>
                <a:cxn ang="0">
                  <a:pos x="4395" y="474"/>
                </a:cxn>
                <a:cxn ang="0">
                  <a:pos x="4877" y="819"/>
                </a:cxn>
                <a:cxn ang="0">
                  <a:pos x="2579" y="1759"/>
                </a:cxn>
                <a:cxn ang="0">
                  <a:pos x="2463" y="2035"/>
                </a:cxn>
                <a:cxn ang="0">
                  <a:pos x="2633" y="2584"/>
                </a:cxn>
                <a:cxn ang="0">
                  <a:pos x="3030" y="2974"/>
                </a:cxn>
                <a:cxn ang="0">
                  <a:pos x="3549" y="3199"/>
                </a:cxn>
                <a:cxn ang="0">
                  <a:pos x="4137" y="3218"/>
                </a:cxn>
                <a:cxn ang="0">
                  <a:pos x="4673" y="3025"/>
                </a:cxn>
                <a:cxn ang="0">
                  <a:pos x="5094" y="2659"/>
                </a:cxn>
                <a:cxn ang="0">
                  <a:pos x="5322" y="2112"/>
                </a:cxn>
                <a:cxn ang="0">
                  <a:pos x="5235" y="1801"/>
                </a:cxn>
                <a:cxn ang="0">
                  <a:pos x="5025" y="2356"/>
                </a:cxn>
                <a:cxn ang="0">
                  <a:pos x="4500" y="2858"/>
                </a:cxn>
                <a:cxn ang="0">
                  <a:pos x="3761" y="3000"/>
                </a:cxn>
                <a:cxn ang="0">
                  <a:pos x="3077" y="2723"/>
                </a:cxn>
                <a:cxn ang="0">
                  <a:pos x="2653" y="2132"/>
                </a:cxn>
                <a:cxn ang="0">
                  <a:pos x="2652" y="1964"/>
                </a:cxn>
                <a:cxn ang="0">
                  <a:pos x="3002" y="2595"/>
                </a:cxn>
                <a:cxn ang="0">
                  <a:pos x="3638" y="2935"/>
                </a:cxn>
                <a:cxn ang="0">
                  <a:pos x="4381" y="2862"/>
                </a:cxn>
                <a:cxn ang="0">
                  <a:pos x="4936" y="2410"/>
                </a:cxn>
                <a:cxn ang="0">
                  <a:pos x="5160" y="1711"/>
                </a:cxn>
                <a:cxn ang="0">
                  <a:pos x="5019" y="1370"/>
                </a:cxn>
                <a:cxn ang="0">
                  <a:pos x="4811" y="816"/>
                </a:cxn>
                <a:cxn ang="0">
                  <a:pos x="4332" y="500"/>
                </a:cxn>
                <a:cxn ang="0">
                  <a:pos x="3738" y="430"/>
                </a:cxn>
                <a:cxn ang="0">
                  <a:pos x="3191" y="631"/>
                </a:cxn>
                <a:cxn ang="0">
                  <a:pos x="2798" y="1046"/>
                </a:cxn>
                <a:cxn ang="0">
                  <a:pos x="2756" y="1616"/>
                </a:cxn>
                <a:cxn ang="0">
                  <a:pos x="7672" y="1326"/>
                </a:cxn>
                <a:cxn ang="0">
                  <a:pos x="7715" y="1287"/>
                </a:cxn>
                <a:cxn ang="0">
                  <a:pos x="5205" y="1690"/>
                </a:cxn>
                <a:cxn ang="0">
                  <a:pos x="5361" y="2107"/>
                </a:cxn>
                <a:cxn ang="0">
                  <a:pos x="5242" y="2515"/>
                </a:cxn>
                <a:cxn ang="0">
                  <a:pos x="4890" y="2922"/>
                </a:cxn>
                <a:cxn ang="0">
                  <a:pos x="4384" y="3199"/>
                </a:cxn>
                <a:cxn ang="0">
                  <a:pos x="3788" y="3274"/>
                </a:cxn>
                <a:cxn ang="0">
                  <a:pos x="3217" y="3127"/>
                </a:cxn>
                <a:cxn ang="0">
                  <a:pos x="2752" y="2792"/>
                </a:cxn>
                <a:cxn ang="0">
                  <a:pos x="2482" y="2393"/>
                </a:cxn>
                <a:cxn ang="0">
                  <a:pos x="2432" y="1960"/>
                </a:cxn>
                <a:cxn ang="0">
                  <a:pos x="2724" y="1582"/>
                </a:cxn>
                <a:cxn ang="0">
                  <a:pos x="58" y="1298"/>
                </a:cxn>
                <a:cxn ang="0">
                  <a:pos x="2669" y="1547"/>
                </a:cxn>
                <a:cxn ang="0">
                  <a:pos x="99" y="1430"/>
                </a:cxn>
                <a:cxn ang="0">
                  <a:pos x="9" y="1262"/>
                </a:cxn>
                <a:cxn ang="0">
                  <a:pos x="2284" y="1179"/>
                </a:cxn>
                <a:cxn ang="0">
                  <a:pos x="2705" y="489"/>
                </a:cxn>
                <a:cxn ang="0">
                  <a:pos x="3401" y="72"/>
                </a:cxn>
                <a:cxn ang="0">
                  <a:pos x="4246" y="37"/>
                </a:cxn>
                <a:cxn ang="0">
                  <a:pos x="4977" y="398"/>
                </a:cxn>
                <a:cxn ang="0">
                  <a:pos x="5452" y="1050"/>
                </a:cxn>
                <a:cxn ang="0">
                  <a:pos x="7758" y="1247"/>
                </a:cxn>
                <a:cxn ang="0">
                  <a:pos x="7708" y="1405"/>
                </a:cxn>
              </a:cxnLst>
              <a:rect l="0" t="0" r="r" b="b"/>
              <a:pathLst>
                <a:path w="7780" h="3278">
                  <a:moveTo>
                    <a:pt x="5470" y="1246"/>
                  </a:moveTo>
                  <a:lnTo>
                    <a:pt x="5451" y="1182"/>
                  </a:lnTo>
                  <a:lnTo>
                    <a:pt x="5429" y="1119"/>
                  </a:lnTo>
                  <a:lnTo>
                    <a:pt x="5404" y="1057"/>
                  </a:lnTo>
                  <a:lnTo>
                    <a:pt x="5378" y="997"/>
                  </a:lnTo>
                  <a:lnTo>
                    <a:pt x="5349" y="937"/>
                  </a:lnTo>
                  <a:lnTo>
                    <a:pt x="5317" y="879"/>
                  </a:lnTo>
                  <a:lnTo>
                    <a:pt x="5284" y="822"/>
                  </a:lnTo>
                  <a:lnTo>
                    <a:pt x="5248" y="767"/>
                  </a:lnTo>
                  <a:lnTo>
                    <a:pt x="5210" y="714"/>
                  </a:lnTo>
                  <a:lnTo>
                    <a:pt x="5171" y="663"/>
                  </a:lnTo>
                  <a:lnTo>
                    <a:pt x="5128" y="613"/>
                  </a:lnTo>
                  <a:lnTo>
                    <a:pt x="5085" y="563"/>
                  </a:lnTo>
                  <a:lnTo>
                    <a:pt x="5038" y="516"/>
                  </a:lnTo>
                  <a:lnTo>
                    <a:pt x="4992" y="472"/>
                  </a:lnTo>
                  <a:lnTo>
                    <a:pt x="4942" y="429"/>
                  </a:lnTo>
                  <a:lnTo>
                    <a:pt x="4891" y="387"/>
                  </a:lnTo>
                  <a:lnTo>
                    <a:pt x="4839" y="349"/>
                  </a:lnTo>
                  <a:lnTo>
                    <a:pt x="4784" y="312"/>
                  </a:lnTo>
                  <a:lnTo>
                    <a:pt x="4729" y="276"/>
                  </a:lnTo>
                  <a:lnTo>
                    <a:pt x="4671" y="244"/>
                  </a:lnTo>
                  <a:lnTo>
                    <a:pt x="4613" y="214"/>
                  </a:lnTo>
                  <a:lnTo>
                    <a:pt x="4553" y="186"/>
                  </a:lnTo>
                  <a:lnTo>
                    <a:pt x="4491" y="160"/>
                  </a:lnTo>
                  <a:lnTo>
                    <a:pt x="4428" y="136"/>
                  </a:lnTo>
                  <a:lnTo>
                    <a:pt x="4364" y="117"/>
                  </a:lnTo>
                  <a:lnTo>
                    <a:pt x="4300" y="98"/>
                  </a:lnTo>
                  <a:lnTo>
                    <a:pt x="4234" y="83"/>
                  </a:lnTo>
                  <a:lnTo>
                    <a:pt x="4167" y="70"/>
                  </a:lnTo>
                  <a:lnTo>
                    <a:pt x="4099" y="60"/>
                  </a:lnTo>
                  <a:lnTo>
                    <a:pt x="4031" y="53"/>
                  </a:lnTo>
                  <a:lnTo>
                    <a:pt x="3962" y="48"/>
                  </a:lnTo>
                  <a:lnTo>
                    <a:pt x="3891" y="47"/>
                  </a:lnTo>
                  <a:lnTo>
                    <a:pt x="3821" y="48"/>
                  </a:lnTo>
                  <a:lnTo>
                    <a:pt x="3751" y="53"/>
                  </a:lnTo>
                  <a:lnTo>
                    <a:pt x="3683" y="60"/>
                  </a:lnTo>
                  <a:lnTo>
                    <a:pt x="3614" y="70"/>
                  </a:lnTo>
                  <a:lnTo>
                    <a:pt x="3547" y="83"/>
                  </a:lnTo>
                  <a:lnTo>
                    <a:pt x="3482" y="98"/>
                  </a:lnTo>
                  <a:lnTo>
                    <a:pt x="3417" y="117"/>
                  </a:lnTo>
                  <a:lnTo>
                    <a:pt x="3354" y="136"/>
                  </a:lnTo>
                  <a:lnTo>
                    <a:pt x="3291" y="160"/>
                  </a:lnTo>
                  <a:lnTo>
                    <a:pt x="3229" y="186"/>
                  </a:lnTo>
                  <a:lnTo>
                    <a:pt x="3169" y="214"/>
                  </a:lnTo>
                  <a:lnTo>
                    <a:pt x="3111" y="244"/>
                  </a:lnTo>
                  <a:lnTo>
                    <a:pt x="3053" y="276"/>
                  </a:lnTo>
                  <a:lnTo>
                    <a:pt x="2998" y="312"/>
                  </a:lnTo>
                  <a:lnTo>
                    <a:pt x="2944" y="349"/>
                  </a:lnTo>
                  <a:lnTo>
                    <a:pt x="2892" y="387"/>
                  </a:lnTo>
                  <a:lnTo>
                    <a:pt x="2841" y="429"/>
                  </a:lnTo>
                  <a:lnTo>
                    <a:pt x="2791" y="472"/>
                  </a:lnTo>
                  <a:lnTo>
                    <a:pt x="2743" y="516"/>
                  </a:lnTo>
                  <a:lnTo>
                    <a:pt x="2697" y="563"/>
                  </a:lnTo>
                  <a:lnTo>
                    <a:pt x="2654" y="613"/>
                  </a:lnTo>
                  <a:lnTo>
                    <a:pt x="2612" y="663"/>
                  </a:lnTo>
                  <a:lnTo>
                    <a:pt x="2572" y="714"/>
                  </a:lnTo>
                  <a:lnTo>
                    <a:pt x="2534" y="767"/>
                  </a:lnTo>
                  <a:lnTo>
                    <a:pt x="2499" y="822"/>
                  </a:lnTo>
                  <a:lnTo>
                    <a:pt x="2465" y="879"/>
                  </a:lnTo>
                  <a:lnTo>
                    <a:pt x="2434" y="937"/>
                  </a:lnTo>
                  <a:lnTo>
                    <a:pt x="2404" y="997"/>
                  </a:lnTo>
                  <a:lnTo>
                    <a:pt x="2378" y="1057"/>
                  </a:lnTo>
                  <a:lnTo>
                    <a:pt x="2353" y="1119"/>
                  </a:lnTo>
                  <a:lnTo>
                    <a:pt x="2332" y="1182"/>
                  </a:lnTo>
                  <a:lnTo>
                    <a:pt x="2313" y="1246"/>
                  </a:lnTo>
                  <a:lnTo>
                    <a:pt x="2653" y="1246"/>
                  </a:lnTo>
                  <a:lnTo>
                    <a:pt x="2671" y="1198"/>
                  </a:lnTo>
                  <a:lnTo>
                    <a:pt x="2691" y="1152"/>
                  </a:lnTo>
                  <a:lnTo>
                    <a:pt x="2711" y="1107"/>
                  </a:lnTo>
                  <a:lnTo>
                    <a:pt x="2735" y="1062"/>
                  </a:lnTo>
                  <a:lnTo>
                    <a:pt x="2760" y="1019"/>
                  </a:lnTo>
                  <a:lnTo>
                    <a:pt x="2786" y="976"/>
                  </a:lnTo>
                  <a:lnTo>
                    <a:pt x="2814" y="936"/>
                  </a:lnTo>
                  <a:lnTo>
                    <a:pt x="2844" y="896"/>
                  </a:lnTo>
                  <a:lnTo>
                    <a:pt x="2874" y="857"/>
                  </a:lnTo>
                  <a:lnTo>
                    <a:pt x="2906" y="818"/>
                  </a:lnTo>
                  <a:lnTo>
                    <a:pt x="2939" y="782"/>
                  </a:lnTo>
                  <a:lnTo>
                    <a:pt x="2974" y="746"/>
                  </a:lnTo>
                  <a:lnTo>
                    <a:pt x="3011" y="714"/>
                  </a:lnTo>
                  <a:lnTo>
                    <a:pt x="3049" y="681"/>
                  </a:lnTo>
                  <a:lnTo>
                    <a:pt x="3087" y="649"/>
                  </a:lnTo>
                  <a:lnTo>
                    <a:pt x="3127" y="620"/>
                  </a:lnTo>
                  <a:lnTo>
                    <a:pt x="3167" y="591"/>
                  </a:lnTo>
                  <a:lnTo>
                    <a:pt x="3210" y="565"/>
                  </a:lnTo>
                  <a:lnTo>
                    <a:pt x="3253" y="540"/>
                  </a:lnTo>
                  <a:lnTo>
                    <a:pt x="3296" y="516"/>
                  </a:lnTo>
                  <a:lnTo>
                    <a:pt x="3342" y="494"/>
                  </a:lnTo>
                  <a:lnTo>
                    <a:pt x="3389" y="474"/>
                  </a:lnTo>
                  <a:lnTo>
                    <a:pt x="3435" y="455"/>
                  </a:lnTo>
                  <a:lnTo>
                    <a:pt x="3482" y="439"/>
                  </a:lnTo>
                  <a:lnTo>
                    <a:pt x="3532" y="424"/>
                  </a:lnTo>
                  <a:lnTo>
                    <a:pt x="3581" y="412"/>
                  </a:lnTo>
                  <a:lnTo>
                    <a:pt x="3631" y="400"/>
                  </a:lnTo>
                  <a:lnTo>
                    <a:pt x="3682" y="391"/>
                  </a:lnTo>
                  <a:lnTo>
                    <a:pt x="3734" y="384"/>
                  </a:lnTo>
                  <a:lnTo>
                    <a:pt x="3785" y="378"/>
                  </a:lnTo>
                  <a:lnTo>
                    <a:pt x="3837" y="376"/>
                  </a:lnTo>
                  <a:lnTo>
                    <a:pt x="3891" y="374"/>
                  </a:lnTo>
                  <a:lnTo>
                    <a:pt x="3944" y="376"/>
                  </a:lnTo>
                  <a:lnTo>
                    <a:pt x="3997" y="378"/>
                  </a:lnTo>
                  <a:lnTo>
                    <a:pt x="4048" y="384"/>
                  </a:lnTo>
                  <a:lnTo>
                    <a:pt x="4101" y="391"/>
                  </a:lnTo>
                  <a:lnTo>
                    <a:pt x="4152" y="400"/>
                  </a:lnTo>
                  <a:lnTo>
                    <a:pt x="4201" y="412"/>
                  </a:lnTo>
                  <a:lnTo>
                    <a:pt x="4251" y="424"/>
                  </a:lnTo>
                  <a:lnTo>
                    <a:pt x="4299" y="439"/>
                  </a:lnTo>
                  <a:lnTo>
                    <a:pt x="4347" y="455"/>
                  </a:lnTo>
                  <a:lnTo>
                    <a:pt x="4395" y="474"/>
                  </a:lnTo>
                  <a:lnTo>
                    <a:pt x="4440" y="494"/>
                  </a:lnTo>
                  <a:lnTo>
                    <a:pt x="4486" y="516"/>
                  </a:lnTo>
                  <a:lnTo>
                    <a:pt x="4529" y="540"/>
                  </a:lnTo>
                  <a:lnTo>
                    <a:pt x="4573" y="565"/>
                  </a:lnTo>
                  <a:lnTo>
                    <a:pt x="4615" y="591"/>
                  </a:lnTo>
                  <a:lnTo>
                    <a:pt x="4656" y="620"/>
                  </a:lnTo>
                  <a:lnTo>
                    <a:pt x="4695" y="649"/>
                  </a:lnTo>
                  <a:lnTo>
                    <a:pt x="4734" y="681"/>
                  </a:lnTo>
                  <a:lnTo>
                    <a:pt x="4772" y="714"/>
                  </a:lnTo>
                  <a:lnTo>
                    <a:pt x="4808" y="746"/>
                  </a:lnTo>
                  <a:lnTo>
                    <a:pt x="4843" y="782"/>
                  </a:lnTo>
                  <a:lnTo>
                    <a:pt x="4877" y="819"/>
                  </a:lnTo>
                  <a:lnTo>
                    <a:pt x="4909" y="857"/>
                  </a:lnTo>
                  <a:lnTo>
                    <a:pt x="4939" y="896"/>
                  </a:lnTo>
                  <a:lnTo>
                    <a:pt x="4969" y="936"/>
                  </a:lnTo>
                  <a:lnTo>
                    <a:pt x="4996" y="976"/>
                  </a:lnTo>
                  <a:lnTo>
                    <a:pt x="5022" y="1019"/>
                  </a:lnTo>
                  <a:lnTo>
                    <a:pt x="5047" y="1062"/>
                  </a:lnTo>
                  <a:lnTo>
                    <a:pt x="5070" y="1107"/>
                  </a:lnTo>
                  <a:lnTo>
                    <a:pt x="5091" y="1152"/>
                  </a:lnTo>
                  <a:lnTo>
                    <a:pt x="5111" y="1198"/>
                  </a:lnTo>
                  <a:lnTo>
                    <a:pt x="5128" y="1246"/>
                  </a:lnTo>
                  <a:lnTo>
                    <a:pt x="5470" y="1246"/>
                  </a:lnTo>
                  <a:close/>
                  <a:moveTo>
                    <a:pt x="2579" y="1759"/>
                  </a:moveTo>
                  <a:lnTo>
                    <a:pt x="2562" y="1780"/>
                  </a:lnTo>
                  <a:lnTo>
                    <a:pt x="2547" y="1800"/>
                  </a:lnTo>
                  <a:lnTo>
                    <a:pt x="2533" y="1822"/>
                  </a:lnTo>
                  <a:lnTo>
                    <a:pt x="2521" y="1845"/>
                  </a:lnTo>
                  <a:lnTo>
                    <a:pt x="2509" y="1868"/>
                  </a:lnTo>
                  <a:lnTo>
                    <a:pt x="2500" y="1889"/>
                  </a:lnTo>
                  <a:lnTo>
                    <a:pt x="2490" y="1913"/>
                  </a:lnTo>
                  <a:lnTo>
                    <a:pt x="2482" y="1937"/>
                  </a:lnTo>
                  <a:lnTo>
                    <a:pt x="2476" y="1961"/>
                  </a:lnTo>
                  <a:lnTo>
                    <a:pt x="2472" y="1986"/>
                  </a:lnTo>
                  <a:lnTo>
                    <a:pt x="2466" y="2011"/>
                  </a:lnTo>
                  <a:lnTo>
                    <a:pt x="2463" y="2035"/>
                  </a:lnTo>
                  <a:lnTo>
                    <a:pt x="2461" y="2061"/>
                  </a:lnTo>
                  <a:lnTo>
                    <a:pt x="2460" y="2086"/>
                  </a:lnTo>
                  <a:lnTo>
                    <a:pt x="2461" y="2137"/>
                  </a:lnTo>
                  <a:lnTo>
                    <a:pt x="2466" y="2188"/>
                  </a:lnTo>
                  <a:lnTo>
                    <a:pt x="2475" y="2240"/>
                  </a:lnTo>
                  <a:lnTo>
                    <a:pt x="2488" y="2292"/>
                  </a:lnTo>
                  <a:lnTo>
                    <a:pt x="2504" y="2344"/>
                  </a:lnTo>
                  <a:lnTo>
                    <a:pt x="2525" y="2395"/>
                  </a:lnTo>
                  <a:lnTo>
                    <a:pt x="2549" y="2446"/>
                  </a:lnTo>
                  <a:lnTo>
                    <a:pt x="2576" y="2496"/>
                  </a:lnTo>
                  <a:lnTo>
                    <a:pt x="2606" y="2545"/>
                  </a:lnTo>
                  <a:lnTo>
                    <a:pt x="2633" y="2584"/>
                  </a:lnTo>
                  <a:lnTo>
                    <a:pt x="2660" y="2621"/>
                  </a:lnTo>
                  <a:lnTo>
                    <a:pt x="2689" y="2659"/>
                  </a:lnTo>
                  <a:lnTo>
                    <a:pt x="2719" y="2695"/>
                  </a:lnTo>
                  <a:lnTo>
                    <a:pt x="2749" y="2729"/>
                  </a:lnTo>
                  <a:lnTo>
                    <a:pt x="2781" y="2764"/>
                  </a:lnTo>
                  <a:lnTo>
                    <a:pt x="2813" y="2797"/>
                  </a:lnTo>
                  <a:lnTo>
                    <a:pt x="2848" y="2828"/>
                  </a:lnTo>
                  <a:lnTo>
                    <a:pt x="2883" y="2861"/>
                  </a:lnTo>
                  <a:lnTo>
                    <a:pt x="2919" y="2890"/>
                  </a:lnTo>
                  <a:lnTo>
                    <a:pt x="2954" y="2919"/>
                  </a:lnTo>
                  <a:lnTo>
                    <a:pt x="2991" y="2947"/>
                  </a:lnTo>
                  <a:lnTo>
                    <a:pt x="3030" y="2974"/>
                  </a:lnTo>
                  <a:lnTo>
                    <a:pt x="3071" y="3000"/>
                  </a:lnTo>
                  <a:lnTo>
                    <a:pt x="3110" y="3025"/>
                  </a:lnTo>
                  <a:lnTo>
                    <a:pt x="3150" y="3048"/>
                  </a:lnTo>
                  <a:lnTo>
                    <a:pt x="3192" y="3069"/>
                  </a:lnTo>
                  <a:lnTo>
                    <a:pt x="3234" y="3090"/>
                  </a:lnTo>
                  <a:lnTo>
                    <a:pt x="3278" y="3110"/>
                  </a:lnTo>
                  <a:lnTo>
                    <a:pt x="3321" y="3128"/>
                  </a:lnTo>
                  <a:lnTo>
                    <a:pt x="3365" y="3145"/>
                  </a:lnTo>
                  <a:lnTo>
                    <a:pt x="3410" y="3160"/>
                  </a:lnTo>
                  <a:lnTo>
                    <a:pt x="3456" y="3176"/>
                  </a:lnTo>
                  <a:lnTo>
                    <a:pt x="3503" y="3188"/>
                  </a:lnTo>
                  <a:lnTo>
                    <a:pt x="3549" y="3199"/>
                  </a:lnTo>
                  <a:lnTo>
                    <a:pt x="3597" y="3209"/>
                  </a:lnTo>
                  <a:lnTo>
                    <a:pt x="3644" y="3218"/>
                  </a:lnTo>
                  <a:lnTo>
                    <a:pt x="3692" y="3224"/>
                  </a:lnTo>
                  <a:lnTo>
                    <a:pt x="3741" y="3230"/>
                  </a:lnTo>
                  <a:lnTo>
                    <a:pt x="3790" y="3234"/>
                  </a:lnTo>
                  <a:lnTo>
                    <a:pt x="3841" y="3236"/>
                  </a:lnTo>
                  <a:lnTo>
                    <a:pt x="3891" y="3237"/>
                  </a:lnTo>
                  <a:lnTo>
                    <a:pt x="3941" y="3236"/>
                  </a:lnTo>
                  <a:lnTo>
                    <a:pt x="3991" y="3234"/>
                  </a:lnTo>
                  <a:lnTo>
                    <a:pt x="4040" y="3230"/>
                  </a:lnTo>
                  <a:lnTo>
                    <a:pt x="4089" y="3224"/>
                  </a:lnTo>
                  <a:lnTo>
                    <a:pt x="4137" y="3218"/>
                  </a:lnTo>
                  <a:lnTo>
                    <a:pt x="4185" y="3209"/>
                  </a:lnTo>
                  <a:lnTo>
                    <a:pt x="4233" y="3199"/>
                  </a:lnTo>
                  <a:lnTo>
                    <a:pt x="4280" y="3188"/>
                  </a:lnTo>
                  <a:lnTo>
                    <a:pt x="4325" y="3176"/>
                  </a:lnTo>
                  <a:lnTo>
                    <a:pt x="4371" y="3160"/>
                  </a:lnTo>
                  <a:lnTo>
                    <a:pt x="4416" y="3145"/>
                  </a:lnTo>
                  <a:lnTo>
                    <a:pt x="4461" y="3128"/>
                  </a:lnTo>
                  <a:lnTo>
                    <a:pt x="4504" y="3110"/>
                  </a:lnTo>
                  <a:lnTo>
                    <a:pt x="4547" y="3090"/>
                  </a:lnTo>
                  <a:lnTo>
                    <a:pt x="4590" y="3069"/>
                  </a:lnTo>
                  <a:lnTo>
                    <a:pt x="4631" y="3048"/>
                  </a:lnTo>
                  <a:lnTo>
                    <a:pt x="4673" y="3025"/>
                  </a:lnTo>
                  <a:lnTo>
                    <a:pt x="4712" y="3000"/>
                  </a:lnTo>
                  <a:lnTo>
                    <a:pt x="4752" y="2974"/>
                  </a:lnTo>
                  <a:lnTo>
                    <a:pt x="4790" y="2947"/>
                  </a:lnTo>
                  <a:lnTo>
                    <a:pt x="4827" y="2919"/>
                  </a:lnTo>
                  <a:lnTo>
                    <a:pt x="4864" y="2890"/>
                  </a:lnTo>
                  <a:lnTo>
                    <a:pt x="4899" y="2861"/>
                  </a:lnTo>
                  <a:lnTo>
                    <a:pt x="4934" y="2828"/>
                  </a:lnTo>
                  <a:lnTo>
                    <a:pt x="4968" y="2797"/>
                  </a:lnTo>
                  <a:lnTo>
                    <a:pt x="5001" y="2764"/>
                  </a:lnTo>
                  <a:lnTo>
                    <a:pt x="5033" y="2729"/>
                  </a:lnTo>
                  <a:lnTo>
                    <a:pt x="5063" y="2695"/>
                  </a:lnTo>
                  <a:lnTo>
                    <a:pt x="5094" y="2659"/>
                  </a:lnTo>
                  <a:lnTo>
                    <a:pt x="5122" y="2621"/>
                  </a:lnTo>
                  <a:lnTo>
                    <a:pt x="5149" y="2584"/>
                  </a:lnTo>
                  <a:lnTo>
                    <a:pt x="5176" y="2545"/>
                  </a:lnTo>
                  <a:lnTo>
                    <a:pt x="5206" y="2496"/>
                  </a:lnTo>
                  <a:lnTo>
                    <a:pt x="5234" y="2446"/>
                  </a:lnTo>
                  <a:lnTo>
                    <a:pt x="5257" y="2395"/>
                  </a:lnTo>
                  <a:lnTo>
                    <a:pt x="5278" y="2344"/>
                  </a:lnTo>
                  <a:lnTo>
                    <a:pt x="5294" y="2292"/>
                  </a:lnTo>
                  <a:lnTo>
                    <a:pt x="5306" y="2241"/>
                  </a:lnTo>
                  <a:lnTo>
                    <a:pt x="5316" y="2188"/>
                  </a:lnTo>
                  <a:lnTo>
                    <a:pt x="5322" y="2137"/>
                  </a:lnTo>
                  <a:lnTo>
                    <a:pt x="5322" y="2112"/>
                  </a:lnTo>
                  <a:lnTo>
                    <a:pt x="5322" y="2086"/>
                  </a:lnTo>
                  <a:lnTo>
                    <a:pt x="5318" y="2036"/>
                  </a:lnTo>
                  <a:lnTo>
                    <a:pt x="5315" y="2011"/>
                  </a:lnTo>
                  <a:lnTo>
                    <a:pt x="5311" y="1986"/>
                  </a:lnTo>
                  <a:lnTo>
                    <a:pt x="5306" y="1961"/>
                  </a:lnTo>
                  <a:lnTo>
                    <a:pt x="5300" y="1937"/>
                  </a:lnTo>
                  <a:lnTo>
                    <a:pt x="5291" y="1914"/>
                  </a:lnTo>
                  <a:lnTo>
                    <a:pt x="5282" y="1890"/>
                  </a:lnTo>
                  <a:lnTo>
                    <a:pt x="5273" y="1868"/>
                  </a:lnTo>
                  <a:lnTo>
                    <a:pt x="5261" y="1845"/>
                  </a:lnTo>
                  <a:lnTo>
                    <a:pt x="5249" y="1823"/>
                  </a:lnTo>
                  <a:lnTo>
                    <a:pt x="5235" y="1801"/>
                  </a:lnTo>
                  <a:lnTo>
                    <a:pt x="5221" y="1780"/>
                  </a:lnTo>
                  <a:lnTo>
                    <a:pt x="5203" y="1760"/>
                  </a:lnTo>
                  <a:lnTo>
                    <a:pt x="5199" y="1824"/>
                  </a:lnTo>
                  <a:lnTo>
                    <a:pt x="5191" y="1888"/>
                  </a:lnTo>
                  <a:lnTo>
                    <a:pt x="5180" y="1950"/>
                  </a:lnTo>
                  <a:lnTo>
                    <a:pt x="5166" y="2012"/>
                  </a:lnTo>
                  <a:lnTo>
                    <a:pt x="5149" y="2073"/>
                  </a:lnTo>
                  <a:lnTo>
                    <a:pt x="5129" y="2132"/>
                  </a:lnTo>
                  <a:lnTo>
                    <a:pt x="5107" y="2190"/>
                  </a:lnTo>
                  <a:lnTo>
                    <a:pt x="5083" y="2247"/>
                  </a:lnTo>
                  <a:lnTo>
                    <a:pt x="5056" y="2302"/>
                  </a:lnTo>
                  <a:lnTo>
                    <a:pt x="5025" y="2356"/>
                  </a:lnTo>
                  <a:lnTo>
                    <a:pt x="4993" y="2409"/>
                  </a:lnTo>
                  <a:lnTo>
                    <a:pt x="4958" y="2459"/>
                  </a:lnTo>
                  <a:lnTo>
                    <a:pt x="4921" y="2508"/>
                  </a:lnTo>
                  <a:lnTo>
                    <a:pt x="4882" y="2555"/>
                  </a:lnTo>
                  <a:lnTo>
                    <a:pt x="4841" y="2600"/>
                  </a:lnTo>
                  <a:lnTo>
                    <a:pt x="4797" y="2643"/>
                  </a:lnTo>
                  <a:lnTo>
                    <a:pt x="4753" y="2685"/>
                  </a:lnTo>
                  <a:lnTo>
                    <a:pt x="4705" y="2724"/>
                  </a:lnTo>
                  <a:lnTo>
                    <a:pt x="4656" y="2760"/>
                  </a:lnTo>
                  <a:lnTo>
                    <a:pt x="4606" y="2795"/>
                  </a:lnTo>
                  <a:lnTo>
                    <a:pt x="4554" y="2827"/>
                  </a:lnTo>
                  <a:lnTo>
                    <a:pt x="4500" y="2858"/>
                  </a:lnTo>
                  <a:lnTo>
                    <a:pt x="4445" y="2884"/>
                  </a:lnTo>
                  <a:lnTo>
                    <a:pt x="4388" y="2909"/>
                  </a:lnTo>
                  <a:lnTo>
                    <a:pt x="4330" y="2931"/>
                  </a:lnTo>
                  <a:lnTo>
                    <a:pt x="4271" y="2950"/>
                  </a:lnTo>
                  <a:lnTo>
                    <a:pt x="4210" y="2967"/>
                  </a:lnTo>
                  <a:lnTo>
                    <a:pt x="4148" y="2981"/>
                  </a:lnTo>
                  <a:lnTo>
                    <a:pt x="4084" y="2992"/>
                  </a:lnTo>
                  <a:lnTo>
                    <a:pt x="4021" y="3000"/>
                  </a:lnTo>
                  <a:lnTo>
                    <a:pt x="3956" y="3004"/>
                  </a:lnTo>
                  <a:lnTo>
                    <a:pt x="3891" y="3006"/>
                  </a:lnTo>
                  <a:lnTo>
                    <a:pt x="3826" y="3004"/>
                  </a:lnTo>
                  <a:lnTo>
                    <a:pt x="3761" y="3000"/>
                  </a:lnTo>
                  <a:lnTo>
                    <a:pt x="3698" y="2992"/>
                  </a:lnTo>
                  <a:lnTo>
                    <a:pt x="3634" y="2981"/>
                  </a:lnTo>
                  <a:lnTo>
                    <a:pt x="3572" y="2967"/>
                  </a:lnTo>
                  <a:lnTo>
                    <a:pt x="3512" y="2950"/>
                  </a:lnTo>
                  <a:lnTo>
                    <a:pt x="3453" y="2931"/>
                  </a:lnTo>
                  <a:lnTo>
                    <a:pt x="3395" y="2909"/>
                  </a:lnTo>
                  <a:lnTo>
                    <a:pt x="3338" y="2884"/>
                  </a:lnTo>
                  <a:lnTo>
                    <a:pt x="3282" y="2858"/>
                  </a:lnTo>
                  <a:lnTo>
                    <a:pt x="3228" y="2827"/>
                  </a:lnTo>
                  <a:lnTo>
                    <a:pt x="3177" y="2795"/>
                  </a:lnTo>
                  <a:lnTo>
                    <a:pt x="3126" y="2760"/>
                  </a:lnTo>
                  <a:lnTo>
                    <a:pt x="3077" y="2723"/>
                  </a:lnTo>
                  <a:lnTo>
                    <a:pt x="3030" y="2685"/>
                  </a:lnTo>
                  <a:lnTo>
                    <a:pt x="2984" y="2643"/>
                  </a:lnTo>
                  <a:lnTo>
                    <a:pt x="2941" y="2599"/>
                  </a:lnTo>
                  <a:lnTo>
                    <a:pt x="2900" y="2555"/>
                  </a:lnTo>
                  <a:lnTo>
                    <a:pt x="2861" y="2508"/>
                  </a:lnTo>
                  <a:lnTo>
                    <a:pt x="2824" y="2459"/>
                  </a:lnTo>
                  <a:lnTo>
                    <a:pt x="2790" y="2408"/>
                  </a:lnTo>
                  <a:lnTo>
                    <a:pt x="2757" y="2356"/>
                  </a:lnTo>
                  <a:lnTo>
                    <a:pt x="2727" y="2302"/>
                  </a:lnTo>
                  <a:lnTo>
                    <a:pt x="2699" y="2247"/>
                  </a:lnTo>
                  <a:lnTo>
                    <a:pt x="2674" y="2190"/>
                  </a:lnTo>
                  <a:lnTo>
                    <a:pt x="2653" y="2132"/>
                  </a:lnTo>
                  <a:lnTo>
                    <a:pt x="2633" y="2073"/>
                  </a:lnTo>
                  <a:lnTo>
                    <a:pt x="2616" y="2012"/>
                  </a:lnTo>
                  <a:lnTo>
                    <a:pt x="2602" y="1950"/>
                  </a:lnTo>
                  <a:lnTo>
                    <a:pt x="2591" y="1887"/>
                  </a:lnTo>
                  <a:lnTo>
                    <a:pt x="2583" y="1824"/>
                  </a:lnTo>
                  <a:lnTo>
                    <a:pt x="2579" y="1759"/>
                  </a:lnTo>
                  <a:close/>
                  <a:moveTo>
                    <a:pt x="2655" y="1683"/>
                  </a:moveTo>
                  <a:lnTo>
                    <a:pt x="2622" y="1711"/>
                  </a:lnTo>
                  <a:lnTo>
                    <a:pt x="2626" y="1775"/>
                  </a:lnTo>
                  <a:lnTo>
                    <a:pt x="2631" y="1839"/>
                  </a:lnTo>
                  <a:lnTo>
                    <a:pt x="2640" y="1902"/>
                  </a:lnTo>
                  <a:lnTo>
                    <a:pt x="2652" y="1964"/>
                  </a:lnTo>
                  <a:lnTo>
                    <a:pt x="2667" y="2024"/>
                  </a:lnTo>
                  <a:lnTo>
                    <a:pt x="2684" y="2084"/>
                  </a:lnTo>
                  <a:lnTo>
                    <a:pt x="2705" y="2141"/>
                  </a:lnTo>
                  <a:lnTo>
                    <a:pt x="2729" y="2198"/>
                  </a:lnTo>
                  <a:lnTo>
                    <a:pt x="2755" y="2254"/>
                  </a:lnTo>
                  <a:lnTo>
                    <a:pt x="2783" y="2307"/>
                  </a:lnTo>
                  <a:lnTo>
                    <a:pt x="2813" y="2359"/>
                  </a:lnTo>
                  <a:lnTo>
                    <a:pt x="2847" y="2410"/>
                  </a:lnTo>
                  <a:lnTo>
                    <a:pt x="2882" y="2459"/>
                  </a:lnTo>
                  <a:lnTo>
                    <a:pt x="2920" y="2506"/>
                  </a:lnTo>
                  <a:lnTo>
                    <a:pt x="2959" y="2551"/>
                  </a:lnTo>
                  <a:lnTo>
                    <a:pt x="3002" y="2595"/>
                  </a:lnTo>
                  <a:lnTo>
                    <a:pt x="3046" y="2636"/>
                  </a:lnTo>
                  <a:lnTo>
                    <a:pt x="3091" y="2675"/>
                  </a:lnTo>
                  <a:lnTo>
                    <a:pt x="3139" y="2712"/>
                  </a:lnTo>
                  <a:lnTo>
                    <a:pt x="3189" y="2747"/>
                  </a:lnTo>
                  <a:lnTo>
                    <a:pt x="3239" y="2779"/>
                  </a:lnTo>
                  <a:lnTo>
                    <a:pt x="3292" y="2810"/>
                  </a:lnTo>
                  <a:lnTo>
                    <a:pt x="3346" y="2837"/>
                  </a:lnTo>
                  <a:lnTo>
                    <a:pt x="3403" y="2862"/>
                  </a:lnTo>
                  <a:lnTo>
                    <a:pt x="3459" y="2885"/>
                  </a:lnTo>
                  <a:lnTo>
                    <a:pt x="3518" y="2904"/>
                  </a:lnTo>
                  <a:lnTo>
                    <a:pt x="3577" y="2921"/>
                  </a:lnTo>
                  <a:lnTo>
                    <a:pt x="3638" y="2935"/>
                  </a:lnTo>
                  <a:lnTo>
                    <a:pt x="3700" y="2945"/>
                  </a:lnTo>
                  <a:lnTo>
                    <a:pt x="3762" y="2953"/>
                  </a:lnTo>
                  <a:lnTo>
                    <a:pt x="3827" y="2957"/>
                  </a:lnTo>
                  <a:lnTo>
                    <a:pt x="3891" y="2960"/>
                  </a:lnTo>
                  <a:lnTo>
                    <a:pt x="3955" y="2957"/>
                  </a:lnTo>
                  <a:lnTo>
                    <a:pt x="4020" y="2953"/>
                  </a:lnTo>
                  <a:lnTo>
                    <a:pt x="4082" y="2945"/>
                  </a:lnTo>
                  <a:lnTo>
                    <a:pt x="4144" y="2935"/>
                  </a:lnTo>
                  <a:lnTo>
                    <a:pt x="4205" y="2921"/>
                  </a:lnTo>
                  <a:lnTo>
                    <a:pt x="4264" y="2904"/>
                  </a:lnTo>
                  <a:lnTo>
                    <a:pt x="4323" y="2885"/>
                  </a:lnTo>
                  <a:lnTo>
                    <a:pt x="4381" y="2862"/>
                  </a:lnTo>
                  <a:lnTo>
                    <a:pt x="4436" y="2837"/>
                  </a:lnTo>
                  <a:lnTo>
                    <a:pt x="4490" y="2810"/>
                  </a:lnTo>
                  <a:lnTo>
                    <a:pt x="4543" y="2779"/>
                  </a:lnTo>
                  <a:lnTo>
                    <a:pt x="4594" y="2747"/>
                  </a:lnTo>
                  <a:lnTo>
                    <a:pt x="4643" y="2712"/>
                  </a:lnTo>
                  <a:lnTo>
                    <a:pt x="4691" y="2675"/>
                  </a:lnTo>
                  <a:lnTo>
                    <a:pt x="4737" y="2636"/>
                  </a:lnTo>
                  <a:lnTo>
                    <a:pt x="4781" y="2595"/>
                  </a:lnTo>
                  <a:lnTo>
                    <a:pt x="4823" y="2551"/>
                  </a:lnTo>
                  <a:lnTo>
                    <a:pt x="4862" y="2506"/>
                  </a:lnTo>
                  <a:lnTo>
                    <a:pt x="4900" y="2459"/>
                  </a:lnTo>
                  <a:lnTo>
                    <a:pt x="4936" y="2410"/>
                  </a:lnTo>
                  <a:lnTo>
                    <a:pt x="4969" y="2359"/>
                  </a:lnTo>
                  <a:lnTo>
                    <a:pt x="4999" y="2307"/>
                  </a:lnTo>
                  <a:lnTo>
                    <a:pt x="5027" y="2254"/>
                  </a:lnTo>
                  <a:lnTo>
                    <a:pt x="5053" y="2198"/>
                  </a:lnTo>
                  <a:lnTo>
                    <a:pt x="5077" y="2141"/>
                  </a:lnTo>
                  <a:lnTo>
                    <a:pt x="5097" y="2084"/>
                  </a:lnTo>
                  <a:lnTo>
                    <a:pt x="5115" y="2024"/>
                  </a:lnTo>
                  <a:lnTo>
                    <a:pt x="5129" y="1964"/>
                  </a:lnTo>
                  <a:lnTo>
                    <a:pt x="5141" y="1902"/>
                  </a:lnTo>
                  <a:lnTo>
                    <a:pt x="5150" y="1839"/>
                  </a:lnTo>
                  <a:lnTo>
                    <a:pt x="5157" y="1775"/>
                  </a:lnTo>
                  <a:lnTo>
                    <a:pt x="5160" y="1711"/>
                  </a:lnTo>
                  <a:lnTo>
                    <a:pt x="5127" y="1683"/>
                  </a:lnTo>
                  <a:lnTo>
                    <a:pt x="4198" y="1683"/>
                  </a:lnTo>
                  <a:lnTo>
                    <a:pt x="4197" y="1660"/>
                  </a:lnTo>
                  <a:lnTo>
                    <a:pt x="4194" y="1637"/>
                  </a:lnTo>
                  <a:lnTo>
                    <a:pt x="5063" y="1637"/>
                  </a:lnTo>
                  <a:lnTo>
                    <a:pt x="5026" y="1616"/>
                  </a:lnTo>
                  <a:lnTo>
                    <a:pt x="4987" y="1595"/>
                  </a:lnTo>
                  <a:lnTo>
                    <a:pt x="4945" y="1578"/>
                  </a:lnTo>
                  <a:lnTo>
                    <a:pt x="4902" y="1560"/>
                  </a:lnTo>
                  <a:lnTo>
                    <a:pt x="4913" y="1539"/>
                  </a:lnTo>
                  <a:lnTo>
                    <a:pt x="4969" y="1449"/>
                  </a:lnTo>
                  <a:lnTo>
                    <a:pt x="5019" y="1370"/>
                  </a:lnTo>
                  <a:lnTo>
                    <a:pt x="5087" y="1265"/>
                  </a:lnTo>
                  <a:lnTo>
                    <a:pt x="5070" y="1220"/>
                  </a:lnTo>
                  <a:lnTo>
                    <a:pt x="5050" y="1175"/>
                  </a:lnTo>
                  <a:lnTo>
                    <a:pt x="5031" y="1130"/>
                  </a:lnTo>
                  <a:lnTo>
                    <a:pt x="5008" y="1087"/>
                  </a:lnTo>
                  <a:lnTo>
                    <a:pt x="4984" y="1046"/>
                  </a:lnTo>
                  <a:lnTo>
                    <a:pt x="4959" y="1005"/>
                  </a:lnTo>
                  <a:lnTo>
                    <a:pt x="4932" y="964"/>
                  </a:lnTo>
                  <a:lnTo>
                    <a:pt x="4904" y="925"/>
                  </a:lnTo>
                  <a:lnTo>
                    <a:pt x="4874" y="888"/>
                  </a:lnTo>
                  <a:lnTo>
                    <a:pt x="4844" y="852"/>
                  </a:lnTo>
                  <a:lnTo>
                    <a:pt x="4811" y="816"/>
                  </a:lnTo>
                  <a:lnTo>
                    <a:pt x="4778" y="782"/>
                  </a:lnTo>
                  <a:lnTo>
                    <a:pt x="4743" y="749"/>
                  </a:lnTo>
                  <a:lnTo>
                    <a:pt x="4706" y="717"/>
                  </a:lnTo>
                  <a:lnTo>
                    <a:pt x="4669" y="688"/>
                  </a:lnTo>
                  <a:lnTo>
                    <a:pt x="4630" y="658"/>
                  </a:lnTo>
                  <a:lnTo>
                    <a:pt x="4591" y="631"/>
                  </a:lnTo>
                  <a:lnTo>
                    <a:pt x="4551" y="606"/>
                  </a:lnTo>
                  <a:lnTo>
                    <a:pt x="4509" y="581"/>
                  </a:lnTo>
                  <a:lnTo>
                    <a:pt x="4466" y="558"/>
                  </a:lnTo>
                  <a:lnTo>
                    <a:pt x="4422" y="538"/>
                  </a:lnTo>
                  <a:lnTo>
                    <a:pt x="4378" y="517"/>
                  </a:lnTo>
                  <a:lnTo>
                    <a:pt x="4332" y="500"/>
                  </a:lnTo>
                  <a:lnTo>
                    <a:pt x="4286" y="484"/>
                  </a:lnTo>
                  <a:lnTo>
                    <a:pt x="4239" y="469"/>
                  </a:lnTo>
                  <a:lnTo>
                    <a:pt x="4192" y="456"/>
                  </a:lnTo>
                  <a:lnTo>
                    <a:pt x="4143" y="446"/>
                  </a:lnTo>
                  <a:lnTo>
                    <a:pt x="4094" y="437"/>
                  </a:lnTo>
                  <a:lnTo>
                    <a:pt x="4044" y="430"/>
                  </a:lnTo>
                  <a:lnTo>
                    <a:pt x="3993" y="425"/>
                  </a:lnTo>
                  <a:lnTo>
                    <a:pt x="3942" y="422"/>
                  </a:lnTo>
                  <a:lnTo>
                    <a:pt x="3891" y="421"/>
                  </a:lnTo>
                  <a:lnTo>
                    <a:pt x="3840" y="422"/>
                  </a:lnTo>
                  <a:lnTo>
                    <a:pt x="3788" y="425"/>
                  </a:lnTo>
                  <a:lnTo>
                    <a:pt x="3738" y="430"/>
                  </a:lnTo>
                  <a:lnTo>
                    <a:pt x="3688" y="437"/>
                  </a:lnTo>
                  <a:lnTo>
                    <a:pt x="3639" y="446"/>
                  </a:lnTo>
                  <a:lnTo>
                    <a:pt x="3590" y="456"/>
                  </a:lnTo>
                  <a:lnTo>
                    <a:pt x="3544" y="469"/>
                  </a:lnTo>
                  <a:lnTo>
                    <a:pt x="3496" y="484"/>
                  </a:lnTo>
                  <a:lnTo>
                    <a:pt x="3450" y="500"/>
                  </a:lnTo>
                  <a:lnTo>
                    <a:pt x="3404" y="517"/>
                  </a:lnTo>
                  <a:lnTo>
                    <a:pt x="3360" y="538"/>
                  </a:lnTo>
                  <a:lnTo>
                    <a:pt x="3317" y="558"/>
                  </a:lnTo>
                  <a:lnTo>
                    <a:pt x="3274" y="581"/>
                  </a:lnTo>
                  <a:lnTo>
                    <a:pt x="3231" y="606"/>
                  </a:lnTo>
                  <a:lnTo>
                    <a:pt x="3191" y="631"/>
                  </a:lnTo>
                  <a:lnTo>
                    <a:pt x="3152" y="659"/>
                  </a:lnTo>
                  <a:lnTo>
                    <a:pt x="3113" y="688"/>
                  </a:lnTo>
                  <a:lnTo>
                    <a:pt x="3076" y="717"/>
                  </a:lnTo>
                  <a:lnTo>
                    <a:pt x="3040" y="749"/>
                  </a:lnTo>
                  <a:lnTo>
                    <a:pt x="3005" y="782"/>
                  </a:lnTo>
                  <a:lnTo>
                    <a:pt x="2971" y="817"/>
                  </a:lnTo>
                  <a:lnTo>
                    <a:pt x="2938" y="852"/>
                  </a:lnTo>
                  <a:lnTo>
                    <a:pt x="2908" y="888"/>
                  </a:lnTo>
                  <a:lnTo>
                    <a:pt x="2878" y="925"/>
                  </a:lnTo>
                  <a:lnTo>
                    <a:pt x="2850" y="964"/>
                  </a:lnTo>
                  <a:lnTo>
                    <a:pt x="2823" y="1005"/>
                  </a:lnTo>
                  <a:lnTo>
                    <a:pt x="2798" y="1046"/>
                  </a:lnTo>
                  <a:lnTo>
                    <a:pt x="2774" y="1088"/>
                  </a:lnTo>
                  <a:lnTo>
                    <a:pt x="2752" y="1132"/>
                  </a:lnTo>
                  <a:lnTo>
                    <a:pt x="2731" y="1175"/>
                  </a:lnTo>
                  <a:lnTo>
                    <a:pt x="2712" y="1220"/>
                  </a:lnTo>
                  <a:lnTo>
                    <a:pt x="2695" y="1265"/>
                  </a:lnTo>
                  <a:lnTo>
                    <a:pt x="2763" y="1371"/>
                  </a:lnTo>
                  <a:lnTo>
                    <a:pt x="2812" y="1450"/>
                  </a:lnTo>
                  <a:lnTo>
                    <a:pt x="2868" y="1539"/>
                  </a:lnTo>
                  <a:lnTo>
                    <a:pt x="2881" y="1560"/>
                  </a:lnTo>
                  <a:lnTo>
                    <a:pt x="2837" y="1578"/>
                  </a:lnTo>
                  <a:lnTo>
                    <a:pt x="2795" y="1595"/>
                  </a:lnTo>
                  <a:lnTo>
                    <a:pt x="2756" y="1616"/>
                  </a:lnTo>
                  <a:lnTo>
                    <a:pt x="2719" y="1637"/>
                  </a:lnTo>
                  <a:lnTo>
                    <a:pt x="3588" y="1637"/>
                  </a:lnTo>
                  <a:lnTo>
                    <a:pt x="3585" y="1660"/>
                  </a:lnTo>
                  <a:lnTo>
                    <a:pt x="3583" y="1683"/>
                  </a:lnTo>
                  <a:lnTo>
                    <a:pt x="2655" y="1683"/>
                  </a:lnTo>
                  <a:close/>
                  <a:moveTo>
                    <a:pt x="5186" y="1595"/>
                  </a:moveTo>
                  <a:lnTo>
                    <a:pt x="5151" y="1570"/>
                  </a:lnTo>
                  <a:lnTo>
                    <a:pt x="5113" y="1547"/>
                  </a:lnTo>
                  <a:lnTo>
                    <a:pt x="5073" y="1526"/>
                  </a:lnTo>
                  <a:lnTo>
                    <a:pt x="5031" y="1505"/>
                  </a:lnTo>
                  <a:lnTo>
                    <a:pt x="5144" y="1326"/>
                  </a:lnTo>
                  <a:lnTo>
                    <a:pt x="7672" y="1326"/>
                  </a:lnTo>
                  <a:lnTo>
                    <a:pt x="7682" y="1326"/>
                  </a:lnTo>
                  <a:lnTo>
                    <a:pt x="7691" y="1325"/>
                  </a:lnTo>
                  <a:lnTo>
                    <a:pt x="7699" y="1323"/>
                  </a:lnTo>
                  <a:lnTo>
                    <a:pt x="7706" y="1319"/>
                  </a:lnTo>
                  <a:lnTo>
                    <a:pt x="7712" y="1315"/>
                  </a:lnTo>
                  <a:lnTo>
                    <a:pt x="7717" y="1310"/>
                  </a:lnTo>
                  <a:lnTo>
                    <a:pt x="7721" y="1304"/>
                  </a:lnTo>
                  <a:lnTo>
                    <a:pt x="7723" y="1298"/>
                  </a:lnTo>
                  <a:lnTo>
                    <a:pt x="7723" y="1292"/>
                  </a:lnTo>
                  <a:lnTo>
                    <a:pt x="7722" y="1289"/>
                  </a:lnTo>
                  <a:lnTo>
                    <a:pt x="7719" y="1287"/>
                  </a:lnTo>
                  <a:lnTo>
                    <a:pt x="7715" y="1287"/>
                  </a:lnTo>
                  <a:lnTo>
                    <a:pt x="7705" y="1286"/>
                  </a:lnTo>
                  <a:lnTo>
                    <a:pt x="7696" y="1287"/>
                  </a:lnTo>
                  <a:lnTo>
                    <a:pt x="5121" y="1287"/>
                  </a:lnTo>
                  <a:lnTo>
                    <a:pt x="5063" y="1377"/>
                  </a:lnTo>
                  <a:lnTo>
                    <a:pt x="5017" y="1451"/>
                  </a:lnTo>
                  <a:lnTo>
                    <a:pt x="4961" y="1539"/>
                  </a:lnTo>
                  <a:lnTo>
                    <a:pt x="5011" y="1559"/>
                  </a:lnTo>
                  <a:lnTo>
                    <a:pt x="5058" y="1582"/>
                  </a:lnTo>
                  <a:lnTo>
                    <a:pt x="5100" y="1606"/>
                  </a:lnTo>
                  <a:lnTo>
                    <a:pt x="5138" y="1633"/>
                  </a:lnTo>
                  <a:lnTo>
                    <a:pt x="5174" y="1660"/>
                  </a:lnTo>
                  <a:lnTo>
                    <a:pt x="5205" y="1690"/>
                  </a:lnTo>
                  <a:lnTo>
                    <a:pt x="5234" y="1720"/>
                  </a:lnTo>
                  <a:lnTo>
                    <a:pt x="5259" y="1751"/>
                  </a:lnTo>
                  <a:lnTo>
                    <a:pt x="5281" y="1784"/>
                  </a:lnTo>
                  <a:lnTo>
                    <a:pt x="5300" y="1818"/>
                  </a:lnTo>
                  <a:lnTo>
                    <a:pt x="5316" y="1852"/>
                  </a:lnTo>
                  <a:lnTo>
                    <a:pt x="5330" y="1888"/>
                  </a:lnTo>
                  <a:lnTo>
                    <a:pt x="5341" y="1924"/>
                  </a:lnTo>
                  <a:lnTo>
                    <a:pt x="5350" y="1960"/>
                  </a:lnTo>
                  <a:lnTo>
                    <a:pt x="5355" y="1997"/>
                  </a:lnTo>
                  <a:lnTo>
                    <a:pt x="5359" y="2034"/>
                  </a:lnTo>
                  <a:lnTo>
                    <a:pt x="5361" y="2071"/>
                  </a:lnTo>
                  <a:lnTo>
                    <a:pt x="5361" y="2107"/>
                  </a:lnTo>
                  <a:lnTo>
                    <a:pt x="5357" y="2145"/>
                  </a:lnTo>
                  <a:lnTo>
                    <a:pt x="5354" y="2182"/>
                  </a:lnTo>
                  <a:lnTo>
                    <a:pt x="5349" y="2219"/>
                  </a:lnTo>
                  <a:lnTo>
                    <a:pt x="5341" y="2255"/>
                  </a:lnTo>
                  <a:lnTo>
                    <a:pt x="5332" y="2291"/>
                  </a:lnTo>
                  <a:lnTo>
                    <a:pt x="5323" y="2326"/>
                  </a:lnTo>
                  <a:lnTo>
                    <a:pt x="5311" y="2359"/>
                  </a:lnTo>
                  <a:lnTo>
                    <a:pt x="5300" y="2393"/>
                  </a:lnTo>
                  <a:lnTo>
                    <a:pt x="5286" y="2426"/>
                  </a:lnTo>
                  <a:lnTo>
                    <a:pt x="5272" y="2456"/>
                  </a:lnTo>
                  <a:lnTo>
                    <a:pt x="5256" y="2486"/>
                  </a:lnTo>
                  <a:lnTo>
                    <a:pt x="5242" y="2515"/>
                  </a:lnTo>
                  <a:lnTo>
                    <a:pt x="5226" y="2542"/>
                  </a:lnTo>
                  <a:lnTo>
                    <a:pt x="5210" y="2567"/>
                  </a:lnTo>
                  <a:lnTo>
                    <a:pt x="5183" y="2607"/>
                  </a:lnTo>
                  <a:lnTo>
                    <a:pt x="5154" y="2646"/>
                  </a:lnTo>
                  <a:lnTo>
                    <a:pt x="5124" y="2684"/>
                  </a:lnTo>
                  <a:lnTo>
                    <a:pt x="5095" y="2721"/>
                  </a:lnTo>
                  <a:lnTo>
                    <a:pt x="5063" y="2757"/>
                  </a:lnTo>
                  <a:lnTo>
                    <a:pt x="5031" y="2792"/>
                  </a:lnTo>
                  <a:lnTo>
                    <a:pt x="4996" y="2825"/>
                  </a:lnTo>
                  <a:lnTo>
                    <a:pt x="4962" y="2859"/>
                  </a:lnTo>
                  <a:lnTo>
                    <a:pt x="4926" y="2890"/>
                  </a:lnTo>
                  <a:lnTo>
                    <a:pt x="4890" y="2922"/>
                  </a:lnTo>
                  <a:lnTo>
                    <a:pt x="4852" y="2951"/>
                  </a:lnTo>
                  <a:lnTo>
                    <a:pt x="4814" y="2980"/>
                  </a:lnTo>
                  <a:lnTo>
                    <a:pt x="4773" y="3007"/>
                  </a:lnTo>
                  <a:lnTo>
                    <a:pt x="4733" y="3033"/>
                  </a:lnTo>
                  <a:lnTo>
                    <a:pt x="4693" y="3058"/>
                  </a:lnTo>
                  <a:lnTo>
                    <a:pt x="4651" y="3083"/>
                  </a:lnTo>
                  <a:lnTo>
                    <a:pt x="4607" y="3105"/>
                  </a:lnTo>
                  <a:lnTo>
                    <a:pt x="4565" y="3127"/>
                  </a:lnTo>
                  <a:lnTo>
                    <a:pt x="4521" y="3147"/>
                  </a:lnTo>
                  <a:lnTo>
                    <a:pt x="4475" y="3166"/>
                  </a:lnTo>
                  <a:lnTo>
                    <a:pt x="4430" y="3183"/>
                  </a:lnTo>
                  <a:lnTo>
                    <a:pt x="4384" y="3199"/>
                  </a:lnTo>
                  <a:lnTo>
                    <a:pt x="4337" y="3214"/>
                  </a:lnTo>
                  <a:lnTo>
                    <a:pt x="4289" y="3227"/>
                  </a:lnTo>
                  <a:lnTo>
                    <a:pt x="4242" y="3239"/>
                  </a:lnTo>
                  <a:lnTo>
                    <a:pt x="4193" y="3248"/>
                  </a:lnTo>
                  <a:lnTo>
                    <a:pt x="4144" y="3258"/>
                  </a:lnTo>
                  <a:lnTo>
                    <a:pt x="4094" y="3265"/>
                  </a:lnTo>
                  <a:lnTo>
                    <a:pt x="4044" y="3270"/>
                  </a:lnTo>
                  <a:lnTo>
                    <a:pt x="3993" y="3274"/>
                  </a:lnTo>
                  <a:lnTo>
                    <a:pt x="3942" y="3277"/>
                  </a:lnTo>
                  <a:lnTo>
                    <a:pt x="3891" y="3278"/>
                  </a:lnTo>
                  <a:lnTo>
                    <a:pt x="3839" y="3277"/>
                  </a:lnTo>
                  <a:lnTo>
                    <a:pt x="3788" y="3274"/>
                  </a:lnTo>
                  <a:lnTo>
                    <a:pt x="3737" y="3270"/>
                  </a:lnTo>
                  <a:lnTo>
                    <a:pt x="3687" y="3265"/>
                  </a:lnTo>
                  <a:lnTo>
                    <a:pt x="3638" y="3258"/>
                  </a:lnTo>
                  <a:lnTo>
                    <a:pt x="3589" y="3248"/>
                  </a:lnTo>
                  <a:lnTo>
                    <a:pt x="3539" y="3239"/>
                  </a:lnTo>
                  <a:lnTo>
                    <a:pt x="3492" y="3227"/>
                  </a:lnTo>
                  <a:lnTo>
                    <a:pt x="3445" y="3214"/>
                  </a:lnTo>
                  <a:lnTo>
                    <a:pt x="3397" y="3199"/>
                  </a:lnTo>
                  <a:lnTo>
                    <a:pt x="3352" y="3183"/>
                  </a:lnTo>
                  <a:lnTo>
                    <a:pt x="3306" y="3166"/>
                  </a:lnTo>
                  <a:lnTo>
                    <a:pt x="3261" y="3147"/>
                  </a:lnTo>
                  <a:lnTo>
                    <a:pt x="3217" y="3127"/>
                  </a:lnTo>
                  <a:lnTo>
                    <a:pt x="3174" y="3105"/>
                  </a:lnTo>
                  <a:lnTo>
                    <a:pt x="3131" y="3083"/>
                  </a:lnTo>
                  <a:lnTo>
                    <a:pt x="3089" y="3058"/>
                  </a:lnTo>
                  <a:lnTo>
                    <a:pt x="3049" y="3033"/>
                  </a:lnTo>
                  <a:lnTo>
                    <a:pt x="3008" y="3007"/>
                  </a:lnTo>
                  <a:lnTo>
                    <a:pt x="2969" y="2980"/>
                  </a:lnTo>
                  <a:lnTo>
                    <a:pt x="2931" y="2951"/>
                  </a:lnTo>
                  <a:lnTo>
                    <a:pt x="2893" y="2922"/>
                  </a:lnTo>
                  <a:lnTo>
                    <a:pt x="2856" y="2890"/>
                  </a:lnTo>
                  <a:lnTo>
                    <a:pt x="2820" y="2859"/>
                  </a:lnTo>
                  <a:lnTo>
                    <a:pt x="2785" y="2825"/>
                  </a:lnTo>
                  <a:lnTo>
                    <a:pt x="2752" y="2792"/>
                  </a:lnTo>
                  <a:lnTo>
                    <a:pt x="2719" y="2757"/>
                  </a:lnTo>
                  <a:lnTo>
                    <a:pt x="2687" y="2721"/>
                  </a:lnTo>
                  <a:lnTo>
                    <a:pt x="2657" y="2684"/>
                  </a:lnTo>
                  <a:lnTo>
                    <a:pt x="2628" y="2646"/>
                  </a:lnTo>
                  <a:lnTo>
                    <a:pt x="2600" y="2607"/>
                  </a:lnTo>
                  <a:lnTo>
                    <a:pt x="2572" y="2567"/>
                  </a:lnTo>
                  <a:lnTo>
                    <a:pt x="2556" y="2542"/>
                  </a:lnTo>
                  <a:lnTo>
                    <a:pt x="2540" y="2515"/>
                  </a:lnTo>
                  <a:lnTo>
                    <a:pt x="2525" y="2486"/>
                  </a:lnTo>
                  <a:lnTo>
                    <a:pt x="2511" y="2456"/>
                  </a:lnTo>
                  <a:lnTo>
                    <a:pt x="2496" y="2426"/>
                  </a:lnTo>
                  <a:lnTo>
                    <a:pt x="2482" y="2393"/>
                  </a:lnTo>
                  <a:lnTo>
                    <a:pt x="2470" y="2359"/>
                  </a:lnTo>
                  <a:lnTo>
                    <a:pt x="2460" y="2326"/>
                  </a:lnTo>
                  <a:lnTo>
                    <a:pt x="2450" y="2291"/>
                  </a:lnTo>
                  <a:lnTo>
                    <a:pt x="2441" y="2255"/>
                  </a:lnTo>
                  <a:lnTo>
                    <a:pt x="2434" y="2219"/>
                  </a:lnTo>
                  <a:lnTo>
                    <a:pt x="2428" y="2182"/>
                  </a:lnTo>
                  <a:lnTo>
                    <a:pt x="2424" y="2145"/>
                  </a:lnTo>
                  <a:lnTo>
                    <a:pt x="2422" y="2107"/>
                  </a:lnTo>
                  <a:lnTo>
                    <a:pt x="2422" y="2071"/>
                  </a:lnTo>
                  <a:lnTo>
                    <a:pt x="2423" y="2034"/>
                  </a:lnTo>
                  <a:lnTo>
                    <a:pt x="2427" y="1997"/>
                  </a:lnTo>
                  <a:lnTo>
                    <a:pt x="2432" y="1960"/>
                  </a:lnTo>
                  <a:lnTo>
                    <a:pt x="2441" y="1924"/>
                  </a:lnTo>
                  <a:lnTo>
                    <a:pt x="2452" y="1888"/>
                  </a:lnTo>
                  <a:lnTo>
                    <a:pt x="2465" y="1852"/>
                  </a:lnTo>
                  <a:lnTo>
                    <a:pt x="2482" y="1818"/>
                  </a:lnTo>
                  <a:lnTo>
                    <a:pt x="2501" y="1784"/>
                  </a:lnTo>
                  <a:lnTo>
                    <a:pt x="2523" y="1751"/>
                  </a:lnTo>
                  <a:lnTo>
                    <a:pt x="2547" y="1720"/>
                  </a:lnTo>
                  <a:lnTo>
                    <a:pt x="2576" y="1690"/>
                  </a:lnTo>
                  <a:lnTo>
                    <a:pt x="2608" y="1660"/>
                  </a:lnTo>
                  <a:lnTo>
                    <a:pt x="2644" y="1633"/>
                  </a:lnTo>
                  <a:lnTo>
                    <a:pt x="2682" y="1606"/>
                  </a:lnTo>
                  <a:lnTo>
                    <a:pt x="2724" y="1582"/>
                  </a:lnTo>
                  <a:lnTo>
                    <a:pt x="2770" y="1559"/>
                  </a:lnTo>
                  <a:lnTo>
                    <a:pt x="2820" y="1539"/>
                  </a:lnTo>
                  <a:lnTo>
                    <a:pt x="2766" y="1451"/>
                  </a:lnTo>
                  <a:lnTo>
                    <a:pt x="2719" y="1377"/>
                  </a:lnTo>
                  <a:lnTo>
                    <a:pt x="2660" y="1287"/>
                  </a:lnTo>
                  <a:lnTo>
                    <a:pt x="85" y="1287"/>
                  </a:lnTo>
                  <a:lnTo>
                    <a:pt x="76" y="1286"/>
                  </a:lnTo>
                  <a:lnTo>
                    <a:pt x="66" y="1287"/>
                  </a:lnTo>
                  <a:lnTo>
                    <a:pt x="62" y="1287"/>
                  </a:lnTo>
                  <a:lnTo>
                    <a:pt x="60" y="1289"/>
                  </a:lnTo>
                  <a:lnTo>
                    <a:pt x="58" y="1292"/>
                  </a:lnTo>
                  <a:lnTo>
                    <a:pt x="58" y="1298"/>
                  </a:lnTo>
                  <a:lnTo>
                    <a:pt x="60" y="1304"/>
                  </a:lnTo>
                  <a:lnTo>
                    <a:pt x="63" y="1310"/>
                  </a:lnTo>
                  <a:lnTo>
                    <a:pt x="69" y="1315"/>
                  </a:lnTo>
                  <a:lnTo>
                    <a:pt x="74" y="1319"/>
                  </a:lnTo>
                  <a:lnTo>
                    <a:pt x="82" y="1323"/>
                  </a:lnTo>
                  <a:lnTo>
                    <a:pt x="90" y="1325"/>
                  </a:lnTo>
                  <a:lnTo>
                    <a:pt x="99" y="1326"/>
                  </a:lnTo>
                  <a:lnTo>
                    <a:pt x="110" y="1326"/>
                  </a:lnTo>
                  <a:lnTo>
                    <a:pt x="2639" y="1326"/>
                  </a:lnTo>
                  <a:lnTo>
                    <a:pt x="2752" y="1505"/>
                  </a:lnTo>
                  <a:lnTo>
                    <a:pt x="2709" y="1526"/>
                  </a:lnTo>
                  <a:lnTo>
                    <a:pt x="2669" y="1547"/>
                  </a:lnTo>
                  <a:lnTo>
                    <a:pt x="2631" y="1570"/>
                  </a:lnTo>
                  <a:lnTo>
                    <a:pt x="2596" y="1595"/>
                  </a:lnTo>
                  <a:lnTo>
                    <a:pt x="2121" y="1596"/>
                  </a:lnTo>
                  <a:lnTo>
                    <a:pt x="1701" y="1596"/>
                  </a:lnTo>
                  <a:lnTo>
                    <a:pt x="1024" y="1596"/>
                  </a:lnTo>
                  <a:lnTo>
                    <a:pt x="566" y="1595"/>
                  </a:lnTo>
                  <a:lnTo>
                    <a:pt x="327" y="1595"/>
                  </a:lnTo>
                  <a:lnTo>
                    <a:pt x="269" y="1561"/>
                  </a:lnTo>
                  <a:lnTo>
                    <a:pt x="217" y="1527"/>
                  </a:lnTo>
                  <a:lnTo>
                    <a:pt x="172" y="1493"/>
                  </a:lnTo>
                  <a:lnTo>
                    <a:pt x="133" y="1460"/>
                  </a:lnTo>
                  <a:lnTo>
                    <a:pt x="99" y="1430"/>
                  </a:lnTo>
                  <a:lnTo>
                    <a:pt x="73" y="1405"/>
                  </a:lnTo>
                  <a:lnTo>
                    <a:pt x="52" y="1382"/>
                  </a:lnTo>
                  <a:lnTo>
                    <a:pt x="38" y="1365"/>
                  </a:lnTo>
                  <a:lnTo>
                    <a:pt x="20" y="1339"/>
                  </a:lnTo>
                  <a:lnTo>
                    <a:pt x="10" y="1324"/>
                  </a:lnTo>
                  <a:lnTo>
                    <a:pt x="4" y="1309"/>
                  </a:lnTo>
                  <a:lnTo>
                    <a:pt x="2" y="1301"/>
                  </a:lnTo>
                  <a:lnTo>
                    <a:pt x="0" y="1294"/>
                  </a:lnTo>
                  <a:lnTo>
                    <a:pt x="0" y="1287"/>
                  </a:lnTo>
                  <a:lnTo>
                    <a:pt x="2" y="1278"/>
                  </a:lnTo>
                  <a:lnTo>
                    <a:pt x="5" y="1271"/>
                  </a:lnTo>
                  <a:lnTo>
                    <a:pt x="9" y="1262"/>
                  </a:lnTo>
                  <a:lnTo>
                    <a:pt x="15" y="1254"/>
                  </a:lnTo>
                  <a:lnTo>
                    <a:pt x="24" y="1247"/>
                  </a:lnTo>
                  <a:lnTo>
                    <a:pt x="38" y="1236"/>
                  </a:lnTo>
                  <a:lnTo>
                    <a:pt x="47" y="1229"/>
                  </a:lnTo>
                  <a:lnTo>
                    <a:pt x="52" y="1229"/>
                  </a:lnTo>
                  <a:lnTo>
                    <a:pt x="57" y="1231"/>
                  </a:lnTo>
                  <a:lnTo>
                    <a:pt x="61" y="1236"/>
                  </a:lnTo>
                  <a:lnTo>
                    <a:pt x="66" y="1240"/>
                  </a:lnTo>
                  <a:lnTo>
                    <a:pt x="74" y="1244"/>
                  </a:lnTo>
                  <a:lnTo>
                    <a:pt x="85" y="1246"/>
                  </a:lnTo>
                  <a:lnTo>
                    <a:pt x="2264" y="1246"/>
                  </a:lnTo>
                  <a:lnTo>
                    <a:pt x="2284" y="1179"/>
                  </a:lnTo>
                  <a:lnTo>
                    <a:pt x="2305" y="1114"/>
                  </a:lnTo>
                  <a:lnTo>
                    <a:pt x="2330" y="1050"/>
                  </a:lnTo>
                  <a:lnTo>
                    <a:pt x="2358" y="987"/>
                  </a:lnTo>
                  <a:lnTo>
                    <a:pt x="2387" y="925"/>
                  </a:lnTo>
                  <a:lnTo>
                    <a:pt x="2419" y="866"/>
                  </a:lnTo>
                  <a:lnTo>
                    <a:pt x="2454" y="807"/>
                  </a:lnTo>
                  <a:lnTo>
                    <a:pt x="2490" y="749"/>
                  </a:lnTo>
                  <a:lnTo>
                    <a:pt x="2529" y="694"/>
                  </a:lnTo>
                  <a:lnTo>
                    <a:pt x="2570" y="640"/>
                  </a:lnTo>
                  <a:lnTo>
                    <a:pt x="2613" y="588"/>
                  </a:lnTo>
                  <a:lnTo>
                    <a:pt x="2658" y="538"/>
                  </a:lnTo>
                  <a:lnTo>
                    <a:pt x="2705" y="489"/>
                  </a:lnTo>
                  <a:lnTo>
                    <a:pt x="2755" y="442"/>
                  </a:lnTo>
                  <a:lnTo>
                    <a:pt x="2805" y="398"/>
                  </a:lnTo>
                  <a:lnTo>
                    <a:pt x="2858" y="355"/>
                  </a:lnTo>
                  <a:lnTo>
                    <a:pt x="2912" y="314"/>
                  </a:lnTo>
                  <a:lnTo>
                    <a:pt x="2967" y="276"/>
                  </a:lnTo>
                  <a:lnTo>
                    <a:pt x="3025" y="240"/>
                  </a:lnTo>
                  <a:lnTo>
                    <a:pt x="3085" y="206"/>
                  </a:lnTo>
                  <a:lnTo>
                    <a:pt x="3145" y="174"/>
                  </a:lnTo>
                  <a:lnTo>
                    <a:pt x="3206" y="145"/>
                  </a:lnTo>
                  <a:lnTo>
                    <a:pt x="3270" y="119"/>
                  </a:lnTo>
                  <a:lnTo>
                    <a:pt x="3335" y="94"/>
                  </a:lnTo>
                  <a:lnTo>
                    <a:pt x="3401" y="72"/>
                  </a:lnTo>
                  <a:lnTo>
                    <a:pt x="3468" y="54"/>
                  </a:lnTo>
                  <a:lnTo>
                    <a:pt x="3536" y="37"/>
                  </a:lnTo>
                  <a:lnTo>
                    <a:pt x="3605" y="24"/>
                  </a:lnTo>
                  <a:lnTo>
                    <a:pt x="3675" y="15"/>
                  </a:lnTo>
                  <a:lnTo>
                    <a:pt x="3747" y="7"/>
                  </a:lnTo>
                  <a:lnTo>
                    <a:pt x="3818" y="2"/>
                  </a:lnTo>
                  <a:lnTo>
                    <a:pt x="3891" y="0"/>
                  </a:lnTo>
                  <a:lnTo>
                    <a:pt x="3964" y="2"/>
                  </a:lnTo>
                  <a:lnTo>
                    <a:pt x="4035" y="7"/>
                  </a:lnTo>
                  <a:lnTo>
                    <a:pt x="4106" y="15"/>
                  </a:lnTo>
                  <a:lnTo>
                    <a:pt x="4178" y="24"/>
                  </a:lnTo>
                  <a:lnTo>
                    <a:pt x="4246" y="37"/>
                  </a:lnTo>
                  <a:lnTo>
                    <a:pt x="4314" y="54"/>
                  </a:lnTo>
                  <a:lnTo>
                    <a:pt x="4382" y="72"/>
                  </a:lnTo>
                  <a:lnTo>
                    <a:pt x="4447" y="94"/>
                  </a:lnTo>
                  <a:lnTo>
                    <a:pt x="4511" y="119"/>
                  </a:lnTo>
                  <a:lnTo>
                    <a:pt x="4575" y="145"/>
                  </a:lnTo>
                  <a:lnTo>
                    <a:pt x="4637" y="174"/>
                  </a:lnTo>
                  <a:lnTo>
                    <a:pt x="4697" y="206"/>
                  </a:lnTo>
                  <a:lnTo>
                    <a:pt x="4756" y="240"/>
                  </a:lnTo>
                  <a:lnTo>
                    <a:pt x="4814" y="276"/>
                  </a:lnTo>
                  <a:lnTo>
                    <a:pt x="4870" y="314"/>
                  </a:lnTo>
                  <a:lnTo>
                    <a:pt x="4924" y="355"/>
                  </a:lnTo>
                  <a:lnTo>
                    <a:pt x="4977" y="398"/>
                  </a:lnTo>
                  <a:lnTo>
                    <a:pt x="5027" y="442"/>
                  </a:lnTo>
                  <a:lnTo>
                    <a:pt x="5077" y="489"/>
                  </a:lnTo>
                  <a:lnTo>
                    <a:pt x="5124" y="538"/>
                  </a:lnTo>
                  <a:lnTo>
                    <a:pt x="5168" y="588"/>
                  </a:lnTo>
                  <a:lnTo>
                    <a:pt x="5212" y="640"/>
                  </a:lnTo>
                  <a:lnTo>
                    <a:pt x="5253" y="694"/>
                  </a:lnTo>
                  <a:lnTo>
                    <a:pt x="5292" y="749"/>
                  </a:lnTo>
                  <a:lnTo>
                    <a:pt x="5328" y="807"/>
                  </a:lnTo>
                  <a:lnTo>
                    <a:pt x="5363" y="866"/>
                  </a:lnTo>
                  <a:lnTo>
                    <a:pt x="5394" y="925"/>
                  </a:lnTo>
                  <a:lnTo>
                    <a:pt x="5425" y="987"/>
                  </a:lnTo>
                  <a:lnTo>
                    <a:pt x="5452" y="1050"/>
                  </a:lnTo>
                  <a:lnTo>
                    <a:pt x="5476" y="1114"/>
                  </a:lnTo>
                  <a:lnTo>
                    <a:pt x="5498" y="1179"/>
                  </a:lnTo>
                  <a:lnTo>
                    <a:pt x="5518" y="1246"/>
                  </a:lnTo>
                  <a:lnTo>
                    <a:pt x="7696" y="1246"/>
                  </a:lnTo>
                  <a:lnTo>
                    <a:pt x="7708" y="1244"/>
                  </a:lnTo>
                  <a:lnTo>
                    <a:pt x="7715" y="1240"/>
                  </a:lnTo>
                  <a:lnTo>
                    <a:pt x="7719" y="1236"/>
                  </a:lnTo>
                  <a:lnTo>
                    <a:pt x="7723" y="1231"/>
                  </a:lnTo>
                  <a:lnTo>
                    <a:pt x="7728" y="1229"/>
                  </a:lnTo>
                  <a:lnTo>
                    <a:pt x="7734" y="1229"/>
                  </a:lnTo>
                  <a:lnTo>
                    <a:pt x="7744" y="1236"/>
                  </a:lnTo>
                  <a:lnTo>
                    <a:pt x="7758" y="1247"/>
                  </a:lnTo>
                  <a:lnTo>
                    <a:pt x="7766" y="1254"/>
                  </a:lnTo>
                  <a:lnTo>
                    <a:pt x="7772" y="1262"/>
                  </a:lnTo>
                  <a:lnTo>
                    <a:pt x="7776" y="1271"/>
                  </a:lnTo>
                  <a:lnTo>
                    <a:pt x="7780" y="1278"/>
                  </a:lnTo>
                  <a:lnTo>
                    <a:pt x="7780" y="1287"/>
                  </a:lnTo>
                  <a:lnTo>
                    <a:pt x="7780" y="1294"/>
                  </a:lnTo>
                  <a:lnTo>
                    <a:pt x="7776" y="1309"/>
                  </a:lnTo>
                  <a:lnTo>
                    <a:pt x="7770" y="1324"/>
                  </a:lnTo>
                  <a:lnTo>
                    <a:pt x="7761" y="1339"/>
                  </a:lnTo>
                  <a:lnTo>
                    <a:pt x="7742" y="1365"/>
                  </a:lnTo>
                  <a:lnTo>
                    <a:pt x="7729" y="1382"/>
                  </a:lnTo>
                  <a:lnTo>
                    <a:pt x="7708" y="1405"/>
                  </a:lnTo>
                  <a:lnTo>
                    <a:pt x="7681" y="1430"/>
                  </a:lnTo>
                  <a:lnTo>
                    <a:pt x="7647" y="1460"/>
                  </a:lnTo>
                  <a:lnTo>
                    <a:pt x="7608" y="1493"/>
                  </a:lnTo>
                  <a:lnTo>
                    <a:pt x="7564" y="1527"/>
                  </a:lnTo>
                  <a:lnTo>
                    <a:pt x="7512" y="1561"/>
                  </a:lnTo>
                  <a:lnTo>
                    <a:pt x="7454" y="1595"/>
                  </a:lnTo>
                  <a:lnTo>
                    <a:pt x="5186" y="15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4" name="Freeform 91"/>
            <p:cNvSpPr>
              <a:spLocks/>
            </p:cNvSpPr>
            <p:nvPr/>
          </p:nvSpPr>
          <p:spPr bwMode="auto">
            <a:xfrm>
              <a:off x="3586" y="1971"/>
              <a:ext cx="1064" cy="183"/>
            </a:xfrm>
            <a:custGeom>
              <a:avLst/>
              <a:gdLst/>
              <a:ahLst/>
              <a:cxnLst>
                <a:cxn ang="0">
                  <a:pos x="1800" y="366"/>
                </a:cxn>
                <a:cxn ang="0">
                  <a:pos x="1858" y="331"/>
                </a:cxn>
                <a:cxn ang="0">
                  <a:pos x="1909" y="298"/>
                </a:cxn>
                <a:cxn ang="0">
                  <a:pos x="1954" y="263"/>
                </a:cxn>
                <a:cxn ang="0">
                  <a:pos x="1995" y="230"/>
                </a:cxn>
                <a:cxn ang="0">
                  <a:pos x="2027" y="202"/>
                </a:cxn>
                <a:cxn ang="0">
                  <a:pos x="2054" y="175"/>
                </a:cxn>
                <a:cxn ang="0">
                  <a:pos x="2074" y="152"/>
                </a:cxn>
                <a:cxn ang="0">
                  <a:pos x="2088" y="135"/>
                </a:cxn>
                <a:cxn ang="0">
                  <a:pos x="2108" y="109"/>
                </a:cxn>
                <a:cxn ang="0">
                  <a:pos x="2116" y="95"/>
                </a:cxn>
                <a:cxn ang="0">
                  <a:pos x="2124" y="80"/>
                </a:cxn>
                <a:cxn ang="0">
                  <a:pos x="2125" y="73"/>
                </a:cxn>
                <a:cxn ang="0">
                  <a:pos x="2127" y="64"/>
                </a:cxn>
                <a:cxn ang="0">
                  <a:pos x="2127" y="57"/>
                </a:cxn>
                <a:cxn ang="0">
                  <a:pos x="2125" y="48"/>
                </a:cxn>
                <a:cxn ang="0">
                  <a:pos x="2123" y="40"/>
                </a:cxn>
                <a:cxn ang="0">
                  <a:pos x="2118" y="33"/>
                </a:cxn>
                <a:cxn ang="0">
                  <a:pos x="2112" y="25"/>
                </a:cxn>
                <a:cxn ang="0">
                  <a:pos x="2103" y="18"/>
                </a:cxn>
                <a:cxn ang="0">
                  <a:pos x="2090" y="6"/>
                </a:cxn>
                <a:cxn ang="0">
                  <a:pos x="2080" y="1"/>
                </a:cxn>
                <a:cxn ang="0">
                  <a:pos x="2074" y="0"/>
                </a:cxn>
                <a:cxn ang="0">
                  <a:pos x="2070" y="1"/>
                </a:cxn>
                <a:cxn ang="0">
                  <a:pos x="2066" y="6"/>
                </a:cxn>
                <a:cxn ang="0">
                  <a:pos x="2061" y="11"/>
                </a:cxn>
                <a:cxn ang="0">
                  <a:pos x="2053" y="14"/>
                </a:cxn>
                <a:cxn ang="0">
                  <a:pos x="2042" y="16"/>
                </a:cxn>
                <a:cxn ang="0">
                  <a:pos x="0" y="16"/>
                </a:cxn>
                <a:cxn ang="0">
                  <a:pos x="20" y="36"/>
                </a:cxn>
                <a:cxn ang="0">
                  <a:pos x="40" y="57"/>
                </a:cxn>
                <a:cxn ang="0">
                  <a:pos x="2042" y="57"/>
                </a:cxn>
                <a:cxn ang="0">
                  <a:pos x="2052" y="56"/>
                </a:cxn>
                <a:cxn ang="0">
                  <a:pos x="2061" y="57"/>
                </a:cxn>
                <a:cxn ang="0">
                  <a:pos x="2065" y="58"/>
                </a:cxn>
                <a:cxn ang="0">
                  <a:pos x="2068" y="60"/>
                </a:cxn>
                <a:cxn ang="0">
                  <a:pos x="2070" y="62"/>
                </a:cxn>
                <a:cxn ang="0">
                  <a:pos x="2070" y="68"/>
                </a:cxn>
                <a:cxn ang="0">
                  <a:pos x="2066" y="74"/>
                </a:cxn>
                <a:cxn ang="0">
                  <a:pos x="2063" y="80"/>
                </a:cxn>
                <a:cxn ang="0">
                  <a:pos x="2059" y="85"/>
                </a:cxn>
                <a:cxn ang="0">
                  <a:pos x="2052" y="89"/>
                </a:cxn>
                <a:cxn ang="0">
                  <a:pos x="2045" y="93"/>
                </a:cxn>
                <a:cxn ang="0">
                  <a:pos x="2037" y="95"/>
                </a:cxn>
                <a:cxn ang="0">
                  <a:pos x="2028" y="97"/>
                </a:cxn>
                <a:cxn ang="0">
                  <a:pos x="2017" y="97"/>
                </a:cxn>
                <a:cxn ang="0">
                  <a:pos x="73" y="97"/>
                </a:cxn>
                <a:cxn ang="0">
                  <a:pos x="93" y="127"/>
                </a:cxn>
                <a:cxn ang="0">
                  <a:pos x="113" y="159"/>
                </a:cxn>
                <a:cxn ang="0">
                  <a:pos x="129" y="191"/>
                </a:cxn>
                <a:cxn ang="0">
                  <a:pos x="143" y="225"/>
                </a:cxn>
                <a:cxn ang="0">
                  <a:pos x="155" y="259"/>
                </a:cxn>
                <a:cxn ang="0">
                  <a:pos x="165" y="294"/>
                </a:cxn>
                <a:cxn ang="0">
                  <a:pos x="174" y="330"/>
                </a:cxn>
                <a:cxn ang="0">
                  <a:pos x="179" y="366"/>
                </a:cxn>
                <a:cxn ang="0">
                  <a:pos x="1800" y="366"/>
                </a:cxn>
              </a:cxnLst>
              <a:rect l="0" t="0" r="r" b="b"/>
              <a:pathLst>
                <a:path w="2127" h="366">
                  <a:moveTo>
                    <a:pt x="1800" y="366"/>
                  </a:moveTo>
                  <a:lnTo>
                    <a:pt x="1858" y="331"/>
                  </a:lnTo>
                  <a:lnTo>
                    <a:pt x="1909" y="298"/>
                  </a:lnTo>
                  <a:lnTo>
                    <a:pt x="1954" y="263"/>
                  </a:lnTo>
                  <a:lnTo>
                    <a:pt x="1995" y="230"/>
                  </a:lnTo>
                  <a:lnTo>
                    <a:pt x="2027" y="202"/>
                  </a:lnTo>
                  <a:lnTo>
                    <a:pt x="2054" y="175"/>
                  </a:lnTo>
                  <a:lnTo>
                    <a:pt x="2074" y="152"/>
                  </a:lnTo>
                  <a:lnTo>
                    <a:pt x="2088" y="135"/>
                  </a:lnTo>
                  <a:lnTo>
                    <a:pt x="2108" y="109"/>
                  </a:lnTo>
                  <a:lnTo>
                    <a:pt x="2116" y="95"/>
                  </a:lnTo>
                  <a:lnTo>
                    <a:pt x="2124" y="80"/>
                  </a:lnTo>
                  <a:lnTo>
                    <a:pt x="2125" y="73"/>
                  </a:lnTo>
                  <a:lnTo>
                    <a:pt x="2127" y="64"/>
                  </a:lnTo>
                  <a:lnTo>
                    <a:pt x="2127" y="57"/>
                  </a:lnTo>
                  <a:lnTo>
                    <a:pt x="2125" y="48"/>
                  </a:lnTo>
                  <a:lnTo>
                    <a:pt x="2123" y="40"/>
                  </a:lnTo>
                  <a:lnTo>
                    <a:pt x="2118" y="33"/>
                  </a:lnTo>
                  <a:lnTo>
                    <a:pt x="2112" y="25"/>
                  </a:lnTo>
                  <a:lnTo>
                    <a:pt x="2103" y="18"/>
                  </a:lnTo>
                  <a:lnTo>
                    <a:pt x="2090" y="6"/>
                  </a:lnTo>
                  <a:lnTo>
                    <a:pt x="2080" y="1"/>
                  </a:lnTo>
                  <a:lnTo>
                    <a:pt x="2074" y="0"/>
                  </a:lnTo>
                  <a:lnTo>
                    <a:pt x="2070" y="1"/>
                  </a:lnTo>
                  <a:lnTo>
                    <a:pt x="2066" y="6"/>
                  </a:lnTo>
                  <a:lnTo>
                    <a:pt x="2061" y="11"/>
                  </a:lnTo>
                  <a:lnTo>
                    <a:pt x="2053" y="14"/>
                  </a:lnTo>
                  <a:lnTo>
                    <a:pt x="2042" y="16"/>
                  </a:lnTo>
                  <a:lnTo>
                    <a:pt x="0" y="16"/>
                  </a:lnTo>
                  <a:lnTo>
                    <a:pt x="20" y="36"/>
                  </a:lnTo>
                  <a:lnTo>
                    <a:pt x="40" y="57"/>
                  </a:lnTo>
                  <a:lnTo>
                    <a:pt x="2042" y="57"/>
                  </a:lnTo>
                  <a:lnTo>
                    <a:pt x="2052" y="56"/>
                  </a:lnTo>
                  <a:lnTo>
                    <a:pt x="2061" y="57"/>
                  </a:lnTo>
                  <a:lnTo>
                    <a:pt x="2065" y="58"/>
                  </a:lnTo>
                  <a:lnTo>
                    <a:pt x="2068" y="60"/>
                  </a:lnTo>
                  <a:lnTo>
                    <a:pt x="2070" y="62"/>
                  </a:lnTo>
                  <a:lnTo>
                    <a:pt x="2070" y="68"/>
                  </a:lnTo>
                  <a:lnTo>
                    <a:pt x="2066" y="74"/>
                  </a:lnTo>
                  <a:lnTo>
                    <a:pt x="2063" y="80"/>
                  </a:lnTo>
                  <a:lnTo>
                    <a:pt x="2059" y="85"/>
                  </a:lnTo>
                  <a:lnTo>
                    <a:pt x="2052" y="89"/>
                  </a:lnTo>
                  <a:lnTo>
                    <a:pt x="2045" y="93"/>
                  </a:lnTo>
                  <a:lnTo>
                    <a:pt x="2037" y="95"/>
                  </a:lnTo>
                  <a:lnTo>
                    <a:pt x="2028" y="97"/>
                  </a:lnTo>
                  <a:lnTo>
                    <a:pt x="2017" y="97"/>
                  </a:lnTo>
                  <a:lnTo>
                    <a:pt x="73" y="97"/>
                  </a:lnTo>
                  <a:lnTo>
                    <a:pt x="93" y="127"/>
                  </a:lnTo>
                  <a:lnTo>
                    <a:pt x="113" y="159"/>
                  </a:lnTo>
                  <a:lnTo>
                    <a:pt x="129" y="191"/>
                  </a:lnTo>
                  <a:lnTo>
                    <a:pt x="143" y="225"/>
                  </a:lnTo>
                  <a:lnTo>
                    <a:pt x="155" y="259"/>
                  </a:lnTo>
                  <a:lnTo>
                    <a:pt x="165" y="294"/>
                  </a:lnTo>
                  <a:lnTo>
                    <a:pt x="174" y="330"/>
                  </a:lnTo>
                  <a:lnTo>
                    <a:pt x="179" y="366"/>
                  </a:lnTo>
                  <a:lnTo>
                    <a:pt x="1800" y="3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5" name="Freeform 92"/>
            <p:cNvSpPr>
              <a:spLocks/>
            </p:cNvSpPr>
            <p:nvPr/>
          </p:nvSpPr>
          <p:spPr bwMode="auto">
            <a:xfrm>
              <a:off x="2914" y="2167"/>
              <a:ext cx="1530" cy="682"/>
            </a:xfrm>
            <a:custGeom>
              <a:avLst/>
              <a:gdLst/>
              <a:ahLst/>
              <a:cxnLst>
                <a:cxn ang="0">
                  <a:pos x="2972" y="96"/>
                </a:cxn>
                <a:cxn ang="0">
                  <a:pos x="2993" y="85"/>
                </a:cxn>
                <a:cxn ang="0">
                  <a:pos x="3004" y="68"/>
                </a:cxn>
                <a:cxn ang="0">
                  <a:pos x="3000" y="58"/>
                </a:cxn>
                <a:cxn ang="0">
                  <a:pos x="2977" y="57"/>
                </a:cxn>
                <a:cxn ang="0">
                  <a:pos x="2977" y="17"/>
                </a:cxn>
                <a:cxn ang="0">
                  <a:pos x="3000" y="7"/>
                </a:cxn>
                <a:cxn ang="0">
                  <a:pos x="3015" y="1"/>
                </a:cxn>
                <a:cxn ang="0">
                  <a:pos x="3047" y="25"/>
                </a:cxn>
                <a:cxn ang="0">
                  <a:pos x="3061" y="49"/>
                </a:cxn>
                <a:cxn ang="0">
                  <a:pos x="3057" y="81"/>
                </a:cxn>
                <a:cxn ang="0">
                  <a:pos x="3023" y="136"/>
                </a:cxn>
                <a:cxn ang="0">
                  <a:pos x="2962" y="202"/>
                </a:cxn>
                <a:cxn ang="0">
                  <a:pos x="2844" y="298"/>
                </a:cxn>
                <a:cxn ang="0">
                  <a:pos x="2735" y="366"/>
                </a:cxn>
                <a:cxn ang="0">
                  <a:pos x="1495" y="434"/>
                </a:cxn>
                <a:cxn ang="0">
                  <a:pos x="1436" y="556"/>
                </a:cxn>
                <a:cxn ang="0">
                  <a:pos x="1344" y="693"/>
                </a:cxn>
                <a:cxn ang="0">
                  <a:pos x="1247" y="811"/>
                </a:cxn>
                <a:cxn ang="0">
                  <a:pos x="1140" y="920"/>
                </a:cxn>
                <a:cxn ang="0">
                  <a:pos x="1022" y="1017"/>
                </a:cxn>
                <a:cxn ang="0">
                  <a:pos x="897" y="1106"/>
                </a:cxn>
                <a:cxn ang="0">
                  <a:pos x="763" y="1181"/>
                </a:cxn>
                <a:cxn ang="0">
                  <a:pos x="623" y="1246"/>
                </a:cxn>
                <a:cxn ang="0">
                  <a:pos x="475" y="1296"/>
                </a:cxn>
                <a:cxn ang="0">
                  <a:pos x="322" y="1333"/>
                </a:cxn>
                <a:cxn ang="0">
                  <a:pos x="163" y="1357"/>
                </a:cxn>
                <a:cxn ang="0">
                  <a:pos x="0" y="1365"/>
                </a:cxn>
                <a:cxn ang="0">
                  <a:pos x="106" y="1315"/>
                </a:cxn>
                <a:cxn ang="0">
                  <a:pos x="262" y="1297"/>
                </a:cxn>
                <a:cxn ang="0">
                  <a:pos x="412" y="1266"/>
                </a:cxn>
                <a:cxn ang="0">
                  <a:pos x="559" y="1221"/>
                </a:cxn>
                <a:cxn ang="0">
                  <a:pos x="698" y="1163"/>
                </a:cxn>
                <a:cxn ang="0">
                  <a:pos x="829" y="1092"/>
                </a:cxn>
                <a:cxn ang="0">
                  <a:pos x="954" y="1011"/>
                </a:cxn>
                <a:cxn ang="0">
                  <a:pos x="1071" y="919"/>
                </a:cxn>
                <a:cxn ang="0">
                  <a:pos x="1179" y="815"/>
                </a:cxn>
                <a:cxn ang="0">
                  <a:pos x="1276" y="705"/>
                </a:cxn>
                <a:cxn ang="0">
                  <a:pos x="1364" y="583"/>
                </a:cxn>
                <a:cxn ang="0">
                  <a:pos x="1448" y="427"/>
                </a:cxn>
                <a:cxn ang="0">
                  <a:pos x="1484" y="330"/>
                </a:cxn>
                <a:cxn ang="0">
                  <a:pos x="1512" y="229"/>
                </a:cxn>
                <a:cxn ang="0">
                  <a:pos x="1527" y="131"/>
                </a:cxn>
              </a:cxnLst>
              <a:rect l="0" t="0" r="r" b="b"/>
              <a:pathLst>
                <a:path w="3061" h="1365">
                  <a:moveTo>
                    <a:pt x="2953" y="98"/>
                  </a:moveTo>
                  <a:lnTo>
                    <a:pt x="2963" y="97"/>
                  </a:lnTo>
                  <a:lnTo>
                    <a:pt x="2972" y="96"/>
                  </a:lnTo>
                  <a:lnTo>
                    <a:pt x="2980" y="93"/>
                  </a:lnTo>
                  <a:lnTo>
                    <a:pt x="2987" y="89"/>
                  </a:lnTo>
                  <a:lnTo>
                    <a:pt x="2993" y="85"/>
                  </a:lnTo>
                  <a:lnTo>
                    <a:pt x="2998" y="81"/>
                  </a:lnTo>
                  <a:lnTo>
                    <a:pt x="3002" y="74"/>
                  </a:lnTo>
                  <a:lnTo>
                    <a:pt x="3004" y="68"/>
                  </a:lnTo>
                  <a:lnTo>
                    <a:pt x="3004" y="63"/>
                  </a:lnTo>
                  <a:lnTo>
                    <a:pt x="3003" y="60"/>
                  </a:lnTo>
                  <a:lnTo>
                    <a:pt x="3000" y="58"/>
                  </a:lnTo>
                  <a:lnTo>
                    <a:pt x="2996" y="57"/>
                  </a:lnTo>
                  <a:lnTo>
                    <a:pt x="2986" y="57"/>
                  </a:lnTo>
                  <a:lnTo>
                    <a:pt x="2977" y="57"/>
                  </a:lnTo>
                  <a:lnTo>
                    <a:pt x="1530" y="57"/>
                  </a:lnTo>
                  <a:lnTo>
                    <a:pt x="1529" y="17"/>
                  </a:lnTo>
                  <a:lnTo>
                    <a:pt x="2977" y="17"/>
                  </a:lnTo>
                  <a:lnTo>
                    <a:pt x="2988" y="15"/>
                  </a:lnTo>
                  <a:lnTo>
                    <a:pt x="2996" y="11"/>
                  </a:lnTo>
                  <a:lnTo>
                    <a:pt x="3000" y="7"/>
                  </a:lnTo>
                  <a:lnTo>
                    <a:pt x="3004" y="2"/>
                  </a:lnTo>
                  <a:lnTo>
                    <a:pt x="3009" y="0"/>
                  </a:lnTo>
                  <a:lnTo>
                    <a:pt x="3015" y="1"/>
                  </a:lnTo>
                  <a:lnTo>
                    <a:pt x="3025" y="6"/>
                  </a:lnTo>
                  <a:lnTo>
                    <a:pt x="3039" y="18"/>
                  </a:lnTo>
                  <a:lnTo>
                    <a:pt x="3047" y="25"/>
                  </a:lnTo>
                  <a:lnTo>
                    <a:pt x="3053" y="34"/>
                  </a:lnTo>
                  <a:lnTo>
                    <a:pt x="3057" y="42"/>
                  </a:lnTo>
                  <a:lnTo>
                    <a:pt x="3061" y="49"/>
                  </a:lnTo>
                  <a:lnTo>
                    <a:pt x="3061" y="57"/>
                  </a:lnTo>
                  <a:lnTo>
                    <a:pt x="3061" y="64"/>
                  </a:lnTo>
                  <a:lnTo>
                    <a:pt x="3057" y="81"/>
                  </a:lnTo>
                  <a:lnTo>
                    <a:pt x="3051" y="96"/>
                  </a:lnTo>
                  <a:lnTo>
                    <a:pt x="3042" y="110"/>
                  </a:lnTo>
                  <a:lnTo>
                    <a:pt x="3023" y="136"/>
                  </a:lnTo>
                  <a:lnTo>
                    <a:pt x="3010" y="153"/>
                  </a:lnTo>
                  <a:lnTo>
                    <a:pt x="2989" y="175"/>
                  </a:lnTo>
                  <a:lnTo>
                    <a:pt x="2962" y="202"/>
                  </a:lnTo>
                  <a:lnTo>
                    <a:pt x="2928" y="231"/>
                  </a:lnTo>
                  <a:lnTo>
                    <a:pt x="2889" y="264"/>
                  </a:lnTo>
                  <a:lnTo>
                    <a:pt x="2844" y="298"/>
                  </a:lnTo>
                  <a:lnTo>
                    <a:pt x="2793" y="332"/>
                  </a:lnTo>
                  <a:lnTo>
                    <a:pt x="2764" y="350"/>
                  </a:lnTo>
                  <a:lnTo>
                    <a:pt x="2735" y="366"/>
                  </a:lnTo>
                  <a:lnTo>
                    <a:pt x="1520" y="366"/>
                  </a:lnTo>
                  <a:lnTo>
                    <a:pt x="1509" y="401"/>
                  </a:lnTo>
                  <a:lnTo>
                    <a:pt x="1495" y="434"/>
                  </a:lnTo>
                  <a:lnTo>
                    <a:pt x="1480" y="466"/>
                  </a:lnTo>
                  <a:lnTo>
                    <a:pt x="1466" y="497"/>
                  </a:lnTo>
                  <a:lnTo>
                    <a:pt x="1436" y="556"/>
                  </a:lnTo>
                  <a:lnTo>
                    <a:pt x="1402" y="609"/>
                  </a:lnTo>
                  <a:lnTo>
                    <a:pt x="1374" y="652"/>
                  </a:lnTo>
                  <a:lnTo>
                    <a:pt x="1344" y="693"/>
                  </a:lnTo>
                  <a:lnTo>
                    <a:pt x="1312" y="734"/>
                  </a:lnTo>
                  <a:lnTo>
                    <a:pt x="1280" y="773"/>
                  </a:lnTo>
                  <a:lnTo>
                    <a:pt x="1247" y="811"/>
                  </a:lnTo>
                  <a:lnTo>
                    <a:pt x="1211" y="848"/>
                  </a:lnTo>
                  <a:lnTo>
                    <a:pt x="1175" y="884"/>
                  </a:lnTo>
                  <a:lnTo>
                    <a:pt x="1140" y="920"/>
                  </a:lnTo>
                  <a:lnTo>
                    <a:pt x="1101" y="953"/>
                  </a:lnTo>
                  <a:lnTo>
                    <a:pt x="1062" y="986"/>
                  </a:lnTo>
                  <a:lnTo>
                    <a:pt x="1022" y="1017"/>
                  </a:lnTo>
                  <a:lnTo>
                    <a:pt x="981" y="1049"/>
                  </a:lnTo>
                  <a:lnTo>
                    <a:pt x="939" y="1078"/>
                  </a:lnTo>
                  <a:lnTo>
                    <a:pt x="897" y="1106"/>
                  </a:lnTo>
                  <a:lnTo>
                    <a:pt x="853" y="1132"/>
                  </a:lnTo>
                  <a:lnTo>
                    <a:pt x="809" y="1157"/>
                  </a:lnTo>
                  <a:lnTo>
                    <a:pt x="763" y="1181"/>
                  </a:lnTo>
                  <a:lnTo>
                    <a:pt x="716" y="1204"/>
                  </a:lnTo>
                  <a:lnTo>
                    <a:pt x="670" y="1226"/>
                  </a:lnTo>
                  <a:lnTo>
                    <a:pt x="623" y="1246"/>
                  </a:lnTo>
                  <a:lnTo>
                    <a:pt x="574" y="1264"/>
                  </a:lnTo>
                  <a:lnTo>
                    <a:pt x="525" y="1281"/>
                  </a:lnTo>
                  <a:lnTo>
                    <a:pt x="475" y="1296"/>
                  </a:lnTo>
                  <a:lnTo>
                    <a:pt x="424" y="1310"/>
                  </a:lnTo>
                  <a:lnTo>
                    <a:pt x="373" y="1322"/>
                  </a:lnTo>
                  <a:lnTo>
                    <a:pt x="322" y="1333"/>
                  </a:lnTo>
                  <a:lnTo>
                    <a:pt x="269" y="1343"/>
                  </a:lnTo>
                  <a:lnTo>
                    <a:pt x="216" y="1351"/>
                  </a:lnTo>
                  <a:lnTo>
                    <a:pt x="163" y="1357"/>
                  </a:lnTo>
                  <a:lnTo>
                    <a:pt x="110" y="1360"/>
                  </a:lnTo>
                  <a:lnTo>
                    <a:pt x="54" y="1364"/>
                  </a:lnTo>
                  <a:lnTo>
                    <a:pt x="0" y="1365"/>
                  </a:lnTo>
                  <a:lnTo>
                    <a:pt x="0" y="1318"/>
                  </a:lnTo>
                  <a:lnTo>
                    <a:pt x="53" y="1318"/>
                  </a:lnTo>
                  <a:lnTo>
                    <a:pt x="106" y="1315"/>
                  </a:lnTo>
                  <a:lnTo>
                    <a:pt x="159" y="1310"/>
                  </a:lnTo>
                  <a:lnTo>
                    <a:pt x="211" y="1305"/>
                  </a:lnTo>
                  <a:lnTo>
                    <a:pt x="262" y="1297"/>
                  </a:lnTo>
                  <a:lnTo>
                    <a:pt x="313" y="1289"/>
                  </a:lnTo>
                  <a:lnTo>
                    <a:pt x="364" y="1278"/>
                  </a:lnTo>
                  <a:lnTo>
                    <a:pt x="412" y="1266"/>
                  </a:lnTo>
                  <a:lnTo>
                    <a:pt x="462" y="1252"/>
                  </a:lnTo>
                  <a:lnTo>
                    <a:pt x="510" y="1237"/>
                  </a:lnTo>
                  <a:lnTo>
                    <a:pt x="559" y="1221"/>
                  </a:lnTo>
                  <a:lnTo>
                    <a:pt x="606" y="1203"/>
                  </a:lnTo>
                  <a:lnTo>
                    <a:pt x="652" y="1183"/>
                  </a:lnTo>
                  <a:lnTo>
                    <a:pt x="698" y="1163"/>
                  </a:lnTo>
                  <a:lnTo>
                    <a:pt x="742" y="1141"/>
                  </a:lnTo>
                  <a:lnTo>
                    <a:pt x="786" y="1117"/>
                  </a:lnTo>
                  <a:lnTo>
                    <a:pt x="829" y="1092"/>
                  </a:lnTo>
                  <a:lnTo>
                    <a:pt x="872" y="1067"/>
                  </a:lnTo>
                  <a:lnTo>
                    <a:pt x="914" y="1039"/>
                  </a:lnTo>
                  <a:lnTo>
                    <a:pt x="954" y="1011"/>
                  </a:lnTo>
                  <a:lnTo>
                    <a:pt x="994" y="980"/>
                  </a:lnTo>
                  <a:lnTo>
                    <a:pt x="1032" y="950"/>
                  </a:lnTo>
                  <a:lnTo>
                    <a:pt x="1071" y="919"/>
                  </a:lnTo>
                  <a:lnTo>
                    <a:pt x="1107" y="885"/>
                  </a:lnTo>
                  <a:lnTo>
                    <a:pt x="1143" y="851"/>
                  </a:lnTo>
                  <a:lnTo>
                    <a:pt x="1179" y="815"/>
                  </a:lnTo>
                  <a:lnTo>
                    <a:pt x="1211" y="780"/>
                  </a:lnTo>
                  <a:lnTo>
                    <a:pt x="1245" y="743"/>
                  </a:lnTo>
                  <a:lnTo>
                    <a:pt x="1276" y="705"/>
                  </a:lnTo>
                  <a:lnTo>
                    <a:pt x="1307" y="666"/>
                  </a:lnTo>
                  <a:lnTo>
                    <a:pt x="1336" y="626"/>
                  </a:lnTo>
                  <a:lnTo>
                    <a:pt x="1364" y="583"/>
                  </a:lnTo>
                  <a:lnTo>
                    <a:pt x="1394" y="537"/>
                  </a:lnTo>
                  <a:lnTo>
                    <a:pt x="1422" y="483"/>
                  </a:lnTo>
                  <a:lnTo>
                    <a:pt x="1448" y="427"/>
                  </a:lnTo>
                  <a:lnTo>
                    <a:pt x="1471" y="366"/>
                  </a:lnTo>
                  <a:lnTo>
                    <a:pt x="1472" y="364"/>
                  </a:lnTo>
                  <a:lnTo>
                    <a:pt x="1484" y="330"/>
                  </a:lnTo>
                  <a:lnTo>
                    <a:pt x="1495" y="297"/>
                  </a:lnTo>
                  <a:lnTo>
                    <a:pt x="1503" y="263"/>
                  </a:lnTo>
                  <a:lnTo>
                    <a:pt x="1512" y="229"/>
                  </a:lnTo>
                  <a:lnTo>
                    <a:pt x="1518" y="196"/>
                  </a:lnTo>
                  <a:lnTo>
                    <a:pt x="1523" y="163"/>
                  </a:lnTo>
                  <a:lnTo>
                    <a:pt x="1527" y="131"/>
                  </a:lnTo>
                  <a:lnTo>
                    <a:pt x="1529" y="98"/>
                  </a:lnTo>
                  <a:lnTo>
                    <a:pt x="2953" y="9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6" name="Freeform 93"/>
            <p:cNvSpPr>
              <a:spLocks noEditPoints="1"/>
            </p:cNvSpPr>
            <p:nvPr/>
          </p:nvSpPr>
          <p:spPr bwMode="auto">
            <a:xfrm>
              <a:off x="1421" y="2519"/>
              <a:ext cx="287" cy="273"/>
            </a:xfrm>
            <a:custGeom>
              <a:avLst/>
              <a:gdLst/>
              <a:ahLst/>
              <a:cxnLst>
                <a:cxn ang="0">
                  <a:pos x="101" y="205"/>
                </a:cxn>
                <a:cxn ang="0">
                  <a:pos x="221" y="462"/>
                </a:cxn>
                <a:cxn ang="0">
                  <a:pos x="511" y="314"/>
                </a:cxn>
                <a:cxn ang="0">
                  <a:pos x="381" y="63"/>
                </a:cxn>
                <a:cxn ang="0">
                  <a:pos x="101" y="205"/>
                </a:cxn>
                <a:cxn ang="0">
                  <a:pos x="22" y="237"/>
                </a:cxn>
                <a:cxn ang="0">
                  <a:pos x="0" y="197"/>
                </a:cxn>
                <a:cxn ang="0">
                  <a:pos x="407" y="0"/>
                </a:cxn>
                <a:cxn ang="0">
                  <a:pos x="576" y="345"/>
                </a:cxn>
                <a:cxn ang="0">
                  <a:pos x="166" y="546"/>
                </a:cxn>
                <a:cxn ang="0">
                  <a:pos x="149" y="508"/>
                </a:cxn>
                <a:cxn ang="0">
                  <a:pos x="176" y="485"/>
                </a:cxn>
                <a:cxn ang="0">
                  <a:pos x="54" y="232"/>
                </a:cxn>
                <a:cxn ang="0">
                  <a:pos x="22" y="237"/>
                </a:cxn>
              </a:cxnLst>
              <a:rect l="0" t="0" r="r" b="b"/>
              <a:pathLst>
                <a:path w="576" h="546">
                  <a:moveTo>
                    <a:pt x="101" y="205"/>
                  </a:moveTo>
                  <a:lnTo>
                    <a:pt x="221" y="462"/>
                  </a:lnTo>
                  <a:lnTo>
                    <a:pt x="511" y="314"/>
                  </a:lnTo>
                  <a:lnTo>
                    <a:pt x="381" y="63"/>
                  </a:lnTo>
                  <a:lnTo>
                    <a:pt x="101" y="205"/>
                  </a:lnTo>
                  <a:close/>
                  <a:moveTo>
                    <a:pt x="22" y="237"/>
                  </a:moveTo>
                  <a:lnTo>
                    <a:pt x="0" y="197"/>
                  </a:lnTo>
                  <a:lnTo>
                    <a:pt x="407" y="0"/>
                  </a:lnTo>
                  <a:lnTo>
                    <a:pt x="576" y="345"/>
                  </a:lnTo>
                  <a:lnTo>
                    <a:pt x="166" y="546"/>
                  </a:lnTo>
                  <a:lnTo>
                    <a:pt x="149" y="508"/>
                  </a:lnTo>
                  <a:lnTo>
                    <a:pt x="176" y="485"/>
                  </a:lnTo>
                  <a:lnTo>
                    <a:pt x="54" y="232"/>
                  </a:lnTo>
                  <a:lnTo>
                    <a:pt x="22" y="2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7" name="Freeform 94"/>
            <p:cNvSpPr>
              <a:spLocks/>
            </p:cNvSpPr>
            <p:nvPr/>
          </p:nvSpPr>
          <p:spPr bwMode="auto">
            <a:xfrm>
              <a:off x="1485" y="2571"/>
              <a:ext cx="169" cy="165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32" y="82"/>
                </a:cxn>
                <a:cxn ang="0">
                  <a:pos x="83" y="178"/>
                </a:cxn>
                <a:cxn ang="0">
                  <a:pos x="147" y="149"/>
                </a:cxn>
                <a:cxn ang="0">
                  <a:pos x="111" y="72"/>
                </a:cxn>
                <a:cxn ang="0">
                  <a:pos x="152" y="52"/>
                </a:cxn>
                <a:cxn ang="0">
                  <a:pos x="189" y="118"/>
                </a:cxn>
                <a:cxn ang="0">
                  <a:pos x="234" y="106"/>
                </a:cxn>
                <a:cxn ang="0">
                  <a:pos x="189" y="18"/>
                </a:cxn>
                <a:cxn ang="0">
                  <a:pos x="233" y="0"/>
                </a:cxn>
                <a:cxn ang="0">
                  <a:pos x="336" y="206"/>
                </a:cxn>
                <a:cxn ang="0">
                  <a:pos x="301" y="230"/>
                </a:cxn>
                <a:cxn ang="0">
                  <a:pos x="256" y="157"/>
                </a:cxn>
                <a:cxn ang="0">
                  <a:pos x="212" y="171"/>
                </a:cxn>
                <a:cxn ang="0">
                  <a:pos x="247" y="241"/>
                </a:cxn>
                <a:cxn ang="0">
                  <a:pos x="218" y="264"/>
                </a:cxn>
                <a:cxn ang="0">
                  <a:pos x="167" y="201"/>
                </a:cxn>
                <a:cxn ang="0">
                  <a:pos x="115" y="218"/>
                </a:cxn>
                <a:cxn ang="0">
                  <a:pos x="148" y="301"/>
                </a:cxn>
                <a:cxn ang="0">
                  <a:pos x="143" y="325"/>
                </a:cxn>
                <a:cxn ang="0">
                  <a:pos x="114" y="330"/>
                </a:cxn>
                <a:cxn ang="0">
                  <a:pos x="0" y="104"/>
                </a:cxn>
              </a:cxnLst>
              <a:rect l="0" t="0" r="r" b="b"/>
              <a:pathLst>
                <a:path w="336" h="330">
                  <a:moveTo>
                    <a:pt x="0" y="104"/>
                  </a:moveTo>
                  <a:lnTo>
                    <a:pt x="32" y="82"/>
                  </a:lnTo>
                  <a:lnTo>
                    <a:pt x="83" y="178"/>
                  </a:lnTo>
                  <a:lnTo>
                    <a:pt x="147" y="149"/>
                  </a:lnTo>
                  <a:lnTo>
                    <a:pt x="111" y="72"/>
                  </a:lnTo>
                  <a:lnTo>
                    <a:pt x="152" y="52"/>
                  </a:lnTo>
                  <a:lnTo>
                    <a:pt x="189" y="118"/>
                  </a:lnTo>
                  <a:lnTo>
                    <a:pt x="234" y="106"/>
                  </a:lnTo>
                  <a:lnTo>
                    <a:pt x="189" y="18"/>
                  </a:lnTo>
                  <a:lnTo>
                    <a:pt x="233" y="0"/>
                  </a:lnTo>
                  <a:lnTo>
                    <a:pt x="336" y="206"/>
                  </a:lnTo>
                  <a:lnTo>
                    <a:pt x="301" y="230"/>
                  </a:lnTo>
                  <a:lnTo>
                    <a:pt x="256" y="157"/>
                  </a:lnTo>
                  <a:lnTo>
                    <a:pt x="212" y="171"/>
                  </a:lnTo>
                  <a:lnTo>
                    <a:pt x="247" y="241"/>
                  </a:lnTo>
                  <a:lnTo>
                    <a:pt x="218" y="264"/>
                  </a:lnTo>
                  <a:lnTo>
                    <a:pt x="167" y="201"/>
                  </a:lnTo>
                  <a:lnTo>
                    <a:pt x="115" y="218"/>
                  </a:lnTo>
                  <a:lnTo>
                    <a:pt x="148" y="301"/>
                  </a:lnTo>
                  <a:lnTo>
                    <a:pt x="143" y="325"/>
                  </a:lnTo>
                  <a:lnTo>
                    <a:pt x="114" y="330"/>
                  </a:lnTo>
                  <a:lnTo>
                    <a:pt x="0" y="1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8" name="Freeform 95"/>
            <p:cNvSpPr>
              <a:spLocks/>
            </p:cNvSpPr>
            <p:nvPr/>
          </p:nvSpPr>
          <p:spPr bwMode="auto">
            <a:xfrm>
              <a:off x="1553" y="2681"/>
              <a:ext cx="26" cy="23"/>
            </a:xfrm>
            <a:custGeom>
              <a:avLst/>
              <a:gdLst/>
              <a:ahLst/>
              <a:cxnLst>
                <a:cxn ang="0">
                  <a:pos x="1" y="18"/>
                </a:cxn>
                <a:cxn ang="0">
                  <a:pos x="0" y="36"/>
                </a:cxn>
                <a:cxn ang="0">
                  <a:pos x="30" y="48"/>
                </a:cxn>
                <a:cxn ang="0">
                  <a:pos x="52" y="15"/>
                </a:cxn>
                <a:cxn ang="0">
                  <a:pos x="37" y="3"/>
                </a:cxn>
                <a:cxn ang="0">
                  <a:pos x="24" y="0"/>
                </a:cxn>
                <a:cxn ang="0">
                  <a:pos x="1" y="18"/>
                </a:cxn>
              </a:cxnLst>
              <a:rect l="0" t="0" r="r" b="b"/>
              <a:pathLst>
                <a:path w="52" h="48">
                  <a:moveTo>
                    <a:pt x="1" y="18"/>
                  </a:moveTo>
                  <a:lnTo>
                    <a:pt x="0" y="36"/>
                  </a:lnTo>
                  <a:lnTo>
                    <a:pt x="30" y="48"/>
                  </a:lnTo>
                  <a:lnTo>
                    <a:pt x="52" y="15"/>
                  </a:lnTo>
                  <a:lnTo>
                    <a:pt x="37" y="3"/>
                  </a:lnTo>
                  <a:lnTo>
                    <a:pt x="24" y="0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9" name="Freeform 96"/>
            <p:cNvSpPr>
              <a:spLocks/>
            </p:cNvSpPr>
            <p:nvPr/>
          </p:nvSpPr>
          <p:spPr bwMode="auto">
            <a:xfrm>
              <a:off x="1546" y="2740"/>
              <a:ext cx="221" cy="152"/>
            </a:xfrm>
            <a:custGeom>
              <a:avLst/>
              <a:gdLst/>
              <a:ahLst/>
              <a:cxnLst>
                <a:cxn ang="0">
                  <a:pos x="0" y="284"/>
                </a:cxn>
                <a:cxn ang="0">
                  <a:pos x="4" y="257"/>
                </a:cxn>
                <a:cxn ang="0">
                  <a:pos x="156" y="134"/>
                </a:cxn>
                <a:cxn ang="0">
                  <a:pos x="314" y="6"/>
                </a:cxn>
                <a:cxn ang="0">
                  <a:pos x="321" y="3"/>
                </a:cxn>
                <a:cxn ang="0">
                  <a:pos x="330" y="0"/>
                </a:cxn>
                <a:cxn ang="0">
                  <a:pos x="337" y="2"/>
                </a:cxn>
                <a:cxn ang="0">
                  <a:pos x="341" y="4"/>
                </a:cxn>
                <a:cxn ang="0">
                  <a:pos x="347" y="6"/>
                </a:cxn>
                <a:cxn ang="0">
                  <a:pos x="352" y="11"/>
                </a:cxn>
                <a:cxn ang="0">
                  <a:pos x="403" y="74"/>
                </a:cxn>
                <a:cxn ang="0">
                  <a:pos x="443" y="126"/>
                </a:cxn>
                <a:cxn ang="0">
                  <a:pos x="304" y="173"/>
                </a:cxn>
                <a:cxn ang="0">
                  <a:pos x="292" y="177"/>
                </a:cxn>
                <a:cxn ang="0">
                  <a:pos x="283" y="185"/>
                </a:cxn>
                <a:cxn ang="0">
                  <a:pos x="278" y="194"/>
                </a:cxn>
                <a:cxn ang="0">
                  <a:pos x="273" y="206"/>
                </a:cxn>
                <a:cxn ang="0">
                  <a:pos x="267" y="220"/>
                </a:cxn>
                <a:cxn ang="0">
                  <a:pos x="257" y="237"/>
                </a:cxn>
                <a:cxn ang="0">
                  <a:pos x="251" y="247"/>
                </a:cxn>
                <a:cxn ang="0">
                  <a:pos x="241" y="257"/>
                </a:cxn>
                <a:cxn ang="0">
                  <a:pos x="231" y="266"/>
                </a:cxn>
                <a:cxn ang="0">
                  <a:pos x="218" y="277"/>
                </a:cxn>
                <a:cxn ang="0">
                  <a:pos x="194" y="294"/>
                </a:cxn>
                <a:cxn ang="0">
                  <a:pos x="185" y="299"/>
                </a:cxn>
                <a:cxn ang="0">
                  <a:pos x="176" y="302"/>
                </a:cxn>
                <a:cxn ang="0">
                  <a:pos x="168" y="304"/>
                </a:cxn>
                <a:cxn ang="0">
                  <a:pos x="162" y="304"/>
                </a:cxn>
                <a:cxn ang="0">
                  <a:pos x="154" y="302"/>
                </a:cxn>
                <a:cxn ang="0">
                  <a:pos x="147" y="298"/>
                </a:cxn>
                <a:cxn ang="0">
                  <a:pos x="131" y="287"/>
                </a:cxn>
                <a:cxn ang="0">
                  <a:pos x="121" y="277"/>
                </a:cxn>
                <a:cxn ang="0">
                  <a:pos x="112" y="269"/>
                </a:cxn>
                <a:cxn ang="0">
                  <a:pos x="137" y="225"/>
                </a:cxn>
                <a:cxn ang="0">
                  <a:pos x="139" y="230"/>
                </a:cxn>
                <a:cxn ang="0">
                  <a:pos x="147" y="238"/>
                </a:cxn>
                <a:cxn ang="0">
                  <a:pos x="156" y="248"/>
                </a:cxn>
                <a:cxn ang="0">
                  <a:pos x="162" y="251"/>
                </a:cxn>
                <a:cxn ang="0">
                  <a:pos x="168" y="253"/>
                </a:cxn>
                <a:cxn ang="0">
                  <a:pos x="181" y="253"/>
                </a:cxn>
                <a:cxn ang="0">
                  <a:pos x="193" y="251"/>
                </a:cxn>
                <a:cxn ang="0">
                  <a:pos x="204" y="246"/>
                </a:cxn>
                <a:cxn ang="0">
                  <a:pos x="212" y="239"/>
                </a:cxn>
                <a:cxn ang="0">
                  <a:pos x="216" y="231"/>
                </a:cxn>
                <a:cxn ang="0">
                  <a:pos x="219" y="218"/>
                </a:cxn>
                <a:cxn ang="0">
                  <a:pos x="223" y="205"/>
                </a:cxn>
                <a:cxn ang="0">
                  <a:pos x="227" y="190"/>
                </a:cxn>
                <a:cxn ang="0">
                  <a:pos x="230" y="179"/>
                </a:cxn>
                <a:cxn ang="0">
                  <a:pos x="235" y="165"/>
                </a:cxn>
                <a:cxn ang="0">
                  <a:pos x="238" y="160"/>
                </a:cxn>
                <a:cxn ang="0">
                  <a:pos x="243" y="155"/>
                </a:cxn>
                <a:cxn ang="0">
                  <a:pos x="251" y="149"/>
                </a:cxn>
                <a:cxn ang="0">
                  <a:pos x="262" y="145"/>
                </a:cxn>
                <a:cxn ang="0">
                  <a:pos x="327" y="120"/>
                </a:cxn>
                <a:cxn ang="0">
                  <a:pos x="369" y="104"/>
                </a:cxn>
                <a:cxn ang="0">
                  <a:pos x="331" y="55"/>
                </a:cxn>
                <a:cxn ang="0">
                  <a:pos x="32" y="301"/>
                </a:cxn>
                <a:cxn ang="0">
                  <a:pos x="0" y="284"/>
                </a:cxn>
              </a:cxnLst>
              <a:rect l="0" t="0" r="r" b="b"/>
              <a:pathLst>
                <a:path w="443" h="304">
                  <a:moveTo>
                    <a:pt x="0" y="284"/>
                  </a:moveTo>
                  <a:lnTo>
                    <a:pt x="4" y="257"/>
                  </a:lnTo>
                  <a:lnTo>
                    <a:pt x="156" y="134"/>
                  </a:lnTo>
                  <a:lnTo>
                    <a:pt x="314" y="6"/>
                  </a:lnTo>
                  <a:lnTo>
                    <a:pt x="321" y="3"/>
                  </a:lnTo>
                  <a:lnTo>
                    <a:pt x="330" y="0"/>
                  </a:lnTo>
                  <a:lnTo>
                    <a:pt x="337" y="2"/>
                  </a:lnTo>
                  <a:lnTo>
                    <a:pt x="341" y="4"/>
                  </a:lnTo>
                  <a:lnTo>
                    <a:pt x="347" y="6"/>
                  </a:lnTo>
                  <a:lnTo>
                    <a:pt x="352" y="11"/>
                  </a:lnTo>
                  <a:lnTo>
                    <a:pt x="403" y="74"/>
                  </a:lnTo>
                  <a:lnTo>
                    <a:pt x="443" y="126"/>
                  </a:lnTo>
                  <a:lnTo>
                    <a:pt x="304" y="173"/>
                  </a:lnTo>
                  <a:lnTo>
                    <a:pt x="292" y="177"/>
                  </a:lnTo>
                  <a:lnTo>
                    <a:pt x="283" y="185"/>
                  </a:lnTo>
                  <a:lnTo>
                    <a:pt x="278" y="194"/>
                  </a:lnTo>
                  <a:lnTo>
                    <a:pt x="273" y="206"/>
                  </a:lnTo>
                  <a:lnTo>
                    <a:pt x="267" y="220"/>
                  </a:lnTo>
                  <a:lnTo>
                    <a:pt x="257" y="237"/>
                  </a:lnTo>
                  <a:lnTo>
                    <a:pt x="251" y="247"/>
                  </a:lnTo>
                  <a:lnTo>
                    <a:pt x="241" y="257"/>
                  </a:lnTo>
                  <a:lnTo>
                    <a:pt x="231" y="266"/>
                  </a:lnTo>
                  <a:lnTo>
                    <a:pt x="218" y="277"/>
                  </a:lnTo>
                  <a:lnTo>
                    <a:pt x="194" y="294"/>
                  </a:lnTo>
                  <a:lnTo>
                    <a:pt x="185" y="299"/>
                  </a:lnTo>
                  <a:lnTo>
                    <a:pt x="176" y="302"/>
                  </a:lnTo>
                  <a:lnTo>
                    <a:pt x="168" y="304"/>
                  </a:lnTo>
                  <a:lnTo>
                    <a:pt x="162" y="304"/>
                  </a:lnTo>
                  <a:lnTo>
                    <a:pt x="154" y="302"/>
                  </a:lnTo>
                  <a:lnTo>
                    <a:pt x="147" y="298"/>
                  </a:lnTo>
                  <a:lnTo>
                    <a:pt x="131" y="287"/>
                  </a:lnTo>
                  <a:lnTo>
                    <a:pt x="121" y="277"/>
                  </a:lnTo>
                  <a:lnTo>
                    <a:pt x="112" y="269"/>
                  </a:lnTo>
                  <a:lnTo>
                    <a:pt x="137" y="225"/>
                  </a:lnTo>
                  <a:lnTo>
                    <a:pt x="139" y="230"/>
                  </a:lnTo>
                  <a:lnTo>
                    <a:pt x="147" y="238"/>
                  </a:lnTo>
                  <a:lnTo>
                    <a:pt x="156" y="248"/>
                  </a:lnTo>
                  <a:lnTo>
                    <a:pt x="162" y="251"/>
                  </a:lnTo>
                  <a:lnTo>
                    <a:pt x="168" y="253"/>
                  </a:lnTo>
                  <a:lnTo>
                    <a:pt x="181" y="253"/>
                  </a:lnTo>
                  <a:lnTo>
                    <a:pt x="193" y="251"/>
                  </a:lnTo>
                  <a:lnTo>
                    <a:pt x="204" y="246"/>
                  </a:lnTo>
                  <a:lnTo>
                    <a:pt x="212" y="239"/>
                  </a:lnTo>
                  <a:lnTo>
                    <a:pt x="216" y="231"/>
                  </a:lnTo>
                  <a:lnTo>
                    <a:pt x="219" y="218"/>
                  </a:lnTo>
                  <a:lnTo>
                    <a:pt x="223" y="205"/>
                  </a:lnTo>
                  <a:lnTo>
                    <a:pt x="227" y="190"/>
                  </a:lnTo>
                  <a:lnTo>
                    <a:pt x="230" y="179"/>
                  </a:lnTo>
                  <a:lnTo>
                    <a:pt x="235" y="165"/>
                  </a:lnTo>
                  <a:lnTo>
                    <a:pt x="238" y="160"/>
                  </a:lnTo>
                  <a:lnTo>
                    <a:pt x="243" y="155"/>
                  </a:lnTo>
                  <a:lnTo>
                    <a:pt x="251" y="149"/>
                  </a:lnTo>
                  <a:lnTo>
                    <a:pt x="262" y="145"/>
                  </a:lnTo>
                  <a:lnTo>
                    <a:pt x="327" y="120"/>
                  </a:lnTo>
                  <a:lnTo>
                    <a:pt x="369" y="104"/>
                  </a:lnTo>
                  <a:lnTo>
                    <a:pt x="331" y="55"/>
                  </a:lnTo>
                  <a:lnTo>
                    <a:pt x="32" y="301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80" name="Freeform 97"/>
            <p:cNvSpPr>
              <a:spLocks/>
            </p:cNvSpPr>
            <p:nvPr/>
          </p:nvSpPr>
          <p:spPr bwMode="auto">
            <a:xfrm>
              <a:off x="1600" y="2884"/>
              <a:ext cx="89" cy="40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20" y="36"/>
                </a:cxn>
                <a:cxn ang="0">
                  <a:pos x="42" y="35"/>
                </a:cxn>
                <a:cxn ang="0">
                  <a:pos x="67" y="32"/>
                </a:cxn>
                <a:cxn ang="0">
                  <a:pos x="93" y="28"/>
                </a:cxn>
                <a:cxn ang="0">
                  <a:pos x="118" y="21"/>
                </a:cxn>
                <a:cxn ang="0">
                  <a:pos x="129" y="16"/>
                </a:cxn>
                <a:cxn ang="0">
                  <a:pos x="139" y="11"/>
                </a:cxn>
                <a:cxn ang="0">
                  <a:pos x="146" y="6"/>
                </a:cxn>
                <a:cxn ang="0">
                  <a:pos x="153" y="0"/>
                </a:cxn>
                <a:cxn ang="0">
                  <a:pos x="164" y="15"/>
                </a:cxn>
                <a:cxn ang="0">
                  <a:pos x="171" y="28"/>
                </a:cxn>
                <a:cxn ang="0">
                  <a:pos x="178" y="40"/>
                </a:cxn>
                <a:cxn ang="0">
                  <a:pos x="159" y="58"/>
                </a:cxn>
                <a:cxn ang="0">
                  <a:pos x="2" y="82"/>
                </a:cxn>
                <a:cxn ang="0">
                  <a:pos x="0" y="37"/>
                </a:cxn>
              </a:cxnLst>
              <a:rect l="0" t="0" r="r" b="b"/>
              <a:pathLst>
                <a:path w="178" h="82">
                  <a:moveTo>
                    <a:pt x="0" y="37"/>
                  </a:moveTo>
                  <a:lnTo>
                    <a:pt x="20" y="36"/>
                  </a:lnTo>
                  <a:lnTo>
                    <a:pt x="42" y="35"/>
                  </a:lnTo>
                  <a:lnTo>
                    <a:pt x="67" y="32"/>
                  </a:lnTo>
                  <a:lnTo>
                    <a:pt x="93" y="28"/>
                  </a:lnTo>
                  <a:lnTo>
                    <a:pt x="118" y="21"/>
                  </a:lnTo>
                  <a:lnTo>
                    <a:pt x="129" y="16"/>
                  </a:lnTo>
                  <a:lnTo>
                    <a:pt x="139" y="11"/>
                  </a:lnTo>
                  <a:lnTo>
                    <a:pt x="146" y="6"/>
                  </a:lnTo>
                  <a:lnTo>
                    <a:pt x="153" y="0"/>
                  </a:lnTo>
                  <a:lnTo>
                    <a:pt x="164" y="15"/>
                  </a:lnTo>
                  <a:lnTo>
                    <a:pt x="171" y="28"/>
                  </a:lnTo>
                  <a:lnTo>
                    <a:pt x="178" y="40"/>
                  </a:lnTo>
                  <a:lnTo>
                    <a:pt x="159" y="58"/>
                  </a:lnTo>
                  <a:lnTo>
                    <a:pt x="2" y="82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81" name="Freeform 98"/>
            <p:cNvSpPr>
              <a:spLocks/>
            </p:cNvSpPr>
            <p:nvPr/>
          </p:nvSpPr>
          <p:spPr bwMode="auto">
            <a:xfrm>
              <a:off x="1609" y="2834"/>
              <a:ext cx="187" cy="152"/>
            </a:xfrm>
            <a:custGeom>
              <a:avLst/>
              <a:gdLst/>
              <a:ahLst/>
              <a:cxnLst>
                <a:cxn ang="0">
                  <a:pos x="27" y="207"/>
                </a:cxn>
                <a:cxn ang="0">
                  <a:pos x="37" y="214"/>
                </a:cxn>
                <a:cxn ang="0">
                  <a:pos x="54" y="231"/>
                </a:cxn>
                <a:cxn ang="0">
                  <a:pos x="59" y="233"/>
                </a:cxn>
                <a:cxn ang="0">
                  <a:pos x="64" y="234"/>
                </a:cxn>
                <a:cxn ang="0">
                  <a:pos x="69" y="233"/>
                </a:cxn>
                <a:cxn ang="0">
                  <a:pos x="76" y="232"/>
                </a:cxn>
                <a:cxn ang="0">
                  <a:pos x="89" y="224"/>
                </a:cxn>
                <a:cxn ang="0">
                  <a:pos x="101" y="216"/>
                </a:cxn>
                <a:cxn ang="0">
                  <a:pos x="128" y="196"/>
                </a:cxn>
                <a:cxn ang="0">
                  <a:pos x="171" y="162"/>
                </a:cxn>
                <a:cxn ang="0">
                  <a:pos x="231" y="115"/>
                </a:cxn>
                <a:cxn ang="0">
                  <a:pos x="166" y="33"/>
                </a:cxn>
                <a:cxn ang="0">
                  <a:pos x="196" y="0"/>
                </a:cxn>
                <a:cxn ang="0">
                  <a:pos x="279" y="95"/>
                </a:cxn>
                <a:cxn ang="0">
                  <a:pos x="336" y="163"/>
                </a:cxn>
                <a:cxn ang="0">
                  <a:pos x="366" y="199"/>
                </a:cxn>
                <a:cxn ang="0">
                  <a:pos x="372" y="209"/>
                </a:cxn>
                <a:cxn ang="0">
                  <a:pos x="374" y="220"/>
                </a:cxn>
                <a:cxn ang="0">
                  <a:pos x="374" y="229"/>
                </a:cxn>
                <a:cxn ang="0">
                  <a:pos x="372" y="238"/>
                </a:cxn>
                <a:cxn ang="0">
                  <a:pos x="366" y="250"/>
                </a:cxn>
                <a:cxn ang="0">
                  <a:pos x="363" y="253"/>
                </a:cxn>
                <a:cxn ang="0">
                  <a:pos x="338" y="242"/>
                </a:cxn>
                <a:cxn ang="0">
                  <a:pos x="262" y="157"/>
                </a:cxn>
                <a:cxn ang="0">
                  <a:pos x="188" y="219"/>
                </a:cxn>
                <a:cxn ang="0">
                  <a:pos x="132" y="264"/>
                </a:cxn>
                <a:cxn ang="0">
                  <a:pos x="97" y="292"/>
                </a:cxn>
                <a:cxn ang="0">
                  <a:pos x="89" y="297"/>
                </a:cxn>
                <a:cxn ang="0">
                  <a:pos x="81" y="300"/>
                </a:cxn>
                <a:cxn ang="0">
                  <a:pos x="74" y="303"/>
                </a:cxn>
                <a:cxn ang="0">
                  <a:pos x="66" y="303"/>
                </a:cxn>
                <a:cxn ang="0">
                  <a:pos x="59" y="303"/>
                </a:cxn>
                <a:cxn ang="0">
                  <a:pos x="52" y="301"/>
                </a:cxn>
                <a:cxn ang="0">
                  <a:pos x="47" y="298"/>
                </a:cxn>
                <a:cxn ang="0">
                  <a:pos x="41" y="293"/>
                </a:cxn>
                <a:cxn ang="0">
                  <a:pos x="15" y="265"/>
                </a:cxn>
                <a:cxn ang="0">
                  <a:pos x="0" y="248"/>
                </a:cxn>
                <a:cxn ang="0">
                  <a:pos x="27" y="207"/>
                </a:cxn>
              </a:cxnLst>
              <a:rect l="0" t="0" r="r" b="b"/>
              <a:pathLst>
                <a:path w="374" h="303">
                  <a:moveTo>
                    <a:pt x="27" y="207"/>
                  </a:moveTo>
                  <a:lnTo>
                    <a:pt x="37" y="214"/>
                  </a:lnTo>
                  <a:lnTo>
                    <a:pt x="54" y="231"/>
                  </a:lnTo>
                  <a:lnTo>
                    <a:pt x="59" y="233"/>
                  </a:lnTo>
                  <a:lnTo>
                    <a:pt x="64" y="234"/>
                  </a:lnTo>
                  <a:lnTo>
                    <a:pt x="69" y="233"/>
                  </a:lnTo>
                  <a:lnTo>
                    <a:pt x="76" y="232"/>
                  </a:lnTo>
                  <a:lnTo>
                    <a:pt x="89" y="224"/>
                  </a:lnTo>
                  <a:lnTo>
                    <a:pt x="101" y="216"/>
                  </a:lnTo>
                  <a:lnTo>
                    <a:pt x="128" y="196"/>
                  </a:lnTo>
                  <a:lnTo>
                    <a:pt x="171" y="162"/>
                  </a:lnTo>
                  <a:lnTo>
                    <a:pt x="231" y="115"/>
                  </a:lnTo>
                  <a:lnTo>
                    <a:pt x="166" y="33"/>
                  </a:lnTo>
                  <a:lnTo>
                    <a:pt x="196" y="0"/>
                  </a:lnTo>
                  <a:lnTo>
                    <a:pt x="279" y="95"/>
                  </a:lnTo>
                  <a:lnTo>
                    <a:pt x="336" y="163"/>
                  </a:lnTo>
                  <a:lnTo>
                    <a:pt x="366" y="199"/>
                  </a:lnTo>
                  <a:lnTo>
                    <a:pt x="372" y="209"/>
                  </a:lnTo>
                  <a:lnTo>
                    <a:pt x="374" y="220"/>
                  </a:lnTo>
                  <a:lnTo>
                    <a:pt x="374" y="229"/>
                  </a:lnTo>
                  <a:lnTo>
                    <a:pt x="372" y="238"/>
                  </a:lnTo>
                  <a:lnTo>
                    <a:pt x="366" y="250"/>
                  </a:lnTo>
                  <a:lnTo>
                    <a:pt x="363" y="253"/>
                  </a:lnTo>
                  <a:lnTo>
                    <a:pt x="338" y="242"/>
                  </a:lnTo>
                  <a:lnTo>
                    <a:pt x="262" y="157"/>
                  </a:lnTo>
                  <a:lnTo>
                    <a:pt x="188" y="219"/>
                  </a:lnTo>
                  <a:lnTo>
                    <a:pt x="132" y="264"/>
                  </a:lnTo>
                  <a:lnTo>
                    <a:pt x="97" y="292"/>
                  </a:lnTo>
                  <a:lnTo>
                    <a:pt x="89" y="297"/>
                  </a:lnTo>
                  <a:lnTo>
                    <a:pt x="81" y="300"/>
                  </a:lnTo>
                  <a:lnTo>
                    <a:pt x="74" y="303"/>
                  </a:lnTo>
                  <a:lnTo>
                    <a:pt x="66" y="303"/>
                  </a:lnTo>
                  <a:lnTo>
                    <a:pt x="59" y="303"/>
                  </a:lnTo>
                  <a:lnTo>
                    <a:pt x="52" y="301"/>
                  </a:lnTo>
                  <a:lnTo>
                    <a:pt x="47" y="298"/>
                  </a:lnTo>
                  <a:lnTo>
                    <a:pt x="41" y="293"/>
                  </a:lnTo>
                  <a:lnTo>
                    <a:pt x="15" y="265"/>
                  </a:lnTo>
                  <a:lnTo>
                    <a:pt x="0" y="248"/>
                  </a:lnTo>
                  <a:lnTo>
                    <a:pt x="27" y="20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82" name="Freeform 99"/>
            <p:cNvSpPr>
              <a:spLocks/>
            </p:cNvSpPr>
            <p:nvPr/>
          </p:nvSpPr>
          <p:spPr bwMode="auto">
            <a:xfrm>
              <a:off x="1685" y="2941"/>
              <a:ext cx="48" cy="84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0" y="153"/>
                </a:cxn>
                <a:cxn ang="0">
                  <a:pos x="50" y="168"/>
                </a:cxn>
                <a:cxn ang="0">
                  <a:pos x="97" y="18"/>
                </a:cxn>
                <a:cxn ang="0">
                  <a:pos x="53" y="0"/>
                </a:cxn>
              </a:cxnLst>
              <a:rect l="0" t="0" r="r" b="b"/>
              <a:pathLst>
                <a:path w="97" h="168">
                  <a:moveTo>
                    <a:pt x="53" y="0"/>
                  </a:moveTo>
                  <a:lnTo>
                    <a:pt x="0" y="153"/>
                  </a:lnTo>
                  <a:lnTo>
                    <a:pt x="50" y="168"/>
                  </a:lnTo>
                  <a:lnTo>
                    <a:pt x="97" y="18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83" name="Freeform 100"/>
            <p:cNvSpPr>
              <a:spLocks/>
            </p:cNvSpPr>
            <p:nvPr/>
          </p:nvSpPr>
          <p:spPr bwMode="auto">
            <a:xfrm>
              <a:off x="1751" y="2812"/>
              <a:ext cx="83" cy="95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167" y="157"/>
                </a:cxn>
                <a:cxn ang="0">
                  <a:pos x="165" y="177"/>
                </a:cxn>
                <a:cxn ang="0">
                  <a:pos x="140" y="190"/>
                </a:cxn>
                <a:cxn ang="0">
                  <a:pos x="116" y="180"/>
                </a:cxn>
                <a:cxn ang="0">
                  <a:pos x="0" y="35"/>
                </a:cxn>
              </a:cxnLst>
              <a:rect l="0" t="0" r="r" b="b"/>
              <a:pathLst>
                <a:path w="167" h="190">
                  <a:moveTo>
                    <a:pt x="0" y="35"/>
                  </a:moveTo>
                  <a:lnTo>
                    <a:pt x="24" y="0"/>
                  </a:lnTo>
                  <a:lnTo>
                    <a:pt x="36" y="0"/>
                  </a:lnTo>
                  <a:lnTo>
                    <a:pt x="167" y="157"/>
                  </a:lnTo>
                  <a:lnTo>
                    <a:pt x="165" y="177"/>
                  </a:lnTo>
                  <a:lnTo>
                    <a:pt x="140" y="190"/>
                  </a:lnTo>
                  <a:lnTo>
                    <a:pt x="116" y="18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84" name="Freeform 101"/>
            <p:cNvSpPr>
              <a:spLocks/>
            </p:cNvSpPr>
            <p:nvPr/>
          </p:nvSpPr>
          <p:spPr bwMode="auto">
            <a:xfrm>
              <a:off x="2140" y="3192"/>
              <a:ext cx="24" cy="3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5" y="63"/>
                </a:cxn>
                <a:cxn ang="0">
                  <a:pos x="45" y="69"/>
                </a:cxn>
                <a:cxn ang="0">
                  <a:pos x="47" y="0"/>
                </a:cxn>
                <a:cxn ang="0">
                  <a:pos x="0" y="1"/>
                </a:cxn>
              </a:cxnLst>
              <a:rect l="0" t="0" r="r" b="b"/>
              <a:pathLst>
                <a:path w="47" h="69">
                  <a:moveTo>
                    <a:pt x="0" y="1"/>
                  </a:moveTo>
                  <a:lnTo>
                    <a:pt x="5" y="63"/>
                  </a:lnTo>
                  <a:lnTo>
                    <a:pt x="45" y="69"/>
                  </a:lnTo>
                  <a:lnTo>
                    <a:pt x="47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85" name="Freeform 102"/>
            <p:cNvSpPr>
              <a:spLocks noEditPoints="1"/>
            </p:cNvSpPr>
            <p:nvPr/>
          </p:nvSpPr>
          <p:spPr bwMode="auto">
            <a:xfrm>
              <a:off x="1920" y="3139"/>
              <a:ext cx="279" cy="276"/>
            </a:xfrm>
            <a:custGeom>
              <a:avLst/>
              <a:gdLst/>
              <a:ahLst/>
              <a:cxnLst>
                <a:cxn ang="0">
                  <a:pos x="248" y="199"/>
                </a:cxn>
                <a:cxn ang="0">
                  <a:pos x="293" y="117"/>
                </a:cxn>
                <a:cxn ang="0">
                  <a:pos x="293" y="92"/>
                </a:cxn>
                <a:cxn ang="0">
                  <a:pos x="257" y="72"/>
                </a:cxn>
                <a:cxn ang="0">
                  <a:pos x="196" y="166"/>
                </a:cxn>
                <a:cxn ang="0">
                  <a:pos x="342" y="24"/>
                </a:cxn>
                <a:cxn ang="0">
                  <a:pos x="346" y="75"/>
                </a:cxn>
                <a:cxn ang="0">
                  <a:pos x="356" y="99"/>
                </a:cxn>
                <a:cxn ang="0">
                  <a:pos x="539" y="235"/>
                </a:cxn>
                <a:cxn ang="0">
                  <a:pos x="558" y="253"/>
                </a:cxn>
                <a:cxn ang="0">
                  <a:pos x="546" y="279"/>
                </a:cxn>
                <a:cxn ang="0">
                  <a:pos x="536" y="286"/>
                </a:cxn>
                <a:cxn ang="0">
                  <a:pos x="435" y="226"/>
                </a:cxn>
                <a:cxn ang="0">
                  <a:pos x="183" y="400"/>
                </a:cxn>
                <a:cxn ang="0">
                  <a:pos x="234" y="367"/>
                </a:cxn>
                <a:cxn ang="0">
                  <a:pos x="298" y="282"/>
                </a:cxn>
                <a:cxn ang="0">
                  <a:pos x="449" y="278"/>
                </a:cxn>
                <a:cxn ang="0">
                  <a:pos x="446" y="308"/>
                </a:cxn>
                <a:cxn ang="0">
                  <a:pos x="346" y="468"/>
                </a:cxn>
                <a:cxn ang="0">
                  <a:pos x="342" y="488"/>
                </a:cxn>
                <a:cxn ang="0">
                  <a:pos x="350" y="495"/>
                </a:cxn>
                <a:cxn ang="0">
                  <a:pos x="371" y="483"/>
                </a:cxn>
                <a:cxn ang="0">
                  <a:pos x="392" y="536"/>
                </a:cxn>
                <a:cxn ang="0">
                  <a:pos x="357" y="553"/>
                </a:cxn>
                <a:cxn ang="0">
                  <a:pos x="335" y="550"/>
                </a:cxn>
                <a:cxn ang="0">
                  <a:pos x="302" y="524"/>
                </a:cxn>
                <a:cxn ang="0">
                  <a:pos x="283" y="487"/>
                </a:cxn>
                <a:cxn ang="0">
                  <a:pos x="296" y="447"/>
                </a:cxn>
                <a:cxn ang="0">
                  <a:pos x="392" y="302"/>
                </a:cxn>
                <a:cxn ang="0">
                  <a:pos x="375" y="286"/>
                </a:cxn>
                <a:cxn ang="0">
                  <a:pos x="363" y="282"/>
                </a:cxn>
                <a:cxn ang="0">
                  <a:pos x="342" y="308"/>
                </a:cxn>
                <a:cxn ang="0">
                  <a:pos x="291" y="378"/>
                </a:cxn>
                <a:cxn ang="0">
                  <a:pos x="226" y="432"/>
                </a:cxn>
                <a:cxn ang="0">
                  <a:pos x="197" y="460"/>
                </a:cxn>
                <a:cxn ang="0">
                  <a:pos x="139" y="414"/>
                </a:cxn>
                <a:cxn ang="0">
                  <a:pos x="141" y="350"/>
                </a:cxn>
                <a:cxn ang="0">
                  <a:pos x="222" y="241"/>
                </a:cxn>
                <a:cxn ang="0">
                  <a:pos x="162" y="216"/>
                </a:cxn>
                <a:cxn ang="0">
                  <a:pos x="65" y="325"/>
                </a:cxn>
                <a:cxn ang="0">
                  <a:pos x="7" y="321"/>
                </a:cxn>
                <a:cxn ang="0">
                  <a:pos x="44" y="275"/>
                </a:cxn>
                <a:cxn ang="0">
                  <a:pos x="111" y="209"/>
                </a:cxn>
                <a:cxn ang="0">
                  <a:pos x="114" y="169"/>
                </a:cxn>
                <a:cxn ang="0">
                  <a:pos x="102" y="159"/>
                </a:cxn>
                <a:cxn ang="0">
                  <a:pos x="108" y="140"/>
                </a:cxn>
                <a:cxn ang="0">
                  <a:pos x="124" y="120"/>
                </a:cxn>
                <a:cxn ang="0">
                  <a:pos x="162" y="143"/>
                </a:cxn>
                <a:cxn ang="0">
                  <a:pos x="236" y="6"/>
                </a:cxn>
              </a:cxnLst>
              <a:rect l="0" t="0" r="r" b="b"/>
              <a:pathLst>
                <a:path w="558" h="553">
                  <a:moveTo>
                    <a:pt x="196" y="166"/>
                  </a:moveTo>
                  <a:lnTo>
                    <a:pt x="246" y="203"/>
                  </a:lnTo>
                  <a:lnTo>
                    <a:pt x="248" y="199"/>
                  </a:lnTo>
                  <a:lnTo>
                    <a:pt x="273" y="157"/>
                  </a:lnTo>
                  <a:lnTo>
                    <a:pt x="289" y="127"/>
                  </a:lnTo>
                  <a:lnTo>
                    <a:pt x="293" y="117"/>
                  </a:lnTo>
                  <a:lnTo>
                    <a:pt x="295" y="109"/>
                  </a:lnTo>
                  <a:lnTo>
                    <a:pt x="295" y="99"/>
                  </a:lnTo>
                  <a:lnTo>
                    <a:pt x="293" y="92"/>
                  </a:lnTo>
                  <a:lnTo>
                    <a:pt x="280" y="82"/>
                  </a:lnTo>
                  <a:lnTo>
                    <a:pt x="268" y="76"/>
                  </a:lnTo>
                  <a:lnTo>
                    <a:pt x="257" y="72"/>
                  </a:lnTo>
                  <a:lnTo>
                    <a:pt x="238" y="102"/>
                  </a:lnTo>
                  <a:lnTo>
                    <a:pt x="195" y="166"/>
                  </a:lnTo>
                  <a:lnTo>
                    <a:pt x="196" y="166"/>
                  </a:lnTo>
                  <a:close/>
                  <a:moveTo>
                    <a:pt x="279" y="31"/>
                  </a:moveTo>
                  <a:lnTo>
                    <a:pt x="303" y="0"/>
                  </a:lnTo>
                  <a:lnTo>
                    <a:pt x="342" y="24"/>
                  </a:lnTo>
                  <a:lnTo>
                    <a:pt x="322" y="56"/>
                  </a:lnTo>
                  <a:lnTo>
                    <a:pt x="339" y="67"/>
                  </a:lnTo>
                  <a:lnTo>
                    <a:pt x="346" y="75"/>
                  </a:lnTo>
                  <a:lnTo>
                    <a:pt x="353" y="86"/>
                  </a:lnTo>
                  <a:lnTo>
                    <a:pt x="356" y="92"/>
                  </a:lnTo>
                  <a:lnTo>
                    <a:pt x="356" y="99"/>
                  </a:lnTo>
                  <a:lnTo>
                    <a:pt x="356" y="107"/>
                  </a:lnTo>
                  <a:lnTo>
                    <a:pt x="355" y="114"/>
                  </a:lnTo>
                  <a:lnTo>
                    <a:pt x="539" y="235"/>
                  </a:lnTo>
                  <a:lnTo>
                    <a:pt x="550" y="242"/>
                  </a:lnTo>
                  <a:lnTo>
                    <a:pt x="557" y="250"/>
                  </a:lnTo>
                  <a:lnTo>
                    <a:pt x="558" y="253"/>
                  </a:lnTo>
                  <a:lnTo>
                    <a:pt x="558" y="258"/>
                  </a:lnTo>
                  <a:lnTo>
                    <a:pt x="553" y="270"/>
                  </a:lnTo>
                  <a:lnTo>
                    <a:pt x="546" y="279"/>
                  </a:lnTo>
                  <a:lnTo>
                    <a:pt x="544" y="283"/>
                  </a:lnTo>
                  <a:lnTo>
                    <a:pt x="540" y="286"/>
                  </a:lnTo>
                  <a:lnTo>
                    <a:pt x="536" y="286"/>
                  </a:lnTo>
                  <a:lnTo>
                    <a:pt x="533" y="286"/>
                  </a:lnTo>
                  <a:lnTo>
                    <a:pt x="523" y="282"/>
                  </a:lnTo>
                  <a:lnTo>
                    <a:pt x="435" y="226"/>
                  </a:lnTo>
                  <a:lnTo>
                    <a:pt x="329" y="160"/>
                  </a:lnTo>
                  <a:lnTo>
                    <a:pt x="180" y="375"/>
                  </a:lnTo>
                  <a:lnTo>
                    <a:pt x="183" y="400"/>
                  </a:lnTo>
                  <a:lnTo>
                    <a:pt x="206" y="387"/>
                  </a:lnTo>
                  <a:lnTo>
                    <a:pt x="226" y="375"/>
                  </a:lnTo>
                  <a:lnTo>
                    <a:pt x="234" y="367"/>
                  </a:lnTo>
                  <a:lnTo>
                    <a:pt x="242" y="361"/>
                  </a:lnTo>
                  <a:lnTo>
                    <a:pt x="265" y="329"/>
                  </a:lnTo>
                  <a:lnTo>
                    <a:pt x="298" y="282"/>
                  </a:lnTo>
                  <a:lnTo>
                    <a:pt x="342" y="216"/>
                  </a:lnTo>
                  <a:lnTo>
                    <a:pt x="449" y="275"/>
                  </a:lnTo>
                  <a:lnTo>
                    <a:pt x="449" y="278"/>
                  </a:lnTo>
                  <a:lnTo>
                    <a:pt x="450" y="286"/>
                  </a:lnTo>
                  <a:lnTo>
                    <a:pt x="448" y="300"/>
                  </a:lnTo>
                  <a:lnTo>
                    <a:pt x="446" y="308"/>
                  </a:lnTo>
                  <a:lnTo>
                    <a:pt x="441" y="317"/>
                  </a:lnTo>
                  <a:lnTo>
                    <a:pt x="392" y="395"/>
                  </a:lnTo>
                  <a:lnTo>
                    <a:pt x="346" y="468"/>
                  </a:lnTo>
                  <a:lnTo>
                    <a:pt x="343" y="476"/>
                  </a:lnTo>
                  <a:lnTo>
                    <a:pt x="342" y="482"/>
                  </a:lnTo>
                  <a:lnTo>
                    <a:pt x="342" y="488"/>
                  </a:lnTo>
                  <a:lnTo>
                    <a:pt x="344" y="492"/>
                  </a:lnTo>
                  <a:lnTo>
                    <a:pt x="346" y="494"/>
                  </a:lnTo>
                  <a:lnTo>
                    <a:pt x="350" y="495"/>
                  </a:lnTo>
                  <a:lnTo>
                    <a:pt x="355" y="495"/>
                  </a:lnTo>
                  <a:lnTo>
                    <a:pt x="360" y="492"/>
                  </a:lnTo>
                  <a:lnTo>
                    <a:pt x="371" y="483"/>
                  </a:lnTo>
                  <a:lnTo>
                    <a:pt x="405" y="519"/>
                  </a:lnTo>
                  <a:lnTo>
                    <a:pt x="399" y="528"/>
                  </a:lnTo>
                  <a:lnTo>
                    <a:pt x="392" y="536"/>
                  </a:lnTo>
                  <a:lnTo>
                    <a:pt x="381" y="543"/>
                  </a:lnTo>
                  <a:lnTo>
                    <a:pt x="370" y="550"/>
                  </a:lnTo>
                  <a:lnTo>
                    <a:pt x="357" y="553"/>
                  </a:lnTo>
                  <a:lnTo>
                    <a:pt x="349" y="553"/>
                  </a:lnTo>
                  <a:lnTo>
                    <a:pt x="343" y="552"/>
                  </a:lnTo>
                  <a:lnTo>
                    <a:pt x="335" y="550"/>
                  </a:lnTo>
                  <a:lnTo>
                    <a:pt x="328" y="545"/>
                  </a:lnTo>
                  <a:lnTo>
                    <a:pt x="314" y="534"/>
                  </a:lnTo>
                  <a:lnTo>
                    <a:pt x="302" y="524"/>
                  </a:lnTo>
                  <a:lnTo>
                    <a:pt x="292" y="512"/>
                  </a:lnTo>
                  <a:lnTo>
                    <a:pt x="286" y="501"/>
                  </a:lnTo>
                  <a:lnTo>
                    <a:pt x="283" y="487"/>
                  </a:lnTo>
                  <a:lnTo>
                    <a:pt x="284" y="474"/>
                  </a:lnTo>
                  <a:lnTo>
                    <a:pt x="289" y="461"/>
                  </a:lnTo>
                  <a:lnTo>
                    <a:pt x="296" y="447"/>
                  </a:lnTo>
                  <a:lnTo>
                    <a:pt x="387" y="315"/>
                  </a:lnTo>
                  <a:lnTo>
                    <a:pt x="391" y="309"/>
                  </a:lnTo>
                  <a:lnTo>
                    <a:pt x="392" y="302"/>
                  </a:lnTo>
                  <a:lnTo>
                    <a:pt x="388" y="297"/>
                  </a:lnTo>
                  <a:lnTo>
                    <a:pt x="382" y="292"/>
                  </a:lnTo>
                  <a:lnTo>
                    <a:pt x="375" y="286"/>
                  </a:lnTo>
                  <a:lnTo>
                    <a:pt x="369" y="282"/>
                  </a:lnTo>
                  <a:lnTo>
                    <a:pt x="367" y="282"/>
                  </a:lnTo>
                  <a:lnTo>
                    <a:pt x="363" y="282"/>
                  </a:lnTo>
                  <a:lnTo>
                    <a:pt x="359" y="285"/>
                  </a:lnTo>
                  <a:lnTo>
                    <a:pt x="355" y="289"/>
                  </a:lnTo>
                  <a:lnTo>
                    <a:pt x="342" y="308"/>
                  </a:lnTo>
                  <a:lnTo>
                    <a:pt x="320" y="341"/>
                  </a:lnTo>
                  <a:lnTo>
                    <a:pt x="306" y="360"/>
                  </a:lnTo>
                  <a:lnTo>
                    <a:pt x="291" y="378"/>
                  </a:lnTo>
                  <a:lnTo>
                    <a:pt x="273" y="395"/>
                  </a:lnTo>
                  <a:lnTo>
                    <a:pt x="256" y="411"/>
                  </a:lnTo>
                  <a:lnTo>
                    <a:pt x="226" y="432"/>
                  </a:lnTo>
                  <a:lnTo>
                    <a:pt x="207" y="449"/>
                  </a:lnTo>
                  <a:lnTo>
                    <a:pt x="199" y="457"/>
                  </a:lnTo>
                  <a:lnTo>
                    <a:pt x="197" y="460"/>
                  </a:lnTo>
                  <a:lnTo>
                    <a:pt x="174" y="448"/>
                  </a:lnTo>
                  <a:lnTo>
                    <a:pt x="158" y="410"/>
                  </a:lnTo>
                  <a:lnTo>
                    <a:pt x="139" y="414"/>
                  </a:lnTo>
                  <a:lnTo>
                    <a:pt x="95" y="394"/>
                  </a:lnTo>
                  <a:lnTo>
                    <a:pt x="99" y="351"/>
                  </a:lnTo>
                  <a:lnTo>
                    <a:pt x="141" y="350"/>
                  </a:lnTo>
                  <a:lnTo>
                    <a:pt x="167" y="317"/>
                  </a:lnTo>
                  <a:lnTo>
                    <a:pt x="193" y="282"/>
                  </a:lnTo>
                  <a:lnTo>
                    <a:pt x="222" y="241"/>
                  </a:lnTo>
                  <a:lnTo>
                    <a:pt x="201" y="223"/>
                  </a:lnTo>
                  <a:lnTo>
                    <a:pt x="171" y="202"/>
                  </a:lnTo>
                  <a:lnTo>
                    <a:pt x="162" y="216"/>
                  </a:lnTo>
                  <a:lnTo>
                    <a:pt x="130" y="255"/>
                  </a:lnTo>
                  <a:lnTo>
                    <a:pt x="99" y="292"/>
                  </a:lnTo>
                  <a:lnTo>
                    <a:pt x="65" y="325"/>
                  </a:lnTo>
                  <a:lnTo>
                    <a:pt x="32" y="353"/>
                  </a:lnTo>
                  <a:lnTo>
                    <a:pt x="17" y="334"/>
                  </a:lnTo>
                  <a:lnTo>
                    <a:pt x="7" y="321"/>
                  </a:lnTo>
                  <a:lnTo>
                    <a:pt x="0" y="309"/>
                  </a:lnTo>
                  <a:lnTo>
                    <a:pt x="12" y="300"/>
                  </a:lnTo>
                  <a:lnTo>
                    <a:pt x="44" y="275"/>
                  </a:lnTo>
                  <a:lnTo>
                    <a:pt x="64" y="257"/>
                  </a:lnTo>
                  <a:lnTo>
                    <a:pt x="88" y="235"/>
                  </a:lnTo>
                  <a:lnTo>
                    <a:pt x="111" y="209"/>
                  </a:lnTo>
                  <a:lnTo>
                    <a:pt x="134" y="179"/>
                  </a:lnTo>
                  <a:lnTo>
                    <a:pt x="130" y="176"/>
                  </a:lnTo>
                  <a:lnTo>
                    <a:pt x="114" y="169"/>
                  </a:lnTo>
                  <a:lnTo>
                    <a:pt x="108" y="165"/>
                  </a:lnTo>
                  <a:lnTo>
                    <a:pt x="104" y="163"/>
                  </a:lnTo>
                  <a:lnTo>
                    <a:pt x="102" y="159"/>
                  </a:lnTo>
                  <a:lnTo>
                    <a:pt x="102" y="154"/>
                  </a:lnTo>
                  <a:lnTo>
                    <a:pt x="104" y="149"/>
                  </a:lnTo>
                  <a:lnTo>
                    <a:pt x="108" y="140"/>
                  </a:lnTo>
                  <a:lnTo>
                    <a:pt x="116" y="127"/>
                  </a:lnTo>
                  <a:lnTo>
                    <a:pt x="120" y="121"/>
                  </a:lnTo>
                  <a:lnTo>
                    <a:pt x="124" y="120"/>
                  </a:lnTo>
                  <a:lnTo>
                    <a:pt x="126" y="121"/>
                  </a:lnTo>
                  <a:lnTo>
                    <a:pt x="134" y="124"/>
                  </a:lnTo>
                  <a:lnTo>
                    <a:pt x="162" y="143"/>
                  </a:lnTo>
                  <a:lnTo>
                    <a:pt x="183" y="105"/>
                  </a:lnTo>
                  <a:lnTo>
                    <a:pt x="227" y="24"/>
                  </a:lnTo>
                  <a:lnTo>
                    <a:pt x="236" y="6"/>
                  </a:lnTo>
                  <a:lnTo>
                    <a:pt x="279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86" name="Freeform 103"/>
            <p:cNvSpPr>
              <a:spLocks/>
            </p:cNvSpPr>
            <p:nvPr/>
          </p:nvSpPr>
          <p:spPr bwMode="auto">
            <a:xfrm>
              <a:off x="2030" y="3190"/>
              <a:ext cx="25" cy="31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50" y="15"/>
                </a:cxn>
                <a:cxn ang="0">
                  <a:pos x="50" y="22"/>
                </a:cxn>
                <a:cxn ang="0">
                  <a:pos x="46" y="36"/>
                </a:cxn>
                <a:cxn ang="0">
                  <a:pos x="41" y="45"/>
                </a:cxn>
                <a:cxn ang="0">
                  <a:pos x="34" y="54"/>
                </a:cxn>
                <a:cxn ang="0">
                  <a:pos x="25" y="62"/>
                </a:cxn>
                <a:cxn ang="0">
                  <a:pos x="0" y="44"/>
                </a:cxn>
                <a:cxn ang="0">
                  <a:pos x="34" y="0"/>
                </a:cxn>
              </a:cxnLst>
              <a:rect l="0" t="0" r="r" b="b"/>
              <a:pathLst>
                <a:path w="50" h="62">
                  <a:moveTo>
                    <a:pt x="34" y="0"/>
                  </a:moveTo>
                  <a:lnTo>
                    <a:pt x="50" y="15"/>
                  </a:lnTo>
                  <a:lnTo>
                    <a:pt x="50" y="22"/>
                  </a:lnTo>
                  <a:lnTo>
                    <a:pt x="46" y="36"/>
                  </a:lnTo>
                  <a:lnTo>
                    <a:pt x="41" y="45"/>
                  </a:lnTo>
                  <a:lnTo>
                    <a:pt x="34" y="54"/>
                  </a:lnTo>
                  <a:lnTo>
                    <a:pt x="25" y="62"/>
                  </a:lnTo>
                  <a:lnTo>
                    <a:pt x="0" y="4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87" name="Freeform 104"/>
            <p:cNvSpPr>
              <a:spLocks/>
            </p:cNvSpPr>
            <p:nvPr/>
          </p:nvSpPr>
          <p:spPr bwMode="auto">
            <a:xfrm>
              <a:off x="1986" y="3254"/>
              <a:ext cx="29" cy="34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59" y="3"/>
                </a:cxn>
                <a:cxn ang="0">
                  <a:pos x="46" y="68"/>
                </a:cxn>
                <a:cxn ang="0">
                  <a:pos x="0" y="68"/>
                </a:cxn>
                <a:cxn ang="0">
                  <a:pos x="27" y="0"/>
                </a:cxn>
              </a:cxnLst>
              <a:rect l="0" t="0" r="r" b="b"/>
              <a:pathLst>
                <a:path w="59" h="68">
                  <a:moveTo>
                    <a:pt x="27" y="0"/>
                  </a:moveTo>
                  <a:lnTo>
                    <a:pt x="59" y="3"/>
                  </a:lnTo>
                  <a:lnTo>
                    <a:pt x="46" y="68"/>
                  </a:lnTo>
                  <a:lnTo>
                    <a:pt x="0" y="68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88" name="Freeform 105"/>
            <p:cNvSpPr>
              <a:spLocks/>
            </p:cNvSpPr>
            <p:nvPr/>
          </p:nvSpPr>
          <p:spPr bwMode="auto">
            <a:xfrm>
              <a:off x="2204" y="3284"/>
              <a:ext cx="128" cy="158"/>
            </a:xfrm>
            <a:custGeom>
              <a:avLst/>
              <a:gdLst/>
              <a:ahLst/>
              <a:cxnLst>
                <a:cxn ang="0">
                  <a:pos x="237" y="51"/>
                </a:cxn>
                <a:cxn ang="0">
                  <a:pos x="200" y="0"/>
                </a:cxn>
                <a:cxn ang="0">
                  <a:pos x="191" y="11"/>
                </a:cxn>
                <a:cxn ang="0">
                  <a:pos x="168" y="35"/>
                </a:cxn>
                <a:cxn ang="0">
                  <a:pos x="155" y="49"/>
                </a:cxn>
                <a:cxn ang="0">
                  <a:pos x="142" y="61"/>
                </a:cxn>
                <a:cxn ang="0">
                  <a:pos x="129" y="71"/>
                </a:cxn>
                <a:cxn ang="0">
                  <a:pos x="118" y="77"/>
                </a:cxn>
                <a:cxn ang="0">
                  <a:pos x="90" y="85"/>
                </a:cxn>
                <a:cxn ang="0">
                  <a:pos x="80" y="88"/>
                </a:cxn>
                <a:cxn ang="0">
                  <a:pos x="54" y="104"/>
                </a:cxn>
                <a:cxn ang="0">
                  <a:pos x="56" y="150"/>
                </a:cxn>
                <a:cxn ang="0">
                  <a:pos x="120" y="175"/>
                </a:cxn>
                <a:cxn ang="0">
                  <a:pos x="115" y="179"/>
                </a:cxn>
                <a:cxn ang="0">
                  <a:pos x="104" y="190"/>
                </a:cxn>
                <a:cxn ang="0">
                  <a:pos x="95" y="197"/>
                </a:cxn>
                <a:cxn ang="0">
                  <a:pos x="85" y="202"/>
                </a:cxn>
                <a:cxn ang="0">
                  <a:pos x="73" y="206"/>
                </a:cxn>
                <a:cxn ang="0">
                  <a:pos x="60" y="211"/>
                </a:cxn>
                <a:cxn ang="0">
                  <a:pos x="40" y="215"/>
                </a:cxn>
                <a:cxn ang="0">
                  <a:pos x="24" y="219"/>
                </a:cxn>
                <a:cxn ang="0">
                  <a:pos x="20" y="223"/>
                </a:cxn>
                <a:cxn ang="0">
                  <a:pos x="15" y="227"/>
                </a:cxn>
                <a:cxn ang="0">
                  <a:pos x="10" y="232"/>
                </a:cxn>
                <a:cxn ang="0">
                  <a:pos x="6" y="239"/>
                </a:cxn>
                <a:cxn ang="0">
                  <a:pos x="0" y="253"/>
                </a:cxn>
                <a:cxn ang="0">
                  <a:pos x="0" y="259"/>
                </a:cxn>
                <a:cxn ang="0">
                  <a:pos x="0" y="263"/>
                </a:cxn>
                <a:cxn ang="0">
                  <a:pos x="3" y="266"/>
                </a:cxn>
                <a:cxn ang="0">
                  <a:pos x="6" y="270"/>
                </a:cxn>
                <a:cxn ang="0">
                  <a:pos x="17" y="278"/>
                </a:cxn>
                <a:cxn ang="0">
                  <a:pos x="36" y="289"/>
                </a:cxn>
                <a:cxn ang="0">
                  <a:pos x="67" y="300"/>
                </a:cxn>
                <a:cxn ang="0">
                  <a:pos x="97" y="311"/>
                </a:cxn>
                <a:cxn ang="0">
                  <a:pos x="121" y="317"/>
                </a:cxn>
                <a:cxn ang="0">
                  <a:pos x="131" y="317"/>
                </a:cxn>
                <a:cxn ang="0">
                  <a:pos x="141" y="316"/>
                </a:cxn>
                <a:cxn ang="0">
                  <a:pos x="150" y="313"/>
                </a:cxn>
                <a:cxn ang="0">
                  <a:pos x="158" y="308"/>
                </a:cxn>
                <a:cxn ang="0">
                  <a:pos x="164" y="304"/>
                </a:cxn>
                <a:cxn ang="0">
                  <a:pos x="167" y="299"/>
                </a:cxn>
                <a:cxn ang="0">
                  <a:pos x="167" y="297"/>
                </a:cxn>
                <a:cxn ang="0">
                  <a:pos x="164" y="293"/>
                </a:cxn>
                <a:cxn ang="0">
                  <a:pos x="159" y="288"/>
                </a:cxn>
                <a:cxn ang="0">
                  <a:pos x="130" y="272"/>
                </a:cxn>
                <a:cxn ang="0">
                  <a:pos x="109" y="262"/>
                </a:cxn>
                <a:cxn ang="0">
                  <a:pos x="104" y="260"/>
                </a:cxn>
                <a:cxn ang="0">
                  <a:pos x="100" y="256"/>
                </a:cxn>
                <a:cxn ang="0">
                  <a:pos x="97" y="253"/>
                </a:cxn>
                <a:cxn ang="0">
                  <a:pos x="96" y="248"/>
                </a:cxn>
                <a:cxn ang="0">
                  <a:pos x="96" y="243"/>
                </a:cxn>
                <a:cxn ang="0">
                  <a:pos x="98" y="239"/>
                </a:cxn>
                <a:cxn ang="0">
                  <a:pos x="103" y="236"/>
                </a:cxn>
                <a:cxn ang="0">
                  <a:pos x="109" y="232"/>
                </a:cxn>
                <a:cxn ang="0">
                  <a:pos x="121" y="227"/>
                </a:cxn>
                <a:cxn ang="0">
                  <a:pos x="141" y="217"/>
                </a:cxn>
                <a:cxn ang="0">
                  <a:pos x="191" y="188"/>
                </a:cxn>
                <a:cxn ang="0">
                  <a:pos x="257" y="147"/>
                </a:cxn>
                <a:cxn ang="0">
                  <a:pos x="227" y="110"/>
                </a:cxn>
                <a:cxn ang="0">
                  <a:pos x="159" y="150"/>
                </a:cxn>
                <a:cxn ang="0">
                  <a:pos x="116" y="120"/>
                </a:cxn>
                <a:cxn ang="0">
                  <a:pos x="237" y="51"/>
                </a:cxn>
              </a:cxnLst>
              <a:rect l="0" t="0" r="r" b="b"/>
              <a:pathLst>
                <a:path w="257" h="317">
                  <a:moveTo>
                    <a:pt x="237" y="51"/>
                  </a:moveTo>
                  <a:lnTo>
                    <a:pt x="200" y="0"/>
                  </a:lnTo>
                  <a:lnTo>
                    <a:pt x="191" y="11"/>
                  </a:lnTo>
                  <a:lnTo>
                    <a:pt x="168" y="35"/>
                  </a:lnTo>
                  <a:lnTo>
                    <a:pt x="155" y="49"/>
                  </a:lnTo>
                  <a:lnTo>
                    <a:pt x="142" y="61"/>
                  </a:lnTo>
                  <a:lnTo>
                    <a:pt x="129" y="71"/>
                  </a:lnTo>
                  <a:lnTo>
                    <a:pt x="118" y="77"/>
                  </a:lnTo>
                  <a:lnTo>
                    <a:pt x="90" y="85"/>
                  </a:lnTo>
                  <a:lnTo>
                    <a:pt x="80" y="88"/>
                  </a:lnTo>
                  <a:lnTo>
                    <a:pt x="54" y="104"/>
                  </a:lnTo>
                  <a:lnTo>
                    <a:pt x="56" y="150"/>
                  </a:lnTo>
                  <a:lnTo>
                    <a:pt x="120" y="175"/>
                  </a:lnTo>
                  <a:lnTo>
                    <a:pt x="115" y="179"/>
                  </a:lnTo>
                  <a:lnTo>
                    <a:pt x="104" y="190"/>
                  </a:lnTo>
                  <a:lnTo>
                    <a:pt x="95" y="197"/>
                  </a:lnTo>
                  <a:lnTo>
                    <a:pt x="85" y="202"/>
                  </a:lnTo>
                  <a:lnTo>
                    <a:pt x="73" y="206"/>
                  </a:lnTo>
                  <a:lnTo>
                    <a:pt x="60" y="211"/>
                  </a:lnTo>
                  <a:lnTo>
                    <a:pt x="40" y="215"/>
                  </a:lnTo>
                  <a:lnTo>
                    <a:pt x="24" y="219"/>
                  </a:lnTo>
                  <a:lnTo>
                    <a:pt x="20" y="223"/>
                  </a:lnTo>
                  <a:lnTo>
                    <a:pt x="15" y="227"/>
                  </a:lnTo>
                  <a:lnTo>
                    <a:pt x="10" y="232"/>
                  </a:lnTo>
                  <a:lnTo>
                    <a:pt x="6" y="239"/>
                  </a:lnTo>
                  <a:lnTo>
                    <a:pt x="0" y="253"/>
                  </a:lnTo>
                  <a:lnTo>
                    <a:pt x="0" y="259"/>
                  </a:lnTo>
                  <a:lnTo>
                    <a:pt x="0" y="263"/>
                  </a:lnTo>
                  <a:lnTo>
                    <a:pt x="3" y="266"/>
                  </a:lnTo>
                  <a:lnTo>
                    <a:pt x="6" y="270"/>
                  </a:lnTo>
                  <a:lnTo>
                    <a:pt x="17" y="278"/>
                  </a:lnTo>
                  <a:lnTo>
                    <a:pt x="36" y="289"/>
                  </a:lnTo>
                  <a:lnTo>
                    <a:pt x="67" y="300"/>
                  </a:lnTo>
                  <a:lnTo>
                    <a:pt x="97" y="311"/>
                  </a:lnTo>
                  <a:lnTo>
                    <a:pt x="121" y="317"/>
                  </a:lnTo>
                  <a:lnTo>
                    <a:pt x="131" y="317"/>
                  </a:lnTo>
                  <a:lnTo>
                    <a:pt x="141" y="316"/>
                  </a:lnTo>
                  <a:lnTo>
                    <a:pt x="150" y="313"/>
                  </a:lnTo>
                  <a:lnTo>
                    <a:pt x="158" y="308"/>
                  </a:lnTo>
                  <a:lnTo>
                    <a:pt x="164" y="304"/>
                  </a:lnTo>
                  <a:lnTo>
                    <a:pt x="167" y="299"/>
                  </a:lnTo>
                  <a:lnTo>
                    <a:pt x="167" y="297"/>
                  </a:lnTo>
                  <a:lnTo>
                    <a:pt x="164" y="293"/>
                  </a:lnTo>
                  <a:lnTo>
                    <a:pt x="159" y="288"/>
                  </a:lnTo>
                  <a:lnTo>
                    <a:pt x="130" y="272"/>
                  </a:lnTo>
                  <a:lnTo>
                    <a:pt x="109" y="262"/>
                  </a:lnTo>
                  <a:lnTo>
                    <a:pt x="104" y="260"/>
                  </a:lnTo>
                  <a:lnTo>
                    <a:pt x="100" y="256"/>
                  </a:lnTo>
                  <a:lnTo>
                    <a:pt x="97" y="253"/>
                  </a:lnTo>
                  <a:lnTo>
                    <a:pt x="96" y="248"/>
                  </a:lnTo>
                  <a:lnTo>
                    <a:pt x="96" y="243"/>
                  </a:lnTo>
                  <a:lnTo>
                    <a:pt x="98" y="239"/>
                  </a:lnTo>
                  <a:lnTo>
                    <a:pt x="103" y="236"/>
                  </a:lnTo>
                  <a:lnTo>
                    <a:pt x="109" y="232"/>
                  </a:lnTo>
                  <a:lnTo>
                    <a:pt x="121" y="227"/>
                  </a:lnTo>
                  <a:lnTo>
                    <a:pt x="141" y="217"/>
                  </a:lnTo>
                  <a:lnTo>
                    <a:pt x="191" y="188"/>
                  </a:lnTo>
                  <a:lnTo>
                    <a:pt x="257" y="147"/>
                  </a:lnTo>
                  <a:lnTo>
                    <a:pt x="227" y="110"/>
                  </a:lnTo>
                  <a:lnTo>
                    <a:pt x="159" y="150"/>
                  </a:lnTo>
                  <a:lnTo>
                    <a:pt x="116" y="120"/>
                  </a:lnTo>
                  <a:lnTo>
                    <a:pt x="237" y="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89" name="Freeform 106"/>
            <p:cNvSpPr>
              <a:spLocks/>
            </p:cNvSpPr>
            <p:nvPr/>
          </p:nvSpPr>
          <p:spPr bwMode="auto">
            <a:xfrm>
              <a:off x="2180" y="3438"/>
              <a:ext cx="83" cy="42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40" y="17"/>
                </a:cxn>
                <a:cxn ang="0">
                  <a:pos x="74" y="30"/>
                </a:cxn>
                <a:cxn ang="0">
                  <a:pos x="90" y="35"/>
                </a:cxn>
                <a:cxn ang="0">
                  <a:pos x="103" y="38"/>
                </a:cxn>
                <a:cxn ang="0">
                  <a:pos x="126" y="41"/>
                </a:cxn>
                <a:cxn ang="0">
                  <a:pos x="146" y="40"/>
                </a:cxn>
                <a:cxn ang="0">
                  <a:pos x="165" y="38"/>
                </a:cxn>
                <a:cxn ang="0">
                  <a:pos x="159" y="85"/>
                </a:cxn>
                <a:cxn ang="0">
                  <a:pos x="140" y="84"/>
                </a:cxn>
                <a:cxn ang="0">
                  <a:pos x="112" y="82"/>
                </a:cxn>
                <a:cxn ang="0">
                  <a:pos x="96" y="79"/>
                </a:cxn>
                <a:cxn ang="0">
                  <a:pos x="87" y="75"/>
                </a:cxn>
                <a:cxn ang="0">
                  <a:pos x="68" y="71"/>
                </a:cxn>
                <a:cxn ang="0">
                  <a:pos x="50" y="68"/>
                </a:cxn>
                <a:cxn ang="0">
                  <a:pos x="17" y="63"/>
                </a:cxn>
                <a:cxn ang="0">
                  <a:pos x="4" y="61"/>
                </a:cxn>
                <a:cxn ang="0">
                  <a:pos x="0" y="60"/>
                </a:cxn>
                <a:cxn ang="0">
                  <a:pos x="2" y="0"/>
                </a:cxn>
              </a:cxnLst>
              <a:rect l="0" t="0" r="r" b="b"/>
              <a:pathLst>
                <a:path w="165" h="85">
                  <a:moveTo>
                    <a:pt x="2" y="0"/>
                  </a:moveTo>
                  <a:lnTo>
                    <a:pt x="40" y="17"/>
                  </a:lnTo>
                  <a:lnTo>
                    <a:pt x="74" y="30"/>
                  </a:lnTo>
                  <a:lnTo>
                    <a:pt x="90" y="35"/>
                  </a:lnTo>
                  <a:lnTo>
                    <a:pt x="103" y="38"/>
                  </a:lnTo>
                  <a:lnTo>
                    <a:pt x="126" y="41"/>
                  </a:lnTo>
                  <a:lnTo>
                    <a:pt x="146" y="40"/>
                  </a:lnTo>
                  <a:lnTo>
                    <a:pt x="165" y="38"/>
                  </a:lnTo>
                  <a:lnTo>
                    <a:pt x="159" y="85"/>
                  </a:lnTo>
                  <a:lnTo>
                    <a:pt x="140" y="84"/>
                  </a:lnTo>
                  <a:lnTo>
                    <a:pt x="112" y="82"/>
                  </a:lnTo>
                  <a:lnTo>
                    <a:pt x="96" y="79"/>
                  </a:lnTo>
                  <a:lnTo>
                    <a:pt x="87" y="75"/>
                  </a:lnTo>
                  <a:lnTo>
                    <a:pt x="68" y="71"/>
                  </a:lnTo>
                  <a:lnTo>
                    <a:pt x="50" y="68"/>
                  </a:lnTo>
                  <a:lnTo>
                    <a:pt x="17" y="63"/>
                  </a:lnTo>
                  <a:lnTo>
                    <a:pt x="4" y="61"/>
                  </a:lnTo>
                  <a:lnTo>
                    <a:pt x="0" y="6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90" name="Freeform 107"/>
            <p:cNvSpPr>
              <a:spLocks noEditPoints="1"/>
            </p:cNvSpPr>
            <p:nvPr/>
          </p:nvSpPr>
          <p:spPr bwMode="auto">
            <a:xfrm>
              <a:off x="2237" y="3319"/>
              <a:ext cx="212" cy="244"/>
            </a:xfrm>
            <a:custGeom>
              <a:avLst/>
              <a:gdLst/>
              <a:ahLst/>
              <a:cxnLst>
                <a:cxn ang="0">
                  <a:pos x="223" y="131"/>
                </a:cxn>
                <a:cxn ang="0">
                  <a:pos x="325" y="174"/>
                </a:cxn>
                <a:cxn ang="0">
                  <a:pos x="355" y="101"/>
                </a:cxn>
                <a:cxn ang="0">
                  <a:pos x="258" y="60"/>
                </a:cxn>
                <a:cxn ang="0">
                  <a:pos x="223" y="131"/>
                </a:cxn>
                <a:cxn ang="0">
                  <a:pos x="170" y="245"/>
                </a:cxn>
                <a:cxn ang="0">
                  <a:pos x="262" y="286"/>
                </a:cxn>
                <a:cxn ang="0">
                  <a:pos x="303" y="209"/>
                </a:cxn>
                <a:cxn ang="0">
                  <a:pos x="206" y="175"/>
                </a:cxn>
                <a:cxn ang="0">
                  <a:pos x="170" y="245"/>
                </a:cxn>
                <a:cxn ang="0">
                  <a:pos x="148" y="289"/>
                </a:cxn>
                <a:cxn ang="0">
                  <a:pos x="121" y="354"/>
                </a:cxn>
                <a:cxn ang="0">
                  <a:pos x="137" y="370"/>
                </a:cxn>
                <a:cxn ang="0">
                  <a:pos x="153" y="383"/>
                </a:cxn>
                <a:cxn ang="0">
                  <a:pos x="162" y="390"/>
                </a:cxn>
                <a:cxn ang="0">
                  <a:pos x="169" y="394"/>
                </a:cxn>
                <a:cxn ang="0">
                  <a:pos x="184" y="400"/>
                </a:cxn>
                <a:cxn ang="0">
                  <a:pos x="198" y="403"/>
                </a:cxn>
                <a:cxn ang="0">
                  <a:pos x="214" y="403"/>
                </a:cxn>
                <a:cxn ang="0">
                  <a:pos x="249" y="332"/>
                </a:cxn>
                <a:cxn ang="0">
                  <a:pos x="148" y="289"/>
                </a:cxn>
                <a:cxn ang="0">
                  <a:pos x="0" y="361"/>
                </a:cxn>
                <a:cxn ang="0">
                  <a:pos x="23" y="321"/>
                </a:cxn>
                <a:cxn ang="0">
                  <a:pos x="75" y="346"/>
                </a:cxn>
                <a:cxn ang="0">
                  <a:pos x="231" y="0"/>
                </a:cxn>
                <a:cxn ang="0">
                  <a:pos x="423" y="85"/>
                </a:cxn>
                <a:cxn ang="0">
                  <a:pos x="255" y="435"/>
                </a:cxn>
                <a:cxn ang="0">
                  <a:pos x="282" y="449"/>
                </a:cxn>
                <a:cxn ang="0">
                  <a:pos x="287" y="452"/>
                </a:cxn>
                <a:cxn ang="0">
                  <a:pos x="291" y="456"/>
                </a:cxn>
                <a:cxn ang="0">
                  <a:pos x="292" y="459"/>
                </a:cxn>
                <a:cxn ang="0">
                  <a:pos x="293" y="462"/>
                </a:cxn>
                <a:cxn ang="0">
                  <a:pos x="291" y="470"/>
                </a:cxn>
                <a:cxn ang="0">
                  <a:pos x="287" y="476"/>
                </a:cxn>
                <a:cxn ang="0">
                  <a:pos x="281" y="483"/>
                </a:cxn>
                <a:cxn ang="0">
                  <a:pos x="272" y="486"/>
                </a:cxn>
                <a:cxn ang="0">
                  <a:pos x="261" y="486"/>
                </a:cxn>
                <a:cxn ang="0">
                  <a:pos x="248" y="483"/>
                </a:cxn>
                <a:cxn ang="0">
                  <a:pos x="202" y="461"/>
                </a:cxn>
                <a:cxn ang="0">
                  <a:pos x="116" y="420"/>
                </a:cxn>
                <a:cxn ang="0">
                  <a:pos x="0" y="361"/>
                </a:cxn>
              </a:cxnLst>
              <a:rect l="0" t="0" r="r" b="b"/>
              <a:pathLst>
                <a:path w="423" h="486">
                  <a:moveTo>
                    <a:pt x="223" y="131"/>
                  </a:moveTo>
                  <a:lnTo>
                    <a:pt x="325" y="174"/>
                  </a:lnTo>
                  <a:lnTo>
                    <a:pt x="355" y="101"/>
                  </a:lnTo>
                  <a:lnTo>
                    <a:pt x="258" y="60"/>
                  </a:lnTo>
                  <a:lnTo>
                    <a:pt x="223" y="131"/>
                  </a:lnTo>
                  <a:close/>
                  <a:moveTo>
                    <a:pt x="170" y="245"/>
                  </a:moveTo>
                  <a:lnTo>
                    <a:pt x="262" y="286"/>
                  </a:lnTo>
                  <a:lnTo>
                    <a:pt x="303" y="209"/>
                  </a:lnTo>
                  <a:lnTo>
                    <a:pt x="206" y="175"/>
                  </a:lnTo>
                  <a:lnTo>
                    <a:pt x="170" y="245"/>
                  </a:lnTo>
                  <a:close/>
                  <a:moveTo>
                    <a:pt x="148" y="289"/>
                  </a:moveTo>
                  <a:lnTo>
                    <a:pt x="121" y="354"/>
                  </a:lnTo>
                  <a:lnTo>
                    <a:pt x="137" y="370"/>
                  </a:lnTo>
                  <a:lnTo>
                    <a:pt x="153" y="383"/>
                  </a:lnTo>
                  <a:lnTo>
                    <a:pt x="162" y="390"/>
                  </a:lnTo>
                  <a:lnTo>
                    <a:pt x="169" y="394"/>
                  </a:lnTo>
                  <a:lnTo>
                    <a:pt x="184" y="400"/>
                  </a:lnTo>
                  <a:lnTo>
                    <a:pt x="198" y="403"/>
                  </a:lnTo>
                  <a:lnTo>
                    <a:pt x="214" y="403"/>
                  </a:lnTo>
                  <a:lnTo>
                    <a:pt x="249" y="332"/>
                  </a:lnTo>
                  <a:lnTo>
                    <a:pt x="148" y="289"/>
                  </a:lnTo>
                  <a:close/>
                  <a:moveTo>
                    <a:pt x="0" y="361"/>
                  </a:moveTo>
                  <a:lnTo>
                    <a:pt x="23" y="321"/>
                  </a:lnTo>
                  <a:lnTo>
                    <a:pt x="75" y="346"/>
                  </a:lnTo>
                  <a:lnTo>
                    <a:pt x="231" y="0"/>
                  </a:lnTo>
                  <a:lnTo>
                    <a:pt x="423" y="85"/>
                  </a:lnTo>
                  <a:lnTo>
                    <a:pt x="255" y="435"/>
                  </a:lnTo>
                  <a:lnTo>
                    <a:pt x="282" y="449"/>
                  </a:lnTo>
                  <a:lnTo>
                    <a:pt x="287" y="452"/>
                  </a:lnTo>
                  <a:lnTo>
                    <a:pt x="291" y="456"/>
                  </a:lnTo>
                  <a:lnTo>
                    <a:pt x="292" y="459"/>
                  </a:lnTo>
                  <a:lnTo>
                    <a:pt x="293" y="462"/>
                  </a:lnTo>
                  <a:lnTo>
                    <a:pt x="291" y="470"/>
                  </a:lnTo>
                  <a:lnTo>
                    <a:pt x="287" y="476"/>
                  </a:lnTo>
                  <a:lnTo>
                    <a:pt x="281" y="483"/>
                  </a:lnTo>
                  <a:lnTo>
                    <a:pt x="272" y="486"/>
                  </a:lnTo>
                  <a:lnTo>
                    <a:pt x="261" y="486"/>
                  </a:lnTo>
                  <a:lnTo>
                    <a:pt x="248" y="483"/>
                  </a:lnTo>
                  <a:lnTo>
                    <a:pt x="202" y="461"/>
                  </a:lnTo>
                  <a:lnTo>
                    <a:pt x="116" y="420"/>
                  </a:lnTo>
                  <a:lnTo>
                    <a:pt x="0" y="3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91" name="Freeform 108"/>
            <p:cNvSpPr>
              <a:spLocks/>
            </p:cNvSpPr>
            <p:nvPr/>
          </p:nvSpPr>
          <p:spPr bwMode="auto">
            <a:xfrm>
              <a:off x="2474" y="3382"/>
              <a:ext cx="116" cy="159"/>
            </a:xfrm>
            <a:custGeom>
              <a:avLst/>
              <a:gdLst/>
              <a:ahLst/>
              <a:cxnLst>
                <a:cxn ang="0">
                  <a:pos x="120" y="41"/>
                </a:cxn>
                <a:cxn ang="0">
                  <a:pos x="95" y="91"/>
                </a:cxn>
                <a:cxn ang="0">
                  <a:pos x="74" y="105"/>
                </a:cxn>
                <a:cxn ang="0">
                  <a:pos x="33" y="128"/>
                </a:cxn>
                <a:cxn ang="0">
                  <a:pos x="20" y="139"/>
                </a:cxn>
                <a:cxn ang="0">
                  <a:pos x="15" y="149"/>
                </a:cxn>
                <a:cxn ang="0">
                  <a:pos x="24" y="178"/>
                </a:cxn>
                <a:cxn ang="0">
                  <a:pos x="90" y="186"/>
                </a:cxn>
                <a:cxn ang="0">
                  <a:pos x="104" y="190"/>
                </a:cxn>
                <a:cxn ang="0">
                  <a:pos x="106" y="195"/>
                </a:cxn>
                <a:cxn ang="0">
                  <a:pos x="101" y="207"/>
                </a:cxn>
                <a:cxn ang="0">
                  <a:pos x="86" y="219"/>
                </a:cxn>
                <a:cxn ang="0">
                  <a:pos x="38" y="243"/>
                </a:cxn>
                <a:cxn ang="0">
                  <a:pos x="12" y="254"/>
                </a:cxn>
                <a:cxn ang="0">
                  <a:pos x="4" y="259"/>
                </a:cxn>
                <a:cxn ang="0">
                  <a:pos x="0" y="270"/>
                </a:cxn>
                <a:cxn ang="0">
                  <a:pos x="3" y="286"/>
                </a:cxn>
                <a:cxn ang="0">
                  <a:pos x="12" y="305"/>
                </a:cxn>
                <a:cxn ang="0">
                  <a:pos x="29" y="309"/>
                </a:cxn>
                <a:cxn ang="0">
                  <a:pos x="128" y="316"/>
                </a:cxn>
                <a:cxn ang="0">
                  <a:pos x="179" y="282"/>
                </a:cxn>
                <a:cxn ang="0">
                  <a:pos x="140" y="276"/>
                </a:cxn>
                <a:cxn ang="0">
                  <a:pos x="111" y="268"/>
                </a:cxn>
                <a:cxn ang="0">
                  <a:pos x="103" y="263"/>
                </a:cxn>
                <a:cxn ang="0">
                  <a:pos x="104" y="256"/>
                </a:cxn>
                <a:cxn ang="0">
                  <a:pos x="116" y="245"/>
                </a:cxn>
                <a:cxn ang="0">
                  <a:pos x="170" y="200"/>
                </a:cxn>
                <a:cxn ang="0">
                  <a:pos x="230" y="146"/>
                </a:cxn>
                <a:cxn ang="0">
                  <a:pos x="230" y="138"/>
                </a:cxn>
                <a:cxn ang="0">
                  <a:pos x="216" y="120"/>
                </a:cxn>
                <a:cxn ang="0">
                  <a:pos x="199" y="109"/>
                </a:cxn>
                <a:cxn ang="0">
                  <a:pos x="177" y="125"/>
                </a:cxn>
                <a:cxn ang="0">
                  <a:pos x="164" y="153"/>
                </a:cxn>
                <a:cxn ang="0">
                  <a:pos x="148" y="156"/>
                </a:cxn>
                <a:cxn ang="0">
                  <a:pos x="132" y="156"/>
                </a:cxn>
                <a:cxn ang="0">
                  <a:pos x="114" y="149"/>
                </a:cxn>
                <a:cxn ang="0">
                  <a:pos x="102" y="139"/>
                </a:cxn>
                <a:cxn ang="0">
                  <a:pos x="100" y="131"/>
                </a:cxn>
                <a:cxn ang="0">
                  <a:pos x="105" y="122"/>
                </a:cxn>
                <a:cxn ang="0">
                  <a:pos x="160" y="76"/>
                </a:cxn>
                <a:cxn ang="0">
                  <a:pos x="138" y="0"/>
                </a:cxn>
              </a:cxnLst>
              <a:rect l="0" t="0" r="r" b="b"/>
              <a:pathLst>
                <a:path w="232" h="319">
                  <a:moveTo>
                    <a:pt x="138" y="0"/>
                  </a:moveTo>
                  <a:lnTo>
                    <a:pt x="120" y="41"/>
                  </a:lnTo>
                  <a:lnTo>
                    <a:pt x="99" y="88"/>
                  </a:lnTo>
                  <a:lnTo>
                    <a:pt x="95" y="91"/>
                  </a:lnTo>
                  <a:lnTo>
                    <a:pt x="90" y="96"/>
                  </a:lnTo>
                  <a:lnTo>
                    <a:pt x="74" y="105"/>
                  </a:lnTo>
                  <a:lnTo>
                    <a:pt x="42" y="121"/>
                  </a:lnTo>
                  <a:lnTo>
                    <a:pt x="33" y="128"/>
                  </a:lnTo>
                  <a:lnTo>
                    <a:pt x="23" y="135"/>
                  </a:lnTo>
                  <a:lnTo>
                    <a:pt x="20" y="139"/>
                  </a:lnTo>
                  <a:lnTo>
                    <a:pt x="17" y="144"/>
                  </a:lnTo>
                  <a:lnTo>
                    <a:pt x="15" y="149"/>
                  </a:lnTo>
                  <a:lnTo>
                    <a:pt x="16" y="154"/>
                  </a:lnTo>
                  <a:lnTo>
                    <a:pt x="24" y="178"/>
                  </a:lnTo>
                  <a:lnTo>
                    <a:pt x="28" y="189"/>
                  </a:lnTo>
                  <a:lnTo>
                    <a:pt x="90" y="186"/>
                  </a:lnTo>
                  <a:lnTo>
                    <a:pt x="101" y="189"/>
                  </a:lnTo>
                  <a:lnTo>
                    <a:pt x="104" y="190"/>
                  </a:lnTo>
                  <a:lnTo>
                    <a:pt x="105" y="193"/>
                  </a:lnTo>
                  <a:lnTo>
                    <a:pt x="106" y="195"/>
                  </a:lnTo>
                  <a:lnTo>
                    <a:pt x="105" y="198"/>
                  </a:lnTo>
                  <a:lnTo>
                    <a:pt x="101" y="207"/>
                  </a:lnTo>
                  <a:lnTo>
                    <a:pt x="94" y="214"/>
                  </a:lnTo>
                  <a:lnTo>
                    <a:pt x="86" y="219"/>
                  </a:lnTo>
                  <a:lnTo>
                    <a:pt x="62" y="232"/>
                  </a:lnTo>
                  <a:lnTo>
                    <a:pt x="38" y="243"/>
                  </a:lnTo>
                  <a:lnTo>
                    <a:pt x="22" y="249"/>
                  </a:lnTo>
                  <a:lnTo>
                    <a:pt x="12" y="254"/>
                  </a:lnTo>
                  <a:lnTo>
                    <a:pt x="8" y="256"/>
                  </a:lnTo>
                  <a:lnTo>
                    <a:pt x="4" y="259"/>
                  </a:lnTo>
                  <a:lnTo>
                    <a:pt x="1" y="265"/>
                  </a:lnTo>
                  <a:lnTo>
                    <a:pt x="0" y="270"/>
                  </a:lnTo>
                  <a:lnTo>
                    <a:pt x="1" y="278"/>
                  </a:lnTo>
                  <a:lnTo>
                    <a:pt x="3" y="286"/>
                  </a:lnTo>
                  <a:lnTo>
                    <a:pt x="9" y="301"/>
                  </a:lnTo>
                  <a:lnTo>
                    <a:pt x="12" y="305"/>
                  </a:lnTo>
                  <a:lnTo>
                    <a:pt x="15" y="308"/>
                  </a:lnTo>
                  <a:lnTo>
                    <a:pt x="29" y="309"/>
                  </a:lnTo>
                  <a:lnTo>
                    <a:pt x="51" y="310"/>
                  </a:lnTo>
                  <a:lnTo>
                    <a:pt x="128" y="316"/>
                  </a:lnTo>
                  <a:lnTo>
                    <a:pt x="177" y="319"/>
                  </a:lnTo>
                  <a:lnTo>
                    <a:pt x="179" y="282"/>
                  </a:lnTo>
                  <a:lnTo>
                    <a:pt x="158" y="279"/>
                  </a:lnTo>
                  <a:lnTo>
                    <a:pt x="140" y="276"/>
                  </a:lnTo>
                  <a:lnTo>
                    <a:pt x="123" y="272"/>
                  </a:lnTo>
                  <a:lnTo>
                    <a:pt x="111" y="268"/>
                  </a:lnTo>
                  <a:lnTo>
                    <a:pt x="105" y="267"/>
                  </a:lnTo>
                  <a:lnTo>
                    <a:pt x="103" y="263"/>
                  </a:lnTo>
                  <a:lnTo>
                    <a:pt x="102" y="260"/>
                  </a:lnTo>
                  <a:lnTo>
                    <a:pt x="104" y="256"/>
                  </a:lnTo>
                  <a:lnTo>
                    <a:pt x="109" y="250"/>
                  </a:lnTo>
                  <a:lnTo>
                    <a:pt x="116" y="245"/>
                  </a:lnTo>
                  <a:lnTo>
                    <a:pt x="140" y="227"/>
                  </a:lnTo>
                  <a:lnTo>
                    <a:pt x="170" y="200"/>
                  </a:lnTo>
                  <a:lnTo>
                    <a:pt x="217" y="160"/>
                  </a:lnTo>
                  <a:lnTo>
                    <a:pt x="230" y="146"/>
                  </a:lnTo>
                  <a:lnTo>
                    <a:pt x="232" y="143"/>
                  </a:lnTo>
                  <a:lnTo>
                    <a:pt x="230" y="138"/>
                  </a:lnTo>
                  <a:lnTo>
                    <a:pt x="222" y="127"/>
                  </a:lnTo>
                  <a:lnTo>
                    <a:pt x="216" y="120"/>
                  </a:lnTo>
                  <a:lnTo>
                    <a:pt x="208" y="114"/>
                  </a:lnTo>
                  <a:lnTo>
                    <a:pt x="199" y="109"/>
                  </a:lnTo>
                  <a:lnTo>
                    <a:pt x="188" y="105"/>
                  </a:lnTo>
                  <a:lnTo>
                    <a:pt x="177" y="125"/>
                  </a:lnTo>
                  <a:lnTo>
                    <a:pt x="169" y="139"/>
                  </a:lnTo>
                  <a:lnTo>
                    <a:pt x="164" y="153"/>
                  </a:lnTo>
                  <a:lnTo>
                    <a:pt x="160" y="154"/>
                  </a:lnTo>
                  <a:lnTo>
                    <a:pt x="148" y="156"/>
                  </a:lnTo>
                  <a:lnTo>
                    <a:pt x="141" y="156"/>
                  </a:lnTo>
                  <a:lnTo>
                    <a:pt x="132" y="156"/>
                  </a:lnTo>
                  <a:lnTo>
                    <a:pt x="123" y="154"/>
                  </a:lnTo>
                  <a:lnTo>
                    <a:pt x="114" y="149"/>
                  </a:lnTo>
                  <a:lnTo>
                    <a:pt x="106" y="144"/>
                  </a:lnTo>
                  <a:lnTo>
                    <a:pt x="102" y="139"/>
                  </a:lnTo>
                  <a:lnTo>
                    <a:pt x="100" y="135"/>
                  </a:lnTo>
                  <a:lnTo>
                    <a:pt x="100" y="131"/>
                  </a:lnTo>
                  <a:lnTo>
                    <a:pt x="101" y="127"/>
                  </a:lnTo>
                  <a:lnTo>
                    <a:pt x="105" y="122"/>
                  </a:lnTo>
                  <a:lnTo>
                    <a:pt x="114" y="115"/>
                  </a:lnTo>
                  <a:lnTo>
                    <a:pt x="160" y="76"/>
                  </a:lnTo>
                  <a:lnTo>
                    <a:pt x="194" y="44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92" name="Freeform 109"/>
            <p:cNvSpPr>
              <a:spLocks noEditPoints="1"/>
            </p:cNvSpPr>
            <p:nvPr/>
          </p:nvSpPr>
          <p:spPr bwMode="auto">
            <a:xfrm>
              <a:off x="2577" y="3414"/>
              <a:ext cx="130" cy="138"/>
            </a:xfrm>
            <a:custGeom>
              <a:avLst/>
              <a:gdLst/>
              <a:ahLst/>
              <a:cxnLst>
                <a:cxn ang="0">
                  <a:pos x="95" y="57"/>
                </a:cxn>
                <a:cxn ang="0">
                  <a:pos x="64" y="202"/>
                </a:cxn>
                <a:cxn ang="0">
                  <a:pos x="167" y="229"/>
                </a:cxn>
                <a:cxn ang="0">
                  <a:pos x="197" y="82"/>
                </a:cxn>
                <a:cxn ang="0">
                  <a:pos x="95" y="57"/>
                </a:cxn>
                <a:cxn ang="0">
                  <a:pos x="62" y="0"/>
                </a:cxn>
                <a:cxn ang="0">
                  <a:pos x="261" y="47"/>
                </a:cxn>
                <a:cxn ang="0">
                  <a:pos x="198" y="275"/>
                </a:cxn>
                <a:cxn ang="0">
                  <a:pos x="0" y="234"/>
                </a:cxn>
                <a:cxn ang="0">
                  <a:pos x="62" y="0"/>
                </a:cxn>
              </a:cxnLst>
              <a:rect l="0" t="0" r="r" b="b"/>
              <a:pathLst>
                <a:path w="261" h="275">
                  <a:moveTo>
                    <a:pt x="95" y="57"/>
                  </a:moveTo>
                  <a:lnTo>
                    <a:pt x="64" y="202"/>
                  </a:lnTo>
                  <a:lnTo>
                    <a:pt x="167" y="229"/>
                  </a:lnTo>
                  <a:lnTo>
                    <a:pt x="197" y="82"/>
                  </a:lnTo>
                  <a:lnTo>
                    <a:pt x="95" y="57"/>
                  </a:lnTo>
                  <a:close/>
                  <a:moveTo>
                    <a:pt x="62" y="0"/>
                  </a:moveTo>
                  <a:lnTo>
                    <a:pt x="261" y="47"/>
                  </a:lnTo>
                  <a:lnTo>
                    <a:pt x="198" y="275"/>
                  </a:lnTo>
                  <a:lnTo>
                    <a:pt x="0" y="234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93" name="Freeform 110"/>
            <p:cNvSpPr>
              <a:spLocks/>
            </p:cNvSpPr>
            <p:nvPr/>
          </p:nvSpPr>
          <p:spPr bwMode="auto">
            <a:xfrm>
              <a:off x="2619" y="3564"/>
              <a:ext cx="54" cy="75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54" y="0"/>
                </a:cxn>
                <a:cxn ang="0">
                  <a:pos x="106" y="125"/>
                </a:cxn>
                <a:cxn ang="0">
                  <a:pos x="51" y="151"/>
                </a:cxn>
                <a:cxn ang="0">
                  <a:pos x="0" y="17"/>
                </a:cxn>
              </a:cxnLst>
              <a:rect l="0" t="0" r="r" b="b"/>
              <a:pathLst>
                <a:path w="106" h="151">
                  <a:moveTo>
                    <a:pt x="0" y="17"/>
                  </a:moveTo>
                  <a:lnTo>
                    <a:pt x="54" y="0"/>
                  </a:lnTo>
                  <a:lnTo>
                    <a:pt x="106" y="125"/>
                  </a:lnTo>
                  <a:lnTo>
                    <a:pt x="51" y="151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94" name="Freeform 111"/>
            <p:cNvSpPr>
              <a:spLocks/>
            </p:cNvSpPr>
            <p:nvPr/>
          </p:nvSpPr>
          <p:spPr bwMode="auto">
            <a:xfrm>
              <a:off x="2458" y="3554"/>
              <a:ext cx="153" cy="66"/>
            </a:xfrm>
            <a:custGeom>
              <a:avLst/>
              <a:gdLst/>
              <a:ahLst/>
              <a:cxnLst>
                <a:cxn ang="0">
                  <a:pos x="304" y="39"/>
                </a:cxn>
                <a:cxn ang="0">
                  <a:pos x="183" y="132"/>
                </a:cxn>
                <a:cxn ang="0">
                  <a:pos x="150" y="93"/>
                </a:cxn>
                <a:cxn ang="0">
                  <a:pos x="164" y="79"/>
                </a:cxn>
                <a:cxn ang="0">
                  <a:pos x="169" y="73"/>
                </a:cxn>
                <a:cxn ang="0">
                  <a:pos x="170" y="69"/>
                </a:cxn>
                <a:cxn ang="0">
                  <a:pos x="169" y="66"/>
                </a:cxn>
                <a:cxn ang="0">
                  <a:pos x="168" y="64"/>
                </a:cxn>
                <a:cxn ang="0">
                  <a:pos x="164" y="61"/>
                </a:cxn>
                <a:cxn ang="0">
                  <a:pos x="160" y="59"/>
                </a:cxn>
                <a:cxn ang="0">
                  <a:pos x="154" y="59"/>
                </a:cxn>
                <a:cxn ang="0">
                  <a:pos x="0" y="64"/>
                </a:cxn>
                <a:cxn ang="0">
                  <a:pos x="0" y="4"/>
                </a:cxn>
                <a:cxn ang="0">
                  <a:pos x="59" y="14"/>
                </a:cxn>
                <a:cxn ang="0">
                  <a:pos x="105" y="21"/>
                </a:cxn>
                <a:cxn ang="0">
                  <a:pos x="136" y="25"/>
                </a:cxn>
                <a:cxn ang="0">
                  <a:pos x="155" y="24"/>
                </a:cxn>
                <a:cxn ang="0">
                  <a:pos x="172" y="20"/>
                </a:cxn>
                <a:cxn ang="0">
                  <a:pos x="189" y="17"/>
                </a:cxn>
                <a:cxn ang="0">
                  <a:pos x="189" y="27"/>
                </a:cxn>
                <a:cxn ang="0">
                  <a:pos x="192" y="35"/>
                </a:cxn>
                <a:cxn ang="0">
                  <a:pos x="193" y="42"/>
                </a:cxn>
                <a:cxn ang="0">
                  <a:pos x="197" y="48"/>
                </a:cxn>
                <a:cxn ang="0">
                  <a:pos x="199" y="50"/>
                </a:cxn>
                <a:cxn ang="0">
                  <a:pos x="202" y="51"/>
                </a:cxn>
                <a:cxn ang="0">
                  <a:pos x="207" y="50"/>
                </a:cxn>
                <a:cxn ang="0">
                  <a:pos x="212" y="49"/>
                </a:cxn>
                <a:cxn ang="0">
                  <a:pos x="219" y="43"/>
                </a:cxn>
                <a:cxn ang="0">
                  <a:pos x="227" y="37"/>
                </a:cxn>
                <a:cxn ang="0">
                  <a:pos x="244" y="21"/>
                </a:cxn>
                <a:cxn ang="0">
                  <a:pos x="255" y="10"/>
                </a:cxn>
                <a:cxn ang="0">
                  <a:pos x="263" y="0"/>
                </a:cxn>
                <a:cxn ang="0">
                  <a:pos x="304" y="39"/>
                </a:cxn>
              </a:cxnLst>
              <a:rect l="0" t="0" r="r" b="b"/>
              <a:pathLst>
                <a:path w="304" h="132">
                  <a:moveTo>
                    <a:pt x="304" y="39"/>
                  </a:moveTo>
                  <a:lnTo>
                    <a:pt x="183" y="132"/>
                  </a:lnTo>
                  <a:lnTo>
                    <a:pt x="150" y="93"/>
                  </a:lnTo>
                  <a:lnTo>
                    <a:pt x="164" y="79"/>
                  </a:lnTo>
                  <a:lnTo>
                    <a:pt x="169" y="73"/>
                  </a:lnTo>
                  <a:lnTo>
                    <a:pt x="170" y="69"/>
                  </a:lnTo>
                  <a:lnTo>
                    <a:pt x="169" y="66"/>
                  </a:lnTo>
                  <a:lnTo>
                    <a:pt x="168" y="64"/>
                  </a:lnTo>
                  <a:lnTo>
                    <a:pt x="164" y="61"/>
                  </a:lnTo>
                  <a:lnTo>
                    <a:pt x="160" y="59"/>
                  </a:lnTo>
                  <a:lnTo>
                    <a:pt x="154" y="59"/>
                  </a:lnTo>
                  <a:lnTo>
                    <a:pt x="0" y="64"/>
                  </a:lnTo>
                  <a:lnTo>
                    <a:pt x="0" y="4"/>
                  </a:lnTo>
                  <a:lnTo>
                    <a:pt x="59" y="14"/>
                  </a:lnTo>
                  <a:lnTo>
                    <a:pt x="105" y="21"/>
                  </a:lnTo>
                  <a:lnTo>
                    <a:pt x="136" y="25"/>
                  </a:lnTo>
                  <a:lnTo>
                    <a:pt x="155" y="24"/>
                  </a:lnTo>
                  <a:lnTo>
                    <a:pt x="172" y="20"/>
                  </a:lnTo>
                  <a:lnTo>
                    <a:pt x="189" y="17"/>
                  </a:lnTo>
                  <a:lnTo>
                    <a:pt x="189" y="27"/>
                  </a:lnTo>
                  <a:lnTo>
                    <a:pt x="192" y="35"/>
                  </a:lnTo>
                  <a:lnTo>
                    <a:pt x="193" y="42"/>
                  </a:lnTo>
                  <a:lnTo>
                    <a:pt x="197" y="48"/>
                  </a:lnTo>
                  <a:lnTo>
                    <a:pt x="199" y="50"/>
                  </a:lnTo>
                  <a:lnTo>
                    <a:pt x="202" y="51"/>
                  </a:lnTo>
                  <a:lnTo>
                    <a:pt x="207" y="50"/>
                  </a:lnTo>
                  <a:lnTo>
                    <a:pt x="212" y="49"/>
                  </a:lnTo>
                  <a:lnTo>
                    <a:pt x="219" y="43"/>
                  </a:lnTo>
                  <a:lnTo>
                    <a:pt x="227" y="37"/>
                  </a:lnTo>
                  <a:lnTo>
                    <a:pt x="244" y="21"/>
                  </a:lnTo>
                  <a:lnTo>
                    <a:pt x="255" y="10"/>
                  </a:lnTo>
                  <a:lnTo>
                    <a:pt x="263" y="0"/>
                  </a:lnTo>
                  <a:lnTo>
                    <a:pt x="304" y="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95" name="Freeform 112"/>
            <p:cNvSpPr>
              <a:spLocks/>
            </p:cNvSpPr>
            <p:nvPr/>
          </p:nvSpPr>
          <p:spPr bwMode="auto">
            <a:xfrm>
              <a:off x="3227" y="2819"/>
              <a:ext cx="1005" cy="776"/>
            </a:xfrm>
            <a:custGeom>
              <a:avLst/>
              <a:gdLst/>
              <a:ahLst/>
              <a:cxnLst>
                <a:cxn ang="0">
                  <a:pos x="0" y="1211"/>
                </a:cxn>
                <a:cxn ang="0">
                  <a:pos x="148" y="1215"/>
                </a:cxn>
                <a:cxn ang="0">
                  <a:pos x="327" y="1447"/>
                </a:cxn>
                <a:cxn ang="0">
                  <a:pos x="489" y="1393"/>
                </a:cxn>
                <a:cxn ang="0">
                  <a:pos x="648" y="1325"/>
                </a:cxn>
                <a:cxn ang="0">
                  <a:pos x="821" y="1236"/>
                </a:cxn>
                <a:cxn ang="0">
                  <a:pos x="1022" y="1121"/>
                </a:cxn>
                <a:cxn ang="0">
                  <a:pos x="1130" y="1050"/>
                </a:cxn>
                <a:cxn ang="0">
                  <a:pos x="1235" y="972"/>
                </a:cxn>
                <a:cxn ang="0">
                  <a:pos x="1335" y="889"/>
                </a:cxn>
                <a:cxn ang="0">
                  <a:pos x="1428" y="803"/>
                </a:cxn>
                <a:cxn ang="0">
                  <a:pos x="1512" y="721"/>
                </a:cxn>
                <a:cxn ang="0">
                  <a:pos x="1649" y="573"/>
                </a:cxn>
                <a:cxn ang="0">
                  <a:pos x="1740" y="465"/>
                </a:cxn>
                <a:cxn ang="0">
                  <a:pos x="1726" y="458"/>
                </a:cxn>
                <a:cxn ang="0">
                  <a:pos x="1395" y="669"/>
                </a:cxn>
                <a:cxn ang="0">
                  <a:pos x="1335" y="469"/>
                </a:cxn>
                <a:cxn ang="0">
                  <a:pos x="1348" y="295"/>
                </a:cxn>
                <a:cxn ang="0">
                  <a:pos x="1349" y="257"/>
                </a:cxn>
                <a:cxn ang="0">
                  <a:pos x="1354" y="251"/>
                </a:cxn>
                <a:cxn ang="0">
                  <a:pos x="1360" y="255"/>
                </a:cxn>
                <a:cxn ang="0">
                  <a:pos x="1365" y="268"/>
                </a:cxn>
                <a:cxn ang="0">
                  <a:pos x="1371" y="353"/>
                </a:cxn>
                <a:cxn ang="0">
                  <a:pos x="1387" y="462"/>
                </a:cxn>
                <a:cxn ang="0">
                  <a:pos x="1406" y="523"/>
                </a:cxn>
                <a:cxn ang="0">
                  <a:pos x="1420" y="548"/>
                </a:cxn>
                <a:cxn ang="0">
                  <a:pos x="1657" y="305"/>
                </a:cxn>
                <a:cxn ang="0">
                  <a:pos x="1812" y="365"/>
                </a:cxn>
                <a:cxn ang="0">
                  <a:pos x="1884" y="252"/>
                </a:cxn>
                <a:cxn ang="0">
                  <a:pos x="1838" y="92"/>
                </a:cxn>
                <a:cxn ang="0">
                  <a:pos x="1759" y="107"/>
                </a:cxn>
                <a:cxn ang="0">
                  <a:pos x="1903" y="73"/>
                </a:cxn>
                <a:cxn ang="0">
                  <a:pos x="2009" y="211"/>
                </a:cxn>
                <a:cxn ang="0">
                  <a:pos x="1878" y="407"/>
                </a:cxn>
                <a:cxn ang="0">
                  <a:pos x="1747" y="582"/>
                </a:cxn>
                <a:cxn ang="0">
                  <a:pos x="1606" y="746"/>
                </a:cxn>
                <a:cxn ang="0">
                  <a:pos x="1447" y="905"/>
                </a:cxn>
                <a:cxn ang="0">
                  <a:pos x="1362" y="981"/>
                </a:cxn>
                <a:cxn ang="0">
                  <a:pos x="1277" y="1052"/>
                </a:cxn>
                <a:cxn ang="0">
                  <a:pos x="1191" y="1115"/>
                </a:cxn>
                <a:cxn ang="0">
                  <a:pos x="1107" y="1171"/>
                </a:cxn>
                <a:cxn ang="0">
                  <a:pos x="1024" y="1223"/>
                </a:cxn>
                <a:cxn ang="0">
                  <a:pos x="860" y="1316"/>
                </a:cxn>
                <a:cxn ang="0">
                  <a:pos x="739" y="1378"/>
                </a:cxn>
                <a:cxn ang="0">
                  <a:pos x="617" y="1434"/>
                </a:cxn>
                <a:cxn ang="0">
                  <a:pos x="461" y="1495"/>
                </a:cxn>
                <a:cxn ang="0">
                  <a:pos x="346" y="1536"/>
                </a:cxn>
                <a:cxn ang="0">
                  <a:pos x="51" y="1218"/>
                </a:cxn>
              </a:cxnLst>
              <a:rect l="0" t="0" r="r" b="b"/>
              <a:pathLst>
                <a:path w="2009" h="1551">
                  <a:moveTo>
                    <a:pt x="24" y="1241"/>
                  </a:moveTo>
                  <a:lnTo>
                    <a:pt x="0" y="1211"/>
                  </a:lnTo>
                  <a:lnTo>
                    <a:pt x="70" y="1109"/>
                  </a:lnTo>
                  <a:lnTo>
                    <a:pt x="148" y="1215"/>
                  </a:lnTo>
                  <a:lnTo>
                    <a:pt x="230" y="1322"/>
                  </a:lnTo>
                  <a:lnTo>
                    <a:pt x="327" y="1447"/>
                  </a:lnTo>
                  <a:lnTo>
                    <a:pt x="410" y="1421"/>
                  </a:lnTo>
                  <a:lnTo>
                    <a:pt x="489" y="1393"/>
                  </a:lnTo>
                  <a:lnTo>
                    <a:pt x="568" y="1361"/>
                  </a:lnTo>
                  <a:lnTo>
                    <a:pt x="648" y="1325"/>
                  </a:lnTo>
                  <a:lnTo>
                    <a:pt x="732" y="1283"/>
                  </a:lnTo>
                  <a:lnTo>
                    <a:pt x="821" y="1236"/>
                  </a:lnTo>
                  <a:lnTo>
                    <a:pt x="916" y="1182"/>
                  </a:lnTo>
                  <a:lnTo>
                    <a:pt x="1022" y="1121"/>
                  </a:lnTo>
                  <a:lnTo>
                    <a:pt x="1076" y="1087"/>
                  </a:lnTo>
                  <a:lnTo>
                    <a:pt x="1130" y="1050"/>
                  </a:lnTo>
                  <a:lnTo>
                    <a:pt x="1183" y="1012"/>
                  </a:lnTo>
                  <a:lnTo>
                    <a:pt x="1235" y="972"/>
                  </a:lnTo>
                  <a:lnTo>
                    <a:pt x="1286" y="930"/>
                  </a:lnTo>
                  <a:lnTo>
                    <a:pt x="1335" y="889"/>
                  </a:lnTo>
                  <a:lnTo>
                    <a:pt x="1382" y="846"/>
                  </a:lnTo>
                  <a:lnTo>
                    <a:pt x="1428" y="803"/>
                  </a:lnTo>
                  <a:lnTo>
                    <a:pt x="1471" y="762"/>
                  </a:lnTo>
                  <a:lnTo>
                    <a:pt x="1512" y="721"/>
                  </a:lnTo>
                  <a:lnTo>
                    <a:pt x="1586" y="643"/>
                  </a:lnTo>
                  <a:lnTo>
                    <a:pt x="1649" y="573"/>
                  </a:lnTo>
                  <a:lnTo>
                    <a:pt x="1699" y="516"/>
                  </a:lnTo>
                  <a:lnTo>
                    <a:pt x="1740" y="465"/>
                  </a:lnTo>
                  <a:lnTo>
                    <a:pt x="1780" y="410"/>
                  </a:lnTo>
                  <a:lnTo>
                    <a:pt x="1726" y="458"/>
                  </a:lnTo>
                  <a:lnTo>
                    <a:pt x="1652" y="405"/>
                  </a:lnTo>
                  <a:lnTo>
                    <a:pt x="1395" y="669"/>
                  </a:lnTo>
                  <a:lnTo>
                    <a:pt x="1322" y="643"/>
                  </a:lnTo>
                  <a:lnTo>
                    <a:pt x="1335" y="469"/>
                  </a:lnTo>
                  <a:lnTo>
                    <a:pt x="1344" y="343"/>
                  </a:lnTo>
                  <a:lnTo>
                    <a:pt x="1348" y="295"/>
                  </a:lnTo>
                  <a:lnTo>
                    <a:pt x="1348" y="268"/>
                  </a:lnTo>
                  <a:lnTo>
                    <a:pt x="1349" y="257"/>
                  </a:lnTo>
                  <a:lnTo>
                    <a:pt x="1352" y="252"/>
                  </a:lnTo>
                  <a:lnTo>
                    <a:pt x="1354" y="251"/>
                  </a:lnTo>
                  <a:lnTo>
                    <a:pt x="1357" y="251"/>
                  </a:lnTo>
                  <a:lnTo>
                    <a:pt x="1360" y="255"/>
                  </a:lnTo>
                  <a:lnTo>
                    <a:pt x="1362" y="262"/>
                  </a:lnTo>
                  <a:lnTo>
                    <a:pt x="1365" y="268"/>
                  </a:lnTo>
                  <a:lnTo>
                    <a:pt x="1366" y="276"/>
                  </a:lnTo>
                  <a:lnTo>
                    <a:pt x="1371" y="353"/>
                  </a:lnTo>
                  <a:lnTo>
                    <a:pt x="1379" y="416"/>
                  </a:lnTo>
                  <a:lnTo>
                    <a:pt x="1387" y="462"/>
                  </a:lnTo>
                  <a:lnTo>
                    <a:pt x="1397" y="498"/>
                  </a:lnTo>
                  <a:lnTo>
                    <a:pt x="1406" y="523"/>
                  </a:lnTo>
                  <a:lnTo>
                    <a:pt x="1413" y="539"/>
                  </a:lnTo>
                  <a:lnTo>
                    <a:pt x="1420" y="548"/>
                  </a:lnTo>
                  <a:lnTo>
                    <a:pt x="1421" y="550"/>
                  </a:lnTo>
                  <a:lnTo>
                    <a:pt x="1657" y="305"/>
                  </a:lnTo>
                  <a:lnTo>
                    <a:pt x="1781" y="407"/>
                  </a:lnTo>
                  <a:lnTo>
                    <a:pt x="1812" y="365"/>
                  </a:lnTo>
                  <a:lnTo>
                    <a:pt x="1839" y="325"/>
                  </a:lnTo>
                  <a:lnTo>
                    <a:pt x="1884" y="252"/>
                  </a:lnTo>
                  <a:lnTo>
                    <a:pt x="1927" y="181"/>
                  </a:lnTo>
                  <a:lnTo>
                    <a:pt x="1838" y="92"/>
                  </a:lnTo>
                  <a:lnTo>
                    <a:pt x="1778" y="140"/>
                  </a:lnTo>
                  <a:lnTo>
                    <a:pt x="1759" y="107"/>
                  </a:lnTo>
                  <a:lnTo>
                    <a:pt x="1844" y="0"/>
                  </a:lnTo>
                  <a:lnTo>
                    <a:pt x="1903" y="73"/>
                  </a:lnTo>
                  <a:lnTo>
                    <a:pt x="1957" y="141"/>
                  </a:lnTo>
                  <a:lnTo>
                    <a:pt x="2009" y="211"/>
                  </a:lnTo>
                  <a:lnTo>
                    <a:pt x="1943" y="312"/>
                  </a:lnTo>
                  <a:lnTo>
                    <a:pt x="1878" y="407"/>
                  </a:lnTo>
                  <a:lnTo>
                    <a:pt x="1814" y="497"/>
                  </a:lnTo>
                  <a:lnTo>
                    <a:pt x="1747" y="582"/>
                  </a:lnTo>
                  <a:lnTo>
                    <a:pt x="1678" y="664"/>
                  </a:lnTo>
                  <a:lnTo>
                    <a:pt x="1606" y="746"/>
                  </a:lnTo>
                  <a:lnTo>
                    <a:pt x="1530" y="824"/>
                  </a:lnTo>
                  <a:lnTo>
                    <a:pt x="1447" y="905"/>
                  </a:lnTo>
                  <a:lnTo>
                    <a:pt x="1405" y="944"/>
                  </a:lnTo>
                  <a:lnTo>
                    <a:pt x="1362" y="981"/>
                  </a:lnTo>
                  <a:lnTo>
                    <a:pt x="1319" y="1018"/>
                  </a:lnTo>
                  <a:lnTo>
                    <a:pt x="1277" y="1052"/>
                  </a:lnTo>
                  <a:lnTo>
                    <a:pt x="1233" y="1083"/>
                  </a:lnTo>
                  <a:lnTo>
                    <a:pt x="1191" y="1115"/>
                  </a:lnTo>
                  <a:lnTo>
                    <a:pt x="1150" y="1143"/>
                  </a:lnTo>
                  <a:lnTo>
                    <a:pt x="1107" y="1171"/>
                  </a:lnTo>
                  <a:lnTo>
                    <a:pt x="1065" y="1197"/>
                  </a:lnTo>
                  <a:lnTo>
                    <a:pt x="1024" y="1223"/>
                  </a:lnTo>
                  <a:lnTo>
                    <a:pt x="941" y="1271"/>
                  </a:lnTo>
                  <a:lnTo>
                    <a:pt x="860" y="1316"/>
                  </a:lnTo>
                  <a:lnTo>
                    <a:pt x="780" y="1358"/>
                  </a:lnTo>
                  <a:lnTo>
                    <a:pt x="739" y="1378"/>
                  </a:lnTo>
                  <a:lnTo>
                    <a:pt x="699" y="1398"/>
                  </a:lnTo>
                  <a:lnTo>
                    <a:pt x="617" y="1434"/>
                  </a:lnTo>
                  <a:lnTo>
                    <a:pt x="535" y="1467"/>
                  </a:lnTo>
                  <a:lnTo>
                    <a:pt x="461" y="1495"/>
                  </a:lnTo>
                  <a:lnTo>
                    <a:pt x="397" y="1519"/>
                  </a:lnTo>
                  <a:lnTo>
                    <a:pt x="346" y="1536"/>
                  </a:lnTo>
                  <a:lnTo>
                    <a:pt x="300" y="1551"/>
                  </a:lnTo>
                  <a:lnTo>
                    <a:pt x="51" y="1218"/>
                  </a:lnTo>
                  <a:lnTo>
                    <a:pt x="24" y="124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</p:grpSp>
      <p:sp>
        <p:nvSpPr>
          <p:cNvPr id="3075" name="Title Placeholder 1"/>
          <p:cNvSpPr>
            <a:spLocks noGrp="1"/>
          </p:cNvSpPr>
          <p:nvPr>
            <p:ph type="title"/>
          </p:nvPr>
        </p:nvSpPr>
        <p:spPr bwMode="auto">
          <a:xfrm>
            <a:off x="341313" y="274638"/>
            <a:ext cx="8461375" cy="7207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  <a:endParaRPr lang="es-ES" smtClean="0"/>
          </a:p>
        </p:txBody>
      </p:sp>
      <p:sp>
        <p:nvSpPr>
          <p:cNvPr id="3076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341313" y="1085850"/>
            <a:ext cx="8461375" cy="521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s-ES" smtClean="0"/>
          </a:p>
        </p:txBody>
      </p:sp>
    </p:spTree>
    <p:extLst>
      <p:ext uri="{BB962C8B-B14F-4D97-AF65-F5344CB8AC3E}">
        <p14:creationId xmlns:p14="http://schemas.microsoft.com/office/powerpoint/2010/main" val="22991479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</p:sldLayoutIdLst>
  <p:transition spd="med">
    <p:zoom/>
  </p:transition>
  <p:txStyles>
    <p:titleStyle>
      <a:lvl1pPr algn="l" rtl="0" eaLnBrk="0" fontAlgn="base" hangingPunct="0">
        <a:spcBef>
          <a:spcPct val="0"/>
        </a:spcBef>
        <a:spcAft>
          <a:spcPct val="0"/>
        </a:spcAft>
        <a:defRPr sz="2800" b="1" kern="1200">
          <a:solidFill>
            <a:schemeClr val="bg1"/>
          </a:solidFill>
          <a:latin typeface="Arial Narrow" pitchFamily="34" charset="0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 Narrow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 Narrow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 Narrow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 Narrow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3200" b="1">
          <a:solidFill>
            <a:srgbClr val="000099"/>
          </a:solidFill>
          <a:latin typeface="Arial Narrow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3200" b="1">
          <a:solidFill>
            <a:srgbClr val="000099"/>
          </a:solidFill>
          <a:latin typeface="Arial Narrow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3200" b="1">
          <a:solidFill>
            <a:srgbClr val="000099"/>
          </a:solidFill>
          <a:latin typeface="Arial Narrow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3200" b="1">
          <a:solidFill>
            <a:srgbClr val="000099"/>
          </a:solidFill>
          <a:latin typeface="Arial Narrow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v"/>
        <a:defRPr sz="2800" kern="1200">
          <a:solidFill>
            <a:srgbClr val="000066"/>
          </a:solidFill>
          <a:latin typeface="Arial Narrow" pitchFamily="34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2800" kern="1200">
          <a:solidFill>
            <a:srgbClr val="000066"/>
          </a:solidFill>
          <a:latin typeface="Arial Narrow" pitchFamily="34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ü"/>
        <a:defRPr sz="2800" kern="1200">
          <a:solidFill>
            <a:srgbClr val="000066"/>
          </a:solidFill>
          <a:latin typeface="Arial Narrow" pitchFamily="34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800" kern="1200">
          <a:solidFill>
            <a:srgbClr val="000066"/>
          </a:solidFill>
          <a:latin typeface="Arial Narrow" pitchFamily="34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800" kern="1200">
          <a:solidFill>
            <a:srgbClr val="000066"/>
          </a:solidFill>
          <a:latin typeface="Arial Narrow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8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file://ICAONet/FileRoot/ATB-AVSEC/ISD-SAF/ICAO%20Plan%20of%20Action/AFI%20States/AFI%20Plan%20Presentation/ACTION%20PLAN%20Madagascar%20-%20fr%20(05%20Dec%202012).docx" TargetMode="Externa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Chart 2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53639186"/>
              </p:ext>
            </p:extLst>
          </p:nvPr>
        </p:nvGraphicFramePr>
        <p:xfrm>
          <a:off x="0" y="1154906"/>
          <a:ext cx="9144000" cy="54744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/>
              <a:pPr/>
              <a:t>1</a:t>
            </a:fld>
            <a:endParaRPr lang="en-US"/>
          </a:p>
        </p:txBody>
      </p:sp>
      <p:sp>
        <p:nvSpPr>
          <p:cNvPr id="7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GB" b="1" i="1" dirty="0" smtClean="0"/>
              <a:t>AFI </a:t>
            </a:r>
            <a:r>
              <a:rPr lang="en-GB" dirty="0" smtClean="0"/>
              <a:t>USOAP Results</a:t>
            </a:r>
            <a:r>
              <a:rPr lang="en-GB" sz="3200" dirty="0" smtClean="0"/>
              <a:t/>
            </a:r>
            <a:br>
              <a:rPr lang="en-GB" sz="3200" dirty="0" smtClean="0"/>
            </a:br>
            <a:r>
              <a:rPr lang="en-GB" sz="3200" dirty="0" smtClean="0"/>
              <a:t>Effective Implementation by </a:t>
            </a:r>
            <a:r>
              <a:rPr lang="en-GB" sz="3200" b="1" dirty="0" smtClean="0"/>
              <a:t>State</a:t>
            </a:r>
            <a:endParaRPr lang="en-GB" sz="3200" b="1" dirty="0"/>
          </a:p>
        </p:txBody>
      </p:sp>
      <p:grpSp>
        <p:nvGrpSpPr>
          <p:cNvPr id="3" name="Group 17"/>
          <p:cNvGrpSpPr/>
          <p:nvPr/>
        </p:nvGrpSpPr>
        <p:grpSpPr>
          <a:xfrm>
            <a:off x="4876800" y="4191000"/>
            <a:ext cx="138907" cy="381000"/>
            <a:chOff x="457200" y="2133600"/>
            <a:chExt cx="914400" cy="1219200"/>
          </a:xfrm>
          <a:solidFill>
            <a:srgbClr val="FF0000"/>
          </a:solidFill>
        </p:grpSpPr>
        <p:sp>
          <p:nvSpPr>
            <p:cNvPr id="19" name="Right Triangle 18"/>
            <p:cNvSpPr/>
            <p:nvPr/>
          </p:nvSpPr>
          <p:spPr>
            <a:xfrm>
              <a:off x="609600" y="2209800"/>
              <a:ext cx="762000" cy="2286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Right Triangle 19"/>
            <p:cNvSpPr/>
            <p:nvPr/>
          </p:nvSpPr>
          <p:spPr>
            <a:xfrm flipV="1">
              <a:off x="609600" y="2438400"/>
              <a:ext cx="762000" cy="2286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457200" y="2133600"/>
              <a:ext cx="152400" cy="12192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990600" y="3429000"/>
            <a:ext cx="1591782" cy="369332"/>
          </a:xfrm>
          <a:prstGeom prst="rect">
            <a:avLst/>
          </a:prstGeom>
          <a:solidFill>
            <a:schemeClr val="bg1">
              <a:alpha val="79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World Average</a:t>
            </a:r>
            <a:endParaRPr lang="en-GB" b="1" dirty="0">
              <a:solidFill>
                <a:schemeClr val="accent6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14400" y="4953000"/>
            <a:ext cx="1803379" cy="369332"/>
          </a:xfrm>
          <a:prstGeom prst="rect">
            <a:avLst/>
          </a:prstGeom>
          <a:solidFill>
            <a:schemeClr val="bg1">
              <a:alpha val="79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</a:rPr>
              <a:t>½ World Average</a:t>
            </a:r>
            <a:endParaRPr lang="en-GB" b="1" dirty="0">
              <a:solidFill>
                <a:srgbClr val="C00000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5042693" y="4267200"/>
            <a:ext cx="4011614" cy="1981200"/>
            <a:chOff x="5042693" y="4267200"/>
            <a:chExt cx="4011614" cy="1981200"/>
          </a:xfrm>
        </p:grpSpPr>
        <p:grpSp>
          <p:nvGrpSpPr>
            <p:cNvPr id="5" name="Group 17"/>
            <p:cNvGrpSpPr/>
            <p:nvPr/>
          </p:nvGrpSpPr>
          <p:grpSpPr>
            <a:xfrm>
              <a:off x="5042693" y="4267200"/>
              <a:ext cx="138907" cy="381000"/>
              <a:chOff x="457200" y="2133600"/>
              <a:chExt cx="914400" cy="1219200"/>
            </a:xfrm>
            <a:solidFill>
              <a:srgbClr val="FF0000"/>
            </a:solidFill>
          </p:grpSpPr>
          <p:sp>
            <p:nvSpPr>
              <p:cNvPr id="18" name="Right Triangle 17"/>
              <p:cNvSpPr/>
              <p:nvPr/>
            </p:nvSpPr>
            <p:spPr>
              <a:xfrm>
                <a:off x="609600" y="22098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" name="Right Triangle 22"/>
              <p:cNvSpPr/>
              <p:nvPr/>
            </p:nvSpPr>
            <p:spPr>
              <a:xfrm flipV="1">
                <a:off x="609600" y="24384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4" name="Rectangle 23"/>
              <p:cNvSpPr/>
              <p:nvPr/>
            </p:nvSpPr>
            <p:spPr>
              <a:xfrm>
                <a:off x="457200" y="2133600"/>
                <a:ext cx="152400" cy="12192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9" name="Group 17"/>
            <p:cNvGrpSpPr/>
            <p:nvPr/>
          </p:nvGrpSpPr>
          <p:grpSpPr>
            <a:xfrm>
              <a:off x="5195093" y="4343400"/>
              <a:ext cx="138907" cy="381000"/>
              <a:chOff x="457200" y="2133600"/>
              <a:chExt cx="914400" cy="1219200"/>
            </a:xfrm>
            <a:solidFill>
              <a:srgbClr val="FF0000"/>
            </a:solidFill>
          </p:grpSpPr>
          <p:sp>
            <p:nvSpPr>
              <p:cNvPr id="26" name="Right Triangle 25"/>
              <p:cNvSpPr/>
              <p:nvPr/>
            </p:nvSpPr>
            <p:spPr>
              <a:xfrm>
                <a:off x="609600" y="22098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" name="Right Triangle 26"/>
              <p:cNvSpPr/>
              <p:nvPr/>
            </p:nvSpPr>
            <p:spPr>
              <a:xfrm flipV="1">
                <a:off x="609600" y="24384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" name="Rectangle 27"/>
              <p:cNvSpPr/>
              <p:nvPr/>
            </p:nvSpPr>
            <p:spPr>
              <a:xfrm>
                <a:off x="457200" y="2133600"/>
                <a:ext cx="152400" cy="12192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0" name="Group 17"/>
            <p:cNvGrpSpPr/>
            <p:nvPr/>
          </p:nvGrpSpPr>
          <p:grpSpPr>
            <a:xfrm>
              <a:off x="6553200" y="4953000"/>
              <a:ext cx="138907" cy="381000"/>
              <a:chOff x="457200" y="2133600"/>
              <a:chExt cx="914400" cy="1219200"/>
            </a:xfrm>
            <a:solidFill>
              <a:srgbClr val="FF0000"/>
            </a:solidFill>
          </p:grpSpPr>
          <p:sp>
            <p:nvSpPr>
              <p:cNvPr id="30" name="Right Triangle 29"/>
              <p:cNvSpPr/>
              <p:nvPr/>
            </p:nvSpPr>
            <p:spPr>
              <a:xfrm>
                <a:off x="609600" y="22098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1" name="Right Triangle 30"/>
              <p:cNvSpPr/>
              <p:nvPr/>
            </p:nvSpPr>
            <p:spPr>
              <a:xfrm flipV="1">
                <a:off x="609600" y="24384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2" name="Rectangle 31"/>
              <p:cNvSpPr/>
              <p:nvPr/>
            </p:nvSpPr>
            <p:spPr>
              <a:xfrm>
                <a:off x="457200" y="2133600"/>
                <a:ext cx="152400" cy="12192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1" name="Group 17"/>
            <p:cNvGrpSpPr/>
            <p:nvPr/>
          </p:nvGrpSpPr>
          <p:grpSpPr>
            <a:xfrm>
              <a:off x="6719093" y="5029200"/>
              <a:ext cx="138907" cy="381000"/>
              <a:chOff x="457200" y="2133600"/>
              <a:chExt cx="914400" cy="1219200"/>
            </a:xfrm>
            <a:solidFill>
              <a:srgbClr val="FF0000"/>
            </a:solidFill>
          </p:grpSpPr>
          <p:sp>
            <p:nvSpPr>
              <p:cNvPr id="34" name="Right Triangle 33"/>
              <p:cNvSpPr/>
              <p:nvPr/>
            </p:nvSpPr>
            <p:spPr>
              <a:xfrm>
                <a:off x="609600" y="22098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" name="Right Triangle 34"/>
              <p:cNvSpPr/>
              <p:nvPr/>
            </p:nvSpPr>
            <p:spPr>
              <a:xfrm flipV="1">
                <a:off x="609600" y="24384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457200" y="2133600"/>
                <a:ext cx="152400" cy="12192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3" name="Group 17"/>
            <p:cNvGrpSpPr/>
            <p:nvPr/>
          </p:nvGrpSpPr>
          <p:grpSpPr>
            <a:xfrm>
              <a:off x="6871493" y="5029200"/>
              <a:ext cx="138907" cy="381000"/>
              <a:chOff x="457200" y="2133600"/>
              <a:chExt cx="914400" cy="1219200"/>
            </a:xfrm>
            <a:solidFill>
              <a:srgbClr val="FF0000"/>
            </a:solidFill>
          </p:grpSpPr>
          <p:sp>
            <p:nvSpPr>
              <p:cNvPr id="38" name="Right Triangle 37"/>
              <p:cNvSpPr/>
              <p:nvPr/>
            </p:nvSpPr>
            <p:spPr>
              <a:xfrm>
                <a:off x="609600" y="22098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" name="Right Triangle 38"/>
              <p:cNvSpPr/>
              <p:nvPr/>
            </p:nvSpPr>
            <p:spPr>
              <a:xfrm flipV="1">
                <a:off x="609600" y="24384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457200" y="2133600"/>
                <a:ext cx="152400" cy="12192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7" name="Group 17"/>
            <p:cNvGrpSpPr/>
            <p:nvPr/>
          </p:nvGrpSpPr>
          <p:grpSpPr>
            <a:xfrm>
              <a:off x="7239000" y="5105400"/>
              <a:ext cx="138907" cy="381000"/>
              <a:chOff x="457200" y="2133600"/>
              <a:chExt cx="914400" cy="1219200"/>
            </a:xfrm>
            <a:solidFill>
              <a:srgbClr val="FF0000"/>
            </a:solidFill>
          </p:grpSpPr>
          <p:sp>
            <p:nvSpPr>
              <p:cNvPr id="42" name="Right Triangle 41"/>
              <p:cNvSpPr/>
              <p:nvPr/>
            </p:nvSpPr>
            <p:spPr>
              <a:xfrm>
                <a:off x="609600" y="22098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3" name="Right Triangle 42"/>
              <p:cNvSpPr/>
              <p:nvPr/>
            </p:nvSpPr>
            <p:spPr>
              <a:xfrm flipV="1">
                <a:off x="609600" y="24384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457200" y="2133600"/>
                <a:ext cx="152400" cy="12192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5" name="Group 17"/>
            <p:cNvGrpSpPr/>
            <p:nvPr/>
          </p:nvGrpSpPr>
          <p:grpSpPr>
            <a:xfrm>
              <a:off x="7391400" y="5105400"/>
              <a:ext cx="138907" cy="381000"/>
              <a:chOff x="457200" y="2133600"/>
              <a:chExt cx="914400" cy="1219200"/>
            </a:xfrm>
            <a:solidFill>
              <a:srgbClr val="FF0000"/>
            </a:solidFill>
          </p:grpSpPr>
          <p:sp>
            <p:nvSpPr>
              <p:cNvPr id="46" name="Right Triangle 45"/>
              <p:cNvSpPr/>
              <p:nvPr/>
            </p:nvSpPr>
            <p:spPr>
              <a:xfrm>
                <a:off x="609600" y="22098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7" name="Right Triangle 46"/>
              <p:cNvSpPr/>
              <p:nvPr/>
            </p:nvSpPr>
            <p:spPr>
              <a:xfrm flipV="1">
                <a:off x="609600" y="24384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457200" y="2133600"/>
                <a:ext cx="152400" cy="12192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9" name="Group 17"/>
            <p:cNvGrpSpPr/>
            <p:nvPr/>
          </p:nvGrpSpPr>
          <p:grpSpPr>
            <a:xfrm>
              <a:off x="7924800" y="5410200"/>
              <a:ext cx="138907" cy="381000"/>
              <a:chOff x="457200" y="2133600"/>
              <a:chExt cx="914400" cy="1219200"/>
            </a:xfrm>
            <a:solidFill>
              <a:srgbClr val="FF0000"/>
            </a:solidFill>
          </p:grpSpPr>
          <p:sp>
            <p:nvSpPr>
              <p:cNvPr id="50" name="Right Triangle 49"/>
              <p:cNvSpPr/>
              <p:nvPr/>
            </p:nvSpPr>
            <p:spPr>
              <a:xfrm>
                <a:off x="609600" y="22098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1" name="Right Triangle 50"/>
              <p:cNvSpPr/>
              <p:nvPr/>
            </p:nvSpPr>
            <p:spPr>
              <a:xfrm flipV="1">
                <a:off x="609600" y="24384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2" name="Rectangle 51"/>
              <p:cNvSpPr/>
              <p:nvPr/>
            </p:nvSpPr>
            <p:spPr>
              <a:xfrm>
                <a:off x="457200" y="2133600"/>
                <a:ext cx="152400" cy="12192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3" name="Group 17"/>
            <p:cNvGrpSpPr/>
            <p:nvPr/>
          </p:nvGrpSpPr>
          <p:grpSpPr>
            <a:xfrm>
              <a:off x="8915400" y="5867400"/>
              <a:ext cx="138907" cy="381000"/>
              <a:chOff x="457200" y="2133600"/>
              <a:chExt cx="914400" cy="1219200"/>
            </a:xfrm>
            <a:solidFill>
              <a:srgbClr val="FF0000"/>
            </a:solidFill>
          </p:grpSpPr>
          <p:sp>
            <p:nvSpPr>
              <p:cNvPr id="54" name="Right Triangle 53"/>
              <p:cNvSpPr/>
              <p:nvPr/>
            </p:nvSpPr>
            <p:spPr>
              <a:xfrm>
                <a:off x="609600" y="22098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" name="Right Triangle 54"/>
              <p:cNvSpPr/>
              <p:nvPr/>
            </p:nvSpPr>
            <p:spPr>
              <a:xfrm flipV="1">
                <a:off x="609600" y="24384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" name="Rectangle 55"/>
              <p:cNvSpPr/>
              <p:nvPr/>
            </p:nvSpPr>
            <p:spPr>
              <a:xfrm>
                <a:off x="457200" y="2133600"/>
                <a:ext cx="152400" cy="12192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4" name="Rectangle 13"/>
          <p:cNvSpPr/>
          <p:nvPr/>
        </p:nvSpPr>
        <p:spPr>
          <a:xfrm>
            <a:off x="3124200" y="2057400"/>
            <a:ext cx="5952018" cy="4495800"/>
          </a:xfrm>
          <a:prstGeom prst="rect">
            <a:avLst/>
          </a:pr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TextBox 1"/>
          <p:cNvSpPr txBox="1"/>
          <p:nvPr/>
        </p:nvSpPr>
        <p:spPr>
          <a:xfrm>
            <a:off x="5181600" y="1447800"/>
            <a:ext cx="3581400" cy="17525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GB" sz="1300" b="1" dirty="0" smtClean="0"/>
              <a:t>States with Effective Implementation </a:t>
            </a:r>
          </a:p>
          <a:p>
            <a:pPr algn="ctr"/>
            <a:r>
              <a:rPr lang="en-GB" sz="1300" b="1" u="sng" dirty="0" smtClean="0"/>
              <a:t>Exceeding</a:t>
            </a:r>
            <a:r>
              <a:rPr lang="en-GB" sz="1300" b="1" dirty="0" smtClean="0"/>
              <a:t> Global Average</a:t>
            </a:r>
          </a:p>
          <a:p>
            <a:r>
              <a:rPr lang="en-GB" sz="1200" dirty="0"/>
              <a:t>Egypt			</a:t>
            </a:r>
            <a:r>
              <a:rPr lang="en-GB" sz="1200" dirty="0" smtClean="0"/>
              <a:t>Kenya</a:t>
            </a:r>
          </a:p>
          <a:p>
            <a:r>
              <a:rPr lang="en-GB" sz="1200" dirty="0"/>
              <a:t>Gambia			</a:t>
            </a:r>
            <a:r>
              <a:rPr lang="en-GB" sz="1200" dirty="0" smtClean="0"/>
              <a:t>Morocco</a:t>
            </a:r>
          </a:p>
          <a:p>
            <a:r>
              <a:rPr lang="en-GB" sz="1200" dirty="0"/>
              <a:t>South Africa			</a:t>
            </a:r>
            <a:r>
              <a:rPr lang="en-GB" sz="1200" dirty="0" smtClean="0"/>
              <a:t>Ghana</a:t>
            </a:r>
          </a:p>
          <a:p>
            <a:pPr algn="l"/>
            <a:r>
              <a:rPr lang="en-GB" sz="1200" dirty="0" smtClean="0"/>
              <a:t>Tunisia			Togo</a:t>
            </a:r>
          </a:p>
          <a:p>
            <a:pPr algn="l"/>
            <a:r>
              <a:rPr lang="en-GB" sz="1200" dirty="0" smtClean="0"/>
              <a:t>Nigeria			Mauritius</a:t>
            </a:r>
          </a:p>
          <a:p>
            <a:pPr algn="l"/>
            <a:r>
              <a:rPr lang="en-GB" sz="1200" dirty="0" smtClean="0"/>
              <a:t>Ethiopia			Zimbabwe</a:t>
            </a:r>
          </a:p>
          <a:p>
            <a:pPr algn="l"/>
            <a:r>
              <a:rPr lang="en-GB" sz="1200" dirty="0" smtClean="0"/>
              <a:t>Cape Verde</a:t>
            </a:r>
          </a:p>
        </p:txBody>
      </p:sp>
      <p:sp>
        <p:nvSpPr>
          <p:cNvPr id="16" name="Right Arrow 15"/>
          <p:cNvSpPr/>
          <p:nvPr/>
        </p:nvSpPr>
        <p:spPr>
          <a:xfrm>
            <a:off x="3124200" y="2362200"/>
            <a:ext cx="2057400" cy="304800"/>
          </a:xfrm>
          <a:prstGeom prst="rightArrow">
            <a:avLst/>
          </a:prstGeom>
          <a:solidFill>
            <a:schemeClr val="bg2">
              <a:lumMod val="20000"/>
              <a:lumOff val="80000"/>
            </a:schemeClr>
          </a:solidFill>
          <a:ln w="952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Rectangle 11"/>
          <p:cNvSpPr/>
          <p:nvPr/>
        </p:nvSpPr>
        <p:spPr>
          <a:xfrm>
            <a:off x="914400" y="1371600"/>
            <a:ext cx="2209800" cy="5181600"/>
          </a:xfrm>
          <a:prstGeom prst="rect">
            <a:avLst/>
          </a:prstGeom>
          <a:noFill/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/>
              <a:pPr/>
              <a:t>2</a:t>
            </a:fld>
            <a:endParaRPr lang="en-US"/>
          </a:p>
        </p:txBody>
      </p:sp>
      <p:sp>
        <p:nvSpPr>
          <p:cNvPr id="7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GB" b="1" i="1" dirty="0" smtClean="0"/>
              <a:t>Matching Priorities</a:t>
            </a:r>
            <a:r>
              <a:rPr lang="en-GB" sz="3200" dirty="0" smtClean="0"/>
              <a:t/>
            </a:r>
            <a:br>
              <a:rPr lang="en-GB" sz="3200" dirty="0" smtClean="0"/>
            </a:br>
            <a:r>
              <a:rPr lang="en-GB" sz="3200" dirty="0" smtClean="0"/>
              <a:t>Effective Implementation by </a:t>
            </a:r>
            <a:r>
              <a:rPr lang="en-GB" sz="3200" b="1" dirty="0" smtClean="0"/>
              <a:t>State</a:t>
            </a:r>
            <a:endParaRPr lang="en-GB" sz="3200" b="1" dirty="0"/>
          </a:p>
        </p:txBody>
      </p:sp>
      <p:graphicFrame>
        <p:nvGraphicFramePr>
          <p:cNvPr id="57" name="Chart 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5972540"/>
              </p:ext>
            </p:extLst>
          </p:nvPr>
        </p:nvGraphicFramePr>
        <p:xfrm>
          <a:off x="0" y="1143000"/>
          <a:ext cx="9144000" cy="54338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9" name="TextBox 58"/>
          <p:cNvSpPr txBox="1"/>
          <p:nvPr/>
        </p:nvSpPr>
        <p:spPr>
          <a:xfrm>
            <a:off x="3876939" y="3124200"/>
            <a:ext cx="3209661" cy="64633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Lower EI:</a:t>
            </a:r>
          </a:p>
          <a:p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Focus on the 8 Critical Elements</a:t>
            </a:r>
            <a:endParaRPr lang="en-US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066800" y="1790700"/>
            <a:ext cx="259080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008000"/>
                </a:solidFill>
              </a:rPr>
              <a:t>Higher EI:</a:t>
            </a:r>
          </a:p>
          <a:p>
            <a:r>
              <a:rPr lang="en-US" b="1" dirty="0" smtClean="0">
                <a:solidFill>
                  <a:srgbClr val="008000"/>
                </a:solidFill>
              </a:rPr>
              <a:t>Target Operational Issues</a:t>
            </a:r>
            <a:endParaRPr lang="en-US" b="1" dirty="0">
              <a:solidFill>
                <a:srgbClr val="008000"/>
              </a:solidFill>
            </a:endParaRPr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" y="3867912"/>
            <a:ext cx="8382000" cy="0"/>
          </a:xfrm>
          <a:prstGeom prst="line">
            <a:avLst/>
          </a:prstGeom>
          <a:ln w="381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7239000" y="3886200"/>
            <a:ext cx="1828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</a:rPr>
              <a:t>States with SSCs: </a:t>
            </a:r>
          </a:p>
          <a:p>
            <a:r>
              <a:rPr lang="en-US" b="1" dirty="0" smtClean="0">
                <a:solidFill>
                  <a:srgbClr val="C00000"/>
                </a:solidFill>
              </a:rPr>
              <a:t>Address Urgently</a:t>
            </a:r>
            <a:endParaRPr lang="en-US" b="1" dirty="0">
              <a:solidFill>
                <a:srgbClr val="C00000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09600" y="1447800"/>
            <a:ext cx="3124200" cy="5029200"/>
          </a:xfrm>
          <a:prstGeom prst="rect">
            <a:avLst/>
          </a:prstGeom>
          <a:noFill/>
          <a:ln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3733800" y="1447800"/>
            <a:ext cx="3505200" cy="5029200"/>
          </a:xfrm>
          <a:prstGeom prst="rect">
            <a:avLst/>
          </a:prstGeom>
          <a:noFill/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7239000" y="1447800"/>
            <a:ext cx="1828800" cy="502920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89564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1" name="Title 61"/>
          <p:cNvSpPr>
            <a:spLocks noGrp="1"/>
          </p:cNvSpPr>
          <p:nvPr>
            <p:ph type="title" idx="4294967295"/>
          </p:nvPr>
        </p:nvSpPr>
        <p:spPr>
          <a:xfrm>
            <a:off x="341313" y="241300"/>
            <a:ext cx="8461375" cy="720725"/>
          </a:xfrm>
        </p:spPr>
        <p:txBody>
          <a:bodyPr lIns="91434" tIns="45717" rIns="91434" bIns="45717"/>
          <a:lstStyle/>
          <a:p>
            <a:r>
              <a:rPr lang="en-GB" dirty="0" smtClean="0"/>
              <a:t>Critical elements (CE)</a:t>
            </a:r>
          </a:p>
        </p:txBody>
      </p:sp>
      <p:grpSp>
        <p:nvGrpSpPr>
          <p:cNvPr id="32772" name="Group 95"/>
          <p:cNvGrpSpPr>
            <a:grpSpLocks/>
          </p:cNvGrpSpPr>
          <p:nvPr/>
        </p:nvGrpSpPr>
        <p:grpSpPr bwMode="auto">
          <a:xfrm>
            <a:off x="2074496" y="5058995"/>
            <a:ext cx="1905000" cy="1754188"/>
            <a:chOff x="2629676" y="5058881"/>
            <a:chExt cx="1905591" cy="1754340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 rot="21360000" flipV="1">
              <a:off x="2629676" y="5058881"/>
              <a:ext cx="1905591" cy="1754340"/>
              <a:chOff x="2247" y="371"/>
              <a:chExt cx="1260" cy="1151"/>
            </a:xfrm>
            <a:solidFill>
              <a:srgbClr val="FFFF00"/>
            </a:solidFill>
          </p:grpSpPr>
          <p:sp>
            <p:nvSpPr>
              <p:cNvPr id="55" name="Freeform 5"/>
              <p:cNvSpPr>
                <a:spLocks/>
              </p:cNvSpPr>
              <p:nvPr/>
            </p:nvSpPr>
            <p:spPr bwMode="auto">
              <a:xfrm rot="20241129">
                <a:off x="2247" y="371"/>
                <a:ext cx="1260" cy="1151"/>
              </a:xfrm>
              <a:custGeom>
                <a:avLst/>
                <a:gdLst>
                  <a:gd name="T0" fmla="*/ 1584 w 475"/>
                  <a:gd name="T1" fmla="*/ 0 h 433"/>
                  <a:gd name="T2" fmla="*/ 4700 w 475"/>
                  <a:gd name="T3" fmla="*/ 0 h 433"/>
                  <a:gd name="T4" fmla="*/ 7873 w 475"/>
                  <a:gd name="T5" fmla="*/ 0 h 433"/>
                  <a:gd name="T6" fmla="*/ 10244 w 475"/>
                  <a:gd name="T7" fmla="*/ 805 h 433"/>
                  <a:gd name="T8" fmla="*/ 13420 w 475"/>
                  <a:gd name="T9" fmla="*/ 805 h 433"/>
                  <a:gd name="T10" fmla="*/ 16537 w 475"/>
                  <a:gd name="T11" fmla="*/ 1598 h 433"/>
                  <a:gd name="T12" fmla="*/ 19709 w 475"/>
                  <a:gd name="T13" fmla="*/ 2403 h 433"/>
                  <a:gd name="T14" fmla="*/ 22882 w 475"/>
                  <a:gd name="T15" fmla="*/ 3195 h 433"/>
                  <a:gd name="T16" fmla="*/ 25197 w 475"/>
                  <a:gd name="T17" fmla="*/ 4001 h 433"/>
                  <a:gd name="T18" fmla="*/ 28370 w 475"/>
                  <a:gd name="T19" fmla="*/ 4790 h 433"/>
                  <a:gd name="T20" fmla="*/ 31545 w 475"/>
                  <a:gd name="T21" fmla="*/ 5596 h 433"/>
                  <a:gd name="T22" fmla="*/ 34662 w 475"/>
                  <a:gd name="T23" fmla="*/ 7193 h 433"/>
                  <a:gd name="T24" fmla="*/ 37033 w 475"/>
                  <a:gd name="T25" fmla="*/ 7943 h 433"/>
                  <a:gd name="T26" fmla="*/ 40206 w 475"/>
                  <a:gd name="T27" fmla="*/ 9540 h 433"/>
                  <a:gd name="T28" fmla="*/ 42535 w 475"/>
                  <a:gd name="T29" fmla="*/ 11135 h 433"/>
                  <a:gd name="T30" fmla="*/ 44906 w 475"/>
                  <a:gd name="T31" fmla="*/ 12733 h 433"/>
                  <a:gd name="T32" fmla="*/ 48079 w 475"/>
                  <a:gd name="T33" fmla="*/ 14330 h 433"/>
                  <a:gd name="T34" fmla="*/ 50450 w 475"/>
                  <a:gd name="T35" fmla="*/ 15928 h 433"/>
                  <a:gd name="T36" fmla="*/ 52936 w 475"/>
                  <a:gd name="T37" fmla="*/ 17523 h 433"/>
                  <a:gd name="T38" fmla="*/ 55307 w 475"/>
                  <a:gd name="T39" fmla="*/ 19926 h 433"/>
                  <a:gd name="T40" fmla="*/ 57679 w 475"/>
                  <a:gd name="T41" fmla="*/ 21523 h 433"/>
                  <a:gd name="T42" fmla="*/ 60008 w 475"/>
                  <a:gd name="T43" fmla="*/ 23876 h 433"/>
                  <a:gd name="T44" fmla="*/ 62379 w 475"/>
                  <a:gd name="T45" fmla="*/ 26258 h 433"/>
                  <a:gd name="T46" fmla="*/ 30741 w 475"/>
                  <a:gd name="T47" fmla="*/ 57476 h 433"/>
                  <a:gd name="T48" fmla="*/ 29152 w 475"/>
                  <a:gd name="T49" fmla="*/ 55878 h 433"/>
                  <a:gd name="T50" fmla="*/ 28370 w 475"/>
                  <a:gd name="T51" fmla="*/ 55073 h 433"/>
                  <a:gd name="T52" fmla="*/ 26789 w 475"/>
                  <a:gd name="T53" fmla="*/ 54267 h 433"/>
                  <a:gd name="T54" fmla="*/ 25998 w 475"/>
                  <a:gd name="T55" fmla="*/ 53475 h 433"/>
                  <a:gd name="T56" fmla="*/ 24417 w 475"/>
                  <a:gd name="T57" fmla="*/ 51877 h 433"/>
                  <a:gd name="T58" fmla="*/ 22882 w 475"/>
                  <a:gd name="T59" fmla="*/ 51072 h 433"/>
                  <a:gd name="T60" fmla="*/ 22081 w 475"/>
                  <a:gd name="T61" fmla="*/ 50282 h 433"/>
                  <a:gd name="T62" fmla="*/ 20497 w 475"/>
                  <a:gd name="T63" fmla="*/ 49533 h 433"/>
                  <a:gd name="T64" fmla="*/ 18908 w 475"/>
                  <a:gd name="T65" fmla="*/ 48719 h 433"/>
                  <a:gd name="T66" fmla="*/ 18125 w 475"/>
                  <a:gd name="T67" fmla="*/ 48719 h 433"/>
                  <a:gd name="T68" fmla="*/ 16537 w 475"/>
                  <a:gd name="T69" fmla="*/ 47935 h 433"/>
                  <a:gd name="T70" fmla="*/ 14953 w 475"/>
                  <a:gd name="T71" fmla="*/ 47125 h 433"/>
                  <a:gd name="T72" fmla="*/ 13420 w 475"/>
                  <a:gd name="T73" fmla="*/ 47125 h 433"/>
                  <a:gd name="T74" fmla="*/ 11836 w 475"/>
                  <a:gd name="T75" fmla="*/ 46338 h 433"/>
                  <a:gd name="T76" fmla="*/ 10244 w 475"/>
                  <a:gd name="T77" fmla="*/ 45527 h 433"/>
                  <a:gd name="T78" fmla="*/ 8661 w 475"/>
                  <a:gd name="T79" fmla="*/ 45527 h 433"/>
                  <a:gd name="T80" fmla="*/ 7072 w 475"/>
                  <a:gd name="T81" fmla="*/ 45527 h 433"/>
                  <a:gd name="T82" fmla="*/ 6289 w 475"/>
                  <a:gd name="T83" fmla="*/ 44743 h 433"/>
                  <a:gd name="T84" fmla="*/ 4700 w 475"/>
                  <a:gd name="T85" fmla="*/ 44743 h 433"/>
                  <a:gd name="T86" fmla="*/ 3173 w 475"/>
                  <a:gd name="T87" fmla="*/ 44743 h 433"/>
                  <a:gd name="T88" fmla="*/ 1584 w 475"/>
                  <a:gd name="T89" fmla="*/ 44743 h 433"/>
                  <a:gd name="T90" fmla="*/ 0 w 475"/>
                  <a:gd name="T91" fmla="*/ 44743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6" name="Text Box 6"/>
              <p:cNvSpPr txBox="1">
                <a:spLocks noChangeArrowheads="1"/>
              </p:cNvSpPr>
              <p:nvPr/>
            </p:nvSpPr>
            <p:spPr bwMode="auto">
              <a:xfrm>
                <a:off x="2767" y="703"/>
                <a:ext cx="116" cy="2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 b="1" dirty="0">
                  <a:solidFill>
                    <a:srgbClr val="FF0000"/>
                  </a:solidFill>
                  <a:latin typeface="Tahoma" pitchFamily="34" charset="0"/>
                  <a:cs typeface="Arial" charset="0"/>
                </a:endParaRPr>
              </a:p>
            </p:txBody>
          </p:sp>
        </p:grpSp>
        <p:sp>
          <p:nvSpPr>
            <p:cNvPr id="32812" name="TextBox 74"/>
            <p:cNvSpPr txBox="1">
              <a:spLocks noChangeArrowheads="1"/>
            </p:cNvSpPr>
            <p:nvPr/>
          </p:nvSpPr>
          <p:spPr bwMode="auto">
            <a:xfrm>
              <a:off x="2786050" y="5429264"/>
              <a:ext cx="1296000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rgbClr val="0000FF"/>
                  </a:solidFill>
                  <a:latin typeface="Arial Narrow" pitchFamily="34" charset="0"/>
                </a:rPr>
                <a:t>7</a:t>
              </a:r>
            </a:p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CA" sz="1600" dirty="0">
                  <a:solidFill>
                    <a:srgbClr val="0000FF"/>
                  </a:solidFill>
                  <a:latin typeface="Arial Narrow" pitchFamily="34" charset="0"/>
                </a:rPr>
                <a:t>Surveillance obligations</a:t>
              </a:r>
            </a:p>
          </p:txBody>
        </p:sp>
      </p:grpSp>
      <p:grpSp>
        <p:nvGrpSpPr>
          <p:cNvPr id="32774" name="Group 88"/>
          <p:cNvGrpSpPr>
            <a:grpSpLocks/>
          </p:cNvGrpSpPr>
          <p:nvPr/>
        </p:nvGrpSpPr>
        <p:grpSpPr bwMode="auto">
          <a:xfrm>
            <a:off x="-152400" y="2917825"/>
            <a:ext cx="1739894" cy="1920875"/>
            <a:chOff x="420211" y="2715191"/>
            <a:chExt cx="1740743" cy="1920476"/>
          </a:xfrm>
        </p:grpSpPr>
        <p:sp>
          <p:nvSpPr>
            <p:cNvPr id="32809" name="Freeform 5"/>
            <p:cNvSpPr>
              <a:spLocks/>
            </p:cNvSpPr>
            <p:nvPr/>
          </p:nvSpPr>
          <p:spPr bwMode="auto">
            <a:xfrm rot="-6900000">
              <a:off x="330345" y="2805057"/>
              <a:ext cx="1920476" cy="1740743"/>
            </a:xfrm>
            <a:custGeom>
              <a:avLst/>
              <a:gdLst>
                <a:gd name="T0" fmla="*/ 2147483647 w 475"/>
                <a:gd name="T1" fmla="*/ 0 h 433"/>
                <a:gd name="T2" fmla="*/ 2147483647 w 475"/>
                <a:gd name="T3" fmla="*/ 0 h 433"/>
                <a:gd name="T4" fmla="*/ 2147483647 w 475"/>
                <a:gd name="T5" fmla="*/ 0 h 433"/>
                <a:gd name="T6" fmla="*/ 2147483647 w 475"/>
                <a:gd name="T7" fmla="*/ 2147483647 h 433"/>
                <a:gd name="T8" fmla="*/ 2147483647 w 475"/>
                <a:gd name="T9" fmla="*/ 2147483647 h 433"/>
                <a:gd name="T10" fmla="*/ 2147483647 w 475"/>
                <a:gd name="T11" fmla="*/ 2147483647 h 433"/>
                <a:gd name="T12" fmla="*/ 2147483647 w 475"/>
                <a:gd name="T13" fmla="*/ 2147483647 h 433"/>
                <a:gd name="T14" fmla="*/ 2147483647 w 475"/>
                <a:gd name="T15" fmla="*/ 2147483647 h 433"/>
                <a:gd name="T16" fmla="*/ 2147483647 w 475"/>
                <a:gd name="T17" fmla="*/ 2147483647 h 433"/>
                <a:gd name="T18" fmla="*/ 2147483647 w 475"/>
                <a:gd name="T19" fmla="*/ 2147483647 h 433"/>
                <a:gd name="T20" fmla="*/ 2147483647 w 475"/>
                <a:gd name="T21" fmla="*/ 2147483647 h 433"/>
                <a:gd name="T22" fmla="*/ 2147483647 w 475"/>
                <a:gd name="T23" fmla="*/ 2147483647 h 433"/>
                <a:gd name="T24" fmla="*/ 2147483647 w 475"/>
                <a:gd name="T25" fmla="*/ 2147483647 h 433"/>
                <a:gd name="T26" fmla="*/ 2147483647 w 475"/>
                <a:gd name="T27" fmla="*/ 2147483647 h 433"/>
                <a:gd name="T28" fmla="*/ 2147483647 w 475"/>
                <a:gd name="T29" fmla="*/ 2147483647 h 433"/>
                <a:gd name="T30" fmla="*/ 2147483647 w 475"/>
                <a:gd name="T31" fmla="*/ 2147483647 h 433"/>
                <a:gd name="T32" fmla="*/ 2147483647 w 475"/>
                <a:gd name="T33" fmla="*/ 2147483647 h 433"/>
                <a:gd name="T34" fmla="*/ 2147483647 w 475"/>
                <a:gd name="T35" fmla="*/ 2147483647 h 433"/>
                <a:gd name="T36" fmla="*/ 2147483647 w 475"/>
                <a:gd name="T37" fmla="*/ 2147483647 h 433"/>
                <a:gd name="T38" fmla="*/ 2147483647 w 475"/>
                <a:gd name="T39" fmla="*/ 2147483647 h 433"/>
                <a:gd name="T40" fmla="*/ 2147483647 w 475"/>
                <a:gd name="T41" fmla="*/ 2147483647 h 433"/>
                <a:gd name="T42" fmla="*/ 2147483647 w 475"/>
                <a:gd name="T43" fmla="*/ 2147483647 h 433"/>
                <a:gd name="T44" fmla="*/ 2147483647 w 475"/>
                <a:gd name="T45" fmla="*/ 2147483647 h 433"/>
                <a:gd name="T46" fmla="*/ 2147483647 w 475"/>
                <a:gd name="T47" fmla="*/ 2147483647 h 433"/>
                <a:gd name="T48" fmla="*/ 2147483647 w 475"/>
                <a:gd name="T49" fmla="*/ 2147483647 h 433"/>
                <a:gd name="T50" fmla="*/ 2147483647 w 475"/>
                <a:gd name="T51" fmla="*/ 2147483647 h 433"/>
                <a:gd name="T52" fmla="*/ 2147483647 w 475"/>
                <a:gd name="T53" fmla="*/ 2147483647 h 433"/>
                <a:gd name="T54" fmla="*/ 2147483647 w 475"/>
                <a:gd name="T55" fmla="*/ 2147483647 h 433"/>
                <a:gd name="T56" fmla="*/ 2147483647 w 475"/>
                <a:gd name="T57" fmla="*/ 2147483647 h 433"/>
                <a:gd name="T58" fmla="*/ 2147483647 w 475"/>
                <a:gd name="T59" fmla="*/ 2147483647 h 433"/>
                <a:gd name="T60" fmla="*/ 2147483647 w 475"/>
                <a:gd name="T61" fmla="*/ 2147483647 h 433"/>
                <a:gd name="T62" fmla="*/ 2147483647 w 475"/>
                <a:gd name="T63" fmla="*/ 2147483647 h 433"/>
                <a:gd name="T64" fmla="*/ 2147483647 w 475"/>
                <a:gd name="T65" fmla="*/ 2147483647 h 433"/>
                <a:gd name="T66" fmla="*/ 2147483647 w 475"/>
                <a:gd name="T67" fmla="*/ 2147483647 h 433"/>
                <a:gd name="T68" fmla="*/ 2147483647 w 475"/>
                <a:gd name="T69" fmla="*/ 2147483647 h 433"/>
                <a:gd name="T70" fmla="*/ 2147483647 w 475"/>
                <a:gd name="T71" fmla="*/ 2147483647 h 433"/>
                <a:gd name="T72" fmla="*/ 2147483647 w 475"/>
                <a:gd name="T73" fmla="*/ 2147483647 h 433"/>
                <a:gd name="T74" fmla="*/ 2147483647 w 475"/>
                <a:gd name="T75" fmla="*/ 2147483647 h 433"/>
                <a:gd name="T76" fmla="*/ 2147483647 w 475"/>
                <a:gd name="T77" fmla="*/ 2147483647 h 433"/>
                <a:gd name="T78" fmla="*/ 2147483647 w 475"/>
                <a:gd name="T79" fmla="*/ 2147483647 h 433"/>
                <a:gd name="T80" fmla="*/ 2147483647 w 475"/>
                <a:gd name="T81" fmla="*/ 2147483647 h 433"/>
                <a:gd name="T82" fmla="*/ 2147483647 w 475"/>
                <a:gd name="T83" fmla="*/ 2147483647 h 433"/>
                <a:gd name="T84" fmla="*/ 2147483647 w 475"/>
                <a:gd name="T85" fmla="*/ 2147483647 h 433"/>
                <a:gd name="T86" fmla="*/ 2147483647 w 475"/>
                <a:gd name="T87" fmla="*/ 2147483647 h 433"/>
                <a:gd name="T88" fmla="*/ 2147483647 w 475"/>
                <a:gd name="T89" fmla="*/ 2147483647 h 433"/>
                <a:gd name="T90" fmla="*/ 0 w 475"/>
                <a:gd name="T91" fmla="*/ 2147483647 h 4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5"/>
                <a:gd name="T139" fmla="*/ 0 h 433"/>
                <a:gd name="T140" fmla="*/ 475 w 475"/>
                <a:gd name="T141" fmla="*/ 433 h 43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5" h="433">
                  <a:moveTo>
                    <a:pt x="0" y="0"/>
                  </a:moveTo>
                  <a:lnTo>
                    <a:pt x="12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8" y="6"/>
                  </a:lnTo>
                  <a:lnTo>
                    <a:pt x="90" y="6"/>
                  </a:lnTo>
                  <a:lnTo>
                    <a:pt x="102" y="6"/>
                  </a:lnTo>
                  <a:lnTo>
                    <a:pt x="114" y="6"/>
                  </a:lnTo>
                  <a:lnTo>
                    <a:pt x="126" y="12"/>
                  </a:lnTo>
                  <a:lnTo>
                    <a:pt x="138" y="12"/>
                  </a:lnTo>
                  <a:lnTo>
                    <a:pt x="150" y="18"/>
                  </a:lnTo>
                  <a:lnTo>
                    <a:pt x="162" y="18"/>
                  </a:lnTo>
                  <a:lnTo>
                    <a:pt x="174" y="24"/>
                  </a:lnTo>
                  <a:lnTo>
                    <a:pt x="186" y="24"/>
                  </a:lnTo>
                  <a:lnTo>
                    <a:pt x="192" y="30"/>
                  </a:lnTo>
                  <a:lnTo>
                    <a:pt x="204" y="30"/>
                  </a:lnTo>
                  <a:lnTo>
                    <a:pt x="216" y="36"/>
                  </a:lnTo>
                  <a:lnTo>
                    <a:pt x="228" y="42"/>
                  </a:lnTo>
                  <a:lnTo>
                    <a:pt x="240" y="42"/>
                  </a:lnTo>
                  <a:lnTo>
                    <a:pt x="252" y="48"/>
                  </a:lnTo>
                  <a:lnTo>
                    <a:pt x="264" y="54"/>
                  </a:lnTo>
                  <a:lnTo>
                    <a:pt x="270" y="54"/>
                  </a:lnTo>
                  <a:lnTo>
                    <a:pt x="282" y="60"/>
                  </a:lnTo>
                  <a:lnTo>
                    <a:pt x="294" y="66"/>
                  </a:lnTo>
                  <a:lnTo>
                    <a:pt x="306" y="72"/>
                  </a:lnTo>
                  <a:lnTo>
                    <a:pt x="312" y="78"/>
                  </a:lnTo>
                  <a:lnTo>
                    <a:pt x="324" y="84"/>
                  </a:lnTo>
                  <a:lnTo>
                    <a:pt x="336" y="90"/>
                  </a:lnTo>
                  <a:lnTo>
                    <a:pt x="342" y="96"/>
                  </a:lnTo>
                  <a:lnTo>
                    <a:pt x="354" y="102"/>
                  </a:lnTo>
                  <a:lnTo>
                    <a:pt x="366" y="108"/>
                  </a:lnTo>
                  <a:lnTo>
                    <a:pt x="372" y="114"/>
                  </a:lnTo>
                  <a:lnTo>
                    <a:pt x="384" y="120"/>
                  </a:lnTo>
                  <a:lnTo>
                    <a:pt x="397" y="126"/>
                  </a:lnTo>
                  <a:lnTo>
                    <a:pt x="403" y="132"/>
                  </a:lnTo>
                  <a:lnTo>
                    <a:pt x="415" y="144"/>
                  </a:lnTo>
                  <a:lnTo>
                    <a:pt x="421" y="150"/>
                  </a:lnTo>
                  <a:lnTo>
                    <a:pt x="433" y="156"/>
                  </a:lnTo>
                  <a:lnTo>
                    <a:pt x="439" y="162"/>
                  </a:lnTo>
                  <a:lnTo>
                    <a:pt x="451" y="174"/>
                  </a:lnTo>
                  <a:lnTo>
                    <a:pt x="457" y="180"/>
                  </a:lnTo>
                  <a:lnTo>
                    <a:pt x="469" y="186"/>
                  </a:lnTo>
                  <a:lnTo>
                    <a:pt x="475" y="198"/>
                  </a:lnTo>
                  <a:lnTo>
                    <a:pt x="234" y="433"/>
                  </a:lnTo>
                  <a:lnTo>
                    <a:pt x="228" y="427"/>
                  </a:lnTo>
                  <a:lnTo>
                    <a:pt x="222" y="421"/>
                  </a:lnTo>
                  <a:lnTo>
                    <a:pt x="216" y="421"/>
                  </a:lnTo>
                  <a:lnTo>
                    <a:pt x="216" y="415"/>
                  </a:lnTo>
                  <a:lnTo>
                    <a:pt x="210" y="409"/>
                  </a:lnTo>
                  <a:lnTo>
                    <a:pt x="204" y="409"/>
                  </a:lnTo>
                  <a:lnTo>
                    <a:pt x="198" y="403"/>
                  </a:lnTo>
                  <a:lnTo>
                    <a:pt x="192" y="397"/>
                  </a:lnTo>
                  <a:lnTo>
                    <a:pt x="186" y="391"/>
                  </a:lnTo>
                  <a:lnTo>
                    <a:pt x="180" y="391"/>
                  </a:lnTo>
                  <a:lnTo>
                    <a:pt x="174" y="385"/>
                  </a:lnTo>
                  <a:lnTo>
                    <a:pt x="168" y="379"/>
                  </a:lnTo>
                  <a:lnTo>
                    <a:pt x="162" y="379"/>
                  </a:lnTo>
                  <a:lnTo>
                    <a:pt x="156" y="373"/>
                  </a:lnTo>
                  <a:lnTo>
                    <a:pt x="150" y="373"/>
                  </a:lnTo>
                  <a:lnTo>
                    <a:pt x="144" y="367"/>
                  </a:lnTo>
                  <a:lnTo>
                    <a:pt x="138" y="367"/>
                  </a:lnTo>
                  <a:lnTo>
                    <a:pt x="132" y="361"/>
                  </a:lnTo>
                  <a:lnTo>
                    <a:pt x="126" y="361"/>
                  </a:lnTo>
                  <a:lnTo>
                    <a:pt x="120" y="361"/>
                  </a:lnTo>
                  <a:lnTo>
                    <a:pt x="114" y="355"/>
                  </a:lnTo>
                  <a:lnTo>
                    <a:pt x="108" y="355"/>
                  </a:lnTo>
                  <a:lnTo>
                    <a:pt x="102" y="355"/>
                  </a:lnTo>
                  <a:lnTo>
                    <a:pt x="96" y="349"/>
                  </a:lnTo>
                  <a:lnTo>
                    <a:pt x="90" y="349"/>
                  </a:lnTo>
                  <a:lnTo>
                    <a:pt x="84" y="349"/>
                  </a:lnTo>
                  <a:lnTo>
                    <a:pt x="78" y="343"/>
                  </a:lnTo>
                  <a:lnTo>
                    <a:pt x="72" y="343"/>
                  </a:lnTo>
                  <a:lnTo>
                    <a:pt x="66" y="343"/>
                  </a:lnTo>
                  <a:lnTo>
                    <a:pt x="60" y="343"/>
                  </a:lnTo>
                  <a:lnTo>
                    <a:pt x="54" y="343"/>
                  </a:lnTo>
                  <a:lnTo>
                    <a:pt x="54" y="337"/>
                  </a:lnTo>
                  <a:lnTo>
                    <a:pt x="48" y="337"/>
                  </a:lnTo>
                  <a:lnTo>
                    <a:pt x="42" y="337"/>
                  </a:lnTo>
                  <a:lnTo>
                    <a:pt x="36" y="337"/>
                  </a:lnTo>
                  <a:lnTo>
                    <a:pt x="30" y="337"/>
                  </a:lnTo>
                  <a:lnTo>
                    <a:pt x="24" y="337"/>
                  </a:lnTo>
                  <a:lnTo>
                    <a:pt x="18" y="337"/>
                  </a:lnTo>
                  <a:lnTo>
                    <a:pt x="12" y="337"/>
                  </a:lnTo>
                  <a:lnTo>
                    <a:pt x="6" y="337"/>
                  </a:lnTo>
                  <a:lnTo>
                    <a:pt x="0" y="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prstClr val="black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2810" name="TextBox 70"/>
            <p:cNvSpPr txBox="1">
              <a:spLocks noChangeArrowheads="1"/>
            </p:cNvSpPr>
            <p:nvPr/>
          </p:nvSpPr>
          <p:spPr bwMode="auto">
            <a:xfrm>
              <a:off x="763127" y="3401082"/>
              <a:ext cx="1116000" cy="9130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rgbClr val="0000FF"/>
                  </a:solidFill>
                  <a:latin typeface="Arial Narrow" pitchFamily="34" charset="0"/>
                </a:rPr>
                <a:t>1</a:t>
              </a:r>
            </a:p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FF"/>
                  </a:solidFill>
                  <a:latin typeface="Arial Narrow" pitchFamily="34" charset="0"/>
                </a:rPr>
                <a:t>Primary </a:t>
              </a:r>
            </a:p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FF"/>
                  </a:solidFill>
                  <a:latin typeface="Arial Narrow" pitchFamily="34" charset="0"/>
                </a:rPr>
                <a:t>aviation legislation</a:t>
              </a:r>
              <a:endParaRPr lang="en-GB" sz="1600" dirty="0">
                <a:solidFill>
                  <a:prstClr val="black"/>
                </a:solidFill>
                <a:latin typeface="Arial Narrow" pitchFamily="34" charset="0"/>
              </a:endParaRPr>
            </a:p>
          </p:txBody>
        </p:sp>
      </p:grpSp>
      <p:grpSp>
        <p:nvGrpSpPr>
          <p:cNvPr id="32775" name="Group 91"/>
          <p:cNvGrpSpPr>
            <a:grpSpLocks/>
          </p:cNvGrpSpPr>
          <p:nvPr/>
        </p:nvGrpSpPr>
        <p:grpSpPr bwMode="auto">
          <a:xfrm>
            <a:off x="3416289" y="1743075"/>
            <a:ext cx="1739894" cy="1919288"/>
            <a:chOff x="3989128" y="1539462"/>
            <a:chExt cx="1740743" cy="1920476"/>
          </a:xfrm>
        </p:grpSpPr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2760000">
              <a:off x="3899262" y="1629328"/>
              <a:ext cx="1920476" cy="1740743"/>
              <a:chOff x="2277" y="480"/>
              <a:chExt cx="1260" cy="1151"/>
            </a:xfrm>
            <a:solidFill>
              <a:schemeClr val="accent4">
                <a:lumMod val="40000"/>
                <a:lumOff val="60000"/>
              </a:schemeClr>
            </a:solidFill>
          </p:grpSpPr>
          <p:sp>
            <p:nvSpPr>
              <p:cNvPr id="49" name="Freeform 5"/>
              <p:cNvSpPr>
                <a:spLocks/>
              </p:cNvSpPr>
              <p:nvPr/>
            </p:nvSpPr>
            <p:spPr bwMode="auto">
              <a:xfrm rot="-1358871">
                <a:off x="2277" y="480"/>
                <a:ext cx="1260" cy="1151"/>
              </a:xfrm>
              <a:custGeom>
                <a:avLst/>
                <a:gdLst>
                  <a:gd name="T0" fmla="*/ 1584 w 475"/>
                  <a:gd name="T1" fmla="*/ 0 h 433"/>
                  <a:gd name="T2" fmla="*/ 4700 w 475"/>
                  <a:gd name="T3" fmla="*/ 0 h 433"/>
                  <a:gd name="T4" fmla="*/ 7873 w 475"/>
                  <a:gd name="T5" fmla="*/ 0 h 433"/>
                  <a:gd name="T6" fmla="*/ 10244 w 475"/>
                  <a:gd name="T7" fmla="*/ 805 h 433"/>
                  <a:gd name="T8" fmla="*/ 13420 w 475"/>
                  <a:gd name="T9" fmla="*/ 805 h 433"/>
                  <a:gd name="T10" fmla="*/ 16537 w 475"/>
                  <a:gd name="T11" fmla="*/ 1598 h 433"/>
                  <a:gd name="T12" fmla="*/ 19709 w 475"/>
                  <a:gd name="T13" fmla="*/ 2403 h 433"/>
                  <a:gd name="T14" fmla="*/ 22882 w 475"/>
                  <a:gd name="T15" fmla="*/ 3195 h 433"/>
                  <a:gd name="T16" fmla="*/ 25197 w 475"/>
                  <a:gd name="T17" fmla="*/ 4001 h 433"/>
                  <a:gd name="T18" fmla="*/ 28370 w 475"/>
                  <a:gd name="T19" fmla="*/ 4790 h 433"/>
                  <a:gd name="T20" fmla="*/ 31545 w 475"/>
                  <a:gd name="T21" fmla="*/ 5596 h 433"/>
                  <a:gd name="T22" fmla="*/ 34662 w 475"/>
                  <a:gd name="T23" fmla="*/ 7193 h 433"/>
                  <a:gd name="T24" fmla="*/ 37033 w 475"/>
                  <a:gd name="T25" fmla="*/ 7943 h 433"/>
                  <a:gd name="T26" fmla="*/ 40206 w 475"/>
                  <a:gd name="T27" fmla="*/ 9540 h 433"/>
                  <a:gd name="T28" fmla="*/ 42535 w 475"/>
                  <a:gd name="T29" fmla="*/ 11135 h 433"/>
                  <a:gd name="T30" fmla="*/ 44906 w 475"/>
                  <a:gd name="T31" fmla="*/ 12733 h 433"/>
                  <a:gd name="T32" fmla="*/ 48079 w 475"/>
                  <a:gd name="T33" fmla="*/ 14330 h 433"/>
                  <a:gd name="T34" fmla="*/ 50450 w 475"/>
                  <a:gd name="T35" fmla="*/ 15928 h 433"/>
                  <a:gd name="T36" fmla="*/ 52936 w 475"/>
                  <a:gd name="T37" fmla="*/ 17523 h 433"/>
                  <a:gd name="T38" fmla="*/ 55307 w 475"/>
                  <a:gd name="T39" fmla="*/ 19926 h 433"/>
                  <a:gd name="T40" fmla="*/ 57679 w 475"/>
                  <a:gd name="T41" fmla="*/ 21523 h 433"/>
                  <a:gd name="T42" fmla="*/ 60008 w 475"/>
                  <a:gd name="T43" fmla="*/ 23876 h 433"/>
                  <a:gd name="T44" fmla="*/ 62379 w 475"/>
                  <a:gd name="T45" fmla="*/ 26258 h 433"/>
                  <a:gd name="T46" fmla="*/ 30741 w 475"/>
                  <a:gd name="T47" fmla="*/ 57476 h 433"/>
                  <a:gd name="T48" fmla="*/ 29152 w 475"/>
                  <a:gd name="T49" fmla="*/ 55878 h 433"/>
                  <a:gd name="T50" fmla="*/ 28370 w 475"/>
                  <a:gd name="T51" fmla="*/ 55073 h 433"/>
                  <a:gd name="T52" fmla="*/ 26789 w 475"/>
                  <a:gd name="T53" fmla="*/ 54267 h 433"/>
                  <a:gd name="T54" fmla="*/ 25998 w 475"/>
                  <a:gd name="T55" fmla="*/ 53475 h 433"/>
                  <a:gd name="T56" fmla="*/ 24417 w 475"/>
                  <a:gd name="T57" fmla="*/ 51877 h 433"/>
                  <a:gd name="T58" fmla="*/ 22882 w 475"/>
                  <a:gd name="T59" fmla="*/ 51072 h 433"/>
                  <a:gd name="T60" fmla="*/ 22081 w 475"/>
                  <a:gd name="T61" fmla="*/ 50282 h 433"/>
                  <a:gd name="T62" fmla="*/ 20497 w 475"/>
                  <a:gd name="T63" fmla="*/ 49533 h 433"/>
                  <a:gd name="T64" fmla="*/ 18908 w 475"/>
                  <a:gd name="T65" fmla="*/ 48719 h 433"/>
                  <a:gd name="T66" fmla="*/ 18125 w 475"/>
                  <a:gd name="T67" fmla="*/ 48719 h 433"/>
                  <a:gd name="T68" fmla="*/ 16537 w 475"/>
                  <a:gd name="T69" fmla="*/ 47935 h 433"/>
                  <a:gd name="T70" fmla="*/ 14953 w 475"/>
                  <a:gd name="T71" fmla="*/ 47125 h 433"/>
                  <a:gd name="T72" fmla="*/ 13420 w 475"/>
                  <a:gd name="T73" fmla="*/ 47125 h 433"/>
                  <a:gd name="T74" fmla="*/ 11836 w 475"/>
                  <a:gd name="T75" fmla="*/ 46338 h 433"/>
                  <a:gd name="T76" fmla="*/ 10244 w 475"/>
                  <a:gd name="T77" fmla="*/ 45527 h 433"/>
                  <a:gd name="T78" fmla="*/ 8661 w 475"/>
                  <a:gd name="T79" fmla="*/ 45527 h 433"/>
                  <a:gd name="T80" fmla="*/ 7072 w 475"/>
                  <a:gd name="T81" fmla="*/ 45527 h 433"/>
                  <a:gd name="T82" fmla="*/ 6289 w 475"/>
                  <a:gd name="T83" fmla="*/ 44743 h 433"/>
                  <a:gd name="T84" fmla="*/ 4700 w 475"/>
                  <a:gd name="T85" fmla="*/ 44743 h 433"/>
                  <a:gd name="T86" fmla="*/ 3173 w 475"/>
                  <a:gd name="T87" fmla="*/ 44743 h 433"/>
                  <a:gd name="T88" fmla="*/ 1584 w 475"/>
                  <a:gd name="T89" fmla="*/ 44743 h 433"/>
                  <a:gd name="T90" fmla="*/ 0 w 475"/>
                  <a:gd name="T91" fmla="*/ 44743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0" name="Text Box 6"/>
              <p:cNvSpPr txBox="1">
                <a:spLocks noChangeArrowheads="1"/>
              </p:cNvSpPr>
              <p:nvPr/>
            </p:nvSpPr>
            <p:spPr bwMode="auto">
              <a:xfrm>
                <a:off x="2767" y="703"/>
                <a:ext cx="116" cy="2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 b="1" dirty="0">
                  <a:solidFill>
                    <a:srgbClr val="FF0000"/>
                  </a:solidFill>
                  <a:latin typeface="Tahoma" pitchFamily="34" charset="0"/>
                  <a:cs typeface="Arial" charset="0"/>
                </a:endParaRPr>
              </a:p>
            </p:txBody>
          </p:sp>
        </p:grpSp>
        <p:sp>
          <p:nvSpPr>
            <p:cNvPr id="32808" name="TextBox 71"/>
            <p:cNvSpPr txBox="1">
              <a:spLocks noChangeArrowheads="1"/>
            </p:cNvSpPr>
            <p:nvPr/>
          </p:nvSpPr>
          <p:spPr bwMode="auto">
            <a:xfrm>
              <a:off x="4022267" y="1739241"/>
              <a:ext cx="1296000" cy="1118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rgbClr val="0000FF"/>
                  </a:solidFill>
                  <a:latin typeface="Arial Narrow" pitchFamily="34" charset="0"/>
                </a:rPr>
                <a:t>4</a:t>
              </a:r>
            </a:p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CA" sz="1600" dirty="0">
                  <a:solidFill>
                    <a:srgbClr val="0000FF"/>
                  </a:solidFill>
                  <a:latin typeface="Arial Narrow" pitchFamily="34" charset="0"/>
                </a:rPr>
                <a:t>Technical personnel qualification and training</a:t>
              </a:r>
            </a:p>
          </p:txBody>
        </p:sp>
      </p:grpSp>
      <p:grpSp>
        <p:nvGrpSpPr>
          <p:cNvPr id="32776" name="Group 89"/>
          <p:cNvGrpSpPr>
            <a:grpSpLocks/>
          </p:cNvGrpSpPr>
          <p:nvPr/>
        </p:nvGrpSpPr>
        <p:grpSpPr bwMode="auto">
          <a:xfrm>
            <a:off x="534986" y="1493838"/>
            <a:ext cx="1741482" cy="1920875"/>
            <a:chOff x="1108849" y="1290914"/>
            <a:chExt cx="1740743" cy="1920476"/>
          </a:xfrm>
        </p:grpSpPr>
        <p:sp>
          <p:nvSpPr>
            <p:cNvPr id="32805" name="Freeform 5"/>
            <p:cNvSpPr>
              <a:spLocks/>
            </p:cNvSpPr>
            <p:nvPr/>
          </p:nvSpPr>
          <p:spPr bwMode="auto">
            <a:xfrm rot="-4140000">
              <a:off x="1018983" y="1380780"/>
              <a:ext cx="1920476" cy="1740743"/>
            </a:xfrm>
            <a:custGeom>
              <a:avLst/>
              <a:gdLst>
                <a:gd name="T0" fmla="*/ 2147483647 w 475"/>
                <a:gd name="T1" fmla="*/ 0 h 433"/>
                <a:gd name="T2" fmla="*/ 2147483647 w 475"/>
                <a:gd name="T3" fmla="*/ 0 h 433"/>
                <a:gd name="T4" fmla="*/ 2147483647 w 475"/>
                <a:gd name="T5" fmla="*/ 0 h 433"/>
                <a:gd name="T6" fmla="*/ 2147483647 w 475"/>
                <a:gd name="T7" fmla="*/ 2147483647 h 433"/>
                <a:gd name="T8" fmla="*/ 2147483647 w 475"/>
                <a:gd name="T9" fmla="*/ 2147483647 h 433"/>
                <a:gd name="T10" fmla="*/ 2147483647 w 475"/>
                <a:gd name="T11" fmla="*/ 2147483647 h 433"/>
                <a:gd name="T12" fmla="*/ 2147483647 w 475"/>
                <a:gd name="T13" fmla="*/ 2147483647 h 433"/>
                <a:gd name="T14" fmla="*/ 2147483647 w 475"/>
                <a:gd name="T15" fmla="*/ 2147483647 h 433"/>
                <a:gd name="T16" fmla="*/ 2147483647 w 475"/>
                <a:gd name="T17" fmla="*/ 2147483647 h 433"/>
                <a:gd name="T18" fmla="*/ 2147483647 w 475"/>
                <a:gd name="T19" fmla="*/ 2147483647 h 433"/>
                <a:gd name="T20" fmla="*/ 2147483647 w 475"/>
                <a:gd name="T21" fmla="*/ 2147483647 h 433"/>
                <a:gd name="T22" fmla="*/ 2147483647 w 475"/>
                <a:gd name="T23" fmla="*/ 2147483647 h 433"/>
                <a:gd name="T24" fmla="*/ 2147483647 w 475"/>
                <a:gd name="T25" fmla="*/ 2147483647 h 433"/>
                <a:gd name="T26" fmla="*/ 2147483647 w 475"/>
                <a:gd name="T27" fmla="*/ 2147483647 h 433"/>
                <a:gd name="T28" fmla="*/ 2147483647 w 475"/>
                <a:gd name="T29" fmla="*/ 2147483647 h 433"/>
                <a:gd name="T30" fmla="*/ 2147483647 w 475"/>
                <a:gd name="T31" fmla="*/ 2147483647 h 433"/>
                <a:gd name="T32" fmla="*/ 2147483647 w 475"/>
                <a:gd name="T33" fmla="*/ 2147483647 h 433"/>
                <a:gd name="T34" fmla="*/ 2147483647 w 475"/>
                <a:gd name="T35" fmla="*/ 2147483647 h 433"/>
                <a:gd name="T36" fmla="*/ 2147483647 w 475"/>
                <a:gd name="T37" fmla="*/ 2147483647 h 433"/>
                <a:gd name="T38" fmla="*/ 2147483647 w 475"/>
                <a:gd name="T39" fmla="*/ 2147483647 h 433"/>
                <a:gd name="T40" fmla="*/ 2147483647 w 475"/>
                <a:gd name="T41" fmla="*/ 2147483647 h 433"/>
                <a:gd name="T42" fmla="*/ 2147483647 w 475"/>
                <a:gd name="T43" fmla="*/ 2147483647 h 433"/>
                <a:gd name="T44" fmla="*/ 2147483647 w 475"/>
                <a:gd name="T45" fmla="*/ 2147483647 h 433"/>
                <a:gd name="T46" fmla="*/ 2147483647 w 475"/>
                <a:gd name="T47" fmla="*/ 2147483647 h 433"/>
                <a:gd name="T48" fmla="*/ 2147483647 w 475"/>
                <a:gd name="T49" fmla="*/ 2147483647 h 433"/>
                <a:gd name="T50" fmla="*/ 2147483647 w 475"/>
                <a:gd name="T51" fmla="*/ 2147483647 h 433"/>
                <a:gd name="T52" fmla="*/ 2147483647 w 475"/>
                <a:gd name="T53" fmla="*/ 2147483647 h 433"/>
                <a:gd name="T54" fmla="*/ 2147483647 w 475"/>
                <a:gd name="T55" fmla="*/ 2147483647 h 433"/>
                <a:gd name="T56" fmla="*/ 2147483647 w 475"/>
                <a:gd name="T57" fmla="*/ 2147483647 h 433"/>
                <a:gd name="T58" fmla="*/ 2147483647 w 475"/>
                <a:gd name="T59" fmla="*/ 2147483647 h 433"/>
                <a:gd name="T60" fmla="*/ 2147483647 w 475"/>
                <a:gd name="T61" fmla="*/ 2147483647 h 433"/>
                <a:gd name="T62" fmla="*/ 2147483647 w 475"/>
                <a:gd name="T63" fmla="*/ 2147483647 h 433"/>
                <a:gd name="T64" fmla="*/ 2147483647 w 475"/>
                <a:gd name="T65" fmla="*/ 2147483647 h 433"/>
                <a:gd name="T66" fmla="*/ 2147483647 w 475"/>
                <a:gd name="T67" fmla="*/ 2147483647 h 433"/>
                <a:gd name="T68" fmla="*/ 2147483647 w 475"/>
                <a:gd name="T69" fmla="*/ 2147483647 h 433"/>
                <a:gd name="T70" fmla="*/ 2147483647 w 475"/>
                <a:gd name="T71" fmla="*/ 2147483647 h 433"/>
                <a:gd name="T72" fmla="*/ 2147483647 w 475"/>
                <a:gd name="T73" fmla="*/ 2147483647 h 433"/>
                <a:gd name="T74" fmla="*/ 2147483647 w 475"/>
                <a:gd name="T75" fmla="*/ 2147483647 h 433"/>
                <a:gd name="T76" fmla="*/ 2147483647 w 475"/>
                <a:gd name="T77" fmla="*/ 2147483647 h 433"/>
                <a:gd name="T78" fmla="*/ 2147483647 w 475"/>
                <a:gd name="T79" fmla="*/ 2147483647 h 433"/>
                <a:gd name="T80" fmla="*/ 2147483647 w 475"/>
                <a:gd name="T81" fmla="*/ 2147483647 h 433"/>
                <a:gd name="T82" fmla="*/ 2147483647 w 475"/>
                <a:gd name="T83" fmla="*/ 2147483647 h 433"/>
                <a:gd name="T84" fmla="*/ 2147483647 w 475"/>
                <a:gd name="T85" fmla="*/ 2147483647 h 433"/>
                <a:gd name="T86" fmla="*/ 2147483647 w 475"/>
                <a:gd name="T87" fmla="*/ 2147483647 h 433"/>
                <a:gd name="T88" fmla="*/ 2147483647 w 475"/>
                <a:gd name="T89" fmla="*/ 2147483647 h 433"/>
                <a:gd name="T90" fmla="*/ 0 w 475"/>
                <a:gd name="T91" fmla="*/ 2147483647 h 4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5"/>
                <a:gd name="T139" fmla="*/ 0 h 433"/>
                <a:gd name="T140" fmla="*/ 475 w 475"/>
                <a:gd name="T141" fmla="*/ 433 h 43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5" h="433">
                  <a:moveTo>
                    <a:pt x="0" y="0"/>
                  </a:moveTo>
                  <a:lnTo>
                    <a:pt x="12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8" y="6"/>
                  </a:lnTo>
                  <a:lnTo>
                    <a:pt x="90" y="6"/>
                  </a:lnTo>
                  <a:lnTo>
                    <a:pt x="102" y="6"/>
                  </a:lnTo>
                  <a:lnTo>
                    <a:pt x="114" y="6"/>
                  </a:lnTo>
                  <a:lnTo>
                    <a:pt x="126" y="12"/>
                  </a:lnTo>
                  <a:lnTo>
                    <a:pt x="138" y="12"/>
                  </a:lnTo>
                  <a:lnTo>
                    <a:pt x="150" y="18"/>
                  </a:lnTo>
                  <a:lnTo>
                    <a:pt x="162" y="18"/>
                  </a:lnTo>
                  <a:lnTo>
                    <a:pt x="174" y="24"/>
                  </a:lnTo>
                  <a:lnTo>
                    <a:pt x="186" y="24"/>
                  </a:lnTo>
                  <a:lnTo>
                    <a:pt x="192" y="30"/>
                  </a:lnTo>
                  <a:lnTo>
                    <a:pt x="204" y="30"/>
                  </a:lnTo>
                  <a:lnTo>
                    <a:pt x="216" y="36"/>
                  </a:lnTo>
                  <a:lnTo>
                    <a:pt x="228" y="42"/>
                  </a:lnTo>
                  <a:lnTo>
                    <a:pt x="240" y="42"/>
                  </a:lnTo>
                  <a:lnTo>
                    <a:pt x="252" y="48"/>
                  </a:lnTo>
                  <a:lnTo>
                    <a:pt x="264" y="54"/>
                  </a:lnTo>
                  <a:lnTo>
                    <a:pt x="270" y="54"/>
                  </a:lnTo>
                  <a:lnTo>
                    <a:pt x="282" y="60"/>
                  </a:lnTo>
                  <a:lnTo>
                    <a:pt x="294" y="66"/>
                  </a:lnTo>
                  <a:lnTo>
                    <a:pt x="306" y="72"/>
                  </a:lnTo>
                  <a:lnTo>
                    <a:pt x="312" y="78"/>
                  </a:lnTo>
                  <a:lnTo>
                    <a:pt x="324" y="84"/>
                  </a:lnTo>
                  <a:lnTo>
                    <a:pt x="336" y="90"/>
                  </a:lnTo>
                  <a:lnTo>
                    <a:pt x="342" y="96"/>
                  </a:lnTo>
                  <a:lnTo>
                    <a:pt x="354" y="102"/>
                  </a:lnTo>
                  <a:lnTo>
                    <a:pt x="366" y="108"/>
                  </a:lnTo>
                  <a:lnTo>
                    <a:pt x="372" y="114"/>
                  </a:lnTo>
                  <a:lnTo>
                    <a:pt x="384" y="120"/>
                  </a:lnTo>
                  <a:lnTo>
                    <a:pt x="397" y="126"/>
                  </a:lnTo>
                  <a:lnTo>
                    <a:pt x="403" y="132"/>
                  </a:lnTo>
                  <a:lnTo>
                    <a:pt x="415" y="144"/>
                  </a:lnTo>
                  <a:lnTo>
                    <a:pt x="421" y="150"/>
                  </a:lnTo>
                  <a:lnTo>
                    <a:pt x="433" y="156"/>
                  </a:lnTo>
                  <a:lnTo>
                    <a:pt x="439" y="162"/>
                  </a:lnTo>
                  <a:lnTo>
                    <a:pt x="451" y="174"/>
                  </a:lnTo>
                  <a:lnTo>
                    <a:pt x="457" y="180"/>
                  </a:lnTo>
                  <a:lnTo>
                    <a:pt x="469" y="186"/>
                  </a:lnTo>
                  <a:lnTo>
                    <a:pt x="475" y="198"/>
                  </a:lnTo>
                  <a:lnTo>
                    <a:pt x="234" y="433"/>
                  </a:lnTo>
                  <a:lnTo>
                    <a:pt x="228" y="427"/>
                  </a:lnTo>
                  <a:lnTo>
                    <a:pt x="222" y="421"/>
                  </a:lnTo>
                  <a:lnTo>
                    <a:pt x="216" y="421"/>
                  </a:lnTo>
                  <a:lnTo>
                    <a:pt x="216" y="415"/>
                  </a:lnTo>
                  <a:lnTo>
                    <a:pt x="210" y="409"/>
                  </a:lnTo>
                  <a:lnTo>
                    <a:pt x="204" y="409"/>
                  </a:lnTo>
                  <a:lnTo>
                    <a:pt x="198" y="403"/>
                  </a:lnTo>
                  <a:lnTo>
                    <a:pt x="192" y="397"/>
                  </a:lnTo>
                  <a:lnTo>
                    <a:pt x="186" y="391"/>
                  </a:lnTo>
                  <a:lnTo>
                    <a:pt x="180" y="391"/>
                  </a:lnTo>
                  <a:lnTo>
                    <a:pt x="174" y="385"/>
                  </a:lnTo>
                  <a:lnTo>
                    <a:pt x="168" y="379"/>
                  </a:lnTo>
                  <a:lnTo>
                    <a:pt x="162" y="379"/>
                  </a:lnTo>
                  <a:lnTo>
                    <a:pt x="156" y="373"/>
                  </a:lnTo>
                  <a:lnTo>
                    <a:pt x="150" y="373"/>
                  </a:lnTo>
                  <a:lnTo>
                    <a:pt x="144" y="367"/>
                  </a:lnTo>
                  <a:lnTo>
                    <a:pt x="138" y="367"/>
                  </a:lnTo>
                  <a:lnTo>
                    <a:pt x="132" y="361"/>
                  </a:lnTo>
                  <a:lnTo>
                    <a:pt x="126" y="361"/>
                  </a:lnTo>
                  <a:lnTo>
                    <a:pt x="120" y="361"/>
                  </a:lnTo>
                  <a:lnTo>
                    <a:pt x="114" y="355"/>
                  </a:lnTo>
                  <a:lnTo>
                    <a:pt x="108" y="355"/>
                  </a:lnTo>
                  <a:lnTo>
                    <a:pt x="102" y="355"/>
                  </a:lnTo>
                  <a:lnTo>
                    <a:pt x="96" y="349"/>
                  </a:lnTo>
                  <a:lnTo>
                    <a:pt x="90" y="349"/>
                  </a:lnTo>
                  <a:lnTo>
                    <a:pt x="84" y="349"/>
                  </a:lnTo>
                  <a:lnTo>
                    <a:pt x="78" y="343"/>
                  </a:lnTo>
                  <a:lnTo>
                    <a:pt x="72" y="343"/>
                  </a:lnTo>
                  <a:lnTo>
                    <a:pt x="66" y="343"/>
                  </a:lnTo>
                  <a:lnTo>
                    <a:pt x="60" y="343"/>
                  </a:lnTo>
                  <a:lnTo>
                    <a:pt x="54" y="343"/>
                  </a:lnTo>
                  <a:lnTo>
                    <a:pt x="54" y="337"/>
                  </a:lnTo>
                  <a:lnTo>
                    <a:pt x="48" y="337"/>
                  </a:lnTo>
                  <a:lnTo>
                    <a:pt x="42" y="337"/>
                  </a:lnTo>
                  <a:lnTo>
                    <a:pt x="36" y="337"/>
                  </a:lnTo>
                  <a:lnTo>
                    <a:pt x="30" y="337"/>
                  </a:lnTo>
                  <a:lnTo>
                    <a:pt x="24" y="337"/>
                  </a:lnTo>
                  <a:lnTo>
                    <a:pt x="18" y="337"/>
                  </a:lnTo>
                  <a:lnTo>
                    <a:pt x="12" y="337"/>
                  </a:lnTo>
                  <a:lnTo>
                    <a:pt x="6" y="337"/>
                  </a:lnTo>
                  <a:lnTo>
                    <a:pt x="0" y="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prstClr val="black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2806" name="TextBox 72"/>
            <p:cNvSpPr txBox="1">
              <a:spLocks noChangeArrowheads="1"/>
            </p:cNvSpPr>
            <p:nvPr/>
          </p:nvSpPr>
          <p:spPr bwMode="auto">
            <a:xfrm>
              <a:off x="1214414" y="1928802"/>
              <a:ext cx="1296000" cy="100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rgbClr val="0000FF"/>
                  </a:solidFill>
                  <a:latin typeface="Arial Narrow" pitchFamily="34" charset="0"/>
                </a:rPr>
                <a:t>2</a:t>
              </a:r>
            </a:p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FF"/>
                  </a:solidFill>
                  <a:latin typeface="Arial Narrow" pitchFamily="34" charset="0"/>
                </a:rPr>
                <a:t>Specific operating regulations</a:t>
              </a:r>
              <a:endParaRPr lang="en-GB" sz="1600" dirty="0">
                <a:solidFill>
                  <a:prstClr val="black"/>
                </a:solidFill>
                <a:latin typeface="Arial Narrow" pitchFamily="34" charset="0"/>
              </a:endParaRPr>
            </a:p>
          </p:txBody>
        </p:sp>
      </p:grpSp>
      <p:grpSp>
        <p:nvGrpSpPr>
          <p:cNvPr id="32777" name="Group 90"/>
          <p:cNvGrpSpPr>
            <a:grpSpLocks/>
          </p:cNvGrpSpPr>
          <p:nvPr/>
        </p:nvGrpSpPr>
        <p:grpSpPr bwMode="auto">
          <a:xfrm>
            <a:off x="1947856" y="1087438"/>
            <a:ext cx="1906582" cy="1754187"/>
            <a:chOff x="2521281" y="883710"/>
            <a:chExt cx="1905591" cy="1754340"/>
          </a:xfrm>
        </p:grpSpPr>
        <p:grpSp>
          <p:nvGrpSpPr>
            <p:cNvPr id="10" name="Group 4"/>
            <p:cNvGrpSpPr>
              <a:grpSpLocks/>
            </p:cNvGrpSpPr>
            <p:nvPr/>
          </p:nvGrpSpPr>
          <p:grpSpPr bwMode="auto">
            <a:xfrm>
              <a:off x="2521281" y="883710"/>
              <a:ext cx="1905591" cy="1754340"/>
              <a:chOff x="2277" y="480"/>
              <a:chExt cx="1260" cy="1151"/>
            </a:xfrm>
            <a:solidFill>
              <a:schemeClr val="bg2">
                <a:lumMod val="50000"/>
              </a:schemeClr>
            </a:solidFill>
          </p:grpSpPr>
          <p:sp>
            <p:nvSpPr>
              <p:cNvPr id="30763" name="Freeform 5"/>
              <p:cNvSpPr>
                <a:spLocks/>
              </p:cNvSpPr>
              <p:nvPr/>
            </p:nvSpPr>
            <p:spPr bwMode="auto">
              <a:xfrm rot="-1358871">
                <a:off x="2277" y="480"/>
                <a:ext cx="1260" cy="1151"/>
              </a:xfrm>
              <a:custGeom>
                <a:avLst/>
                <a:gdLst>
                  <a:gd name="T0" fmla="*/ 1584 w 475"/>
                  <a:gd name="T1" fmla="*/ 0 h 433"/>
                  <a:gd name="T2" fmla="*/ 4700 w 475"/>
                  <a:gd name="T3" fmla="*/ 0 h 433"/>
                  <a:gd name="T4" fmla="*/ 7873 w 475"/>
                  <a:gd name="T5" fmla="*/ 0 h 433"/>
                  <a:gd name="T6" fmla="*/ 10244 w 475"/>
                  <a:gd name="T7" fmla="*/ 805 h 433"/>
                  <a:gd name="T8" fmla="*/ 13420 w 475"/>
                  <a:gd name="T9" fmla="*/ 805 h 433"/>
                  <a:gd name="T10" fmla="*/ 16537 w 475"/>
                  <a:gd name="T11" fmla="*/ 1598 h 433"/>
                  <a:gd name="T12" fmla="*/ 19709 w 475"/>
                  <a:gd name="T13" fmla="*/ 2403 h 433"/>
                  <a:gd name="T14" fmla="*/ 22882 w 475"/>
                  <a:gd name="T15" fmla="*/ 3195 h 433"/>
                  <a:gd name="T16" fmla="*/ 25197 w 475"/>
                  <a:gd name="T17" fmla="*/ 4001 h 433"/>
                  <a:gd name="T18" fmla="*/ 28370 w 475"/>
                  <a:gd name="T19" fmla="*/ 4790 h 433"/>
                  <a:gd name="T20" fmla="*/ 31545 w 475"/>
                  <a:gd name="T21" fmla="*/ 5596 h 433"/>
                  <a:gd name="T22" fmla="*/ 34662 w 475"/>
                  <a:gd name="T23" fmla="*/ 7193 h 433"/>
                  <a:gd name="T24" fmla="*/ 37033 w 475"/>
                  <a:gd name="T25" fmla="*/ 7943 h 433"/>
                  <a:gd name="T26" fmla="*/ 40206 w 475"/>
                  <a:gd name="T27" fmla="*/ 9540 h 433"/>
                  <a:gd name="T28" fmla="*/ 42535 w 475"/>
                  <a:gd name="T29" fmla="*/ 11135 h 433"/>
                  <a:gd name="T30" fmla="*/ 44906 w 475"/>
                  <a:gd name="T31" fmla="*/ 12733 h 433"/>
                  <a:gd name="T32" fmla="*/ 48079 w 475"/>
                  <a:gd name="T33" fmla="*/ 14330 h 433"/>
                  <a:gd name="T34" fmla="*/ 50450 w 475"/>
                  <a:gd name="T35" fmla="*/ 15928 h 433"/>
                  <a:gd name="T36" fmla="*/ 52936 w 475"/>
                  <a:gd name="T37" fmla="*/ 17523 h 433"/>
                  <a:gd name="T38" fmla="*/ 55307 w 475"/>
                  <a:gd name="T39" fmla="*/ 19926 h 433"/>
                  <a:gd name="T40" fmla="*/ 57679 w 475"/>
                  <a:gd name="T41" fmla="*/ 21523 h 433"/>
                  <a:gd name="T42" fmla="*/ 60008 w 475"/>
                  <a:gd name="T43" fmla="*/ 23876 h 433"/>
                  <a:gd name="T44" fmla="*/ 62379 w 475"/>
                  <a:gd name="T45" fmla="*/ 26258 h 433"/>
                  <a:gd name="T46" fmla="*/ 30741 w 475"/>
                  <a:gd name="T47" fmla="*/ 57476 h 433"/>
                  <a:gd name="T48" fmla="*/ 29152 w 475"/>
                  <a:gd name="T49" fmla="*/ 55878 h 433"/>
                  <a:gd name="T50" fmla="*/ 28370 w 475"/>
                  <a:gd name="T51" fmla="*/ 55073 h 433"/>
                  <a:gd name="T52" fmla="*/ 26789 w 475"/>
                  <a:gd name="T53" fmla="*/ 54267 h 433"/>
                  <a:gd name="T54" fmla="*/ 25998 w 475"/>
                  <a:gd name="T55" fmla="*/ 53475 h 433"/>
                  <a:gd name="T56" fmla="*/ 24417 w 475"/>
                  <a:gd name="T57" fmla="*/ 51877 h 433"/>
                  <a:gd name="T58" fmla="*/ 22882 w 475"/>
                  <a:gd name="T59" fmla="*/ 51072 h 433"/>
                  <a:gd name="T60" fmla="*/ 22081 w 475"/>
                  <a:gd name="T61" fmla="*/ 50282 h 433"/>
                  <a:gd name="T62" fmla="*/ 20497 w 475"/>
                  <a:gd name="T63" fmla="*/ 49533 h 433"/>
                  <a:gd name="T64" fmla="*/ 18908 w 475"/>
                  <a:gd name="T65" fmla="*/ 48719 h 433"/>
                  <a:gd name="T66" fmla="*/ 18125 w 475"/>
                  <a:gd name="T67" fmla="*/ 48719 h 433"/>
                  <a:gd name="T68" fmla="*/ 16537 w 475"/>
                  <a:gd name="T69" fmla="*/ 47935 h 433"/>
                  <a:gd name="T70" fmla="*/ 14953 w 475"/>
                  <a:gd name="T71" fmla="*/ 47125 h 433"/>
                  <a:gd name="T72" fmla="*/ 13420 w 475"/>
                  <a:gd name="T73" fmla="*/ 47125 h 433"/>
                  <a:gd name="T74" fmla="*/ 11836 w 475"/>
                  <a:gd name="T75" fmla="*/ 46338 h 433"/>
                  <a:gd name="T76" fmla="*/ 10244 w 475"/>
                  <a:gd name="T77" fmla="*/ 45527 h 433"/>
                  <a:gd name="T78" fmla="*/ 8661 w 475"/>
                  <a:gd name="T79" fmla="*/ 45527 h 433"/>
                  <a:gd name="T80" fmla="*/ 7072 w 475"/>
                  <a:gd name="T81" fmla="*/ 45527 h 433"/>
                  <a:gd name="T82" fmla="*/ 6289 w 475"/>
                  <a:gd name="T83" fmla="*/ 44743 h 433"/>
                  <a:gd name="T84" fmla="*/ 4700 w 475"/>
                  <a:gd name="T85" fmla="*/ 44743 h 433"/>
                  <a:gd name="T86" fmla="*/ 3173 w 475"/>
                  <a:gd name="T87" fmla="*/ 44743 h 433"/>
                  <a:gd name="T88" fmla="*/ 1584 w 475"/>
                  <a:gd name="T89" fmla="*/ 44743 h 433"/>
                  <a:gd name="T90" fmla="*/ 0 w 475"/>
                  <a:gd name="T91" fmla="*/ 44743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0764" name="Text Box 6"/>
              <p:cNvSpPr txBox="1">
                <a:spLocks noChangeArrowheads="1"/>
              </p:cNvSpPr>
              <p:nvPr/>
            </p:nvSpPr>
            <p:spPr bwMode="auto">
              <a:xfrm>
                <a:off x="2767" y="703"/>
                <a:ext cx="116" cy="2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 b="1" dirty="0">
                  <a:solidFill>
                    <a:srgbClr val="FF0000"/>
                  </a:solidFill>
                  <a:latin typeface="Tahoma" pitchFamily="34" charset="0"/>
                  <a:cs typeface="Arial" charset="0"/>
                </a:endParaRPr>
              </a:p>
            </p:txBody>
          </p:sp>
        </p:grpSp>
        <p:sp>
          <p:nvSpPr>
            <p:cNvPr id="32804" name="TextBox 73"/>
            <p:cNvSpPr txBox="1">
              <a:spLocks noChangeArrowheads="1"/>
            </p:cNvSpPr>
            <p:nvPr/>
          </p:nvSpPr>
          <p:spPr bwMode="auto">
            <a:xfrm>
              <a:off x="2628660" y="1142984"/>
              <a:ext cx="1296000" cy="1323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prstClr val="black"/>
                  </a:solidFill>
                  <a:latin typeface="Arial Narrow" pitchFamily="34" charset="0"/>
                </a:rPr>
                <a:t>3</a:t>
              </a:r>
            </a:p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CA" sz="1600" dirty="0">
                  <a:solidFill>
                    <a:prstClr val="black"/>
                  </a:solidFill>
                  <a:latin typeface="Arial Narrow" pitchFamily="34" charset="0"/>
                </a:rPr>
                <a:t>State civil aviation and safety oversight functions</a:t>
              </a:r>
            </a:p>
          </p:txBody>
        </p:sp>
      </p:grpSp>
      <p:grpSp>
        <p:nvGrpSpPr>
          <p:cNvPr id="32778" name="Group 96"/>
          <p:cNvGrpSpPr>
            <a:grpSpLocks/>
          </p:cNvGrpSpPr>
          <p:nvPr/>
        </p:nvGrpSpPr>
        <p:grpSpPr bwMode="auto">
          <a:xfrm>
            <a:off x="688972" y="4648200"/>
            <a:ext cx="1741481" cy="1920875"/>
            <a:chOff x="1262103" y="4445152"/>
            <a:chExt cx="1740743" cy="1920476"/>
          </a:xfrm>
        </p:grpSpPr>
        <p:sp>
          <p:nvSpPr>
            <p:cNvPr id="57" name="Freeform 5"/>
            <p:cNvSpPr>
              <a:spLocks/>
            </p:cNvSpPr>
            <p:nvPr/>
          </p:nvSpPr>
          <p:spPr bwMode="auto">
            <a:xfrm rot="3840000" flipV="1">
              <a:off x="1172242" y="4535016"/>
              <a:ext cx="1920476" cy="1740749"/>
            </a:xfrm>
            <a:custGeom>
              <a:avLst/>
              <a:gdLst>
                <a:gd name="T0" fmla="*/ 1584 w 475"/>
                <a:gd name="T1" fmla="*/ 0 h 433"/>
                <a:gd name="T2" fmla="*/ 4700 w 475"/>
                <a:gd name="T3" fmla="*/ 0 h 433"/>
                <a:gd name="T4" fmla="*/ 7873 w 475"/>
                <a:gd name="T5" fmla="*/ 0 h 433"/>
                <a:gd name="T6" fmla="*/ 10244 w 475"/>
                <a:gd name="T7" fmla="*/ 805 h 433"/>
                <a:gd name="T8" fmla="*/ 13420 w 475"/>
                <a:gd name="T9" fmla="*/ 805 h 433"/>
                <a:gd name="T10" fmla="*/ 16537 w 475"/>
                <a:gd name="T11" fmla="*/ 1598 h 433"/>
                <a:gd name="T12" fmla="*/ 19709 w 475"/>
                <a:gd name="T13" fmla="*/ 2403 h 433"/>
                <a:gd name="T14" fmla="*/ 22882 w 475"/>
                <a:gd name="T15" fmla="*/ 3195 h 433"/>
                <a:gd name="T16" fmla="*/ 25197 w 475"/>
                <a:gd name="T17" fmla="*/ 4001 h 433"/>
                <a:gd name="T18" fmla="*/ 28370 w 475"/>
                <a:gd name="T19" fmla="*/ 4790 h 433"/>
                <a:gd name="T20" fmla="*/ 31545 w 475"/>
                <a:gd name="T21" fmla="*/ 5596 h 433"/>
                <a:gd name="T22" fmla="*/ 34662 w 475"/>
                <a:gd name="T23" fmla="*/ 7193 h 433"/>
                <a:gd name="T24" fmla="*/ 37033 w 475"/>
                <a:gd name="T25" fmla="*/ 7943 h 433"/>
                <a:gd name="T26" fmla="*/ 40206 w 475"/>
                <a:gd name="T27" fmla="*/ 9540 h 433"/>
                <a:gd name="T28" fmla="*/ 42535 w 475"/>
                <a:gd name="T29" fmla="*/ 11135 h 433"/>
                <a:gd name="T30" fmla="*/ 44906 w 475"/>
                <a:gd name="T31" fmla="*/ 12733 h 433"/>
                <a:gd name="T32" fmla="*/ 48079 w 475"/>
                <a:gd name="T33" fmla="*/ 14330 h 433"/>
                <a:gd name="T34" fmla="*/ 50450 w 475"/>
                <a:gd name="T35" fmla="*/ 15928 h 433"/>
                <a:gd name="T36" fmla="*/ 52936 w 475"/>
                <a:gd name="T37" fmla="*/ 17523 h 433"/>
                <a:gd name="T38" fmla="*/ 55307 w 475"/>
                <a:gd name="T39" fmla="*/ 19926 h 433"/>
                <a:gd name="T40" fmla="*/ 57679 w 475"/>
                <a:gd name="T41" fmla="*/ 21523 h 433"/>
                <a:gd name="T42" fmla="*/ 60008 w 475"/>
                <a:gd name="T43" fmla="*/ 23876 h 433"/>
                <a:gd name="T44" fmla="*/ 62379 w 475"/>
                <a:gd name="T45" fmla="*/ 26258 h 433"/>
                <a:gd name="T46" fmla="*/ 30741 w 475"/>
                <a:gd name="T47" fmla="*/ 57476 h 433"/>
                <a:gd name="T48" fmla="*/ 29152 w 475"/>
                <a:gd name="T49" fmla="*/ 55878 h 433"/>
                <a:gd name="T50" fmla="*/ 28370 w 475"/>
                <a:gd name="T51" fmla="*/ 55073 h 433"/>
                <a:gd name="T52" fmla="*/ 26789 w 475"/>
                <a:gd name="T53" fmla="*/ 54267 h 433"/>
                <a:gd name="T54" fmla="*/ 25998 w 475"/>
                <a:gd name="T55" fmla="*/ 53475 h 433"/>
                <a:gd name="T56" fmla="*/ 24417 w 475"/>
                <a:gd name="T57" fmla="*/ 51877 h 433"/>
                <a:gd name="T58" fmla="*/ 22882 w 475"/>
                <a:gd name="T59" fmla="*/ 51072 h 433"/>
                <a:gd name="T60" fmla="*/ 22081 w 475"/>
                <a:gd name="T61" fmla="*/ 50282 h 433"/>
                <a:gd name="T62" fmla="*/ 20497 w 475"/>
                <a:gd name="T63" fmla="*/ 49533 h 433"/>
                <a:gd name="T64" fmla="*/ 18908 w 475"/>
                <a:gd name="T65" fmla="*/ 48719 h 433"/>
                <a:gd name="T66" fmla="*/ 18125 w 475"/>
                <a:gd name="T67" fmla="*/ 48719 h 433"/>
                <a:gd name="T68" fmla="*/ 16537 w 475"/>
                <a:gd name="T69" fmla="*/ 47935 h 433"/>
                <a:gd name="T70" fmla="*/ 14953 w 475"/>
                <a:gd name="T71" fmla="*/ 47125 h 433"/>
                <a:gd name="T72" fmla="*/ 13420 w 475"/>
                <a:gd name="T73" fmla="*/ 47125 h 433"/>
                <a:gd name="T74" fmla="*/ 11836 w 475"/>
                <a:gd name="T75" fmla="*/ 46338 h 433"/>
                <a:gd name="T76" fmla="*/ 10244 w 475"/>
                <a:gd name="T77" fmla="*/ 45527 h 433"/>
                <a:gd name="T78" fmla="*/ 8661 w 475"/>
                <a:gd name="T79" fmla="*/ 45527 h 433"/>
                <a:gd name="T80" fmla="*/ 7072 w 475"/>
                <a:gd name="T81" fmla="*/ 45527 h 433"/>
                <a:gd name="T82" fmla="*/ 6289 w 475"/>
                <a:gd name="T83" fmla="*/ 44743 h 433"/>
                <a:gd name="T84" fmla="*/ 4700 w 475"/>
                <a:gd name="T85" fmla="*/ 44743 h 433"/>
                <a:gd name="T86" fmla="*/ 3173 w 475"/>
                <a:gd name="T87" fmla="*/ 44743 h 433"/>
                <a:gd name="T88" fmla="*/ 1584 w 475"/>
                <a:gd name="T89" fmla="*/ 44743 h 433"/>
                <a:gd name="T90" fmla="*/ 0 w 475"/>
                <a:gd name="T91" fmla="*/ 44743 h 4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5"/>
                <a:gd name="T139" fmla="*/ 0 h 433"/>
                <a:gd name="T140" fmla="*/ 475 w 475"/>
                <a:gd name="T141" fmla="*/ 433 h 43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5" h="433">
                  <a:moveTo>
                    <a:pt x="0" y="0"/>
                  </a:moveTo>
                  <a:lnTo>
                    <a:pt x="12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8" y="6"/>
                  </a:lnTo>
                  <a:lnTo>
                    <a:pt x="90" y="6"/>
                  </a:lnTo>
                  <a:lnTo>
                    <a:pt x="102" y="6"/>
                  </a:lnTo>
                  <a:lnTo>
                    <a:pt x="114" y="6"/>
                  </a:lnTo>
                  <a:lnTo>
                    <a:pt x="126" y="12"/>
                  </a:lnTo>
                  <a:lnTo>
                    <a:pt x="138" y="12"/>
                  </a:lnTo>
                  <a:lnTo>
                    <a:pt x="150" y="18"/>
                  </a:lnTo>
                  <a:lnTo>
                    <a:pt x="162" y="18"/>
                  </a:lnTo>
                  <a:lnTo>
                    <a:pt x="174" y="24"/>
                  </a:lnTo>
                  <a:lnTo>
                    <a:pt x="186" y="24"/>
                  </a:lnTo>
                  <a:lnTo>
                    <a:pt x="192" y="30"/>
                  </a:lnTo>
                  <a:lnTo>
                    <a:pt x="204" y="30"/>
                  </a:lnTo>
                  <a:lnTo>
                    <a:pt x="216" y="36"/>
                  </a:lnTo>
                  <a:lnTo>
                    <a:pt x="228" y="42"/>
                  </a:lnTo>
                  <a:lnTo>
                    <a:pt x="240" y="42"/>
                  </a:lnTo>
                  <a:lnTo>
                    <a:pt x="252" y="48"/>
                  </a:lnTo>
                  <a:lnTo>
                    <a:pt x="264" y="54"/>
                  </a:lnTo>
                  <a:lnTo>
                    <a:pt x="270" y="54"/>
                  </a:lnTo>
                  <a:lnTo>
                    <a:pt x="282" y="60"/>
                  </a:lnTo>
                  <a:lnTo>
                    <a:pt x="294" y="66"/>
                  </a:lnTo>
                  <a:lnTo>
                    <a:pt x="306" y="72"/>
                  </a:lnTo>
                  <a:lnTo>
                    <a:pt x="312" y="78"/>
                  </a:lnTo>
                  <a:lnTo>
                    <a:pt x="324" y="84"/>
                  </a:lnTo>
                  <a:lnTo>
                    <a:pt x="336" y="90"/>
                  </a:lnTo>
                  <a:lnTo>
                    <a:pt x="342" y="96"/>
                  </a:lnTo>
                  <a:lnTo>
                    <a:pt x="354" y="102"/>
                  </a:lnTo>
                  <a:lnTo>
                    <a:pt x="366" y="108"/>
                  </a:lnTo>
                  <a:lnTo>
                    <a:pt x="372" y="114"/>
                  </a:lnTo>
                  <a:lnTo>
                    <a:pt x="384" y="120"/>
                  </a:lnTo>
                  <a:lnTo>
                    <a:pt x="397" y="126"/>
                  </a:lnTo>
                  <a:lnTo>
                    <a:pt x="403" y="132"/>
                  </a:lnTo>
                  <a:lnTo>
                    <a:pt x="415" y="144"/>
                  </a:lnTo>
                  <a:lnTo>
                    <a:pt x="421" y="150"/>
                  </a:lnTo>
                  <a:lnTo>
                    <a:pt x="433" y="156"/>
                  </a:lnTo>
                  <a:lnTo>
                    <a:pt x="439" y="162"/>
                  </a:lnTo>
                  <a:lnTo>
                    <a:pt x="451" y="174"/>
                  </a:lnTo>
                  <a:lnTo>
                    <a:pt x="457" y="180"/>
                  </a:lnTo>
                  <a:lnTo>
                    <a:pt x="469" y="186"/>
                  </a:lnTo>
                  <a:lnTo>
                    <a:pt x="475" y="198"/>
                  </a:lnTo>
                  <a:lnTo>
                    <a:pt x="234" y="433"/>
                  </a:lnTo>
                  <a:lnTo>
                    <a:pt x="228" y="427"/>
                  </a:lnTo>
                  <a:lnTo>
                    <a:pt x="222" y="421"/>
                  </a:lnTo>
                  <a:lnTo>
                    <a:pt x="216" y="421"/>
                  </a:lnTo>
                  <a:lnTo>
                    <a:pt x="216" y="415"/>
                  </a:lnTo>
                  <a:lnTo>
                    <a:pt x="210" y="409"/>
                  </a:lnTo>
                  <a:lnTo>
                    <a:pt x="204" y="409"/>
                  </a:lnTo>
                  <a:lnTo>
                    <a:pt x="198" y="403"/>
                  </a:lnTo>
                  <a:lnTo>
                    <a:pt x="192" y="397"/>
                  </a:lnTo>
                  <a:lnTo>
                    <a:pt x="186" y="391"/>
                  </a:lnTo>
                  <a:lnTo>
                    <a:pt x="180" y="391"/>
                  </a:lnTo>
                  <a:lnTo>
                    <a:pt x="174" y="385"/>
                  </a:lnTo>
                  <a:lnTo>
                    <a:pt x="168" y="379"/>
                  </a:lnTo>
                  <a:lnTo>
                    <a:pt x="162" y="379"/>
                  </a:lnTo>
                  <a:lnTo>
                    <a:pt x="156" y="373"/>
                  </a:lnTo>
                  <a:lnTo>
                    <a:pt x="150" y="373"/>
                  </a:lnTo>
                  <a:lnTo>
                    <a:pt x="144" y="367"/>
                  </a:lnTo>
                  <a:lnTo>
                    <a:pt x="138" y="367"/>
                  </a:lnTo>
                  <a:lnTo>
                    <a:pt x="132" y="361"/>
                  </a:lnTo>
                  <a:lnTo>
                    <a:pt x="126" y="361"/>
                  </a:lnTo>
                  <a:lnTo>
                    <a:pt x="120" y="361"/>
                  </a:lnTo>
                  <a:lnTo>
                    <a:pt x="114" y="355"/>
                  </a:lnTo>
                  <a:lnTo>
                    <a:pt x="108" y="355"/>
                  </a:lnTo>
                  <a:lnTo>
                    <a:pt x="102" y="355"/>
                  </a:lnTo>
                  <a:lnTo>
                    <a:pt x="96" y="349"/>
                  </a:lnTo>
                  <a:lnTo>
                    <a:pt x="90" y="349"/>
                  </a:lnTo>
                  <a:lnTo>
                    <a:pt x="84" y="349"/>
                  </a:lnTo>
                  <a:lnTo>
                    <a:pt x="78" y="343"/>
                  </a:lnTo>
                  <a:lnTo>
                    <a:pt x="72" y="343"/>
                  </a:lnTo>
                  <a:lnTo>
                    <a:pt x="66" y="343"/>
                  </a:lnTo>
                  <a:lnTo>
                    <a:pt x="60" y="343"/>
                  </a:lnTo>
                  <a:lnTo>
                    <a:pt x="54" y="343"/>
                  </a:lnTo>
                  <a:lnTo>
                    <a:pt x="54" y="337"/>
                  </a:lnTo>
                  <a:lnTo>
                    <a:pt x="48" y="337"/>
                  </a:lnTo>
                  <a:lnTo>
                    <a:pt x="42" y="337"/>
                  </a:lnTo>
                  <a:lnTo>
                    <a:pt x="36" y="337"/>
                  </a:lnTo>
                  <a:lnTo>
                    <a:pt x="30" y="337"/>
                  </a:lnTo>
                  <a:lnTo>
                    <a:pt x="24" y="337"/>
                  </a:lnTo>
                  <a:lnTo>
                    <a:pt x="18" y="337"/>
                  </a:lnTo>
                  <a:lnTo>
                    <a:pt x="12" y="337"/>
                  </a:lnTo>
                  <a:lnTo>
                    <a:pt x="6" y="337"/>
                  </a:lnTo>
                  <a:lnTo>
                    <a:pt x="0" y="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8100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dirty="0">
                <a:solidFill>
                  <a:prstClr val="black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2802" name="TextBox 76"/>
            <p:cNvSpPr txBox="1">
              <a:spLocks noChangeArrowheads="1"/>
            </p:cNvSpPr>
            <p:nvPr/>
          </p:nvSpPr>
          <p:spPr bwMode="auto">
            <a:xfrm>
              <a:off x="1347174" y="4864254"/>
              <a:ext cx="1296000" cy="9130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rgbClr val="0000FF"/>
                  </a:solidFill>
                  <a:latin typeface="Arial Narrow" pitchFamily="34" charset="0"/>
                </a:rPr>
                <a:t>8</a:t>
              </a:r>
            </a:p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CA" sz="1600" dirty="0">
                  <a:solidFill>
                    <a:srgbClr val="0000FF"/>
                  </a:solidFill>
                  <a:latin typeface="Arial Narrow" pitchFamily="34" charset="0"/>
                </a:rPr>
                <a:t>Resolution of safety concerns</a:t>
              </a:r>
            </a:p>
          </p:txBody>
        </p:sp>
      </p:grpSp>
      <p:grpSp>
        <p:nvGrpSpPr>
          <p:cNvPr id="32786" name="Group 92"/>
          <p:cNvGrpSpPr>
            <a:grpSpLocks/>
          </p:cNvGrpSpPr>
          <p:nvPr/>
        </p:nvGrpSpPr>
        <p:grpSpPr bwMode="auto">
          <a:xfrm>
            <a:off x="3851262" y="2894013"/>
            <a:ext cx="1765294" cy="1836737"/>
            <a:chOff x="4439468" y="2684000"/>
            <a:chExt cx="1740743" cy="1920476"/>
          </a:xfrm>
        </p:grpSpPr>
        <p:sp>
          <p:nvSpPr>
            <p:cNvPr id="53" name="Freeform 5"/>
            <p:cNvSpPr>
              <a:spLocks/>
            </p:cNvSpPr>
            <p:nvPr/>
          </p:nvSpPr>
          <p:spPr bwMode="auto">
            <a:xfrm rot="6900000" flipH="1">
              <a:off x="4349617" y="2773864"/>
              <a:ext cx="1920476" cy="1740749"/>
            </a:xfrm>
            <a:custGeom>
              <a:avLst/>
              <a:gdLst>
                <a:gd name="T0" fmla="*/ 1584 w 475"/>
                <a:gd name="T1" fmla="*/ 0 h 433"/>
                <a:gd name="T2" fmla="*/ 4700 w 475"/>
                <a:gd name="T3" fmla="*/ 0 h 433"/>
                <a:gd name="T4" fmla="*/ 7873 w 475"/>
                <a:gd name="T5" fmla="*/ 0 h 433"/>
                <a:gd name="T6" fmla="*/ 10244 w 475"/>
                <a:gd name="T7" fmla="*/ 805 h 433"/>
                <a:gd name="T8" fmla="*/ 13420 w 475"/>
                <a:gd name="T9" fmla="*/ 805 h 433"/>
                <a:gd name="T10" fmla="*/ 16537 w 475"/>
                <a:gd name="T11" fmla="*/ 1598 h 433"/>
                <a:gd name="T12" fmla="*/ 19709 w 475"/>
                <a:gd name="T13" fmla="*/ 2403 h 433"/>
                <a:gd name="T14" fmla="*/ 22882 w 475"/>
                <a:gd name="T15" fmla="*/ 3195 h 433"/>
                <a:gd name="T16" fmla="*/ 25197 w 475"/>
                <a:gd name="T17" fmla="*/ 4001 h 433"/>
                <a:gd name="T18" fmla="*/ 28370 w 475"/>
                <a:gd name="T19" fmla="*/ 4790 h 433"/>
                <a:gd name="T20" fmla="*/ 31545 w 475"/>
                <a:gd name="T21" fmla="*/ 5596 h 433"/>
                <a:gd name="T22" fmla="*/ 34662 w 475"/>
                <a:gd name="T23" fmla="*/ 7193 h 433"/>
                <a:gd name="T24" fmla="*/ 37033 w 475"/>
                <a:gd name="T25" fmla="*/ 7943 h 433"/>
                <a:gd name="T26" fmla="*/ 40206 w 475"/>
                <a:gd name="T27" fmla="*/ 9540 h 433"/>
                <a:gd name="T28" fmla="*/ 42535 w 475"/>
                <a:gd name="T29" fmla="*/ 11135 h 433"/>
                <a:gd name="T30" fmla="*/ 44906 w 475"/>
                <a:gd name="T31" fmla="*/ 12733 h 433"/>
                <a:gd name="T32" fmla="*/ 48079 w 475"/>
                <a:gd name="T33" fmla="*/ 14330 h 433"/>
                <a:gd name="T34" fmla="*/ 50450 w 475"/>
                <a:gd name="T35" fmla="*/ 15928 h 433"/>
                <a:gd name="T36" fmla="*/ 52936 w 475"/>
                <a:gd name="T37" fmla="*/ 17523 h 433"/>
                <a:gd name="T38" fmla="*/ 55307 w 475"/>
                <a:gd name="T39" fmla="*/ 19926 h 433"/>
                <a:gd name="T40" fmla="*/ 57679 w 475"/>
                <a:gd name="T41" fmla="*/ 21523 h 433"/>
                <a:gd name="T42" fmla="*/ 60008 w 475"/>
                <a:gd name="T43" fmla="*/ 23876 h 433"/>
                <a:gd name="T44" fmla="*/ 62379 w 475"/>
                <a:gd name="T45" fmla="*/ 26258 h 433"/>
                <a:gd name="T46" fmla="*/ 30741 w 475"/>
                <a:gd name="T47" fmla="*/ 57476 h 433"/>
                <a:gd name="T48" fmla="*/ 29152 w 475"/>
                <a:gd name="T49" fmla="*/ 55878 h 433"/>
                <a:gd name="T50" fmla="*/ 28370 w 475"/>
                <a:gd name="T51" fmla="*/ 55073 h 433"/>
                <a:gd name="T52" fmla="*/ 26789 w 475"/>
                <a:gd name="T53" fmla="*/ 54267 h 433"/>
                <a:gd name="T54" fmla="*/ 25998 w 475"/>
                <a:gd name="T55" fmla="*/ 53475 h 433"/>
                <a:gd name="T56" fmla="*/ 24417 w 475"/>
                <a:gd name="T57" fmla="*/ 51877 h 433"/>
                <a:gd name="T58" fmla="*/ 22882 w 475"/>
                <a:gd name="T59" fmla="*/ 51072 h 433"/>
                <a:gd name="T60" fmla="*/ 22081 w 475"/>
                <a:gd name="T61" fmla="*/ 50282 h 433"/>
                <a:gd name="T62" fmla="*/ 20497 w 475"/>
                <a:gd name="T63" fmla="*/ 49533 h 433"/>
                <a:gd name="T64" fmla="*/ 18908 w 475"/>
                <a:gd name="T65" fmla="*/ 48719 h 433"/>
                <a:gd name="T66" fmla="*/ 18125 w 475"/>
                <a:gd name="T67" fmla="*/ 48719 h 433"/>
                <a:gd name="T68" fmla="*/ 16537 w 475"/>
                <a:gd name="T69" fmla="*/ 47935 h 433"/>
                <a:gd name="T70" fmla="*/ 14953 w 475"/>
                <a:gd name="T71" fmla="*/ 47125 h 433"/>
                <a:gd name="T72" fmla="*/ 13420 w 475"/>
                <a:gd name="T73" fmla="*/ 47125 h 433"/>
                <a:gd name="T74" fmla="*/ 11836 w 475"/>
                <a:gd name="T75" fmla="*/ 46338 h 433"/>
                <a:gd name="T76" fmla="*/ 10244 w 475"/>
                <a:gd name="T77" fmla="*/ 45527 h 433"/>
                <a:gd name="T78" fmla="*/ 8661 w 475"/>
                <a:gd name="T79" fmla="*/ 45527 h 433"/>
                <a:gd name="T80" fmla="*/ 7072 w 475"/>
                <a:gd name="T81" fmla="*/ 45527 h 433"/>
                <a:gd name="T82" fmla="*/ 6289 w 475"/>
                <a:gd name="T83" fmla="*/ 44743 h 433"/>
                <a:gd name="T84" fmla="*/ 4700 w 475"/>
                <a:gd name="T85" fmla="*/ 44743 h 433"/>
                <a:gd name="T86" fmla="*/ 3173 w 475"/>
                <a:gd name="T87" fmla="*/ 44743 h 433"/>
                <a:gd name="T88" fmla="*/ 1584 w 475"/>
                <a:gd name="T89" fmla="*/ 44743 h 433"/>
                <a:gd name="T90" fmla="*/ 0 w 475"/>
                <a:gd name="T91" fmla="*/ 44743 h 4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5"/>
                <a:gd name="T139" fmla="*/ 0 h 433"/>
                <a:gd name="T140" fmla="*/ 475 w 475"/>
                <a:gd name="T141" fmla="*/ 433 h 43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5" h="433">
                  <a:moveTo>
                    <a:pt x="0" y="0"/>
                  </a:moveTo>
                  <a:lnTo>
                    <a:pt x="12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8" y="6"/>
                  </a:lnTo>
                  <a:lnTo>
                    <a:pt x="90" y="6"/>
                  </a:lnTo>
                  <a:lnTo>
                    <a:pt x="102" y="6"/>
                  </a:lnTo>
                  <a:lnTo>
                    <a:pt x="114" y="6"/>
                  </a:lnTo>
                  <a:lnTo>
                    <a:pt x="126" y="12"/>
                  </a:lnTo>
                  <a:lnTo>
                    <a:pt x="138" y="12"/>
                  </a:lnTo>
                  <a:lnTo>
                    <a:pt x="150" y="18"/>
                  </a:lnTo>
                  <a:lnTo>
                    <a:pt x="162" y="18"/>
                  </a:lnTo>
                  <a:lnTo>
                    <a:pt x="174" y="24"/>
                  </a:lnTo>
                  <a:lnTo>
                    <a:pt x="186" y="24"/>
                  </a:lnTo>
                  <a:lnTo>
                    <a:pt x="192" y="30"/>
                  </a:lnTo>
                  <a:lnTo>
                    <a:pt x="204" y="30"/>
                  </a:lnTo>
                  <a:lnTo>
                    <a:pt x="216" y="36"/>
                  </a:lnTo>
                  <a:lnTo>
                    <a:pt x="228" y="42"/>
                  </a:lnTo>
                  <a:lnTo>
                    <a:pt x="240" y="42"/>
                  </a:lnTo>
                  <a:lnTo>
                    <a:pt x="252" y="48"/>
                  </a:lnTo>
                  <a:lnTo>
                    <a:pt x="264" y="54"/>
                  </a:lnTo>
                  <a:lnTo>
                    <a:pt x="270" y="54"/>
                  </a:lnTo>
                  <a:lnTo>
                    <a:pt x="282" y="60"/>
                  </a:lnTo>
                  <a:lnTo>
                    <a:pt x="294" y="66"/>
                  </a:lnTo>
                  <a:lnTo>
                    <a:pt x="306" y="72"/>
                  </a:lnTo>
                  <a:lnTo>
                    <a:pt x="312" y="78"/>
                  </a:lnTo>
                  <a:lnTo>
                    <a:pt x="324" y="84"/>
                  </a:lnTo>
                  <a:lnTo>
                    <a:pt x="336" y="90"/>
                  </a:lnTo>
                  <a:lnTo>
                    <a:pt x="342" y="96"/>
                  </a:lnTo>
                  <a:lnTo>
                    <a:pt x="354" y="102"/>
                  </a:lnTo>
                  <a:lnTo>
                    <a:pt x="366" y="108"/>
                  </a:lnTo>
                  <a:lnTo>
                    <a:pt x="372" y="114"/>
                  </a:lnTo>
                  <a:lnTo>
                    <a:pt x="384" y="120"/>
                  </a:lnTo>
                  <a:lnTo>
                    <a:pt x="397" y="126"/>
                  </a:lnTo>
                  <a:lnTo>
                    <a:pt x="403" y="132"/>
                  </a:lnTo>
                  <a:lnTo>
                    <a:pt x="415" y="144"/>
                  </a:lnTo>
                  <a:lnTo>
                    <a:pt x="421" y="150"/>
                  </a:lnTo>
                  <a:lnTo>
                    <a:pt x="433" y="156"/>
                  </a:lnTo>
                  <a:lnTo>
                    <a:pt x="439" y="162"/>
                  </a:lnTo>
                  <a:lnTo>
                    <a:pt x="451" y="174"/>
                  </a:lnTo>
                  <a:lnTo>
                    <a:pt x="457" y="180"/>
                  </a:lnTo>
                  <a:lnTo>
                    <a:pt x="469" y="186"/>
                  </a:lnTo>
                  <a:lnTo>
                    <a:pt x="475" y="198"/>
                  </a:lnTo>
                  <a:lnTo>
                    <a:pt x="234" y="433"/>
                  </a:lnTo>
                  <a:lnTo>
                    <a:pt x="228" y="427"/>
                  </a:lnTo>
                  <a:lnTo>
                    <a:pt x="222" y="421"/>
                  </a:lnTo>
                  <a:lnTo>
                    <a:pt x="216" y="421"/>
                  </a:lnTo>
                  <a:lnTo>
                    <a:pt x="216" y="415"/>
                  </a:lnTo>
                  <a:lnTo>
                    <a:pt x="210" y="409"/>
                  </a:lnTo>
                  <a:lnTo>
                    <a:pt x="204" y="409"/>
                  </a:lnTo>
                  <a:lnTo>
                    <a:pt x="198" y="403"/>
                  </a:lnTo>
                  <a:lnTo>
                    <a:pt x="192" y="397"/>
                  </a:lnTo>
                  <a:lnTo>
                    <a:pt x="186" y="391"/>
                  </a:lnTo>
                  <a:lnTo>
                    <a:pt x="180" y="391"/>
                  </a:lnTo>
                  <a:lnTo>
                    <a:pt x="174" y="385"/>
                  </a:lnTo>
                  <a:lnTo>
                    <a:pt x="168" y="379"/>
                  </a:lnTo>
                  <a:lnTo>
                    <a:pt x="162" y="379"/>
                  </a:lnTo>
                  <a:lnTo>
                    <a:pt x="156" y="373"/>
                  </a:lnTo>
                  <a:lnTo>
                    <a:pt x="150" y="373"/>
                  </a:lnTo>
                  <a:lnTo>
                    <a:pt x="144" y="367"/>
                  </a:lnTo>
                  <a:lnTo>
                    <a:pt x="138" y="367"/>
                  </a:lnTo>
                  <a:lnTo>
                    <a:pt x="132" y="361"/>
                  </a:lnTo>
                  <a:lnTo>
                    <a:pt x="126" y="361"/>
                  </a:lnTo>
                  <a:lnTo>
                    <a:pt x="120" y="361"/>
                  </a:lnTo>
                  <a:lnTo>
                    <a:pt x="114" y="355"/>
                  </a:lnTo>
                  <a:lnTo>
                    <a:pt x="108" y="355"/>
                  </a:lnTo>
                  <a:lnTo>
                    <a:pt x="102" y="355"/>
                  </a:lnTo>
                  <a:lnTo>
                    <a:pt x="96" y="349"/>
                  </a:lnTo>
                  <a:lnTo>
                    <a:pt x="90" y="349"/>
                  </a:lnTo>
                  <a:lnTo>
                    <a:pt x="84" y="349"/>
                  </a:lnTo>
                  <a:lnTo>
                    <a:pt x="78" y="343"/>
                  </a:lnTo>
                  <a:lnTo>
                    <a:pt x="72" y="343"/>
                  </a:lnTo>
                  <a:lnTo>
                    <a:pt x="66" y="343"/>
                  </a:lnTo>
                  <a:lnTo>
                    <a:pt x="60" y="343"/>
                  </a:lnTo>
                  <a:lnTo>
                    <a:pt x="54" y="343"/>
                  </a:lnTo>
                  <a:lnTo>
                    <a:pt x="54" y="337"/>
                  </a:lnTo>
                  <a:lnTo>
                    <a:pt x="48" y="337"/>
                  </a:lnTo>
                  <a:lnTo>
                    <a:pt x="42" y="337"/>
                  </a:lnTo>
                  <a:lnTo>
                    <a:pt x="36" y="337"/>
                  </a:lnTo>
                  <a:lnTo>
                    <a:pt x="30" y="337"/>
                  </a:lnTo>
                  <a:lnTo>
                    <a:pt x="24" y="337"/>
                  </a:lnTo>
                  <a:lnTo>
                    <a:pt x="18" y="337"/>
                  </a:lnTo>
                  <a:lnTo>
                    <a:pt x="12" y="337"/>
                  </a:lnTo>
                  <a:lnTo>
                    <a:pt x="6" y="337"/>
                  </a:lnTo>
                  <a:lnTo>
                    <a:pt x="0" y="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38100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dirty="0">
                <a:solidFill>
                  <a:prstClr val="black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2800" name="TextBox 75"/>
            <p:cNvSpPr txBox="1">
              <a:spLocks noChangeArrowheads="1"/>
            </p:cNvSpPr>
            <p:nvPr/>
          </p:nvSpPr>
          <p:spPr bwMode="auto">
            <a:xfrm>
              <a:off x="4643438" y="2971344"/>
              <a:ext cx="1296000" cy="15286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rgbClr val="0000FF"/>
                  </a:solidFill>
                  <a:latin typeface="Arial Narrow" pitchFamily="34" charset="0"/>
                </a:rPr>
                <a:t>5</a:t>
              </a:r>
            </a:p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CA" sz="1600" dirty="0">
                  <a:solidFill>
                    <a:srgbClr val="0000FF"/>
                  </a:solidFill>
                  <a:latin typeface="Arial Narrow" pitchFamily="34" charset="0"/>
                </a:rPr>
                <a:t>Technical guidance, tools and provision of safety critical information</a:t>
              </a:r>
            </a:p>
          </p:txBody>
        </p:sp>
      </p:grpSp>
      <p:grpSp>
        <p:nvGrpSpPr>
          <p:cNvPr id="32787" name="Group 94"/>
          <p:cNvGrpSpPr>
            <a:grpSpLocks/>
          </p:cNvGrpSpPr>
          <p:nvPr/>
        </p:nvGrpSpPr>
        <p:grpSpPr bwMode="auto">
          <a:xfrm>
            <a:off x="3327388" y="4389438"/>
            <a:ext cx="1897055" cy="1739900"/>
            <a:chOff x="3900949" y="4193788"/>
            <a:chExt cx="1896765" cy="1739535"/>
          </a:xfrm>
        </p:grpSpPr>
        <p:grpSp>
          <p:nvGrpSpPr>
            <p:cNvPr id="14" name="Group 4"/>
            <p:cNvGrpSpPr>
              <a:grpSpLocks/>
            </p:cNvGrpSpPr>
            <p:nvPr/>
          </p:nvGrpSpPr>
          <p:grpSpPr bwMode="auto">
            <a:xfrm rot="18900000" flipV="1">
              <a:off x="3900949" y="4193788"/>
              <a:ext cx="1896765" cy="1739535"/>
              <a:chOff x="2277" y="480"/>
              <a:chExt cx="1260" cy="1151"/>
            </a:xfrm>
            <a:solidFill>
              <a:schemeClr val="accent2">
                <a:lumMod val="60000"/>
                <a:lumOff val="40000"/>
              </a:schemeClr>
            </a:solidFill>
          </p:grpSpPr>
          <p:sp>
            <p:nvSpPr>
              <p:cNvPr id="59" name="Freeform 5"/>
              <p:cNvSpPr>
                <a:spLocks/>
              </p:cNvSpPr>
              <p:nvPr/>
            </p:nvSpPr>
            <p:spPr bwMode="auto">
              <a:xfrm rot="-1358871">
                <a:off x="2277" y="480"/>
                <a:ext cx="1260" cy="1151"/>
              </a:xfrm>
              <a:custGeom>
                <a:avLst/>
                <a:gdLst>
                  <a:gd name="T0" fmla="*/ 1584 w 475"/>
                  <a:gd name="T1" fmla="*/ 0 h 433"/>
                  <a:gd name="T2" fmla="*/ 4700 w 475"/>
                  <a:gd name="T3" fmla="*/ 0 h 433"/>
                  <a:gd name="T4" fmla="*/ 7873 w 475"/>
                  <a:gd name="T5" fmla="*/ 0 h 433"/>
                  <a:gd name="T6" fmla="*/ 10244 w 475"/>
                  <a:gd name="T7" fmla="*/ 805 h 433"/>
                  <a:gd name="T8" fmla="*/ 13420 w 475"/>
                  <a:gd name="T9" fmla="*/ 805 h 433"/>
                  <a:gd name="T10" fmla="*/ 16537 w 475"/>
                  <a:gd name="T11" fmla="*/ 1598 h 433"/>
                  <a:gd name="T12" fmla="*/ 19709 w 475"/>
                  <a:gd name="T13" fmla="*/ 2403 h 433"/>
                  <a:gd name="T14" fmla="*/ 22882 w 475"/>
                  <a:gd name="T15" fmla="*/ 3195 h 433"/>
                  <a:gd name="T16" fmla="*/ 25197 w 475"/>
                  <a:gd name="T17" fmla="*/ 4001 h 433"/>
                  <a:gd name="T18" fmla="*/ 28370 w 475"/>
                  <a:gd name="T19" fmla="*/ 4790 h 433"/>
                  <a:gd name="T20" fmla="*/ 31545 w 475"/>
                  <a:gd name="T21" fmla="*/ 5596 h 433"/>
                  <a:gd name="T22" fmla="*/ 34662 w 475"/>
                  <a:gd name="T23" fmla="*/ 7193 h 433"/>
                  <a:gd name="T24" fmla="*/ 37033 w 475"/>
                  <a:gd name="T25" fmla="*/ 7943 h 433"/>
                  <a:gd name="T26" fmla="*/ 40206 w 475"/>
                  <a:gd name="T27" fmla="*/ 9540 h 433"/>
                  <a:gd name="T28" fmla="*/ 42535 w 475"/>
                  <a:gd name="T29" fmla="*/ 11135 h 433"/>
                  <a:gd name="T30" fmla="*/ 44906 w 475"/>
                  <a:gd name="T31" fmla="*/ 12733 h 433"/>
                  <a:gd name="T32" fmla="*/ 48079 w 475"/>
                  <a:gd name="T33" fmla="*/ 14330 h 433"/>
                  <a:gd name="T34" fmla="*/ 50450 w 475"/>
                  <a:gd name="T35" fmla="*/ 15928 h 433"/>
                  <a:gd name="T36" fmla="*/ 52936 w 475"/>
                  <a:gd name="T37" fmla="*/ 17523 h 433"/>
                  <a:gd name="T38" fmla="*/ 55307 w 475"/>
                  <a:gd name="T39" fmla="*/ 19926 h 433"/>
                  <a:gd name="T40" fmla="*/ 57679 w 475"/>
                  <a:gd name="T41" fmla="*/ 21523 h 433"/>
                  <a:gd name="T42" fmla="*/ 60008 w 475"/>
                  <a:gd name="T43" fmla="*/ 23876 h 433"/>
                  <a:gd name="T44" fmla="*/ 62379 w 475"/>
                  <a:gd name="T45" fmla="*/ 26258 h 433"/>
                  <a:gd name="T46" fmla="*/ 30741 w 475"/>
                  <a:gd name="T47" fmla="*/ 57476 h 433"/>
                  <a:gd name="T48" fmla="*/ 29152 w 475"/>
                  <a:gd name="T49" fmla="*/ 55878 h 433"/>
                  <a:gd name="T50" fmla="*/ 28370 w 475"/>
                  <a:gd name="T51" fmla="*/ 55073 h 433"/>
                  <a:gd name="T52" fmla="*/ 26789 w 475"/>
                  <a:gd name="T53" fmla="*/ 54267 h 433"/>
                  <a:gd name="T54" fmla="*/ 25998 w 475"/>
                  <a:gd name="T55" fmla="*/ 53475 h 433"/>
                  <a:gd name="T56" fmla="*/ 24417 w 475"/>
                  <a:gd name="T57" fmla="*/ 51877 h 433"/>
                  <a:gd name="T58" fmla="*/ 22882 w 475"/>
                  <a:gd name="T59" fmla="*/ 51072 h 433"/>
                  <a:gd name="T60" fmla="*/ 22081 w 475"/>
                  <a:gd name="T61" fmla="*/ 50282 h 433"/>
                  <a:gd name="T62" fmla="*/ 20497 w 475"/>
                  <a:gd name="T63" fmla="*/ 49533 h 433"/>
                  <a:gd name="T64" fmla="*/ 18908 w 475"/>
                  <a:gd name="T65" fmla="*/ 48719 h 433"/>
                  <a:gd name="T66" fmla="*/ 18125 w 475"/>
                  <a:gd name="T67" fmla="*/ 48719 h 433"/>
                  <a:gd name="T68" fmla="*/ 16537 w 475"/>
                  <a:gd name="T69" fmla="*/ 47935 h 433"/>
                  <a:gd name="T70" fmla="*/ 14953 w 475"/>
                  <a:gd name="T71" fmla="*/ 47125 h 433"/>
                  <a:gd name="T72" fmla="*/ 13420 w 475"/>
                  <a:gd name="T73" fmla="*/ 47125 h 433"/>
                  <a:gd name="T74" fmla="*/ 11836 w 475"/>
                  <a:gd name="T75" fmla="*/ 46338 h 433"/>
                  <a:gd name="T76" fmla="*/ 10244 w 475"/>
                  <a:gd name="T77" fmla="*/ 45527 h 433"/>
                  <a:gd name="T78" fmla="*/ 8661 w 475"/>
                  <a:gd name="T79" fmla="*/ 45527 h 433"/>
                  <a:gd name="T80" fmla="*/ 7072 w 475"/>
                  <a:gd name="T81" fmla="*/ 45527 h 433"/>
                  <a:gd name="T82" fmla="*/ 6289 w 475"/>
                  <a:gd name="T83" fmla="*/ 44743 h 433"/>
                  <a:gd name="T84" fmla="*/ 4700 w 475"/>
                  <a:gd name="T85" fmla="*/ 44743 h 433"/>
                  <a:gd name="T86" fmla="*/ 3173 w 475"/>
                  <a:gd name="T87" fmla="*/ 44743 h 433"/>
                  <a:gd name="T88" fmla="*/ 1584 w 475"/>
                  <a:gd name="T89" fmla="*/ 44743 h 433"/>
                  <a:gd name="T90" fmla="*/ 0 w 475"/>
                  <a:gd name="T91" fmla="*/ 44743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60" name="Text Box 6"/>
              <p:cNvSpPr txBox="1">
                <a:spLocks noChangeArrowheads="1"/>
              </p:cNvSpPr>
              <p:nvPr/>
            </p:nvSpPr>
            <p:spPr bwMode="auto">
              <a:xfrm>
                <a:off x="2767" y="703"/>
                <a:ext cx="116" cy="2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 b="1" dirty="0">
                  <a:solidFill>
                    <a:srgbClr val="FF0000"/>
                  </a:solidFill>
                  <a:latin typeface="Tahoma" pitchFamily="34" charset="0"/>
                  <a:cs typeface="Arial" charset="0"/>
                </a:endParaRPr>
              </a:p>
            </p:txBody>
          </p:sp>
        </p:grpSp>
        <p:sp>
          <p:nvSpPr>
            <p:cNvPr id="32798" name="TextBox 68"/>
            <p:cNvSpPr txBox="1">
              <a:spLocks noChangeArrowheads="1"/>
            </p:cNvSpPr>
            <p:nvPr/>
          </p:nvSpPr>
          <p:spPr bwMode="auto">
            <a:xfrm>
              <a:off x="4081455" y="4493313"/>
              <a:ext cx="1224000" cy="1323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rgbClr val="0000FF"/>
                  </a:solidFill>
                  <a:latin typeface="Arial Narrow" pitchFamily="34" charset="0"/>
                </a:rPr>
                <a:t>6</a:t>
              </a:r>
            </a:p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FF"/>
                  </a:solidFill>
                  <a:latin typeface="Arial Narrow" pitchFamily="34" charset="0"/>
                </a:rPr>
                <a:t>Licensing, certification, authorizations and approval obligations</a:t>
              </a:r>
              <a:endParaRPr lang="en-GB" sz="1600" dirty="0">
                <a:solidFill>
                  <a:prstClr val="black"/>
                </a:solidFill>
                <a:latin typeface="Arial Narrow" pitchFamily="34" charset="0"/>
              </a:endParaRPr>
            </a:p>
          </p:txBody>
        </p:sp>
      </p:grpSp>
      <p:grpSp>
        <p:nvGrpSpPr>
          <p:cNvPr id="32788" name="Group 66"/>
          <p:cNvGrpSpPr>
            <a:grpSpLocks/>
          </p:cNvGrpSpPr>
          <p:nvPr/>
        </p:nvGrpSpPr>
        <p:grpSpPr bwMode="auto">
          <a:xfrm>
            <a:off x="60324" y="1301750"/>
            <a:ext cx="5327632" cy="5327650"/>
            <a:chOff x="632846" y="1097941"/>
            <a:chExt cx="5328000" cy="5328000"/>
          </a:xfrm>
        </p:grpSpPr>
        <p:sp>
          <p:nvSpPr>
            <p:cNvPr id="32795" name="Oval 3"/>
            <p:cNvSpPr>
              <a:spLocks noChangeArrowheads="1"/>
            </p:cNvSpPr>
            <p:nvPr/>
          </p:nvSpPr>
          <p:spPr bwMode="auto">
            <a:xfrm rot="1398202">
              <a:off x="2013684" y="2479314"/>
              <a:ext cx="2572226" cy="2592318"/>
            </a:xfrm>
            <a:prstGeom prst="ellipse">
              <a:avLst/>
            </a:prstGeom>
            <a:noFill/>
            <a:ln w="38100">
              <a:solidFill>
                <a:srgbClr val="0000C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GB" sz="2400" dirty="0">
                <a:solidFill>
                  <a:prstClr val="black"/>
                </a:solidFill>
                <a:latin typeface="Tahoma" pitchFamily="34" charset="0"/>
                <a:cs typeface="Arial" charset="0"/>
              </a:endParaRPr>
            </a:p>
          </p:txBody>
        </p:sp>
        <p:sp>
          <p:nvSpPr>
            <p:cNvPr id="32796" name="Oval 3"/>
            <p:cNvSpPr>
              <a:spLocks noChangeArrowheads="1"/>
            </p:cNvSpPr>
            <p:nvPr/>
          </p:nvSpPr>
          <p:spPr bwMode="auto">
            <a:xfrm rot="1398202">
              <a:off x="632846" y="1097941"/>
              <a:ext cx="5328000" cy="5328000"/>
            </a:xfrm>
            <a:prstGeom prst="ellipse">
              <a:avLst/>
            </a:prstGeom>
            <a:noFill/>
            <a:ln w="38100">
              <a:solidFill>
                <a:srgbClr val="0000C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GB" sz="2400" dirty="0">
                <a:solidFill>
                  <a:prstClr val="black"/>
                </a:solidFill>
                <a:latin typeface="Tahoma" pitchFamily="34" charset="0"/>
                <a:cs typeface="Arial" charset="0"/>
              </a:endParaRPr>
            </a:p>
          </p:txBody>
        </p:sp>
      </p:grpSp>
      <p:grpSp>
        <p:nvGrpSpPr>
          <p:cNvPr id="32789" name="Group 93"/>
          <p:cNvGrpSpPr>
            <a:grpSpLocks/>
          </p:cNvGrpSpPr>
          <p:nvPr/>
        </p:nvGrpSpPr>
        <p:grpSpPr bwMode="auto">
          <a:xfrm>
            <a:off x="320676" y="4487859"/>
            <a:ext cx="4843459" cy="630244"/>
            <a:chOff x="893512" y="4284436"/>
            <a:chExt cx="4843285" cy="630248"/>
          </a:xfrm>
        </p:grpSpPr>
        <p:cxnSp>
          <p:nvCxnSpPr>
            <p:cNvPr id="79" name="Straight Connector 78"/>
            <p:cNvCxnSpPr/>
            <p:nvPr/>
          </p:nvCxnSpPr>
          <p:spPr>
            <a:xfrm flipH="1">
              <a:off x="893512" y="4343180"/>
              <a:ext cx="1238997" cy="571504"/>
            </a:xfrm>
            <a:prstGeom prst="line">
              <a:avLst/>
            </a:prstGeom>
            <a:ln w="57150">
              <a:solidFill>
                <a:srgbClr val="0000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/>
            <p:cNvCxnSpPr>
              <a:stCxn id="32795" idx="6"/>
            </p:cNvCxnSpPr>
            <p:nvPr/>
          </p:nvCxnSpPr>
          <p:spPr>
            <a:xfrm>
              <a:off x="4480911" y="4284436"/>
              <a:ext cx="1255886" cy="495310"/>
            </a:xfrm>
            <a:prstGeom prst="line">
              <a:avLst/>
            </a:prstGeom>
            <a:ln w="57150">
              <a:solidFill>
                <a:srgbClr val="0000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GB" sz="3600" dirty="0" smtClean="0"/>
              <a:t>Resolution of Significant Safety Concerns</a:t>
            </a:r>
            <a:endParaRPr lang="en-GB" sz="3600" dirty="0"/>
          </a:p>
        </p:txBody>
      </p:sp>
      <p:sp>
        <p:nvSpPr>
          <p:cNvPr id="8" name="TextBox 7"/>
          <p:cNvSpPr txBox="1"/>
          <p:nvPr/>
        </p:nvSpPr>
        <p:spPr>
          <a:xfrm>
            <a:off x="5486400" y="2057400"/>
            <a:ext cx="3581400" cy="2739211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spcBef>
                <a:spcPts val="1200"/>
              </a:spcBef>
              <a:spcAft>
                <a:spcPts val="1200"/>
              </a:spcAft>
            </a:pPr>
            <a:r>
              <a:rPr lang="en-GB" sz="2800" b="1" i="1" dirty="0" smtClean="0"/>
              <a:t>Initiatives to Enhance</a:t>
            </a:r>
          </a:p>
          <a:p>
            <a:pPr marL="231775" indent="-231775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AOC Certification &amp; Operator Surveillance</a:t>
            </a:r>
          </a:p>
          <a:p>
            <a:pPr marL="463550" lvl="1" indent="-231775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US" sz="2400" dirty="0" smtClean="0"/>
              <a:t>Surveillance systems established</a:t>
            </a:r>
            <a:endParaRPr lang="en-GB" sz="2400" i="1" dirty="0"/>
          </a:p>
        </p:txBody>
      </p:sp>
      <p:sp>
        <p:nvSpPr>
          <p:cNvPr id="44" name="Freeform 5"/>
          <p:cNvSpPr>
            <a:spLocks/>
          </p:cNvSpPr>
          <p:nvPr/>
        </p:nvSpPr>
        <p:spPr bwMode="auto">
          <a:xfrm rot="6620172" flipV="1">
            <a:off x="-214593" y="3358302"/>
            <a:ext cx="1905000" cy="1754188"/>
          </a:xfrm>
          <a:custGeom>
            <a:avLst/>
            <a:gdLst>
              <a:gd name="T0" fmla="*/ 1584 w 475"/>
              <a:gd name="T1" fmla="*/ 0 h 433"/>
              <a:gd name="T2" fmla="*/ 4700 w 475"/>
              <a:gd name="T3" fmla="*/ 0 h 433"/>
              <a:gd name="T4" fmla="*/ 7873 w 475"/>
              <a:gd name="T5" fmla="*/ 0 h 433"/>
              <a:gd name="T6" fmla="*/ 10244 w 475"/>
              <a:gd name="T7" fmla="*/ 805 h 433"/>
              <a:gd name="T8" fmla="*/ 13420 w 475"/>
              <a:gd name="T9" fmla="*/ 805 h 433"/>
              <a:gd name="T10" fmla="*/ 16537 w 475"/>
              <a:gd name="T11" fmla="*/ 1598 h 433"/>
              <a:gd name="T12" fmla="*/ 19709 w 475"/>
              <a:gd name="T13" fmla="*/ 2403 h 433"/>
              <a:gd name="T14" fmla="*/ 22882 w 475"/>
              <a:gd name="T15" fmla="*/ 3195 h 433"/>
              <a:gd name="T16" fmla="*/ 25197 w 475"/>
              <a:gd name="T17" fmla="*/ 4001 h 433"/>
              <a:gd name="T18" fmla="*/ 28370 w 475"/>
              <a:gd name="T19" fmla="*/ 4790 h 433"/>
              <a:gd name="T20" fmla="*/ 31545 w 475"/>
              <a:gd name="T21" fmla="*/ 5596 h 433"/>
              <a:gd name="T22" fmla="*/ 34662 w 475"/>
              <a:gd name="T23" fmla="*/ 7193 h 433"/>
              <a:gd name="T24" fmla="*/ 37033 w 475"/>
              <a:gd name="T25" fmla="*/ 7943 h 433"/>
              <a:gd name="T26" fmla="*/ 40206 w 475"/>
              <a:gd name="T27" fmla="*/ 9540 h 433"/>
              <a:gd name="T28" fmla="*/ 42535 w 475"/>
              <a:gd name="T29" fmla="*/ 11135 h 433"/>
              <a:gd name="T30" fmla="*/ 44906 w 475"/>
              <a:gd name="T31" fmla="*/ 12733 h 433"/>
              <a:gd name="T32" fmla="*/ 48079 w 475"/>
              <a:gd name="T33" fmla="*/ 14330 h 433"/>
              <a:gd name="T34" fmla="*/ 50450 w 475"/>
              <a:gd name="T35" fmla="*/ 15928 h 433"/>
              <a:gd name="T36" fmla="*/ 52936 w 475"/>
              <a:gd name="T37" fmla="*/ 17523 h 433"/>
              <a:gd name="T38" fmla="*/ 55307 w 475"/>
              <a:gd name="T39" fmla="*/ 19926 h 433"/>
              <a:gd name="T40" fmla="*/ 57679 w 475"/>
              <a:gd name="T41" fmla="*/ 21523 h 433"/>
              <a:gd name="T42" fmla="*/ 60008 w 475"/>
              <a:gd name="T43" fmla="*/ 23876 h 433"/>
              <a:gd name="T44" fmla="*/ 62379 w 475"/>
              <a:gd name="T45" fmla="*/ 26258 h 433"/>
              <a:gd name="T46" fmla="*/ 30741 w 475"/>
              <a:gd name="T47" fmla="*/ 57476 h 433"/>
              <a:gd name="T48" fmla="*/ 29152 w 475"/>
              <a:gd name="T49" fmla="*/ 55878 h 433"/>
              <a:gd name="T50" fmla="*/ 28370 w 475"/>
              <a:gd name="T51" fmla="*/ 55073 h 433"/>
              <a:gd name="T52" fmla="*/ 26789 w 475"/>
              <a:gd name="T53" fmla="*/ 54267 h 433"/>
              <a:gd name="T54" fmla="*/ 25998 w 475"/>
              <a:gd name="T55" fmla="*/ 53475 h 433"/>
              <a:gd name="T56" fmla="*/ 24417 w 475"/>
              <a:gd name="T57" fmla="*/ 51877 h 433"/>
              <a:gd name="T58" fmla="*/ 22882 w 475"/>
              <a:gd name="T59" fmla="*/ 51072 h 433"/>
              <a:gd name="T60" fmla="*/ 22081 w 475"/>
              <a:gd name="T61" fmla="*/ 50282 h 433"/>
              <a:gd name="T62" fmla="*/ 20497 w 475"/>
              <a:gd name="T63" fmla="*/ 49533 h 433"/>
              <a:gd name="T64" fmla="*/ 18908 w 475"/>
              <a:gd name="T65" fmla="*/ 48719 h 433"/>
              <a:gd name="T66" fmla="*/ 18125 w 475"/>
              <a:gd name="T67" fmla="*/ 48719 h 433"/>
              <a:gd name="T68" fmla="*/ 16537 w 475"/>
              <a:gd name="T69" fmla="*/ 47935 h 433"/>
              <a:gd name="T70" fmla="*/ 14953 w 475"/>
              <a:gd name="T71" fmla="*/ 47125 h 433"/>
              <a:gd name="T72" fmla="*/ 13420 w 475"/>
              <a:gd name="T73" fmla="*/ 47125 h 433"/>
              <a:gd name="T74" fmla="*/ 11836 w 475"/>
              <a:gd name="T75" fmla="*/ 46338 h 433"/>
              <a:gd name="T76" fmla="*/ 10244 w 475"/>
              <a:gd name="T77" fmla="*/ 45527 h 433"/>
              <a:gd name="T78" fmla="*/ 8661 w 475"/>
              <a:gd name="T79" fmla="*/ 45527 h 433"/>
              <a:gd name="T80" fmla="*/ 7072 w 475"/>
              <a:gd name="T81" fmla="*/ 45527 h 433"/>
              <a:gd name="T82" fmla="*/ 6289 w 475"/>
              <a:gd name="T83" fmla="*/ 44743 h 433"/>
              <a:gd name="T84" fmla="*/ 4700 w 475"/>
              <a:gd name="T85" fmla="*/ 44743 h 433"/>
              <a:gd name="T86" fmla="*/ 3173 w 475"/>
              <a:gd name="T87" fmla="*/ 44743 h 433"/>
              <a:gd name="T88" fmla="*/ 1584 w 475"/>
              <a:gd name="T89" fmla="*/ 44743 h 433"/>
              <a:gd name="T90" fmla="*/ 0 w 475"/>
              <a:gd name="T91" fmla="*/ 44743 h 4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75"/>
              <a:gd name="T139" fmla="*/ 0 h 433"/>
              <a:gd name="T140" fmla="*/ 475 w 475"/>
              <a:gd name="T141" fmla="*/ 433 h 43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75" h="433">
                <a:moveTo>
                  <a:pt x="0" y="0"/>
                </a:move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66" y="0"/>
                </a:lnTo>
                <a:lnTo>
                  <a:pt x="78" y="6"/>
                </a:lnTo>
                <a:lnTo>
                  <a:pt x="90" y="6"/>
                </a:lnTo>
                <a:lnTo>
                  <a:pt x="102" y="6"/>
                </a:lnTo>
                <a:lnTo>
                  <a:pt x="114" y="6"/>
                </a:lnTo>
                <a:lnTo>
                  <a:pt x="126" y="12"/>
                </a:lnTo>
                <a:lnTo>
                  <a:pt x="138" y="12"/>
                </a:lnTo>
                <a:lnTo>
                  <a:pt x="150" y="18"/>
                </a:lnTo>
                <a:lnTo>
                  <a:pt x="162" y="18"/>
                </a:lnTo>
                <a:lnTo>
                  <a:pt x="174" y="24"/>
                </a:lnTo>
                <a:lnTo>
                  <a:pt x="186" y="24"/>
                </a:lnTo>
                <a:lnTo>
                  <a:pt x="192" y="30"/>
                </a:lnTo>
                <a:lnTo>
                  <a:pt x="204" y="30"/>
                </a:lnTo>
                <a:lnTo>
                  <a:pt x="216" y="36"/>
                </a:lnTo>
                <a:lnTo>
                  <a:pt x="228" y="42"/>
                </a:lnTo>
                <a:lnTo>
                  <a:pt x="240" y="42"/>
                </a:lnTo>
                <a:lnTo>
                  <a:pt x="252" y="48"/>
                </a:lnTo>
                <a:lnTo>
                  <a:pt x="264" y="54"/>
                </a:lnTo>
                <a:lnTo>
                  <a:pt x="270" y="54"/>
                </a:lnTo>
                <a:lnTo>
                  <a:pt x="282" y="60"/>
                </a:lnTo>
                <a:lnTo>
                  <a:pt x="294" y="66"/>
                </a:lnTo>
                <a:lnTo>
                  <a:pt x="306" y="72"/>
                </a:lnTo>
                <a:lnTo>
                  <a:pt x="312" y="78"/>
                </a:lnTo>
                <a:lnTo>
                  <a:pt x="324" y="84"/>
                </a:lnTo>
                <a:lnTo>
                  <a:pt x="336" y="90"/>
                </a:lnTo>
                <a:lnTo>
                  <a:pt x="342" y="96"/>
                </a:lnTo>
                <a:lnTo>
                  <a:pt x="354" y="102"/>
                </a:lnTo>
                <a:lnTo>
                  <a:pt x="366" y="108"/>
                </a:lnTo>
                <a:lnTo>
                  <a:pt x="372" y="114"/>
                </a:lnTo>
                <a:lnTo>
                  <a:pt x="384" y="120"/>
                </a:lnTo>
                <a:lnTo>
                  <a:pt x="397" y="126"/>
                </a:lnTo>
                <a:lnTo>
                  <a:pt x="403" y="132"/>
                </a:lnTo>
                <a:lnTo>
                  <a:pt x="415" y="144"/>
                </a:lnTo>
                <a:lnTo>
                  <a:pt x="421" y="150"/>
                </a:lnTo>
                <a:lnTo>
                  <a:pt x="433" y="156"/>
                </a:lnTo>
                <a:lnTo>
                  <a:pt x="439" y="162"/>
                </a:lnTo>
                <a:lnTo>
                  <a:pt x="451" y="174"/>
                </a:lnTo>
                <a:lnTo>
                  <a:pt x="457" y="180"/>
                </a:lnTo>
                <a:lnTo>
                  <a:pt x="469" y="186"/>
                </a:lnTo>
                <a:lnTo>
                  <a:pt x="475" y="198"/>
                </a:lnTo>
                <a:lnTo>
                  <a:pt x="234" y="433"/>
                </a:lnTo>
                <a:lnTo>
                  <a:pt x="228" y="427"/>
                </a:lnTo>
                <a:lnTo>
                  <a:pt x="222" y="421"/>
                </a:lnTo>
                <a:lnTo>
                  <a:pt x="216" y="421"/>
                </a:lnTo>
                <a:lnTo>
                  <a:pt x="216" y="415"/>
                </a:lnTo>
                <a:lnTo>
                  <a:pt x="210" y="409"/>
                </a:lnTo>
                <a:lnTo>
                  <a:pt x="204" y="409"/>
                </a:lnTo>
                <a:lnTo>
                  <a:pt x="198" y="403"/>
                </a:lnTo>
                <a:lnTo>
                  <a:pt x="192" y="397"/>
                </a:lnTo>
                <a:lnTo>
                  <a:pt x="186" y="391"/>
                </a:lnTo>
                <a:lnTo>
                  <a:pt x="180" y="391"/>
                </a:lnTo>
                <a:lnTo>
                  <a:pt x="174" y="385"/>
                </a:lnTo>
                <a:lnTo>
                  <a:pt x="168" y="379"/>
                </a:lnTo>
                <a:lnTo>
                  <a:pt x="162" y="379"/>
                </a:lnTo>
                <a:lnTo>
                  <a:pt x="156" y="373"/>
                </a:lnTo>
                <a:lnTo>
                  <a:pt x="150" y="373"/>
                </a:lnTo>
                <a:lnTo>
                  <a:pt x="144" y="367"/>
                </a:lnTo>
                <a:lnTo>
                  <a:pt x="138" y="367"/>
                </a:lnTo>
                <a:lnTo>
                  <a:pt x="132" y="361"/>
                </a:lnTo>
                <a:lnTo>
                  <a:pt x="126" y="361"/>
                </a:lnTo>
                <a:lnTo>
                  <a:pt x="120" y="361"/>
                </a:lnTo>
                <a:lnTo>
                  <a:pt x="114" y="355"/>
                </a:lnTo>
                <a:lnTo>
                  <a:pt x="108" y="355"/>
                </a:lnTo>
                <a:lnTo>
                  <a:pt x="102" y="355"/>
                </a:lnTo>
                <a:lnTo>
                  <a:pt x="96" y="349"/>
                </a:lnTo>
                <a:lnTo>
                  <a:pt x="90" y="349"/>
                </a:lnTo>
                <a:lnTo>
                  <a:pt x="84" y="349"/>
                </a:lnTo>
                <a:lnTo>
                  <a:pt x="78" y="343"/>
                </a:lnTo>
                <a:lnTo>
                  <a:pt x="72" y="343"/>
                </a:lnTo>
                <a:lnTo>
                  <a:pt x="66" y="343"/>
                </a:lnTo>
                <a:lnTo>
                  <a:pt x="60" y="343"/>
                </a:lnTo>
                <a:lnTo>
                  <a:pt x="54" y="343"/>
                </a:lnTo>
                <a:lnTo>
                  <a:pt x="54" y="337"/>
                </a:lnTo>
                <a:lnTo>
                  <a:pt x="48" y="337"/>
                </a:lnTo>
                <a:lnTo>
                  <a:pt x="42" y="337"/>
                </a:lnTo>
                <a:lnTo>
                  <a:pt x="36" y="337"/>
                </a:lnTo>
                <a:lnTo>
                  <a:pt x="30" y="337"/>
                </a:lnTo>
                <a:lnTo>
                  <a:pt x="24" y="337"/>
                </a:lnTo>
                <a:lnTo>
                  <a:pt x="18" y="337"/>
                </a:lnTo>
                <a:lnTo>
                  <a:pt x="12" y="337"/>
                </a:lnTo>
                <a:lnTo>
                  <a:pt x="6" y="337"/>
                </a:lnTo>
                <a:lnTo>
                  <a:pt x="0" y="33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 w="38100">
            <a:noFill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GB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45" name="Freeform 5"/>
          <p:cNvSpPr>
            <a:spLocks/>
          </p:cNvSpPr>
          <p:nvPr/>
        </p:nvSpPr>
        <p:spPr bwMode="auto">
          <a:xfrm rot="9336834" flipV="1">
            <a:off x="183063" y="1830639"/>
            <a:ext cx="1905000" cy="1754188"/>
          </a:xfrm>
          <a:custGeom>
            <a:avLst/>
            <a:gdLst>
              <a:gd name="T0" fmla="*/ 1584 w 475"/>
              <a:gd name="T1" fmla="*/ 0 h 433"/>
              <a:gd name="T2" fmla="*/ 4700 w 475"/>
              <a:gd name="T3" fmla="*/ 0 h 433"/>
              <a:gd name="T4" fmla="*/ 7873 w 475"/>
              <a:gd name="T5" fmla="*/ 0 h 433"/>
              <a:gd name="T6" fmla="*/ 10244 w 475"/>
              <a:gd name="T7" fmla="*/ 805 h 433"/>
              <a:gd name="T8" fmla="*/ 13420 w 475"/>
              <a:gd name="T9" fmla="*/ 805 h 433"/>
              <a:gd name="T10" fmla="*/ 16537 w 475"/>
              <a:gd name="T11" fmla="*/ 1598 h 433"/>
              <a:gd name="T12" fmla="*/ 19709 w 475"/>
              <a:gd name="T13" fmla="*/ 2403 h 433"/>
              <a:gd name="T14" fmla="*/ 22882 w 475"/>
              <a:gd name="T15" fmla="*/ 3195 h 433"/>
              <a:gd name="T16" fmla="*/ 25197 w 475"/>
              <a:gd name="T17" fmla="*/ 4001 h 433"/>
              <a:gd name="T18" fmla="*/ 28370 w 475"/>
              <a:gd name="T19" fmla="*/ 4790 h 433"/>
              <a:gd name="T20" fmla="*/ 31545 w 475"/>
              <a:gd name="T21" fmla="*/ 5596 h 433"/>
              <a:gd name="T22" fmla="*/ 34662 w 475"/>
              <a:gd name="T23" fmla="*/ 7193 h 433"/>
              <a:gd name="T24" fmla="*/ 37033 w 475"/>
              <a:gd name="T25" fmla="*/ 7943 h 433"/>
              <a:gd name="T26" fmla="*/ 40206 w 475"/>
              <a:gd name="T27" fmla="*/ 9540 h 433"/>
              <a:gd name="T28" fmla="*/ 42535 w 475"/>
              <a:gd name="T29" fmla="*/ 11135 h 433"/>
              <a:gd name="T30" fmla="*/ 44906 w 475"/>
              <a:gd name="T31" fmla="*/ 12733 h 433"/>
              <a:gd name="T32" fmla="*/ 48079 w 475"/>
              <a:gd name="T33" fmla="*/ 14330 h 433"/>
              <a:gd name="T34" fmla="*/ 50450 w 475"/>
              <a:gd name="T35" fmla="*/ 15928 h 433"/>
              <a:gd name="T36" fmla="*/ 52936 w 475"/>
              <a:gd name="T37" fmla="*/ 17523 h 433"/>
              <a:gd name="T38" fmla="*/ 55307 w 475"/>
              <a:gd name="T39" fmla="*/ 19926 h 433"/>
              <a:gd name="T40" fmla="*/ 57679 w 475"/>
              <a:gd name="T41" fmla="*/ 21523 h 433"/>
              <a:gd name="T42" fmla="*/ 60008 w 475"/>
              <a:gd name="T43" fmla="*/ 23876 h 433"/>
              <a:gd name="T44" fmla="*/ 62379 w 475"/>
              <a:gd name="T45" fmla="*/ 26258 h 433"/>
              <a:gd name="T46" fmla="*/ 30741 w 475"/>
              <a:gd name="T47" fmla="*/ 57476 h 433"/>
              <a:gd name="T48" fmla="*/ 29152 w 475"/>
              <a:gd name="T49" fmla="*/ 55878 h 433"/>
              <a:gd name="T50" fmla="*/ 28370 w 475"/>
              <a:gd name="T51" fmla="*/ 55073 h 433"/>
              <a:gd name="T52" fmla="*/ 26789 w 475"/>
              <a:gd name="T53" fmla="*/ 54267 h 433"/>
              <a:gd name="T54" fmla="*/ 25998 w 475"/>
              <a:gd name="T55" fmla="*/ 53475 h 433"/>
              <a:gd name="T56" fmla="*/ 24417 w 475"/>
              <a:gd name="T57" fmla="*/ 51877 h 433"/>
              <a:gd name="T58" fmla="*/ 22882 w 475"/>
              <a:gd name="T59" fmla="*/ 51072 h 433"/>
              <a:gd name="T60" fmla="*/ 22081 w 475"/>
              <a:gd name="T61" fmla="*/ 50282 h 433"/>
              <a:gd name="T62" fmla="*/ 20497 w 475"/>
              <a:gd name="T63" fmla="*/ 49533 h 433"/>
              <a:gd name="T64" fmla="*/ 18908 w 475"/>
              <a:gd name="T65" fmla="*/ 48719 h 433"/>
              <a:gd name="T66" fmla="*/ 18125 w 475"/>
              <a:gd name="T67" fmla="*/ 48719 h 433"/>
              <a:gd name="T68" fmla="*/ 16537 w 475"/>
              <a:gd name="T69" fmla="*/ 47935 h 433"/>
              <a:gd name="T70" fmla="*/ 14953 w 475"/>
              <a:gd name="T71" fmla="*/ 47125 h 433"/>
              <a:gd name="T72" fmla="*/ 13420 w 475"/>
              <a:gd name="T73" fmla="*/ 47125 h 433"/>
              <a:gd name="T74" fmla="*/ 11836 w 475"/>
              <a:gd name="T75" fmla="*/ 46338 h 433"/>
              <a:gd name="T76" fmla="*/ 10244 w 475"/>
              <a:gd name="T77" fmla="*/ 45527 h 433"/>
              <a:gd name="T78" fmla="*/ 8661 w 475"/>
              <a:gd name="T79" fmla="*/ 45527 h 433"/>
              <a:gd name="T80" fmla="*/ 7072 w 475"/>
              <a:gd name="T81" fmla="*/ 45527 h 433"/>
              <a:gd name="T82" fmla="*/ 6289 w 475"/>
              <a:gd name="T83" fmla="*/ 44743 h 433"/>
              <a:gd name="T84" fmla="*/ 4700 w 475"/>
              <a:gd name="T85" fmla="*/ 44743 h 433"/>
              <a:gd name="T86" fmla="*/ 3173 w 475"/>
              <a:gd name="T87" fmla="*/ 44743 h 433"/>
              <a:gd name="T88" fmla="*/ 1584 w 475"/>
              <a:gd name="T89" fmla="*/ 44743 h 433"/>
              <a:gd name="T90" fmla="*/ 0 w 475"/>
              <a:gd name="T91" fmla="*/ 44743 h 4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75"/>
              <a:gd name="T139" fmla="*/ 0 h 433"/>
              <a:gd name="T140" fmla="*/ 475 w 475"/>
              <a:gd name="T141" fmla="*/ 433 h 43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75" h="433">
                <a:moveTo>
                  <a:pt x="0" y="0"/>
                </a:move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66" y="0"/>
                </a:lnTo>
                <a:lnTo>
                  <a:pt x="78" y="6"/>
                </a:lnTo>
                <a:lnTo>
                  <a:pt x="90" y="6"/>
                </a:lnTo>
                <a:lnTo>
                  <a:pt x="102" y="6"/>
                </a:lnTo>
                <a:lnTo>
                  <a:pt x="114" y="6"/>
                </a:lnTo>
                <a:lnTo>
                  <a:pt x="126" y="12"/>
                </a:lnTo>
                <a:lnTo>
                  <a:pt x="138" y="12"/>
                </a:lnTo>
                <a:lnTo>
                  <a:pt x="150" y="18"/>
                </a:lnTo>
                <a:lnTo>
                  <a:pt x="162" y="18"/>
                </a:lnTo>
                <a:lnTo>
                  <a:pt x="174" y="24"/>
                </a:lnTo>
                <a:lnTo>
                  <a:pt x="186" y="24"/>
                </a:lnTo>
                <a:lnTo>
                  <a:pt x="192" y="30"/>
                </a:lnTo>
                <a:lnTo>
                  <a:pt x="204" y="30"/>
                </a:lnTo>
                <a:lnTo>
                  <a:pt x="216" y="36"/>
                </a:lnTo>
                <a:lnTo>
                  <a:pt x="228" y="42"/>
                </a:lnTo>
                <a:lnTo>
                  <a:pt x="240" y="42"/>
                </a:lnTo>
                <a:lnTo>
                  <a:pt x="252" y="48"/>
                </a:lnTo>
                <a:lnTo>
                  <a:pt x="264" y="54"/>
                </a:lnTo>
                <a:lnTo>
                  <a:pt x="270" y="54"/>
                </a:lnTo>
                <a:lnTo>
                  <a:pt x="282" y="60"/>
                </a:lnTo>
                <a:lnTo>
                  <a:pt x="294" y="66"/>
                </a:lnTo>
                <a:lnTo>
                  <a:pt x="306" y="72"/>
                </a:lnTo>
                <a:lnTo>
                  <a:pt x="312" y="78"/>
                </a:lnTo>
                <a:lnTo>
                  <a:pt x="324" y="84"/>
                </a:lnTo>
                <a:lnTo>
                  <a:pt x="336" y="90"/>
                </a:lnTo>
                <a:lnTo>
                  <a:pt x="342" y="96"/>
                </a:lnTo>
                <a:lnTo>
                  <a:pt x="354" y="102"/>
                </a:lnTo>
                <a:lnTo>
                  <a:pt x="366" y="108"/>
                </a:lnTo>
                <a:lnTo>
                  <a:pt x="372" y="114"/>
                </a:lnTo>
                <a:lnTo>
                  <a:pt x="384" y="120"/>
                </a:lnTo>
                <a:lnTo>
                  <a:pt x="397" y="126"/>
                </a:lnTo>
                <a:lnTo>
                  <a:pt x="403" y="132"/>
                </a:lnTo>
                <a:lnTo>
                  <a:pt x="415" y="144"/>
                </a:lnTo>
                <a:lnTo>
                  <a:pt x="421" y="150"/>
                </a:lnTo>
                <a:lnTo>
                  <a:pt x="433" y="156"/>
                </a:lnTo>
                <a:lnTo>
                  <a:pt x="439" y="162"/>
                </a:lnTo>
                <a:lnTo>
                  <a:pt x="451" y="174"/>
                </a:lnTo>
                <a:lnTo>
                  <a:pt x="457" y="180"/>
                </a:lnTo>
                <a:lnTo>
                  <a:pt x="469" y="186"/>
                </a:lnTo>
                <a:lnTo>
                  <a:pt x="475" y="198"/>
                </a:lnTo>
                <a:lnTo>
                  <a:pt x="234" y="433"/>
                </a:lnTo>
                <a:lnTo>
                  <a:pt x="228" y="427"/>
                </a:lnTo>
                <a:lnTo>
                  <a:pt x="222" y="421"/>
                </a:lnTo>
                <a:lnTo>
                  <a:pt x="216" y="421"/>
                </a:lnTo>
                <a:lnTo>
                  <a:pt x="216" y="415"/>
                </a:lnTo>
                <a:lnTo>
                  <a:pt x="210" y="409"/>
                </a:lnTo>
                <a:lnTo>
                  <a:pt x="204" y="409"/>
                </a:lnTo>
                <a:lnTo>
                  <a:pt x="198" y="403"/>
                </a:lnTo>
                <a:lnTo>
                  <a:pt x="192" y="397"/>
                </a:lnTo>
                <a:lnTo>
                  <a:pt x="186" y="391"/>
                </a:lnTo>
                <a:lnTo>
                  <a:pt x="180" y="391"/>
                </a:lnTo>
                <a:lnTo>
                  <a:pt x="174" y="385"/>
                </a:lnTo>
                <a:lnTo>
                  <a:pt x="168" y="379"/>
                </a:lnTo>
                <a:lnTo>
                  <a:pt x="162" y="379"/>
                </a:lnTo>
                <a:lnTo>
                  <a:pt x="156" y="373"/>
                </a:lnTo>
                <a:lnTo>
                  <a:pt x="150" y="373"/>
                </a:lnTo>
                <a:lnTo>
                  <a:pt x="144" y="367"/>
                </a:lnTo>
                <a:lnTo>
                  <a:pt x="138" y="367"/>
                </a:lnTo>
                <a:lnTo>
                  <a:pt x="132" y="361"/>
                </a:lnTo>
                <a:lnTo>
                  <a:pt x="126" y="361"/>
                </a:lnTo>
                <a:lnTo>
                  <a:pt x="120" y="361"/>
                </a:lnTo>
                <a:lnTo>
                  <a:pt x="114" y="355"/>
                </a:lnTo>
                <a:lnTo>
                  <a:pt x="108" y="355"/>
                </a:lnTo>
                <a:lnTo>
                  <a:pt x="102" y="355"/>
                </a:lnTo>
                <a:lnTo>
                  <a:pt x="96" y="349"/>
                </a:lnTo>
                <a:lnTo>
                  <a:pt x="90" y="349"/>
                </a:lnTo>
                <a:lnTo>
                  <a:pt x="84" y="349"/>
                </a:lnTo>
                <a:lnTo>
                  <a:pt x="78" y="343"/>
                </a:lnTo>
                <a:lnTo>
                  <a:pt x="72" y="343"/>
                </a:lnTo>
                <a:lnTo>
                  <a:pt x="66" y="343"/>
                </a:lnTo>
                <a:lnTo>
                  <a:pt x="60" y="343"/>
                </a:lnTo>
                <a:lnTo>
                  <a:pt x="54" y="343"/>
                </a:lnTo>
                <a:lnTo>
                  <a:pt x="54" y="337"/>
                </a:lnTo>
                <a:lnTo>
                  <a:pt x="48" y="337"/>
                </a:lnTo>
                <a:lnTo>
                  <a:pt x="42" y="337"/>
                </a:lnTo>
                <a:lnTo>
                  <a:pt x="36" y="337"/>
                </a:lnTo>
                <a:lnTo>
                  <a:pt x="30" y="337"/>
                </a:lnTo>
                <a:lnTo>
                  <a:pt x="24" y="337"/>
                </a:lnTo>
                <a:lnTo>
                  <a:pt x="18" y="337"/>
                </a:lnTo>
                <a:lnTo>
                  <a:pt x="12" y="337"/>
                </a:lnTo>
                <a:lnTo>
                  <a:pt x="6" y="337"/>
                </a:lnTo>
                <a:lnTo>
                  <a:pt x="0" y="33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 w="38100">
            <a:noFill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577607" y="1075375"/>
            <a:ext cx="3331986" cy="2313874"/>
            <a:chOff x="1577607" y="1075375"/>
            <a:chExt cx="3331986" cy="2313874"/>
          </a:xfrm>
        </p:grpSpPr>
        <p:sp>
          <p:nvSpPr>
            <p:cNvPr id="46" name="Freeform 5"/>
            <p:cNvSpPr>
              <a:spLocks/>
            </p:cNvSpPr>
            <p:nvPr/>
          </p:nvSpPr>
          <p:spPr bwMode="auto">
            <a:xfrm rot="12130515" flipV="1">
              <a:off x="1577607" y="1075375"/>
              <a:ext cx="1905000" cy="1754188"/>
            </a:xfrm>
            <a:custGeom>
              <a:avLst/>
              <a:gdLst>
                <a:gd name="T0" fmla="*/ 1584 w 475"/>
                <a:gd name="T1" fmla="*/ 0 h 433"/>
                <a:gd name="T2" fmla="*/ 4700 w 475"/>
                <a:gd name="T3" fmla="*/ 0 h 433"/>
                <a:gd name="T4" fmla="*/ 7873 w 475"/>
                <a:gd name="T5" fmla="*/ 0 h 433"/>
                <a:gd name="T6" fmla="*/ 10244 w 475"/>
                <a:gd name="T7" fmla="*/ 805 h 433"/>
                <a:gd name="T8" fmla="*/ 13420 w 475"/>
                <a:gd name="T9" fmla="*/ 805 h 433"/>
                <a:gd name="T10" fmla="*/ 16537 w 475"/>
                <a:gd name="T11" fmla="*/ 1598 h 433"/>
                <a:gd name="T12" fmla="*/ 19709 w 475"/>
                <a:gd name="T13" fmla="*/ 2403 h 433"/>
                <a:gd name="T14" fmla="*/ 22882 w 475"/>
                <a:gd name="T15" fmla="*/ 3195 h 433"/>
                <a:gd name="T16" fmla="*/ 25197 w 475"/>
                <a:gd name="T17" fmla="*/ 4001 h 433"/>
                <a:gd name="T18" fmla="*/ 28370 w 475"/>
                <a:gd name="T19" fmla="*/ 4790 h 433"/>
                <a:gd name="T20" fmla="*/ 31545 w 475"/>
                <a:gd name="T21" fmla="*/ 5596 h 433"/>
                <a:gd name="T22" fmla="*/ 34662 w 475"/>
                <a:gd name="T23" fmla="*/ 7193 h 433"/>
                <a:gd name="T24" fmla="*/ 37033 w 475"/>
                <a:gd name="T25" fmla="*/ 7943 h 433"/>
                <a:gd name="T26" fmla="*/ 40206 w 475"/>
                <a:gd name="T27" fmla="*/ 9540 h 433"/>
                <a:gd name="T28" fmla="*/ 42535 w 475"/>
                <a:gd name="T29" fmla="*/ 11135 h 433"/>
                <a:gd name="T30" fmla="*/ 44906 w 475"/>
                <a:gd name="T31" fmla="*/ 12733 h 433"/>
                <a:gd name="T32" fmla="*/ 48079 w 475"/>
                <a:gd name="T33" fmla="*/ 14330 h 433"/>
                <a:gd name="T34" fmla="*/ 50450 w 475"/>
                <a:gd name="T35" fmla="*/ 15928 h 433"/>
                <a:gd name="T36" fmla="*/ 52936 w 475"/>
                <a:gd name="T37" fmla="*/ 17523 h 433"/>
                <a:gd name="T38" fmla="*/ 55307 w 475"/>
                <a:gd name="T39" fmla="*/ 19926 h 433"/>
                <a:gd name="T40" fmla="*/ 57679 w 475"/>
                <a:gd name="T41" fmla="*/ 21523 h 433"/>
                <a:gd name="T42" fmla="*/ 60008 w 475"/>
                <a:gd name="T43" fmla="*/ 23876 h 433"/>
                <a:gd name="T44" fmla="*/ 62379 w 475"/>
                <a:gd name="T45" fmla="*/ 26258 h 433"/>
                <a:gd name="T46" fmla="*/ 30741 w 475"/>
                <a:gd name="T47" fmla="*/ 57476 h 433"/>
                <a:gd name="T48" fmla="*/ 29152 w 475"/>
                <a:gd name="T49" fmla="*/ 55878 h 433"/>
                <a:gd name="T50" fmla="*/ 28370 w 475"/>
                <a:gd name="T51" fmla="*/ 55073 h 433"/>
                <a:gd name="T52" fmla="*/ 26789 w 475"/>
                <a:gd name="T53" fmla="*/ 54267 h 433"/>
                <a:gd name="T54" fmla="*/ 25998 w 475"/>
                <a:gd name="T55" fmla="*/ 53475 h 433"/>
                <a:gd name="T56" fmla="*/ 24417 w 475"/>
                <a:gd name="T57" fmla="*/ 51877 h 433"/>
                <a:gd name="T58" fmla="*/ 22882 w 475"/>
                <a:gd name="T59" fmla="*/ 51072 h 433"/>
                <a:gd name="T60" fmla="*/ 22081 w 475"/>
                <a:gd name="T61" fmla="*/ 50282 h 433"/>
                <a:gd name="T62" fmla="*/ 20497 w 475"/>
                <a:gd name="T63" fmla="*/ 49533 h 433"/>
                <a:gd name="T64" fmla="*/ 18908 w 475"/>
                <a:gd name="T65" fmla="*/ 48719 h 433"/>
                <a:gd name="T66" fmla="*/ 18125 w 475"/>
                <a:gd name="T67" fmla="*/ 48719 h 433"/>
                <a:gd name="T68" fmla="*/ 16537 w 475"/>
                <a:gd name="T69" fmla="*/ 47935 h 433"/>
                <a:gd name="T70" fmla="*/ 14953 w 475"/>
                <a:gd name="T71" fmla="*/ 47125 h 433"/>
                <a:gd name="T72" fmla="*/ 13420 w 475"/>
                <a:gd name="T73" fmla="*/ 47125 h 433"/>
                <a:gd name="T74" fmla="*/ 11836 w 475"/>
                <a:gd name="T75" fmla="*/ 46338 h 433"/>
                <a:gd name="T76" fmla="*/ 10244 w 475"/>
                <a:gd name="T77" fmla="*/ 45527 h 433"/>
                <a:gd name="T78" fmla="*/ 8661 w 475"/>
                <a:gd name="T79" fmla="*/ 45527 h 433"/>
                <a:gd name="T80" fmla="*/ 7072 w 475"/>
                <a:gd name="T81" fmla="*/ 45527 h 433"/>
                <a:gd name="T82" fmla="*/ 6289 w 475"/>
                <a:gd name="T83" fmla="*/ 44743 h 433"/>
                <a:gd name="T84" fmla="*/ 4700 w 475"/>
                <a:gd name="T85" fmla="*/ 44743 h 433"/>
                <a:gd name="T86" fmla="*/ 3173 w 475"/>
                <a:gd name="T87" fmla="*/ 44743 h 433"/>
                <a:gd name="T88" fmla="*/ 1584 w 475"/>
                <a:gd name="T89" fmla="*/ 44743 h 433"/>
                <a:gd name="T90" fmla="*/ 0 w 475"/>
                <a:gd name="T91" fmla="*/ 44743 h 4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5"/>
                <a:gd name="T139" fmla="*/ 0 h 433"/>
                <a:gd name="T140" fmla="*/ 475 w 475"/>
                <a:gd name="T141" fmla="*/ 433 h 43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5" h="433">
                  <a:moveTo>
                    <a:pt x="0" y="0"/>
                  </a:moveTo>
                  <a:lnTo>
                    <a:pt x="12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8" y="6"/>
                  </a:lnTo>
                  <a:lnTo>
                    <a:pt x="90" y="6"/>
                  </a:lnTo>
                  <a:lnTo>
                    <a:pt x="102" y="6"/>
                  </a:lnTo>
                  <a:lnTo>
                    <a:pt x="114" y="6"/>
                  </a:lnTo>
                  <a:lnTo>
                    <a:pt x="126" y="12"/>
                  </a:lnTo>
                  <a:lnTo>
                    <a:pt x="138" y="12"/>
                  </a:lnTo>
                  <a:lnTo>
                    <a:pt x="150" y="18"/>
                  </a:lnTo>
                  <a:lnTo>
                    <a:pt x="162" y="18"/>
                  </a:lnTo>
                  <a:lnTo>
                    <a:pt x="174" y="24"/>
                  </a:lnTo>
                  <a:lnTo>
                    <a:pt x="186" y="24"/>
                  </a:lnTo>
                  <a:lnTo>
                    <a:pt x="192" y="30"/>
                  </a:lnTo>
                  <a:lnTo>
                    <a:pt x="204" y="30"/>
                  </a:lnTo>
                  <a:lnTo>
                    <a:pt x="216" y="36"/>
                  </a:lnTo>
                  <a:lnTo>
                    <a:pt x="228" y="42"/>
                  </a:lnTo>
                  <a:lnTo>
                    <a:pt x="240" y="42"/>
                  </a:lnTo>
                  <a:lnTo>
                    <a:pt x="252" y="48"/>
                  </a:lnTo>
                  <a:lnTo>
                    <a:pt x="264" y="54"/>
                  </a:lnTo>
                  <a:lnTo>
                    <a:pt x="270" y="54"/>
                  </a:lnTo>
                  <a:lnTo>
                    <a:pt x="282" y="60"/>
                  </a:lnTo>
                  <a:lnTo>
                    <a:pt x="294" y="66"/>
                  </a:lnTo>
                  <a:lnTo>
                    <a:pt x="306" y="72"/>
                  </a:lnTo>
                  <a:lnTo>
                    <a:pt x="312" y="78"/>
                  </a:lnTo>
                  <a:lnTo>
                    <a:pt x="324" y="84"/>
                  </a:lnTo>
                  <a:lnTo>
                    <a:pt x="336" y="90"/>
                  </a:lnTo>
                  <a:lnTo>
                    <a:pt x="342" y="96"/>
                  </a:lnTo>
                  <a:lnTo>
                    <a:pt x="354" y="102"/>
                  </a:lnTo>
                  <a:lnTo>
                    <a:pt x="366" y="108"/>
                  </a:lnTo>
                  <a:lnTo>
                    <a:pt x="372" y="114"/>
                  </a:lnTo>
                  <a:lnTo>
                    <a:pt x="384" y="120"/>
                  </a:lnTo>
                  <a:lnTo>
                    <a:pt x="397" y="126"/>
                  </a:lnTo>
                  <a:lnTo>
                    <a:pt x="403" y="132"/>
                  </a:lnTo>
                  <a:lnTo>
                    <a:pt x="415" y="144"/>
                  </a:lnTo>
                  <a:lnTo>
                    <a:pt x="421" y="150"/>
                  </a:lnTo>
                  <a:lnTo>
                    <a:pt x="433" y="156"/>
                  </a:lnTo>
                  <a:lnTo>
                    <a:pt x="439" y="162"/>
                  </a:lnTo>
                  <a:lnTo>
                    <a:pt x="451" y="174"/>
                  </a:lnTo>
                  <a:lnTo>
                    <a:pt x="457" y="180"/>
                  </a:lnTo>
                  <a:lnTo>
                    <a:pt x="469" y="186"/>
                  </a:lnTo>
                  <a:lnTo>
                    <a:pt x="475" y="198"/>
                  </a:lnTo>
                  <a:lnTo>
                    <a:pt x="234" y="433"/>
                  </a:lnTo>
                  <a:lnTo>
                    <a:pt x="228" y="427"/>
                  </a:lnTo>
                  <a:lnTo>
                    <a:pt x="222" y="421"/>
                  </a:lnTo>
                  <a:lnTo>
                    <a:pt x="216" y="421"/>
                  </a:lnTo>
                  <a:lnTo>
                    <a:pt x="216" y="415"/>
                  </a:lnTo>
                  <a:lnTo>
                    <a:pt x="210" y="409"/>
                  </a:lnTo>
                  <a:lnTo>
                    <a:pt x="204" y="409"/>
                  </a:lnTo>
                  <a:lnTo>
                    <a:pt x="198" y="403"/>
                  </a:lnTo>
                  <a:lnTo>
                    <a:pt x="192" y="397"/>
                  </a:lnTo>
                  <a:lnTo>
                    <a:pt x="186" y="391"/>
                  </a:lnTo>
                  <a:lnTo>
                    <a:pt x="180" y="391"/>
                  </a:lnTo>
                  <a:lnTo>
                    <a:pt x="174" y="385"/>
                  </a:lnTo>
                  <a:lnTo>
                    <a:pt x="168" y="379"/>
                  </a:lnTo>
                  <a:lnTo>
                    <a:pt x="162" y="379"/>
                  </a:lnTo>
                  <a:lnTo>
                    <a:pt x="156" y="373"/>
                  </a:lnTo>
                  <a:lnTo>
                    <a:pt x="150" y="373"/>
                  </a:lnTo>
                  <a:lnTo>
                    <a:pt x="144" y="367"/>
                  </a:lnTo>
                  <a:lnTo>
                    <a:pt x="138" y="367"/>
                  </a:lnTo>
                  <a:lnTo>
                    <a:pt x="132" y="361"/>
                  </a:lnTo>
                  <a:lnTo>
                    <a:pt x="126" y="361"/>
                  </a:lnTo>
                  <a:lnTo>
                    <a:pt x="120" y="361"/>
                  </a:lnTo>
                  <a:lnTo>
                    <a:pt x="114" y="355"/>
                  </a:lnTo>
                  <a:lnTo>
                    <a:pt x="108" y="355"/>
                  </a:lnTo>
                  <a:lnTo>
                    <a:pt x="102" y="355"/>
                  </a:lnTo>
                  <a:lnTo>
                    <a:pt x="96" y="349"/>
                  </a:lnTo>
                  <a:lnTo>
                    <a:pt x="90" y="349"/>
                  </a:lnTo>
                  <a:lnTo>
                    <a:pt x="84" y="349"/>
                  </a:lnTo>
                  <a:lnTo>
                    <a:pt x="78" y="343"/>
                  </a:lnTo>
                  <a:lnTo>
                    <a:pt x="72" y="343"/>
                  </a:lnTo>
                  <a:lnTo>
                    <a:pt x="66" y="343"/>
                  </a:lnTo>
                  <a:lnTo>
                    <a:pt x="60" y="343"/>
                  </a:lnTo>
                  <a:lnTo>
                    <a:pt x="54" y="343"/>
                  </a:lnTo>
                  <a:lnTo>
                    <a:pt x="54" y="337"/>
                  </a:lnTo>
                  <a:lnTo>
                    <a:pt x="48" y="337"/>
                  </a:lnTo>
                  <a:lnTo>
                    <a:pt x="42" y="337"/>
                  </a:lnTo>
                  <a:lnTo>
                    <a:pt x="36" y="337"/>
                  </a:lnTo>
                  <a:lnTo>
                    <a:pt x="30" y="337"/>
                  </a:lnTo>
                  <a:lnTo>
                    <a:pt x="24" y="337"/>
                  </a:lnTo>
                  <a:lnTo>
                    <a:pt x="18" y="337"/>
                  </a:lnTo>
                  <a:lnTo>
                    <a:pt x="12" y="337"/>
                  </a:lnTo>
                  <a:lnTo>
                    <a:pt x="6" y="337"/>
                  </a:lnTo>
                  <a:lnTo>
                    <a:pt x="0" y="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38100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dirty="0">
                <a:solidFill>
                  <a:prstClr val="black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47" name="Freeform 5"/>
            <p:cNvSpPr>
              <a:spLocks/>
            </p:cNvSpPr>
            <p:nvPr/>
          </p:nvSpPr>
          <p:spPr bwMode="auto">
            <a:xfrm rot="14937549" flipV="1">
              <a:off x="3079999" y="1559655"/>
              <a:ext cx="1905000" cy="1754188"/>
            </a:xfrm>
            <a:custGeom>
              <a:avLst/>
              <a:gdLst>
                <a:gd name="T0" fmla="*/ 1584 w 475"/>
                <a:gd name="T1" fmla="*/ 0 h 433"/>
                <a:gd name="T2" fmla="*/ 4700 w 475"/>
                <a:gd name="T3" fmla="*/ 0 h 433"/>
                <a:gd name="T4" fmla="*/ 7873 w 475"/>
                <a:gd name="T5" fmla="*/ 0 h 433"/>
                <a:gd name="T6" fmla="*/ 10244 w 475"/>
                <a:gd name="T7" fmla="*/ 805 h 433"/>
                <a:gd name="T8" fmla="*/ 13420 w 475"/>
                <a:gd name="T9" fmla="*/ 805 h 433"/>
                <a:gd name="T10" fmla="*/ 16537 w 475"/>
                <a:gd name="T11" fmla="*/ 1598 h 433"/>
                <a:gd name="T12" fmla="*/ 19709 w 475"/>
                <a:gd name="T13" fmla="*/ 2403 h 433"/>
                <a:gd name="T14" fmla="*/ 22882 w 475"/>
                <a:gd name="T15" fmla="*/ 3195 h 433"/>
                <a:gd name="T16" fmla="*/ 25197 w 475"/>
                <a:gd name="T17" fmla="*/ 4001 h 433"/>
                <a:gd name="T18" fmla="*/ 28370 w 475"/>
                <a:gd name="T19" fmla="*/ 4790 h 433"/>
                <a:gd name="T20" fmla="*/ 31545 w 475"/>
                <a:gd name="T21" fmla="*/ 5596 h 433"/>
                <a:gd name="T22" fmla="*/ 34662 w 475"/>
                <a:gd name="T23" fmla="*/ 7193 h 433"/>
                <a:gd name="T24" fmla="*/ 37033 w 475"/>
                <a:gd name="T25" fmla="*/ 7943 h 433"/>
                <a:gd name="T26" fmla="*/ 40206 w 475"/>
                <a:gd name="T27" fmla="*/ 9540 h 433"/>
                <a:gd name="T28" fmla="*/ 42535 w 475"/>
                <a:gd name="T29" fmla="*/ 11135 h 433"/>
                <a:gd name="T30" fmla="*/ 44906 w 475"/>
                <a:gd name="T31" fmla="*/ 12733 h 433"/>
                <a:gd name="T32" fmla="*/ 48079 w 475"/>
                <a:gd name="T33" fmla="*/ 14330 h 433"/>
                <a:gd name="T34" fmla="*/ 50450 w 475"/>
                <a:gd name="T35" fmla="*/ 15928 h 433"/>
                <a:gd name="T36" fmla="*/ 52936 w 475"/>
                <a:gd name="T37" fmla="*/ 17523 h 433"/>
                <a:gd name="T38" fmla="*/ 55307 w 475"/>
                <a:gd name="T39" fmla="*/ 19926 h 433"/>
                <a:gd name="T40" fmla="*/ 57679 w 475"/>
                <a:gd name="T41" fmla="*/ 21523 h 433"/>
                <a:gd name="T42" fmla="*/ 60008 w 475"/>
                <a:gd name="T43" fmla="*/ 23876 h 433"/>
                <a:gd name="T44" fmla="*/ 62379 w 475"/>
                <a:gd name="T45" fmla="*/ 26258 h 433"/>
                <a:gd name="T46" fmla="*/ 30741 w 475"/>
                <a:gd name="T47" fmla="*/ 57476 h 433"/>
                <a:gd name="T48" fmla="*/ 29152 w 475"/>
                <a:gd name="T49" fmla="*/ 55878 h 433"/>
                <a:gd name="T50" fmla="*/ 28370 w 475"/>
                <a:gd name="T51" fmla="*/ 55073 h 433"/>
                <a:gd name="T52" fmla="*/ 26789 w 475"/>
                <a:gd name="T53" fmla="*/ 54267 h 433"/>
                <a:gd name="T54" fmla="*/ 25998 w 475"/>
                <a:gd name="T55" fmla="*/ 53475 h 433"/>
                <a:gd name="T56" fmla="*/ 24417 w 475"/>
                <a:gd name="T57" fmla="*/ 51877 h 433"/>
                <a:gd name="T58" fmla="*/ 22882 w 475"/>
                <a:gd name="T59" fmla="*/ 51072 h 433"/>
                <a:gd name="T60" fmla="*/ 22081 w 475"/>
                <a:gd name="T61" fmla="*/ 50282 h 433"/>
                <a:gd name="T62" fmla="*/ 20497 w 475"/>
                <a:gd name="T63" fmla="*/ 49533 h 433"/>
                <a:gd name="T64" fmla="*/ 18908 w 475"/>
                <a:gd name="T65" fmla="*/ 48719 h 433"/>
                <a:gd name="T66" fmla="*/ 18125 w 475"/>
                <a:gd name="T67" fmla="*/ 48719 h 433"/>
                <a:gd name="T68" fmla="*/ 16537 w 475"/>
                <a:gd name="T69" fmla="*/ 47935 h 433"/>
                <a:gd name="T70" fmla="*/ 14953 w 475"/>
                <a:gd name="T71" fmla="*/ 47125 h 433"/>
                <a:gd name="T72" fmla="*/ 13420 w 475"/>
                <a:gd name="T73" fmla="*/ 47125 h 433"/>
                <a:gd name="T74" fmla="*/ 11836 w 475"/>
                <a:gd name="T75" fmla="*/ 46338 h 433"/>
                <a:gd name="T76" fmla="*/ 10244 w 475"/>
                <a:gd name="T77" fmla="*/ 45527 h 433"/>
                <a:gd name="T78" fmla="*/ 8661 w 475"/>
                <a:gd name="T79" fmla="*/ 45527 h 433"/>
                <a:gd name="T80" fmla="*/ 7072 w 475"/>
                <a:gd name="T81" fmla="*/ 45527 h 433"/>
                <a:gd name="T82" fmla="*/ 6289 w 475"/>
                <a:gd name="T83" fmla="*/ 44743 h 433"/>
                <a:gd name="T84" fmla="*/ 4700 w 475"/>
                <a:gd name="T85" fmla="*/ 44743 h 433"/>
                <a:gd name="T86" fmla="*/ 3173 w 475"/>
                <a:gd name="T87" fmla="*/ 44743 h 433"/>
                <a:gd name="T88" fmla="*/ 1584 w 475"/>
                <a:gd name="T89" fmla="*/ 44743 h 433"/>
                <a:gd name="T90" fmla="*/ 0 w 475"/>
                <a:gd name="T91" fmla="*/ 44743 h 4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5"/>
                <a:gd name="T139" fmla="*/ 0 h 433"/>
                <a:gd name="T140" fmla="*/ 475 w 475"/>
                <a:gd name="T141" fmla="*/ 433 h 43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5" h="433">
                  <a:moveTo>
                    <a:pt x="0" y="0"/>
                  </a:moveTo>
                  <a:lnTo>
                    <a:pt x="12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8" y="6"/>
                  </a:lnTo>
                  <a:lnTo>
                    <a:pt x="90" y="6"/>
                  </a:lnTo>
                  <a:lnTo>
                    <a:pt x="102" y="6"/>
                  </a:lnTo>
                  <a:lnTo>
                    <a:pt x="114" y="6"/>
                  </a:lnTo>
                  <a:lnTo>
                    <a:pt x="126" y="12"/>
                  </a:lnTo>
                  <a:lnTo>
                    <a:pt x="138" y="12"/>
                  </a:lnTo>
                  <a:lnTo>
                    <a:pt x="150" y="18"/>
                  </a:lnTo>
                  <a:lnTo>
                    <a:pt x="162" y="18"/>
                  </a:lnTo>
                  <a:lnTo>
                    <a:pt x="174" y="24"/>
                  </a:lnTo>
                  <a:lnTo>
                    <a:pt x="186" y="24"/>
                  </a:lnTo>
                  <a:lnTo>
                    <a:pt x="192" y="30"/>
                  </a:lnTo>
                  <a:lnTo>
                    <a:pt x="204" y="30"/>
                  </a:lnTo>
                  <a:lnTo>
                    <a:pt x="216" y="36"/>
                  </a:lnTo>
                  <a:lnTo>
                    <a:pt x="228" y="42"/>
                  </a:lnTo>
                  <a:lnTo>
                    <a:pt x="240" y="42"/>
                  </a:lnTo>
                  <a:lnTo>
                    <a:pt x="252" y="48"/>
                  </a:lnTo>
                  <a:lnTo>
                    <a:pt x="264" y="54"/>
                  </a:lnTo>
                  <a:lnTo>
                    <a:pt x="270" y="54"/>
                  </a:lnTo>
                  <a:lnTo>
                    <a:pt x="282" y="60"/>
                  </a:lnTo>
                  <a:lnTo>
                    <a:pt x="294" y="66"/>
                  </a:lnTo>
                  <a:lnTo>
                    <a:pt x="306" y="72"/>
                  </a:lnTo>
                  <a:lnTo>
                    <a:pt x="312" y="78"/>
                  </a:lnTo>
                  <a:lnTo>
                    <a:pt x="324" y="84"/>
                  </a:lnTo>
                  <a:lnTo>
                    <a:pt x="336" y="90"/>
                  </a:lnTo>
                  <a:lnTo>
                    <a:pt x="342" y="96"/>
                  </a:lnTo>
                  <a:lnTo>
                    <a:pt x="354" y="102"/>
                  </a:lnTo>
                  <a:lnTo>
                    <a:pt x="366" y="108"/>
                  </a:lnTo>
                  <a:lnTo>
                    <a:pt x="372" y="114"/>
                  </a:lnTo>
                  <a:lnTo>
                    <a:pt x="384" y="120"/>
                  </a:lnTo>
                  <a:lnTo>
                    <a:pt x="397" y="126"/>
                  </a:lnTo>
                  <a:lnTo>
                    <a:pt x="403" y="132"/>
                  </a:lnTo>
                  <a:lnTo>
                    <a:pt x="415" y="144"/>
                  </a:lnTo>
                  <a:lnTo>
                    <a:pt x="421" y="150"/>
                  </a:lnTo>
                  <a:lnTo>
                    <a:pt x="433" y="156"/>
                  </a:lnTo>
                  <a:lnTo>
                    <a:pt x="439" y="162"/>
                  </a:lnTo>
                  <a:lnTo>
                    <a:pt x="451" y="174"/>
                  </a:lnTo>
                  <a:lnTo>
                    <a:pt x="457" y="180"/>
                  </a:lnTo>
                  <a:lnTo>
                    <a:pt x="469" y="186"/>
                  </a:lnTo>
                  <a:lnTo>
                    <a:pt x="475" y="198"/>
                  </a:lnTo>
                  <a:lnTo>
                    <a:pt x="234" y="433"/>
                  </a:lnTo>
                  <a:lnTo>
                    <a:pt x="228" y="427"/>
                  </a:lnTo>
                  <a:lnTo>
                    <a:pt x="222" y="421"/>
                  </a:lnTo>
                  <a:lnTo>
                    <a:pt x="216" y="421"/>
                  </a:lnTo>
                  <a:lnTo>
                    <a:pt x="216" y="415"/>
                  </a:lnTo>
                  <a:lnTo>
                    <a:pt x="210" y="409"/>
                  </a:lnTo>
                  <a:lnTo>
                    <a:pt x="204" y="409"/>
                  </a:lnTo>
                  <a:lnTo>
                    <a:pt x="198" y="403"/>
                  </a:lnTo>
                  <a:lnTo>
                    <a:pt x="192" y="397"/>
                  </a:lnTo>
                  <a:lnTo>
                    <a:pt x="186" y="391"/>
                  </a:lnTo>
                  <a:lnTo>
                    <a:pt x="180" y="391"/>
                  </a:lnTo>
                  <a:lnTo>
                    <a:pt x="174" y="385"/>
                  </a:lnTo>
                  <a:lnTo>
                    <a:pt x="168" y="379"/>
                  </a:lnTo>
                  <a:lnTo>
                    <a:pt x="162" y="379"/>
                  </a:lnTo>
                  <a:lnTo>
                    <a:pt x="156" y="373"/>
                  </a:lnTo>
                  <a:lnTo>
                    <a:pt x="150" y="373"/>
                  </a:lnTo>
                  <a:lnTo>
                    <a:pt x="144" y="367"/>
                  </a:lnTo>
                  <a:lnTo>
                    <a:pt x="138" y="367"/>
                  </a:lnTo>
                  <a:lnTo>
                    <a:pt x="132" y="361"/>
                  </a:lnTo>
                  <a:lnTo>
                    <a:pt x="126" y="361"/>
                  </a:lnTo>
                  <a:lnTo>
                    <a:pt x="120" y="361"/>
                  </a:lnTo>
                  <a:lnTo>
                    <a:pt x="114" y="355"/>
                  </a:lnTo>
                  <a:lnTo>
                    <a:pt x="108" y="355"/>
                  </a:lnTo>
                  <a:lnTo>
                    <a:pt x="102" y="355"/>
                  </a:lnTo>
                  <a:lnTo>
                    <a:pt x="96" y="349"/>
                  </a:lnTo>
                  <a:lnTo>
                    <a:pt x="90" y="349"/>
                  </a:lnTo>
                  <a:lnTo>
                    <a:pt x="84" y="349"/>
                  </a:lnTo>
                  <a:lnTo>
                    <a:pt x="78" y="343"/>
                  </a:lnTo>
                  <a:lnTo>
                    <a:pt x="72" y="343"/>
                  </a:lnTo>
                  <a:lnTo>
                    <a:pt x="66" y="343"/>
                  </a:lnTo>
                  <a:lnTo>
                    <a:pt x="60" y="343"/>
                  </a:lnTo>
                  <a:lnTo>
                    <a:pt x="54" y="343"/>
                  </a:lnTo>
                  <a:lnTo>
                    <a:pt x="54" y="337"/>
                  </a:lnTo>
                  <a:lnTo>
                    <a:pt x="48" y="337"/>
                  </a:lnTo>
                  <a:lnTo>
                    <a:pt x="42" y="337"/>
                  </a:lnTo>
                  <a:lnTo>
                    <a:pt x="36" y="337"/>
                  </a:lnTo>
                  <a:lnTo>
                    <a:pt x="30" y="337"/>
                  </a:lnTo>
                  <a:lnTo>
                    <a:pt x="24" y="337"/>
                  </a:lnTo>
                  <a:lnTo>
                    <a:pt x="18" y="337"/>
                  </a:lnTo>
                  <a:lnTo>
                    <a:pt x="12" y="337"/>
                  </a:lnTo>
                  <a:lnTo>
                    <a:pt x="6" y="337"/>
                  </a:lnTo>
                  <a:lnTo>
                    <a:pt x="0" y="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38100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dirty="0">
                <a:solidFill>
                  <a:prstClr val="black"/>
                </a:solidFill>
                <a:latin typeface="Arial" charset="0"/>
                <a:cs typeface="Arial" charset="0"/>
              </a:endParaRPr>
            </a:p>
          </p:txBody>
        </p:sp>
      </p:grpSp>
      <p:sp>
        <p:nvSpPr>
          <p:cNvPr id="54" name="Freeform 5"/>
          <p:cNvSpPr>
            <a:spLocks/>
          </p:cNvSpPr>
          <p:nvPr/>
        </p:nvSpPr>
        <p:spPr bwMode="auto">
          <a:xfrm rot="17638033" flipV="1">
            <a:off x="3806443" y="2945374"/>
            <a:ext cx="1826341" cy="1754188"/>
          </a:xfrm>
          <a:custGeom>
            <a:avLst/>
            <a:gdLst>
              <a:gd name="T0" fmla="*/ 1584 w 475"/>
              <a:gd name="T1" fmla="*/ 0 h 433"/>
              <a:gd name="T2" fmla="*/ 4700 w 475"/>
              <a:gd name="T3" fmla="*/ 0 h 433"/>
              <a:gd name="T4" fmla="*/ 7873 w 475"/>
              <a:gd name="T5" fmla="*/ 0 h 433"/>
              <a:gd name="T6" fmla="*/ 10244 w 475"/>
              <a:gd name="T7" fmla="*/ 805 h 433"/>
              <a:gd name="T8" fmla="*/ 13420 w 475"/>
              <a:gd name="T9" fmla="*/ 805 h 433"/>
              <a:gd name="T10" fmla="*/ 16537 w 475"/>
              <a:gd name="T11" fmla="*/ 1598 h 433"/>
              <a:gd name="T12" fmla="*/ 19709 w 475"/>
              <a:gd name="T13" fmla="*/ 2403 h 433"/>
              <a:gd name="T14" fmla="*/ 22882 w 475"/>
              <a:gd name="T15" fmla="*/ 3195 h 433"/>
              <a:gd name="T16" fmla="*/ 25197 w 475"/>
              <a:gd name="T17" fmla="*/ 4001 h 433"/>
              <a:gd name="T18" fmla="*/ 28370 w 475"/>
              <a:gd name="T19" fmla="*/ 4790 h 433"/>
              <a:gd name="T20" fmla="*/ 31545 w 475"/>
              <a:gd name="T21" fmla="*/ 5596 h 433"/>
              <a:gd name="T22" fmla="*/ 34662 w 475"/>
              <a:gd name="T23" fmla="*/ 7193 h 433"/>
              <a:gd name="T24" fmla="*/ 37033 w 475"/>
              <a:gd name="T25" fmla="*/ 7943 h 433"/>
              <a:gd name="T26" fmla="*/ 40206 w 475"/>
              <a:gd name="T27" fmla="*/ 9540 h 433"/>
              <a:gd name="T28" fmla="*/ 42535 w 475"/>
              <a:gd name="T29" fmla="*/ 11135 h 433"/>
              <a:gd name="T30" fmla="*/ 44906 w 475"/>
              <a:gd name="T31" fmla="*/ 12733 h 433"/>
              <a:gd name="T32" fmla="*/ 48079 w 475"/>
              <a:gd name="T33" fmla="*/ 14330 h 433"/>
              <a:gd name="T34" fmla="*/ 50450 w 475"/>
              <a:gd name="T35" fmla="*/ 15928 h 433"/>
              <a:gd name="T36" fmla="*/ 52936 w 475"/>
              <a:gd name="T37" fmla="*/ 17523 h 433"/>
              <a:gd name="T38" fmla="*/ 55307 w 475"/>
              <a:gd name="T39" fmla="*/ 19926 h 433"/>
              <a:gd name="T40" fmla="*/ 57679 w 475"/>
              <a:gd name="T41" fmla="*/ 21523 h 433"/>
              <a:gd name="T42" fmla="*/ 60008 w 475"/>
              <a:gd name="T43" fmla="*/ 23876 h 433"/>
              <a:gd name="T44" fmla="*/ 62379 w 475"/>
              <a:gd name="T45" fmla="*/ 26258 h 433"/>
              <a:gd name="T46" fmla="*/ 30741 w 475"/>
              <a:gd name="T47" fmla="*/ 57476 h 433"/>
              <a:gd name="T48" fmla="*/ 29152 w 475"/>
              <a:gd name="T49" fmla="*/ 55878 h 433"/>
              <a:gd name="T50" fmla="*/ 28370 w 475"/>
              <a:gd name="T51" fmla="*/ 55073 h 433"/>
              <a:gd name="T52" fmla="*/ 26789 w 475"/>
              <a:gd name="T53" fmla="*/ 54267 h 433"/>
              <a:gd name="T54" fmla="*/ 25998 w 475"/>
              <a:gd name="T55" fmla="*/ 53475 h 433"/>
              <a:gd name="T56" fmla="*/ 24417 w 475"/>
              <a:gd name="T57" fmla="*/ 51877 h 433"/>
              <a:gd name="T58" fmla="*/ 22882 w 475"/>
              <a:gd name="T59" fmla="*/ 51072 h 433"/>
              <a:gd name="T60" fmla="*/ 22081 w 475"/>
              <a:gd name="T61" fmla="*/ 50282 h 433"/>
              <a:gd name="T62" fmla="*/ 20497 w 475"/>
              <a:gd name="T63" fmla="*/ 49533 h 433"/>
              <a:gd name="T64" fmla="*/ 18908 w 475"/>
              <a:gd name="T65" fmla="*/ 48719 h 433"/>
              <a:gd name="T66" fmla="*/ 18125 w 475"/>
              <a:gd name="T67" fmla="*/ 48719 h 433"/>
              <a:gd name="T68" fmla="*/ 16537 w 475"/>
              <a:gd name="T69" fmla="*/ 47935 h 433"/>
              <a:gd name="T70" fmla="*/ 14953 w 475"/>
              <a:gd name="T71" fmla="*/ 47125 h 433"/>
              <a:gd name="T72" fmla="*/ 13420 w 475"/>
              <a:gd name="T73" fmla="*/ 47125 h 433"/>
              <a:gd name="T74" fmla="*/ 11836 w 475"/>
              <a:gd name="T75" fmla="*/ 46338 h 433"/>
              <a:gd name="T76" fmla="*/ 10244 w 475"/>
              <a:gd name="T77" fmla="*/ 45527 h 433"/>
              <a:gd name="T78" fmla="*/ 8661 w 475"/>
              <a:gd name="T79" fmla="*/ 45527 h 433"/>
              <a:gd name="T80" fmla="*/ 7072 w 475"/>
              <a:gd name="T81" fmla="*/ 45527 h 433"/>
              <a:gd name="T82" fmla="*/ 6289 w 475"/>
              <a:gd name="T83" fmla="*/ 44743 h 433"/>
              <a:gd name="T84" fmla="*/ 4700 w 475"/>
              <a:gd name="T85" fmla="*/ 44743 h 433"/>
              <a:gd name="T86" fmla="*/ 3173 w 475"/>
              <a:gd name="T87" fmla="*/ 44743 h 433"/>
              <a:gd name="T88" fmla="*/ 1584 w 475"/>
              <a:gd name="T89" fmla="*/ 44743 h 433"/>
              <a:gd name="T90" fmla="*/ 0 w 475"/>
              <a:gd name="T91" fmla="*/ 44743 h 4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75"/>
              <a:gd name="T139" fmla="*/ 0 h 433"/>
              <a:gd name="T140" fmla="*/ 475 w 475"/>
              <a:gd name="T141" fmla="*/ 433 h 43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75" h="433">
                <a:moveTo>
                  <a:pt x="0" y="0"/>
                </a:move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66" y="0"/>
                </a:lnTo>
                <a:lnTo>
                  <a:pt x="78" y="6"/>
                </a:lnTo>
                <a:lnTo>
                  <a:pt x="90" y="6"/>
                </a:lnTo>
                <a:lnTo>
                  <a:pt x="102" y="6"/>
                </a:lnTo>
                <a:lnTo>
                  <a:pt x="114" y="6"/>
                </a:lnTo>
                <a:lnTo>
                  <a:pt x="126" y="12"/>
                </a:lnTo>
                <a:lnTo>
                  <a:pt x="138" y="12"/>
                </a:lnTo>
                <a:lnTo>
                  <a:pt x="150" y="18"/>
                </a:lnTo>
                <a:lnTo>
                  <a:pt x="162" y="18"/>
                </a:lnTo>
                <a:lnTo>
                  <a:pt x="174" y="24"/>
                </a:lnTo>
                <a:lnTo>
                  <a:pt x="186" y="24"/>
                </a:lnTo>
                <a:lnTo>
                  <a:pt x="192" y="30"/>
                </a:lnTo>
                <a:lnTo>
                  <a:pt x="204" y="30"/>
                </a:lnTo>
                <a:lnTo>
                  <a:pt x="216" y="36"/>
                </a:lnTo>
                <a:lnTo>
                  <a:pt x="228" y="42"/>
                </a:lnTo>
                <a:lnTo>
                  <a:pt x="240" y="42"/>
                </a:lnTo>
                <a:lnTo>
                  <a:pt x="252" y="48"/>
                </a:lnTo>
                <a:lnTo>
                  <a:pt x="264" y="54"/>
                </a:lnTo>
                <a:lnTo>
                  <a:pt x="270" y="54"/>
                </a:lnTo>
                <a:lnTo>
                  <a:pt x="282" y="60"/>
                </a:lnTo>
                <a:lnTo>
                  <a:pt x="294" y="66"/>
                </a:lnTo>
                <a:lnTo>
                  <a:pt x="306" y="72"/>
                </a:lnTo>
                <a:lnTo>
                  <a:pt x="312" y="78"/>
                </a:lnTo>
                <a:lnTo>
                  <a:pt x="324" y="84"/>
                </a:lnTo>
                <a:lnTo>
                  <a:pt x="336" y="90"/>
                </a:lnTo>
                <a:lnTo>
                  <a:pt x="342" y="96"/>
                </a:lnTo>
                <a:lnTo>
                  <a:pt x="354" y="102"/>
                </a:lnTo>
                <a:lnTo>
                  <a:pt x="366" y="108"/>
                </a:lnTo>
                <a:lnTo>
                  <a:pt x="372" y="114"/>
                </a:lnTo>
                <a:lnTo>
                  <a:pt x="384" y="120"/>
                </a:lnTo>
                <a:lnTo>
                  <a:pt x="397" y="126"/>
                </a:lnTo>
                <a:lnTo>
                  <a:pt x="403" y="132"/>
                </a:lnTo>
                <a:lnTo>
                  <a:pt x="415" y="144"/>
                </a:lnTo>
                <a:lnTo>
                  <a:pt x="421" y="150"/>
                </a:lnTo>
                <a:lnTo>
                  <a:pt x="433" y="156"/>
                </a:lnTo>
                <a:lnTo>
                  <a:pt x="439" y="162"/>
                </a:lnTo>
                <a:lnTo>
                  <a:pt x="451" y="174"/>
                </a:lnTo>
                <a:lnTo>
                  <a:pt x="457" y="180"/>
                </a:lnTo>
                <a:lnTo>
                  <a:pt x="469" y="186"/>
                </a:lnTo>
                <a:lnTo>
                  <a:pt x="475" y="198"/>
                </a:lnTo>
                <a:lnTo>
                  <a:pt x="234" y="433"/>
                </a:lnTo>
                <a:lnTo>
                  <a:pt x="228" y="427"/>
                </a:lnTo>
                <a:lnTo>
                  <a:pt x="222" y="421"/>
                </a:lnTo>
                <a:lnTo>
                  <a:pt x="216" y="421"/>
                </a:lnTo>
                <a:lnTo>
                  <a:pt x="216" y="415"/>
                </a:lnTo>
                <a:lnTo>
                  <a:pt x="210" y="409"/>
                </a:lnTo>
                <a:lnTo>
                  <a:pt x="204" y="409"/>
                </a:lnTo>
                <a:lnTo>
                  <a:pt x="198" y="403"/>
                </a:lnTo>
                <a:lnTo>
                  <a:pt x="192" y="397"/>
                </a:lnTo>
                <a:lnTo>
                  <a:pt x="186" y="391"/>
                </a:lnTo>
                <a:lnTo>
                  <a:pt x="180" y="391"/>
                </a:lnTo>
                <a:lnTo>
                  <a:pt x="174" y="385"/>
                </a:lnTo>
                <a:lnTo>
                  <a:pt x="168" y="379"/>
                </a:lnTo>
                <a:lnTo>
                  <a:pt x="162" y="379"/>
                </a:lnTo>
                <a:lnTo>
                  <a:pt x="156" y="373"/>
                </a:lnTo>
                <a:lnTo>
                  <a:pt x="150" y="373"/>
                </a:lnTo>
                <a:lnTo>
                  <a:pt x="144" y="367"/>
                </a:lnTo>
                <a:lnTo>
                  <a:pt x="138" y="367"/>
                </a:lnTo>
                <a:lnTo>
                  <a:pt x="132" y="361"/>
                </a:lnTo>
                <a:lnTo>
                  <a:pt x="126" y="361"/>
                </a:lnTo>
                <a:lnTo>
                  <a:pt x="120" y="361"/>
                </a:lnTo>
                <a:lnTo>
                  <a:pt x="114" y="355"/>
                </a:lnTo>
                <a:lnTo>
                  <a:pt x="108" y="355"/>
                </a:lnTo>
                <a:lnTo>
                  <a:pt x="102" y="355"/>
                </a:lnTo>
                <a:lnTo>
                  <a:pt x="96" y="349"/>
                </a:lnTo>
                <a:lnTo>
                  <a:pt x="90" y="349"/>
                </a:lnTo>
                <a:lnTo>
                  <a:pt x="84" y="349"/>
                </a:lnTo>
                <a:lnTo>
                  <a:pt x="78" y="343"/>
                </a:lnTo>
                <a:lnTo>
                  <a:pt x="72" y="343"/>
                </a:lnTo>
                <a:lnTo>
                  <a:pt x="66" y="343"/>
                </a:lnTo>
                <a:lnTo>
                  <a:pt x="60" y="343"/>
                </a:lnTo>
                <a:lnTo>
                  <a:pt x="54" y="343"/>
                </a:lnTo>
                <a:lnTo>
                  <a:pt x="54" y="337"/>
                </a:lnTo>
                <a:lnTo>
                  <a:pt x="48" y="337"/>
                </a:lnTo>
                <a:lnTo>
                  <a:pt x="42" y="337"/>
                </a:lnTo>
                <a:lnTo>
                  <a:pt x="36" y="337"/>
                </a:lnTo>
                <a:lnTo>
                  <a:pt x="30" y="337"/>
                </a:lnTo>
                <a:lnTo>
                  <a:pt x="24" y="337"/>
                </a:lnTo>
                <a:lnTo>
                  <a:pt x="18" y="337"/>
                </a:lnTo>
                <a:lnTo>
                  <a:pt x="12" y="337"/>
                </a:lnTo>
                <a:lnTo>
                  <a:pt x="6" y="337"/>
                </a:lnTo>
                <a:lnTo>
                  <a:pt x="0" y="33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 w="38100">
            <a:noFill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914400" y="2819400"/>
            <a:ext cx="3657600" cy="1261884"/>
          </a:xfrm>
          <a:prstGeom prst="rect">
            <a:avLst/>
          </a:prstGeom>
          <a:solidFill>
            <a:schemeClr val="bg1">
              <a:lumMod val="65000"/>
              <a:alpha val="70000"/>
            </a:schemeClr>
          </a:solidFill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>
              <a:spcBef>
                <a:spcPts val="1200"/>
              </a:spcBef>
              <a:spcAft>
                <a:spcPts val="1200"/>
              </a:spcAft>
            </a:pPr>
            <a:r>
              <a:rPr lang="en-GB" sz="2800" b="1" i="1" u="sng" dirty="0" smtClean="0"/>
              <a:t>Projects</a:t>
            </a:r>
          </a:p>
          <a:p>
            <a:pPr marL="231775" indent="-231775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AFI CIS</a:t>
            </a:r>
            <a:endParaRPr lang="en-GB" sz="2400" dirty="0"/>
          </a:p>
        </p:txBody>
      </p:sp>
    </p:spTree>
    <p:extLst>
      <p:ext uri="{BB962C8B-B14F-4D97-AF65-F5344CB8AC3E}">
        <p14:creationId xmlns:p14="http://schemas.microsoft.com/office/powerpoint/2010/main" val="4198203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1" name="Title 61"/>
          <p:cNvSpPr>
            <a:spLocks noGrp="1"/>
          </p:cNvSpPr>
          <p:nvPr>
            <p:ph type="title" idx="4294967295"/>
          </p:nvPr>
        </p:nvSpPr>
        <p:spPr>
          <a:xfrm>
            <a:off x="341313" y="241300"/>
            <a:ext cx="8461375" cy="720725"/>
          </a:xfrm>
        </p:spPr>
        <p:txBody>
          <a:bodyPr lIns="91434" tIns="45717" rIns="91434" bIns="45717"/>
          <a:lstStyle/>
          <a:p>
            <a:r>
              <a:rPr lang="en-GB" dirty="0" smtClean="0"/>
              <a:t>Critical elements (CE)</a:t>
            </a:r>
          </a:p>
        </p:txBody>
      </p:sp>
      <p:grpSp>
        <p:nvGrpSpPr>
          <p:cNvPr id="32772" name="Group 95"/>
          <p:cNvGrpSpPr>
            <a:grpSpLocks/>
          </p:cNvGrpSpPr>
          <p:nvPr/>
        </p:nvGrpSpPr>
        <p:grpSpPr bwMode="auto">
          <a:xfrm>
            <a:off x="2074496" y="5058995"/>
            <a:ext cx="1905000" cy="1754188"/>
            <a:chOff x="2629676" y="5058881"/>
            <a:chExt cx="1905591" cy="1754340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 rot="21360000" flipV="1">
              <a:off x="2629676" y="5058881"/>
              <a:ext cx="1905591" cy="1754340"/>
              <a:chOff x="2247" y="371"/>
              <a:chExt cx="1260" cy="1151"/>
            </a:xfrm>
            <a:solidFill>
              <a:srgbClr val="FFFF00"/>
            </a:solidFill>
          </p:grpSpPr>
          <p:sp>
            <p:nvSpPr>
              <p:cNvPr id="55" name="Freeform 5"/>
              <p:cNvSpPr>
                <a:spLocks/>
              </p:cNvSpPr>
              <p:nvPr/>
            </p:nvSpPr>
            <p:spPr bwMode="auto">
              <a:xfrm rot="20241129">
                <a:off x="2247" y="371"/>
                <a:ext cx="1260" cy="1151"/>
              </a:xfrm>
              <a:custGeom>
                <a:avLst/>
                <a:gdLst>
                  <a:gd name="T0" fmla="*/ 1584 w 475"/>
                  <a:gd name="T1" fmla="*/ 0 h 433"/>
                  <a:gd name="T2" fmla="*/ 4700 w 475"/>
                  <a:gd name="T3" fmla="*/ 0 h 433"/>
                  <a:gd name="T4" fmla="*/ 7873 w 475"/>
                  <a:gd name="T5" fmla="*/ 0 h 433"/>
                  <a:gd name="T6" fmla="*/ 10244 w 475"/>
                  <a:gd name="T7" fmla="*/ 805 h 433"/>
                  <a:gd name="T8" fmla="*/ 13420 w 475"/>
                  <a:gd name="T9" fmla="*/ 805 h 433"/>
                  <a:gd name="T10" fmla="*/ 16537 w 475"/>
                  <a:gd name="T11" fmla="*/ 1598 h 433"/>
                  <a:gd name="T12" fmla="*/ 19709 w 475"/>
                  <a:gd name="T13" fmla="*/ 2403 h 433"/>
                  <a:gd name="T14" fmla="*/ 22882 w 475"/>
                  <a:gd name="T15" fmla="*/ 3195 h 433"/>
                  <a:gd name="T16" fmla="*/ 25197 w 475"/>
                  <a:gd name="T17" fmla="*/ 4001 h 433"/>
                  <a:gd name="T18" fmla="*/ 28370 w 475"/>
                  <a:gd name="T19" fmla="*/ 4790 h 433"/>
                  <a:gd name="T20" fmla="*/ 31545 w 475"/>
                  <a:gd name="T21" fmla="*/ 5596 h 433"/>
                  <a:gd name="T22" fmla="*/ 34662 w 475"/>
                  <a:gd name="T23" fmla="*/ 7193 h 433"/>
                  <a:gd name="T24" fmla="*/ 37033 w 475"/>
                  <a:gd name="T25" fmla="*/ 7943 h 433"/>
                  <a:gd name="T26" fmla="*/ 40206 w 475"/>
                  <a:gd name="T27" fmla="*/ 9540 h 433"/>
                  <a:gd name="T28" fmla="*/ 42535 w 475"/>
                  <a:gd name="T29" fmla="*/ 11135 h 433"/>
                  <a:gd name="T30" fmla="*/ 44906 w 475"/>
                  <a:gd name="T31" fmla="*/ 12733 h 433"/>
                  <a:gd name="T32" fmla="*/ 48079 w 475"/>
                  <a:gd name="T33" fmla="*/ 14330 h 433"/>
                  <a:gd name="T34" fmla="*/ 50450 w 475"/>
                  <a:gd name="T35" fmla="*/ 15928 h 433"/>
                  <a:gd name="T36" fmla="*/ 52936 w 475"/>
                  <a:gd name="T37" fmla="*/ 17523 h 433"/>
                  <a:gd name="T38" fmla="*/ 55307 w 475"/>
                  <a:gd name="T39" fmla="*/ 19926 h 433"/>
                  <a:gd name="T40" fmla="*/ 57679 w 475"/>
                  <a:gd name="T41" fmla="*/ 21523 h 433"/>
                  <a:gd name="T42" fmla="*/ 60008 w 475"/>
                  <a:gd name="T43" fmla="*/ 23876 h 433"/>
                  <a:gd name="T44" fmla="*/ 62379 w 475"/>
                  <a:gd name="T45" fmla="*/ 26258 h 433"/>
                  <a:gd name="T46" fmla="*/ 30741 w 475"/>
                  <a:gd name="T47" fmla="*/ 57476 h 433"/>
                  <a:gd name="T48" fmla="*/ 29152 w 475"/>
                  <a:gd name="T49" fmla="*/ 55878 h 433"/>
                  <a:gd name="T50" fmla="*/ 28370 w 475"/>
                  <a:gd name="T51" fmla="*/ 55073 h 433"/>
                  <a:gd name="T52" fmla="*/ 26789 w 475"/>
                  <a:gd name="T53" fmla="*/ 54267 h 433"/>
                  <a:gd name="T54" fmla="*/ 25998 w 475"/>
                  <a:gd name="T55" fmla="*/ 53475 h 433"/>
                  <a:gd name="T56" fmla="*/ 24417 w 475"/>
                  <a:gd name="T57" fmla="*/ 51877 h 433"/>
                  <a:gd name="T58" fmla="*/ 22882 w 475"/>
                  <a:gd name="T59" fmla="*/ 51072 h 433"/>
                  <a:gd name="T60" fmla="*/ 22081 w 475"/>
                  <a:gd name="T61" fmla="*/ 50282 h 433"/>
                  <a:gd name="T62" fmla="*/ 20497 w 475"/>
                  <a:gd name="T63" fmla="*/ 49533 h 433"/>
                  <a:gd name="T64" fmla="*/ 18908 w 475"/>
                  <a:gd name="T65" fmla="*/ 48719 h 433"/>
                  <a:gd name="T66" fmla="*/ 18125 w 475"/>
                  <a:gd name="T67" fmla="*/ 48719 h 433"/>
                  <a:gd name="T68" fmla="*/ 16537 w 475"/>
                  <a:gd name="T69" fmla="*/ 47935 h 433"/>
                  <a:gd name="T70" fmla="*/ 14953 w 475"/>
                  <a:gd name="T71" fmla="*/ 47125 h 433"/>
                  <a:gd name="T72" fmla="*/ 13420 w 475"/>
                  <a:gd name="T73" fmla="*/ 47125 h 433"/>
                  <a:gd name="T74" fmla="*/ 11836 w 475"/>
                  <a:gd name="T75" fmla="*/ 46338 h 433"/>
                  <a:gd name="T76" fmla="*/ 10244 w 475"/>
                  <a:gd name="T77" fmla="*/ 45527 h 433"/>
                  <a:gd name="T78" fmla="*/ 8661 w 475"/>
                  <a:gd name="T79" fmla="*/ 45527 h 433"/>
                  <a:gd name="T80" fmla="*/ 7072 w 475"/>
                  <a:gd name="T81" fmla="*/ 45527 h 433"/>
                  <a:gd name="T82" fmla="*/ 6289 w 475"/>
                  <a:gd name="T83" fmla="*/ 44743 h 433"/>
                  <a:gd name="T84" fmla="*/ 4700 w 475"/>
                  <a:gd name="T85" fmla="*/ 44743 h 433"/>
                  <a:gd name="T86" fmla="*/ 3173 w 475"/>
                  <a:gd name="T87" fmla="*/ 44743 h 433"/>
                  <a:gd name="T88" fmla="*/ 1584 w 475"/>
                  <a:gd name="T89" fmla="*/ 44743 h 433"/>
                  <a:gd name="T90" fmla="*/ 0 w 475"/>
                  <a:gd name="T91" fmla="*/ 44743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6" name="Text Box 6"/>
              <p:cNvSpPr txBox="1">
                <a:spLocks noChangeArrowheads="1"/>
              </p:cNvSpPr>
              <p:nvPr/>
            </p:nvSpPr>
            <p:spPr bwMode="auto">
              <a:xfrm>
                <a:off x="2767" y="703"/>
                <a:ext cx="116" cy="2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 b="1" dirty="0">
                  <a:solidFill>
                    <a:srgbClr val="FF0000"/>
                  </a:solidFill>
                  <a:latin typeface="Tahoma" pitchFamily="34" charset="0"/>
                  <a:cs typeface="Arial" charset="0"/>
                </a:endParaRPr>
              </a:p>
            </p:txBody>
          </p:sp>
        </p:grpSp>
        <p:sp>
          <p:nvSpPr>
            <p:cNvPr id="32812" name="TextBox 74"/>
            <p:cNvSpPr txBox="1">
              <a:spLocks noChangeArrowheads="1"/>
            </p:cNvSpPr>
            <p:nvPr/>
          </p:nvSpPr>
          <p:spPr bwMode="auto">
            <a:xfrm>
              <a:off x="2786050" y="5429264"/>
              <a:ext cx="1296000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rgbClr val="0000FF"/>
                  </a:solidFill>
                  <a:latin typeface="Arial Narrow" pitchFamily="34" charset="0"/>
                </a:rPr>
                <a:t>7</a:t>
              </a:r>
            </a:p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CA" sz="1600" dirty="0">
                  <a:solidFill>
                    <a:srgbClr val="0000FF"/>
                  </a:solidFill>
                  <a:latin typeface="Arial Narrow" pitchFamily="34" charset="0"/>
                </a:rPr>
                <a:t>Surveillance obligations</a:t>
              </a:r>
            </a:p>
          </p:txBody>
        </p:sp>
      </p:grpSp>
      <p:grpSp>
        <p:nvGrpSpPr>
          <p:cNvPr id="4" name="Group 45"/>
          <p:cNvGrpSpPr>
            <a:grpSpLocks/>
          </p:cNvGrpSpPr>
          <p:nvPr/>
        </p:nvGrpSpPr>
        <p:grpSpPr bwMode="auto">
          <a:xfrm>
            <a:off x="-152400" y="1087438"/>
            <a:ext cx="5768956" cy="5541962"/>
            <a:chOff x="420687" y="884238"/>
            <a:chExt cx="5768977" cy="5541962"/>
          </a:xfrm>
        </p:grpSpPr>
        <p:grpSp>
          <p:nvGrpSpPr>
            <p:cNvPr id="32774" name="Group 88"/>
            <p:cNvGrpSpPr>
              <a:grpSpLocks/>
            </p:cNvGrpSpPr>
            <p:nvPr/>
          </p:nvGrpSpPr>
          <p:grpSpPr bwMode="auto">
            <a:xfrm>
              <a:off x="420687" y="2714625"/>
              <a:ext cx="1739900" cy="1920875"/>
              <a:chOff x="420211" y="2715191"/>
              <a:chExt cx="1740743" cy="1920476"/>
            </a:xfrm>
          </p:grpSpPr>
          <p:sp>
            <p:nvSpPr>
              <p:cNvPr id="32809" name="Freeform 5"/>
              <p:cNvSpPr>
                <a:spLocks/>
              </p:cNvSpPr>
              <p:nvPr/>
            </p:nvSpPr>
            <p:spPr bwMode="auto">
              <a:xfrm rot="-6900000">
                <a:off x="330345" y="2805057"/>
                <a:ext cx="1920476" cy="1740743"/>
              </a:xfrm>
              <a:custGeom>
                <a:avLst/>
                <a:gdLst>
                  <a:gd name="T0" fmla="*/ 2147483647 w 475"/>
                  <a:gd name="T1" fmla="*/ 0 h 433"/>
                  <a:gd name="T2" fmla="*/ 2147483647 w 475"/>
                  <a:gd name="T3" fmla="*/ 0 h 433"/>
                  <a:gd name="T4" fmla="*/ 2147483647 w 475"/>
                  <a:gd name="T5" fmla="*/ 0 h 433"/>
                  <a:gd name="T6" fmla="*/ 2147483647 w 475"/>
                  <a:gd name="T7" fmla="*/ 2147483647 h 433"/>
                  <a:gd name="T8" fmla="*/ 2147483647 w 475"/>
                  <a:gd name="T9" fmla="*/ 2147483647 h 433"/>
                  <a:gd name="T10" fmla="*/ 2147483647 w 475"/>
                  <a:gd name="T11" fmla="*/ 2147483647 h 433"/>
                  <a:gd name="T12" fmla="*/ 2147483647 w 475"/>
                  <a:gd name="T13" fmla="*/ 2147483647 h 433"/>
                  <a:gd name="T14" fmla="*/ 2147483647 w 475"/>
                  <a:gd name="T15" fmla="*/ 2147483647 h 433"/>
                  <a:gd name="T16" fmla="*/ 2147483647 w 475"/>
                  <a:gd name="T17" fmla="*/ 2147483647 h 433"/>
                  <a:gd name="T18" fmla="*/ 2147483647 w 475"/>
                  <a:gd name="T19" fmla="*/ 2147483647 h 433"/>
                  <a:gd name="T20" fmla="*/ 2147483647 w 475"/>
                  <a:gd name="T21" fmla="*/ 2147483647 h 433"/>
                  <a:gd name="T22" fmla="*/ 2147483647 w 475"/>
                  <a:gd name="T23" fmla="*/ 2147483647 h 433"/>
                  <a:gd name="T24" fmla="*/ 2147483647 w 475"/>
                  <a:gd name="T25" fmla="*/ 2147483647 h 433"/>
                  <a:gd name="T26" fmla="*/ 2147483647 w 475"/>
                  <a:gd name="T27" fmla="*/ 2147483647 h 433"/>
                  <a:gd name="T28" fmla="*/ 2147483647 w 475"/>
                  <a:gd name="T29" fmla="*/ 2147483647 h 433"/>
                  <a:gd name="T30" fmla="*/ 2147483647 w 475"/>
                  <a:gd name="T31" fmla="*/ 2147483647 h 433"/>
                  <a:gd name="T32" fmla="*/ 2147483647 w 475"/>
                  <a:gd name="T33" fmla="*/ 2147483647 h 433"/>
                  <a:gd name="T34" fmla="*/ 2147483647 w 475"/>
                  <a:gd name="T35" fmla="*/ 2147483647 h 433"/>
                  <a:gd name="T36" fmla="*/ 2147483647 w 475"/>
                  <a:gd name="T37" fmla="*/ 2147483647 h 433"/>
                  <a:gd name="T38" fmla="*/ 2147483647 w 475"/>
                  <a:gd name="T39" fmla="*/ 2147483647 h 433"/>
                  <a:gd name="T40" fmla="*/ 2147483647 w 475"/>
                  <a:gd name="T41" fmla="*/ 2147483647 h 433"/>
                  <a:gd name="T42" fmla="*/ 2147483647 w 475"/>
                  <a:gd name="T43" fmla="*/ 2147483647 h 433"/>
                  <a:gd name="T44" fmla="*/ 2147483647 w 475"/>
                  <a:gd name="T45" fmla="*/ 2147483647 h 433"/>
                  <a:gd name="T46" fmla="*/ 2147483647 w 475"/>
                  <a:gd name="T47" fmla="*/ 2147483647 h 433"/>
                  <a:gd name="T48" fmla="*/ 2147483647 w 475"/>
                  <a:gd name="T49" fmla="*/ 2147483647 h 433"/>
                  <a:gd name="T50" fmla="*/ 2147483647 w 475"/>
                  <a:gd name="T51" fmla="*/ 2147483647 h 433"/>
                  <a:gd name="T52" fmla="*/ 2147483647 w 475"/>
                  <a:gd name="T53" fmla="*/ 2147483647 h 433"/>
                  <a:gd name="T54" fmla="*/ 2147483647 w 475"/>
                  <a:gd name="T55" fmla="*/ 2147483647 h 433"/>
                  <a:gd name="T56" fmla="*/ 2147483647 w 475"/>
                  <a:gd name="T57" fmla="*/ 2147483647 h 433"/>
                  <a:gd name="T58" fmla="*/ 2147483647 w 475"/>
                  <a:gd name="T59" fmla="*/ 2147483647 h 433"/>
                  <a:gd name="T60" fmla="*/ 2147483647 w 475"/>
                  <a:gd name="T61" fmla="*/ 2147483647 h 433"/>
                  <a:gd name="T62" fmla="*/ 2147483647 w 475"/>
                  <a:gd name="T63" fmla="*/ 2147483647 h 433"/>
                  <a:gd name="T64" fmla="*/ 2147483647 w 475"/>
                  <a:gd name="T65" fmla="*/ 2147483647 h 433"/>
                  <a:gd name="T66" fmla="*/ 2147483647 w 475"/>
                  <a:gd name="T67" fmla="*/ 2147483647 h 433"/>
                  <a:gd name="T68" fmla="*/ 2147483647 w 475"/>
                  <a:gd name="T69" fmla="*/ 2147483647 h 433"/>
                  <a:gd name="T70" fmla="*/ 2147483647 w 475"/>
                  <a:gd name="T71" fmla="*/ 2147483647 h 433"/>
                  <a:gd name="T72" fmla="*/ 2147483647 w 475"/>
                  <a:gd name="T73" fmla="*/ 2147483647 h 433"/>
                  <a:gd name="T74" fmla="*/ 2147483647 w 475"/>
                  <a:gd name="T75" fmla="*/ 2147483647 h 433"/>
                  <a:gd name="T76" fmla="*/ 2147483647 w 475"/>
                  <a:gd name="T77" fmla="*/ 2147483647 h 433"/>
                  <a:gd name="T78" fmla="*/ 2147483647 w 475"/>
                  <a:gd name="T79" fmla="*/ 2147483647 h 433"/>
                  <a:gd name="T80" fmla="*/ 2147483647 w 475"/>
                  <a:gd name="T81" fmla="*/ 2147483647 h 433"/>
                  <a:gd name="T82" fmla="*/ 2147483647 w 475"/>
                  <a:gd name="T83" fmla="*/ 2147483647 h 433"/>
                  <a:gd name="T84" fmla="*/ 2147483647 w 475"/>
                  <a:gd name="T85" fmla="*/ 2147483647 h 433"/>
                  <a:gd name="T86" fmla="*/ 2147483647 w 475"/>
                  <a:gd name="T87" fmla="*/ 2147483647 h 433"/>
                  <a:gd name="T88" fmla="*/ 2147483647 w 475"/>
                  <a:gd name="T89" fmla="*/ 2147483647 h 433"/>
                  <a:gd name="T90" fmla="*/ 0 w 475"/>
                  <a:gd name="T91" fmla="*/ 2147483647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2810" name="TextBox 70"/>
              <p:cNvSpPr txBox="1">
                <a:spLocks noChangeArrowheads="1"/>
              </p:cNvSpPr>
              <p:nvPr/>
            </p:nvSpPr>
            <p:spPr bwMode="auto">
              <a:xfrm>
                <a:off x="763127" y="3401082"/>
                <a:ext cx="1116000" cy="9130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1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srgbClr val="0000FF"/>
                    </a:solidFill>
                    <a:latin typeface="Arial Narrow" pitchFamily="34" charset="0"/>
                  </a:rPr>
                  <a:t>Primary 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srgbClr val="0000FF"/>
                    </a:solidFill>
                    <a:latin typeface="Arial Narrow" pitchFamily="34" charset="0"/>
                  </a:rPr>
                  <a:t>aviation legislation</a:t>
                </a:r>
                <a:endParaRPr lang="en-GB" sz="1600" dirty="0">
                  <a:solidFill>
                    <a:prstClr val="black"/>
                  </a:solidFill>
                  <a:latin typeface="Arial Narrow" pitchFamily="34" charset="0"/>
                </a:endParaRPr>
              </a:p>
            </p:txBody>
          </p:sp>
        </p:grpSp>
        <p:grpSp>
          <p:nvGrpSpPr>
            <p:cNvPr id="32775" name="Group 91"/>
            <p:cNvGrpSpPr>
              <a:grpSpLocks/>
            </p:cNvGrpSpPr>
            <p:nvPr/>
          </p:nvGrpSpPr>
          <p:grpSpPr bwMode="auto">
            <a:xfrm>
              <a:off x="3989389" y="1539875"/>
              <a:ext cx="1739900" cy="1919288"/>
              <a:chOff x="3989128" y="1539462"/>
              <a:chExt cx="1740743" cy="1920476"/>
            </a:xfrm>
          </p:grpSpPr>
          <p:grpSp>
            <p:nvGrpSpPr>
              <p:cNvPr id="7" name="Group 4"/>
              <p:cNvGrpSpPr>
                <a:grpSpLocks/>
              </p:cNvGrpSpPr>
              <p:nvPr/>
            </p:nvGrpSpPr>
            <p:grpSpPr bwMode="auto">
              <a:xfrm rot="2760000">
                <a:off x="3899262" y="1629328"/>
                <a:ext cx="1920476" cy="1740743"/>
                <a:chOff x="2277" y="480"/>
                <a:chExt cx="1260" cy="1151"/>
              </a:xfrm>
              <a:solidFill>
                <a:schemeClr val="accent4">
                  <a:lumMod val="40000"/>
                  <a:lumOff val="60000"/>
                </a:schemeClr>
              </a:solidFill>
            </p:grpSpPr>
            <p:sp>
              <p:nvSpPr>
                <p:cNvPr id="49" name="Freeform 5"/>
                <p:cNvSpPr>
                  <a:spLocks/>
                </p:cNvSpPr>
                <p:nvPr/>
              </p:nvSpPr>
              <p:spPr bwMode="auto">
                <a:xfrm rot="-1358871">
                  <a:off x="2277" y="480"/>
                  <a:ext cx="1260" cy="1151"/>
                </a:xfrm>
                <a:custGeom>
                  <a:avLst/>
                  <a:gdLst>
                    <a:gd name="T0" fmla="*/ 1584 w 475"/>
                    <a:gd name="T1" fmla="*/ 0 h 433"/>
                    <a:gd name="T2" fmla="*/ 4700 w 475"/>
                    <a:gd name="T3" fmla="*/ 0 h 433"/>
                    <a:gd name="T4" fmla="*/ 7873 w 475"/>
                    <a:gd name="T5" fmla="*/ 0 h 433"/>
                    <a:gd name="T6" fmla="*/ 10244 w 475"/>
                    <a:gd name="T7" fmla="*/ 805 h 433"/>
                    <a:gd name="T8" fmla="*/ 13420 w 475"/>
                    <a:gd name="T9" fmla="*/ 805 h 433"/>
                    <a:gd name="T10" fmla="*/ 16537 w 475"/>
                    <a:gd name="T11" fmla="*/ 1598 h 433"/>
                    <a:gd name="T12" fmla="*/ 19709 w 475"/>
                    <a:gd name="T13" fmla="*/ 2403 h 433"/>
                    <a:gd name="T14" fmla="*/ 22882 w 475"/>
                    <a:gd name="T15" fmla="*/ 3195 h 433"/>
                    <a:gd name="T16" fmla="*/ 25197 w 475"/>
                    <a:gd name="T17" fmla="*/ 4001 h 433"/>
                    <a:gd name="T18" fmla="*/ 28370 w 475"/>
                    <a:gd name="T19" fmla="*/ 4790 h 433"/>
                    <a:gd name="T20" fmla="*/ 31545 w 475"/>
                    <a:gd name="T21" fmla="*/ 5596 h 433"/>
                    <a:gd name="T22" fmla="*/ 34662 w 475"/>
                    <a:gd name="T23" fmla="*/ 7193 h 433"/>
                    <a:gd name="T24" fmla="*/ 37033 w 475"/>
                    <a:gd name="T25" fmla="*/ 7943 h 433"/>
                    <a:gd name="T26" fmla="*/ 40206 w 475"/>
                    <a:gd name="T27" fmla="*/ 9540 h 433"/>
                    <a:gd name="T28" fmla="*/ 42535 w 475"/>
                    <a:gd name="T29" fmla="*/ 11135 h 433"/>
                    <a:gd name="T30" fmla="*/ 44906 w 475"/>
                    <a:gd name="T31" fmla="*/ 12733 h 433"/>
                    <a:gd name="T32" fmla="*/ 48079 w 475"/>
                    <a:gd name="T33" fmla="*/ 14330 h 433"/>
                    <a:gd name="T34" fmla="*/ 50450 w 475"/>
                    <a:gd name="T35" fmla="*/ 15928 h 433"/>
                    <a:gd name="T36" fmla="*/ 52936 w 475"/>
                    <a:gd name="T37" fmla="*/ 17523 h 433"/>
                    <a:gd name="T38" fmla="*/ 55307 w 475"/>
                    <a:gd name="T39" fmla="*/ 19926 h 433"/>
                    <a:gd name="T40" fmla="*/ 57679 w 475"/>
                    <a:gd name="T41" fmla="*/ 21523 h 433"/>
                    <a:gd name="T42" fmla="*/ 60008 w 475"/>
                    <a:gd name="T43" fmla="*/ 23876 h 433"/>
                    <a:gd name="T44" fmla="*/ 62379 w 475"/>
                    <a:gd name="T45" fmla="*/ 26258 h 433"/>
                    <a:gd name="T46" fmla="*/ 30741 w 475"/>
                    <a:gd name="T47" fmla="*/ 57476 h 433"/>
                    <a:gd name="T48" fmla="*/ 29152 w 475"/>
                    <a:gd name="T49" fmla="*/ 55878 h 433"/>
                    <a:gd name="T50" fmla="*/ 28370 w 475"/>
                    <a:gd name="T51" fmla="*/ 55073 h 433"/>
                    <a:gd name="T52" fmla="*/ 26789 w 475"/>
                    <a:gd name="T53" fmla="*/ 54267 h 433"/>
                    <a:gd name="T54" fmla="*/ 25998 w 475"/>
                    <a:gd name="T55" fmla="*/ 53475 h 433"/>
                    <a:gd name="T56" fmla="*/ 24417 w 475"/>
                    <a:gd name="T57" fmla="*/ 51877 h 433"/>
                    <a:gd name="T58" fmla="*/ 22882 w 475"/>
                    <a:gd name="T59" fmla="*/ 51072 h 433"/>
                    <a:gd name="T60" fmla="*/ 22081 w 475"/>
                    <a:gd name="T61" fmla="*/ 50282 h 433"/>
                    <a:gd name="T62" fmla="*/ 20497 w 475"/>
                    <a:gd name="T63" fmla="*/ 49533 h 433"/>
                    <a:gd name="T64" fmla="*/ 18908 w 475"/>
                    <a:gd name="T65" fmla="*/ 48719 h 433"/>
                    <a:gd name="T66" fmla="*/ 18125 w 475"/>
                    <a:gd name="T67" fmla="*/ 48719 h 433"/>
                    <a:gd name="T68" fmla="*/ 16537 w 475"/>
                    <a:gd name="T69" fmla="*/ 47935 h 433"/>
                    <a:gd name="T70" fmla="*/ 14953 w 475"/>
                    <a:gd name="T71" fmla="*/ 47125 h 433"/>
                    <a:gd name="T72" fmla="*/ 13420 w 475"/>
                    <a:gd name="T73" fmla="*/ 47125 h 433"/>
                    <a:gd name="T74" fmla="*/ 11836 w 475"/>
                    <a:gd name="T75" fmla="*/ 46338 h 433"/>
                    <a:gd name="T76" fmla="*/ 10244 w 475"/>
                    <a:gd name="T77" fmla="*/ 45527 h 433"/>
                    <a:gd name="T78" fmla="*/ 8661 w 475"/>
                    <a:gd name="T79" fmla="*/ 45527 h 433"/>
                    <a:gd name="T80" fmla="*/ 7072 w 475"/>
                    <a:gd name="T81" fmla="*/ 45527 h 433"/>
                    <a:gd name="T82" fmla="*/ 6289 w 475"/>
                    <a:gd name="T83" fmla="*/ 44743 h 433"/>
                    <a:gd name="T84" fmla="*/ 4700 w 475"/>
                    <a:gd name="T85" fmla="*/ 44743 h 433"/>
                    <a:gd name="T86" fmla="*/ 3173 w 475"/>
                    <a:gd name="T87" fmla="*/ 44743 h 433"/>
                    <a:gd name="T88" fmla="*/ 1584 w 475"/>
                    <a:gd name="T89" fmla="*/ 44743 h 433"/>
                    <a:gd name="T90" fmla="*/ 0 w 475"/>
                    <a:gd name="T91" fmla="*/ 44743 h 43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475"/>
                    <a:gd name="T139" fmla="*/ 0 h 433"/>
                    <a:gd name="T140" fmla="*/ 475 w 475"/>
                    <a:gd name="T141" fmla="*/ 433 h 433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475" h="43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24" y="0"/>
                      </a:lnTo>
                      <a:lnTo>
                        <a:pt x="36" y="0"/>
                      </a:lnTo>
                      <a:lnTo>
                        <a:pt x="48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8" y="6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14" y="6"/>
                      </a:lnTo>
                      <a:lnTo>
                        <a:pt x="126" y="12"/>
                      </a:lnTo>
                      <a:lnTo>
                        <a:pt x="138" y="12"/>
                      </a:lnTo>
                      <a:lnTo>
                        <a:pt x="150" y="18"/>
                      </a:lnTo>
                      <a:lnTo>
                        <a:pt x="162" y="18"/>
                      </a:lnTo>
                      <a:lnTo>
                        <a:pt x="174" y="24"/>
                      </a:lnTo>
                      <a:lnTo>
                        <a:pt x="186" y="24"/>
                      </a:lnTo>
                      <a:lnTo>
                        <a:pt x="192" y="30"/>
                      </a:lnTo>
                      <a:lnTo>
                        <a:pt x="204" y="30"/>
                      </a:lnTo>
                      <a:lnTo>
                        <a:pt x="216" y="36"/>
                      </a:lnTo>
                      <a:lnTo>
                        <a:pt x="228" y="42"/>
                      </a:lnTo>
                      <a:lnTo>
                        <a:pt x="240" y="42"/>
                      </a:lnTo>
                      <a:lnTo>
                        <a:pt x="252" y="48"/>
                      </a:lnTo>
                      <a:lnTo>
                        <a:pt x="264" y="54"/>
                      </a:lnTo>
                      <a:lnTo>
                        <a:pt x="270" y="54"/>
                      </a:lnTo>
                      <a:lnTo>
                        <a:pt x="282" y="60"/>
                      </a:lnTo>
                      <a:lnTo>
                        <a:pt x="294" y="66"/>
                      </a:lnTo>
                      <a:lnTo>
                        <a:pt x="306" y="72"/>
                      </a:lnTo>
                      <a:lnTo>
                        <a:pt x="312" y="78"/>
                      </a:lnTo>
                      <a:lnTo>
                        <a:pt x="324" y="84"/>
                      </a:lnTo>
                      <a:lnTo>
                        <a:pt x="336" y="90"/>
                      </a:lnTo>
                      <a:lnTo>
                        <a:pt x="342" y="96"/>
                      </a:lnTo>
                      <a:lnTo>
                        <a:pt x="354" y="102"/>
                      </a:lnTo>
                      <a:lnTo>
                        <a:pt x="366" y="108"/>
                      </a:lnTo>
                      <a:lnTo>
                        <a:pt x="372" y="114"/>
                      </a:lnTo>
                      <a:lnTo>
                        <a:pt x="384" y="120"/>
                      </a:lnTo>
                      <a:lnTo>
                        <a:pt x="397" y="126"/>
                      </a:lnTo>
                      <a:lnTo>
                        <a:pt x="403" y="132"/>
                      </a:lnTo>
                      <a:lnTo>
                        <a:pt x="415" y="144"/>
                      </a:lnTo>
                      <a:lnTo>
                        <a:pt x="421" y="150"/>
                      </a:lnTo>
                      <a:lnTo>
                        <a:pt x="433" y="156"/>
                      </a:lnTo>
                      <a:lnTo>
                        <a:pt x="439" y="162"/>
                      </a:lnTo>
                      <a:lnTo>
                        <a:pt x="451" y="174"/>
                      </a:lnTo>
                      <a:lnTo>
                        <a:pt x="457" y="180"/>
                      </a:lnTo>
                      <a:lnTo>
                        <a:pt x="469" y="186"/>
                      </a:lnTo>
                      <a:lnTo>
                        <a:pt x="475" y="198"/>
                      </a:lnTo>
                      <a:lnTo>
                        <a:pt x="234" y="433"/>
                      </a:lnTo>
                      <a:lnTo>
                        <a:pt x="228" y="427"/>
                      </a:lnTo>
                      <a:lnTo>
                        <a:pt x="222" y="421"/>
                      </a:lnTo>
                      <a:lnTo>
                        <a:pt x="216" y="421"/>
                      </a:lnTo>
                      <a:lnTo>
                        <a:pt x="216" y="415"/>
                      </a:lnTo>
                      <a:lnTo>
                        <a:pt x="210" y="409"/>
                      </a:lnTo>
                      <a:lnTo>
                        <a:pt x="204" y="409"/>
                      </a:lnTo>
                      <a:lnTo>
                        <a:pt x="198" y="403"/>
                      </a:lnTo>
                      <a:lnTo>
                        <a:pt x="192" y="397"/>
                      </a:lnTo>
                      <a:lnTo>
                        <a:pt x="186" y="391"/>
                      </a:lnTo>
                      <a:lnTo>
                        <a:pt x="180" y="391"/>
                      </a:lnTo>
                      <a:lnTo>
                        <a:pt x="174" y="385"/>
                      </a:lnTo>
                      <a:lnTo>
                        <a:pt x="168" y="379"/>
                      </a:lnTo>
                      <a:lnTo>
                        <a:pt x="162" y="379"/>
                      </a:lnTo>
                      <a:lnTo>
                        <a:pt x="156" y="373"/>
                      </a:lnTo>
                      <a:lnTo>
                        <a:pt x="150" y="373"/>
                      </a:lnTo>
                      <a:lnTo>
                        <a:pt x="144" y="367"/>
                      </a:lnTo>
                      <a:lnTo>
                        <a:pt x="138" y="367"/>
                      </a:lnTo>
                      <a:lnTo>
                        <a:pt x="132" y="361"/>
                      </a:lnTo>
                      <a:lnTo>
                        <a:pt x="126" y="361"/>
                      </a:lnTo>
                      <a:lnTo>
                        <a:pt x="120" y="361"/>
                      </a:lnTo>
                      <a:lnTo>
                        <a:pt x="114" y="355"/>
                      </a:lnTo>
                      <a:lnTo>
                        <a:pt x="108" y="355"/>
                      </a:lnTo>
                      <a:lnTo>
                        <a:pt x="102" y="355"/>
                      </a:lnTo>
                      <a:lnTo>
                        <a:pt x="96" y="349"/>
                      </a:lnTo>
                      <a:lnTo>
                        <a:pt x="90" y="349"/>
                      </a:lnTo>
                      <a:lnTo>
                        <a:pt x="84" y="349"/>
                      </a:lnTo>
                      <a:lnTo>
                        <a:pt x="78" y="343"/>
                      </a:lnTo>
                      <a:lnTo>
                        <a:pt x="72" y="343"/>
                      </a:lnTo>
                      <a:lnTo>
                        <a:pt x="66" y="343"/>
                      </a:lnTo>
                      <a:lnTo>
                        <a:pt x="60" y="343"/>
                      </a:lnTo>
                      <a:lnTo>
                        <a:pt x="54" y="343"/>
                      </a:lnTo>
                      <a:lnTo>
                        <a:pt x="54" y="337"/>
                      </a:lnTo>
                      <a:lnTo>
                        <a:pt x="48" y="337"/>
                      </a:lnTo>
                      <a:lnTo>
                        <a:pt x="42" y="337"/>
                      </a:lnTo>
                      <a:lnTo>
                        <a:pt x="36" y="337"/>
                      </a:lnTo>
                      <a:lnTo>
                        <a:pt x="30" y="337"/>
                      </a:lnTo>
                      <a:lnTo>
                        <a:pt x="24" y="337"/>
                      </a:lnTo>
                      <a:lnTo>
                        <a:pt x="18" y="337"/>
                      </a:lnTo>
                      <a:lnTo>
                        <a:pt x="12" y="337"/>
                      </a:lnTo>
                      <a:lnTo>
                        <a:pt x="6" y="337"/>
                      </a:lnTo>
                      <a:lnTo>
                        <a:pt x="0" y="3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810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0" name="Text Box 6"/>
                <p:cNvSpPr txBox="1">
                  <a:spLocks noChangeArrowheads="1"/>
                </p:cNvSpPr>
                <p:nvPr/>
              </p:nvSpPr>
              <p:spPr bwMode="auto">
                <a:xfrm>
                  <a:off x="2767" y="703"/>
                  <a:ext cx="116" cy="25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000" b="1" dirty="0">
                    <a:solidFill>
                      <a:srgbClr val="FF0000"/>
                    </a:solidFill>
                    <a:latin typeface="Tahoma" pitchFamily="34" charset="0"/>
                    <a:cs typeface="Arial" charset="0"/>
                  </a:endParaRPr>
                </a:p>
              </p:txBody>
            </p:sp>
          </p:grpSp>
          <p:sp>
            <p:nvSpPr>
              <p:cNvPr id="32808" name="TextBox 71"/>
              <p:cNvSpPr txBox="1">
                <a:spLocks noChangeArrowheads="1"/>
              </p:cNvSpPr>
              <p:nvPr/>
            </p:nvSpPr>
            <p:spPr bwMode="auto">
              <a:xfrm>
                <a:off x="4022267" y="1739241"/>
                <a:ext cx="1296000" cy="1118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4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CA" sz="1600" dirty="0">
                    <a:solidFill>
                      <a:srgbClr val="0000FF"/>
                    </a:solidFill>
                    <a:latin typeface="Arial Narrow" pitchFamily="34" charset="0"/>
                  </a:rPr>
                  <a:t>Technical personnel qualification and training</a:t>
                </a:r>
              </a:p>
            </p:txBody>
          </p:sp>
        </p:grpSp>
        <p:grpSp>
          <p:nvGrpSpPr>
            <p:cNvPr id="32776" name="Group 89"/>
            <p:cNvGrpSpPr>
              <a:grpSpLocks/>
            </p:cNvGrpSpPr>
            <p:nvPr/>
          </p:nvGrpSpPr>
          <p:grpSpPr bwMode="auto">
            <a:xfrm>
              <a:off x="1108076" y="1290638"/>
              <a:ext cx="1741488" cy="1920875"/>
              <a:chOff x="1108849" y="1290914"/>
              <a:chExt cx="1740743" cy="1920476"/>
            </a:xfrm>
          </p:grpSpPr>
          <p:sp>
            <p:nvSpPr>
              <p:cNvPr id="32805" name="Freeform 5"/>
              <p:cNvSpPr>
                <a:spLocks/>
              </p:cNvSpPr>
              <p:nvPr/>
            </p:nvSpPr>
            <p:spPr bwMode="auto">
              <a:xfrm rot="-4140000">
                <a:off x="1018983" y="1380780"/>
                <a:ext cx="1920476" cy="1740743"/>
              </a:xfrm>
              <a:custGeom>
                <a:avLst/>
                <a:gdLst>
                  <a:gd name="T0" fmla="*/ 2147483647 w 475"/>
                  <a:gd name="T1" fmla="*/ 0 h 433"/>
                  <a:gd name="T2" fmla="*/ 2147483647 w 475"/>
                  <a:gd name="T3" fmla="*/ 0 h 433"/>
                  <a:gd name="T4" fmla="*/ 2147483647 w 475"/>
                  <a:gd name="T5" fmla="*/ 0 h 433"/>
                  <a:gd name="T6" fmla="*/ 2147483647 w 475"/>
                  <a:gd name="T7" fmla="*/ 2147483647 h 433"/>
                  <a:gd name="T8" fmla="*/ 2147483647 w 475"/>
                  <a:gd name="T9" fmla="*/ 2147483647 h 433"/>
                  <a:gd name="T10" fmla="*/ 2147483647 w 475"/>
                  <a:gd name="T11" fmla="*/ 2147483647 h 433"/>
                  <a:gd name="T12" fmla="*/ 2147483647 w 475"/>
                  <a:gd name="T13" fmla="*/ 2147483647 h 433"/>
                  <a:gd name="T14" fmla="*/ 2147483647 w 475"/>
                  <a:gd name="T15" fmla="*/ 2147483647 h 433"/>
                  <a:gd name="T16" fmla="*/ 2147483647 w 475"/>
                  <a:gd name="T17" fmla="*/ 2147483647 h 433"/>
                  <a:gd name="T18" fmla="*/ 2147483647 w 475"/>
                  <a:gd name="T19" fmla="*/ 2147483647 h 433"/>
                  <a:gd name="T20" fmla="*/ 2147483647 w 475"/>
                  <a:gd name="T21" fmla="*/ 2147483647 h 433"/>
                  <a:gd name="T22" fmla="*/ 2147483647 w 475"/>
                  <a:gd name="T23" fmla="*/ 2147483647 h 433"/>
                  <a:gd name="T24" fmla="*/ 2147483647 w 475"/>
                  <a:gd name="T25" fmla="*/ 2147483647 h 433"/>
                  <a:gd name="T26" fmla="*/ 2147483647 w 475"/>
                  <a:gd name="T27" fmla="*/ 2147483647 h 433"/>
                  <a:gd name="T28" fmla="*/ 2147483647 w 475"/>
                  <a:gd name="T29" fmla="*/ 2147483647 h 433"/>
                  <a:gd name="T30" fmla="*/ 2147483647 w 475"/>
                  <a:gd name="T31" fmla="*/ 2147483647 h 433"/>
                  <a:gd name="T32" fmla="*/ 2147483647 w 475"/>
                  <a:gd name="T33" fmla="*/ 2147483647 h 433"/>
                  <a:gd name="T34" fmla="*/ 2147483647 w 475"/>
                  <a:gd name="T35" fmla="*/ 2147483647 h 433"/>
                  <a:gd name="T36" fmla="*/ 2147483647 w 475"/>
                  <a:gd name="T37" fmla="*/ 2147483647 h 433"/>
                  <a:gd name="T38" fmla="*/ 2147483647 w 475"/>
                  <a:gd name="T39" fmla="*/ 2147483647 h 433"/>
                  <a:gd name="T40" fmla="*/ 2147483647 w 475"/>
                  <a:gd name="T41" fmla="*/ 2147483647 h 433"/>
                  <a:gd name="T42" fmla="*/ 2147483647 w 475"/>
                  <a:gd name="T43" fmla="*/ 2147483647 h 433"/>
                  <a:gd name="T44" fmla="*/ 2147483647 w 475"/>
                  <a:gd name="T45" fmla="*/ 2147483647 h 433"/>
                  <a:gd name="T46" fmla="*/ 2147483647 w 475"/>
                  <a:gd name="T47" fmla="*/ 2147483647 h 433"/>
                  <a:gd name="T48" fmla="*/ 2147483647 w 475"/>
                  <a:gd name="T49" fmla="*/ 2147483647 h 433"/>
                  <a:gd name="T50" fmla="*/ 2147483647 w 475"/>
                  <a:gd name="T51" fmla="*/ 2147483647 h 433"/>
                  <a:gd name="T52" fmla="*/ 2147483647 w 475"/>
                  <a:gd name="T53" fmla="*/ 2147483647 h 433"/>
                  <a:gd name="T54" fmla="*/ 2147483647 w 475"/>
                  <a:gd name="T55" fmla="*/ 2147483647 h 433"/>
                  <a:gd name="T56" fmla="*/ 2147483647 w 475"/>
                  <a:gd name="T57" fmla="*/ 2147483647 h 433"/>
                  <a:gd name="T58" fmla="*/ 2147483647 w 475"/>
                  <a:gd name="T59" fmla="*/ 2147483647 h 433"/>
                  <a:gd name="T60" fmla="*/ 2147483647 w 475"/>
                  <a:gd name="T61" fmla="*/ 2147483647 h 433"/>
                  <a:gd name="T62" fmla="*/ 2147483647 w 475"/>
                  <a:gd name="T63" fmla="*/ 2147483647 h 433"/>
                  <a:gd name="T64" fmla="*/ 2147483647 w 475"/>
                  <a:gd name="T65" fmla="*/ 2147483647 h 433"/>
                  <a:gd name="T66" fmla="*/ 2147483647 w 475"/>
                  <a:gd name="T67" fmla="*/ 2147483647 h 433"/>
                  <a:gd name="T68" fmla="*/ 2147483647 w 475"/>
                  <a:gd name="T69" fmla="*/ 2147483647 h 433"/>
                  <a:gd name="T70" fmla="*/ 2147483647 w 475"/>
                  <a:gd name="T71" fmla="*/ 2147483647 h 433"/>
                  <a:gd name="T72" fmla="*/ 2147483647 w 475"/>
                  <a:gd name="T73" fmla="*/ 2147483647 h 433"/>
                  <a:gd name="T74" fmla="*/ 2147483647 w 475"/>
                  <a:gd name="T75" fmla="*/ 2147483647 h 433"/>
                  <a:gd name="T76" fmla="*/ 2147483647 w 475"/>
                  <a:gd name="T77" fmla="*/ 2147483647 h 433"/>
                  <a:gd name="T78" fmla="*/ 2147483647 w 475"/>
                  <a:gd name="T79" fmla="*/ 2147483647 h 433"/>
                  <a:gd name="T80" fmla="*/ 2147483647 w 475"/>
                  <a:gd name="T81" fmla="*/ 2147483647 h 433"/>
                  <a:gd name="T82" fmla="*/ 2147483647 w 475"/>
                  <a:gd name="T83" fmla="*/ 2147483647 h 433"/>
                  <a:gd name="T84" fmla="*/ 2147483647 w 475"/>
                  <a:gd name="T85" fmla="*/ 2147483647 h 433"/>
                  <a:gd name="T86" fmla="*/ 2147483647 w 475"/>
                  <a:gd name="T87" fmla="*/ 2147483647 h 433"/>
                  <a:gd name="T88" fmla="*/ 2147483647 w 475"/>
                  <a:gd name="T89" fmla="*/ 2147483647 h 433"/>
                  <a:gd name="T90" fmla="*/ 0 w 475"/>
                  <a:gd name="T91" fmla="*/ 2147483647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2806" name="TextBox 72"/>
              <p:cNvSpPr txBox="1">
                <a:spLocks noChangeArrowheads="1"/>
              </p:cNvSpPr>
              <p:nvPr/>
            </p:nvSpPr>
            <p:spPr bwMode="auto">
              <a:xfrm>
                <a:off x="1214414" y="1928802"/>
                <a:ext cx="1296000" cy="1008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2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srgbClr val="0000FF"/>
                    </a:solidFill>
                    <a:latin typeface="Arial Narrow" pitchFamily="34" charset="0"/>
                  </a:rPr>
                  <a:t>Specific operating regulations</a:t>
                </a:r>
                <a:endParaRPr lang="en-GB" sz="1600" dirty="0">
                  <a:solidFill>
                    <a:prstClr val="black"/>
                  </a:solidFill>
                  <a:latin typeface="Arial Narrow" pitchFamily="34" charset="0"/>
                </a:endParaRPr>
              </a:p>
            </p:txBody>
          </p:sp>
        </p:grpSp>
        <p:grpSp>
          <p:nvGrpSpPr>
            <p:cNvPr id="32777" name="Group 90"/>
            <p:cNvGrpSpPr>
              <a:grpSpLocks/>
            </p:cNvGrpSpPr>
            <p:nvPr/>
          </p:nvGrpSpPr>
          <p:grpSpPr bwMode="auto">
            <a:xfrm>
              <a:off x="2520951" y="884238"/>
              <a:ext cx="1906589" cy="1754187"/>
              <a:chOff x="2521281" y="883710"/>
              <a:chExt cx="1905591" cy="1754340"/>
            </a:xfrm>
          </p:grpSpPr>
          <p:grpSp>
            <p:nvGrpSpPr>
              <p:cNvPr id="10" name="Group 4"/>
              <p:cNvGrpSpPr>
                <a:grpSpLocks/>
              </p:cNvGrpSpPr>
              <p:nvPr/>
            </p:nvGrpSpPr>
            <p:grpSpPr bwMode="auto">
              <a:xfrm>
                <a:off x="2521281" y="883710"/>
                <a:ext cx="1905591" cy="1754340"/>
                <a:chOff x="2277" y="480"/>
                <a:chExt cx="1260" cy="1151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30763" name="Freeform 5"/>
                <p:cNvSpPr>
                  <a:spLocks/>
                </p:cNvSpPr>
                <p:nvPr/>
              </p:nvSpPr>
              <p:spPr bwMode="auto">
                <a:xfrm rot="-1358871">
                  <a:off x="2277" y="480"/>
                  <a:ext cx="1260" cy="1151"/>
                </a:xfrm>
                <a:custGeom>
                  <a:avLst/>
                  <a:gdLst>
                    <a:gd name="T0" fmla="*/ 1584 w 475"/>
                    <a:gd name="T1" fmla="*/ 0 h 433"/>
                    <a:gd name="T2" fmla="*/ 4700 w 475"/>
                    <a:gd name="T3" fmla="*/ 0 h 433"/>
                    <a:gd name="T4" fmla="*/ 7873 w 475"/>
                    <a:gd name="T5" fmla="*/ 0 h 433"/>
                    <a:gd name="T6" fmla="*/ 10244 w 475"/>
                    <a:gd name="T7" fmla="*/ 805 h 433"/>
                    <a:gd name="T8" fmla="*/ 13420 w 475"/>
                    <a:gd name="T9" fmla="*/ 805 h 433"/>
                    <a:gd name="T10" fmla="*/ 16537 w 475"/>
                    <a:gd name="T11" fmla="*/ 1598 h 433"/>
                    <a:gd name="T12" fmla="*/ 19709 w 475"/>
                    <a:gd name="T13" fmla="*/ 2403 h 433"/>
                    <a:gd name="T14" fmla="*/ 22882 w 475"/>
                    <a:gd name="T15" fmla="*/ 3195 h 433"/>
                    <a:gd name="T16" fmla="*/ 25197 w 475"/>
                    <a:gd name="T17" fmla="*/ 4001 h 433"/>
                    <a:gd name="T18" fmla="*/ 28370 w 475"/>
                    <a:gd name="T19" fmla="*/ 4790 h 433"/>
                    <a:gd name="T20" fmla="*/ 31545 w 475"/>
                    <a:gd name="T21" fmla="*/ 5596 h 433"/>
                    <a:gd name="T22" fmla="*/ 34662 w 475"/>
                    <a:gd name="T23" fmla="*/ 7193 h 433"/>
                    <a:gd name="T24" fmla="*/ 37033 w 475"/>
                    <a:gd name="T25" fmla="*/ 7943 h 433"/>
                    <a:gd name="T26" fmla="*/ 40206 w 475"/>
                    <a:gd name="T27" fmla="*/ 9540 h 433"/>
                    <a:gd name="T28" fmla="*/ 42535 w 475"/>
                    <a:gd name="T29" fmla="*/ 11135 h 433"/>
                    <a:gd name="T30" fmla="*/ 44906 w 475"/>
                    <a:gd name="T31" fmla="*/ 12733 h 433"/>
                    <a:gd name="T32" fmla="*/ 48079 w 475"/>
                    <a:gd name="T33" fmla="*/ 14330 h 433"/>
                    <a:gd name="T34" fmla="*/ 50450 w 475"/>
                    <a:gd name="T35" fmla="*/ 15928 h 433"/>
                    <a:gd name="T36" fmla="*/ 52936 w 475"/>
                    <a:gd name="T37" fmla="*/ 17523 h 433"/>
                    <a:gd name="T38" fmla="*/ 55307 w 475"/>
                    <a:gd name="T39" fmla="*/ 19926 h 433"/>
                    <a:gd name="T40" fmla="*/ 57679 w 475"/>
                    <a:gd name="T41" fmla="*/ 21523 h 433"/>
                    <a:gd name="T42" fmla="*/ 60008 w 475"/>
                    <a:gd name="T43" fmla="*/ 23876 h 433"/>
                    <a:gd name="T44" fmla="*/ 62379 w 475"/>
                    <a:gd name="T45" fmla="*/ 26258 h 433"/>
                    <a:gd name="T46" fmla="*/ 30741 w 475"/>
                    <a:gd name="T47" fmla="*/ 57476 h 433"/>
                    <a:gd name="T48" fmla="*/ 29152 w 475"/>
                    <a:gd name="T49" fmla="*/ 55878 h 433"/>
                    <a:gd name="T50" fmla="*/ 28370 w 475"/>
                    <a:gd name="T51" fmla="*/ 55073 h 433"/>
                    <a:gd name="T52" fmla="*/ 26789 w 475"/>
                    <a:gd name="T53" fmla="*/ 54267 h 433"/>
                    <a:gd name="T54" fmla="*/ 25998 w 475"/>
                    <a:gd name="T55" fmla="*/ 53475 h 433"/>
                    <a:gd name="T56" fmla="*/ 24417 w 475"/>
                    <a:gd name="T57" fmla="*/ 51877 h 433"/>
                    <a:gd name="T58" fmla="*/ 22882 w 475"/>
                    <a:gd name="T59" fmla="*/ 51072 h 433"/>
                    <a:gd name="T60" fmla="*/ 22081 w 475"/>
                    <a:gd name="T61" fmla="*/ 50282 h 433"/>
                    <a:gd name="T62" fmla="*/ 20497 w 475"/>
                    <a:gd name="T63" fmla="*/ 49533 h 433"/>
                    <a:gd name="T64" fmla="*/ 18908 w 475"/>
                    <a:gd name="T65" fmla="*/ 48719 h 433"/>
                    <a:gd name="T66" fmla="*/ 18125 w 475"/>
                    <a:gd name="T67" fmla="*/ 48719 h 433"/>
                    <a:gd name="T68" fmla="*/ 16537 w 475"/>
                    <a:gd name="T69" fmla="*/ 47935 h 433"/>
                    <a:gd name="T70" fmla="*/ 14953 w 475"/>
                    <a:gd name="T71" fmla="*/ 47125 h 433"/>
                    <a:gd name="T72" fmla="*/ 13420 w 475"/>
                    <a:gd name="T73" fmla="*/ 47125 h 433"/>
                    <a:gd name="T74" fmla="*/ 11836 w 475"/>
                    <a:gd name="T75" fmla="*/ 46338 h 433"/>
                    <a:gd name="T76" fmla="*/ 10244 w 475"/>
                    <a:gd name="T77" fmla="*/ 45527 h 433"/>
                    <a:gd name="T78" fmla="*/ 8661 w 475"/>
                    <a:gd name="T79" fmla="*/ 45527 h 433"/>
                    <a:gd name="T80" fmla="*/ 7072 w 475"/>
                    <a:gd name="T81" fmla="*/ 45527 h 433"/>
                    <a:gd name="T82" fmla="*/ 6289 w 475"/>
                    <a:gd name="T83" fmla="*/ 44743 h 433"/>
                    <a:gd name="T84" fmla="*/ 4700 w 475"/>
                    <a:gd name="T85" fmla="*/ 44743 h 433"/>
                    <a:gd name="T86" fmla="*/ 3173 w 475"/>
                    <a:gd name="T87" fmla="*/ 44743 h 433"/>
                    <a:gd name="T88" fmla="*/ 1584 w 475"/>
                    <a:gd name="T89" fmla="*/ 44743 h 433"/>
                    <a:gd name="T90" fmla="*/ 0 w 475"/>
                    <a:gd name="T91" fmla="*/ 44743 h 43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475"/>
                    <a:gd name="T139" fmla="*/ 0 h 433"/>
                    <a:gd name="T140" fmla="*/ 475 w 475"/>
                    <a:gd name="T141" fmla="*/ 433 h 433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475" h="43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24" y="0"/>
                      </a:lnTo>
                      <a:lnTo>
                        <a:pt x="36" y="0"/>
                      </a:lnTo>
                      <a:lnTo>
                        <a:pt x="48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8" y="6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14" y="6"/>
                      </a:lnTo>
                      <a:lnTo>
                        <a:pt x="126" y="12"/>
                      </a:lnTo>
                      <a:lnTo>
                        <a:pt x="138" y="12"/>
                      </a:lnTo>
                      <a:lnTo>
                        <a:pt x="150" y="18"/>
                      </a:lnTo>
                      <a:lnTo>
                        <a:pt x="162" y="18"/>
                      </a:lnTo>
                      <a:lnTo>
                        <a:pt x="174" y="24"/>
                      </a:lnTo>
                      <a:lnTo>
                        <a:pt x="186" y="24"/>
                      </a:lnTo>
                      <a:lnTo>
                        <a:pt x="192" y="30"/>
                      </a:lnTo>
                      <a:lnTo>
                        <a:pt x="204" y="30"/>
                      </a:lnTo>
                      <a:lnTo>
                        <a:pt x="216" y="36"/>
                      </a:lnTo>
                      <a:lnTo>
                        <a:pt x="228" y="42"/>
                      </a:lnTo>
                      <a:lnTo>
                        <a:pt x="240" y="42"/>
                      </a:lnTo>
                      <a:lnTo>
                        <a:pt x="252" y="48"/>
                      </a:lnTo>
                      <a:lnTo>
                        <a:pt x="264" y="54"/>
                      </a:lnTo>
                      <a:lnTo>
                        <a:pt x="270" y="54"/>
                      </a:lnTo>
                      <a:lnTo>
                        <a:pt x="282" y="60"/>
                      </a:lnTo>
                      <a:lnTo>
                        <a:pt x="294" y="66"/>
                      </a:lnTo>
                      <a:lnTo>
                        <a:pt x="306" y="72"/>
                      </a:lnTo>
                      <a:lnTo>
                        <a:pt x="312" y="78"/>
                      </a:lnTo>
                      <a:lnTo>
                        <a:pt x="324" y="84"/>
                      </a:lnTo>
                      <a:lnTo>
                        <a:pt x="336" y="90"/>
                      </a:lnTo>
                      <a:lnTo>
                        <a:pt x="342" y="96"/>
                      </a:lnTo>
                      <a:lnTo>
                        <a:pt x="354" y="102"/>
                      </a:lnTo>
                      <a:lnTo>
                        <a:pt x="366" y="108"/>
                      </a:lnTo>
                      <a:lnTo>
                        <a:pt x="372" y="114"/>
                      </a:lnTo>
                      <a:lnTo>
                        <a:pt x="384" y="120"/>
                      </a:lnTo>
                      <a:lnTo>
                        <a:pt x="397" y="126"/>
                      </a:lnTo>
                      <a:lnTo>
                        <a:pt x="403" y="132"/>
                      </a:lnTo>
                      <a:lnTo>
                        <a:pt x="415" y="144"/>
                      </a:lnTo>
                      <a:lnTo>
                        <a:pt x="421" y="150"/>
                      </a:lnTo>
                      <a:lnTo>
                        <a:pt x="433" y="156"/>
                      </a:lnTo>
                      <a:lnTo>
                        <a:pt x="439" y="162"/>
                      </a:lnTo>
                      <a:lnTo>
                        <a:pt x="451" y="174"/>
                      </a:lnTo>
                      <a:lnTo>
                        <a:pt x="457" y="180"/>
                      </a:lnTo>
                      <a:lnTo>
                        <a:pt x="469" y="186"/>
                      </a:lnTo>
                      <a:lnTo>
                        <a:pt x="475" y="198"/>
                      </a:lnTo>
                      <a:lnTo>
                        <a:pt x="234" y="433"/>
                      </a:lnTo>
                      <a:lnTo>
                        <a:pt x="228" y="427"/>
                      </a:lnTo>
                      <a:lnTo>
                        <a:pt x="222" y="421"/>
                      </a:lnTo>
                      <a:lnTo>
                        <a:pt x="216" y="421"/>
                      </a:lnTo>
                      <a:lnTo>
                        <a:pt x="216" y="415"/>
                      </a:lnTo>
                      <a:lnTo>
                        <a:pt x="210" y="409"/>
                      </a:lnTo>
                      <a:lnTo>
                        <a:pt x="204" y="409"/>
                      </a:lnTo>
                      <a:lnTo>
                        <a:pt x="198" y="403"/>
                      </a:lnTo>
                      <a:lnTo>
                        <a:pt x="192" y="397"/>
                      </a:lnTo>
                      <a:lnTo>
                        <a:pt x="186" y="391"/>
                      </a:lnTo>
                      <a:lnTo>
                        <a:pt x="180" y="391"/>
                      </a:lnTo>
                      <a:lnTo>
                        <a:pt x="174" y="385"/>
                      </a:lnTo>
                      <a:lnTo>
                        <a:pt x="168" y="379"/>
                      </a:lnTo>
                      <a:lnTo>
                        <a:pt x="162" y="379"/>
                      </a:lnTo>
                      <a:lnTo>
                        <a:pt x="156" y="373"/>
                      </a:lnTo>
                      <a:lnTo>
                        <a:pt x="150" y="373"/>
                      </a:lnTo>
                      <a:lnTo>
                        <a:pt x="144" y="367"/>
                      </a:lnTo>
                      <a:lnTo>
                        <a:pt x="138" y="367"/>
                      </a:lnTo>
                      <a:lnTo>
                        <a:pt x="132" y="361"/>
                      </a:lnTo>
                      <a:lnTo>
                        <a:pt x="126" y="361"/>
                      </a:lnTo>
                      <a:lnTo>
                        <a:pt x="120" y="361"/>
                      </a:lnTo>
                      <a:lnTo>
                        <a:pt x="114" y="355"/>
                      </a:lnTo>
                      <a:lnTo>
                        <a:pt x="108" y="355"/>
                      </a:lnTo>
                      <a:lnTo>
                        <a:pt x="102" y="355"/>
                      </a:lnTo>
                      <a:lnTo>
                        <a:pt x="96" y="349"/>
                      </a:lnTo>
                      <a:lnTo>
                        <a:pt x="90" y="349"/>
                      </a:lnTo>
                      <a:lnTo>
                        <a:pt x="84" y="349"/>
                      </a:lnTo>
                      <a:lnTo>
                        <a:pt x="78" y="343"/>
                      </a:lnTo>
                      <a:lnTo>
                        <a:pt x="72" y="343"/>
                      </a:lnTo>
                      <a:lnTo>
                        <a:pt x="66" y="343"/>
                      </a:lnTo>
                      <a:lnTo>
                        <a:pt x="60" y="343"/>
                      </a:lnTo>
                      <a:lnTo>
                        <a:pt x="54" y="343"/>
                      </a:lnTo>
                      <a:lnTo>
                        <a:pt x="54" y="337"/>
                      </a:lnTo>
                      <a:lnTo>
                        <a:pt x="48" y="337"/>
                      </a:lnTo>
                      <a:lnTo>
                        <a:pt x="42" y="337"/>
                      </a:lnTo>
                      <a:lnTo>
                        <a:pt x="36" y="337"/>
                      </a:lnTo>
                      <a:lnTo>
                        <a:pt x="30" y="337"/>
                      </a:lnTo>
                      <a:lnTo>
                        <a:pt x="24" y="337"/>
                      </a:lnTo>
                      <a:lnTo>
                        <a:pt x="18" y="337"/>
                      </a:lnTo>
                      <a:lnTo>
                        <a:pt x="12" y="337"/>
                      </a:lnTo>
                      <a:lnTo>
                        <a:pt x="6" y="337"/>
                      </a:lnTo>
                      <a:lnTo>
                        <a:pt x="0" y="3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810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764" name="Text Box 6"/>
                <p:cNvSpPr txBox="1">
                  <a:spLocks noChangeArrowheads="1"/>
                </p:cNvSpPr>
                <p:nvPr/>
              </p:nvSpPr>
              <p:spPr bwMode="auto">
                <a:xfrm>
                  <a:off x="2767" y="703"/>
                  <a:ext cx="116" cy="25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000" b="1" dirty="0">
                    <a:solidFill>
                      <a:srgbClr val="FF0000"/>
                    </a:solidFill>
                    <a:latin typeface="Tahoma" pitchFamily="34" charset="0"/>
                    <a:cs typeface="Arial" charset="0"/>
                  </a:endParaRPr>
                </a:p>
              </p:txBody>
            </p:sp>
          </p:grpSp>
          <p:sp>
            <p:nvSpPr>
              <p:cNvPr id="32804" name="TextBox 73"/>
              <p:cNvSpPr txBox="1">
                <a:spLocks noChangeArrowheads="1"/>
              </p:cNvSpPr>
              <p:nvPr/>
            </p:nvSpPr>
            <p:spPr bwMode="auto">
              <a:xfrm>
                <a:off x="2628660" y="1142984"/>
                <a:ext cx="1296000" cy="13234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prstClr val="black"/>
                    </a:solidFill>
                    <a:latin typeface="Arial Narrow" pitchFamily="34" charset="0"/>
                  </a:rPr>
                  <a:t>3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CA" sz="1600" dirty="0">
                    <a:solidFill>
                      <a:prstClr val="black"/>
                    </a:solidFill>
                    <a:latin typeface="Arial Narrow" pitchFamily="34" charset="0"/>
                  </a:rPr>
                  <a:t>State civil aviation and safety oversight functions</a:t>
                </a:r>
              </a:p>
            </p:txBody>
          </p:sp>
        </p:grpSp>
        <p:grpSp>
          <p:nvGrpSpPr>
            <p:cNvPr id="32778" name="Group 96"/>
            <p:cNvGrpSpPr>
              <a:grpSpLocks/>
            </p:cNvGrpSpPr>
            <p:nvPr/>
          </p:nvGrpSpPr>
          <p:grpSpPr bwMode="auto">
            <a:xfrm>
              <a:off x="1262062" y="4445000"/>
              <a:ext cx="1741487" cy="1920875"/>
              <a:chOff x="1262103" y="4445152"/>
              <a:chExt cx="1740743" cy="1920476"/>
            </a:xfrm>
          </p:grpSpPr>
          <p:sp>
            <p:nvSpPr>
              <p:cNvPr id="57" name="Freeform 5"/>
              <p:cNvSpPr>
                <a:spLocks/>
              </p:cNvSpPr>
              <p:nvPr/>
            </p:nvSpPr>
            <p:spPr bwMode="auto">
              <a:xfrm rot="3840000" flipV="1">
                <a:off x="1172242" y="4535016"/>
                <a:ext cx="1920476" cy="1740749"/>
              </a:xfrm>
              <a:custGeom>
                <a:avLst/>
                <a:gdLst>
                  <a:gd name="T0" fmla="*/ 1584 w 475"/>
                  <a:gd name="T1" fmla="*/ 0 h 433"/>
                  <a:gd name="T2" fmla="*/ 4700 w 475"/>
                  <a:gd name="T3" fmla="*/ 0 h 433"/>
                  <a:gd name="T4" fmla="*/ 7873 w 475"/>
                  <a:gd name="T5" fmla="*/ 0 h 433"/>
                  <a:gd name="T6" fmla="*/ 10244 w 475"/>
                  <a:gd name="T7" fmla="*/ 805 h 433"/>
                  <a:gd name="T8" fmla="*/ 13420 w 475"/>
                  <a:gd name="T9" fmla="*/ 805 h 433"/>
                  <a:gd name="T10" fmla="*/ 16537 w 475"/>
                  <a:gd name="T11" fmla="*/ 1598 h 433"/>
                  <a:gd name="T12" fmla="*/ 19709 w 475"/>
                  <a:gd name="T13" fmla="*/ 2403 h 433"/>
                  <a:gd name="T14" fmla="*/ 22882 w 475"/>
                  <a:gd name="T15" fmla="*/ 3195 h 433"/>
                  <a:gd name="T16" fmla="*/ 25197 w 475"/>
                  <a:gd name="T17" fmla="*/ 4001 h 433"/>
                  <a:gd name="T18" fmla="*/ 28370 w 475"/>
                  <a:gd name="T19" fmla="*/ 4790 h 433"/>
                  <a:gd name="T20" fmla="*/ 31545 w 475"/>
                  <a:gd name="T21" fmla="*/ 5596 h 433"/>
                  <a:gd name="T22" fmla="*/ 34662 w 475"/>
                  <a:gd name="T23" fmla="*/ 7193 h 433"/>
                  <a:gd name="T24" fmla="*/ 37033 w 475"/>
                  <a:gd name="T25" fmla="*/ 7943 h 433"/>
                  <a:gd name="T26" fmla="*/ 40206 w 475"/>
                  <a:gd name="T27" fmla="*/ 9540 h 433"/>
                  <a:gd name="T28" fmla="*/ 42535 w 475"/>
                  <a:gd name="T29" fmla="*/ 11135 h 433"/>
                  <a:gd name="T30" fmla="*/ 44906 w 475"/>
                  <a:gd name="T31" fmla="*/ 12733 h 433"/>
                  <a:gd name="T32" fmla="*/ 48079 w 475"/>
                  <a:gd name="T33" fmla="*/ 14330 h 433"/>
                  <a:gd name="T34" fmla="*/ 50450 w 475"/>
                  <a:gd name="T35" fmla="*/ 15928 h 433"/>
                  <a:gd name="T36" fmla="*/ 52936 w 475"/>
                  <a:gd name="T37" fmla="*/ 17523 h 433"/>
                  <a:gd name="T38" fmla="*/ 55307 w 475"/>
                  <a:gd name="T39" fmla="*/ 19926 h 433"/>
                  <a:gd name="T40" fmla="*/ 57679 w 475"/>
                  <a:gd name="T41" fmla="*/ 21523 h 433"/>
                  <a:gd name="T42" fmla="*/ 60008 w 475"/>
                  <a:gd name="T43" fmla="*/ 23876 h 433"/>
                  <a:gd name="T44" fmla="*/ 62379 w 475"/>
                  <a:gd name="T45" fmla="*/ 26258 h 433"/>
                  <a:gd name="T46" fmla="*/ 30741 w 475"/>
                  <a:gd name="T47" fmla="*/ 57476 h 433"/>
                  <a:gd name="T48" fmla="*/ 29152 w 475"/>
                  <a:gd name="T49" fmla="*/ 55878 h 433"/>
                  <a:gd name="T50" fmla="*/ 28370 w 475"/>
                  <a:gd name="T51" fmla="*/ 55073 h 433"/>
                  <a:gd name="T52" fmla="*/ 26789 w 475"/>
                  <a:gd name="T53" fmla="*/ 54267 h 433"/>
                  <a:gd name="T54" fmla="*/ 25998 w 475"/>
                  <a:gd name="T55" fmla="*/ 53475 h 433"/>
                  <a:gd name="T56" fmla="*/ 24417 w 475"/>
                  <a:gd name="T57" fmla="*/ 51877 h 433"/>
                  <a:gd name="T58" fmla="*/ 22882 w 475"/>
                  <a:gd name="T59" fmla="*/ 51072 h 433"/>
                  <a:gd name="T60" fmla="*/ 22081 w 475"/>
                  <a:gd name="T61" fmla="*/ 50282 h 433"/>
                  <a:gd name="T62" fmla="*/ 20497 w 475"/>
                  <a:gd name="T63" fmla="*/ 49533 h 433"/>
                  <a:gd name="T64" fmla="*/ 18908 w 475"/>
                  <a:gd name="T65" fmla="*/ 48719 h 433"/>
                  <a:gd name="T66" fmla="*/ 18125 w 475"/>
                  <a:gd name="T67" fmla="*/ 48719 h 433"/>
                  <a:gd name="T68" fmla="*/ 16537 w 475"/>
                  <a:gd name="T69" fmla="*/ 47935 h 433"/>
                  <a:gd name="T70" fmla="*/ 14953 w 475"/>
                  <a:gd name="T71" fmla="*/ 47125 h 433"/>
                  <a:gd name="T72" fmla="*/ 13420 w 475"/>
                  <a:gd name="T73" fmla="*/ 47125 h 433"/>
                  <a:gd name="T74" fmla="*/ 11836 w 475"/>
                  <a:gd name="T75" fmla="*/ 46338 h 433"/>
                  <a:gd name="T76" fmla="*/ 10244 w 475"/>
                  <a:gd name="T77" fmla="*/ 45527 h 433"/>
                  <a:gd name="T78" fmla="*/ 8661 w 475"/>
                  <a:gd name="T79" fmla="*/ 45527 h 433"/>
                  <a:gd name="T80" fmla="*/ 7072 w 475"/>
                  <a:gd name="T81" fmla="*/ 45527 h 433"/>
                  <a:gd name="T82" fmla="*/ 6289 w 475"/>
                  <a:gd name="T83" fmla="*/ 44743 h 433"/>
                  <a:gd name="T84" fmla="*/ 4700 w 475"/>
                  <a:gd name="T85" fmla="*/ 44743 h 433"/>
                  <a:gd name="T86" fmla="*/ 3173 w 475"/>
                  <a:gd name="T87" fmla="*/ 44743 h 433"/>
                  <a:gd name="T88" fmla="*/ 1584 w 475"/>
                  <a:gd name="T89" fmla="*/ 44743 h 433"/>
                  <a:gd name="T90" fmla="*/ 0 w 475"/>
                  <a:gd name="T91" fmla="*/ 44743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 w="3810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2802" name="TextBox 76"/>
              <p:cNvSpPr txBox="1">
                <a:spLocks noChangeArrowheads="1"/>
              </p:cNvSpPr>
              <p:nvPr/>
            </p:nvSpPr>
            <p:spPr bwMode="auto">
              <a:xfrm>
                <a:off x="1347174" y="4864254"/>
                <a:ext cx="1296000" cy="9130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8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CA" sz="1600" dirty="0">
                    <a:solidFill>
                      <a:srgbClr val="0000FF"/>
                    </a:solidFill>
                    <a:latin typeface="Arial Narrow" pitchFamily="34" charset="0"/>
                  </a:rPr>
                  <a:t>Resolution of safety concerns</a:t>
                </a:r>
              </a:p>
            </p:txBody>
          </p:sp>
        </p:grpSp>
        <p:grpSp>
          <p:nvGrpSpPr>
            <p:cNvPr id="32786" name="Group 92"/>
            <p:cNvGrpSpPr>
              <a:grpSpLocks/>
            </p:cNvGrpSpPr>
            <p:nvPr/>
          </p:nvGrpSpPr>
          <p:grpSpPr bwMode="auto">
            <a:xfrm>
              <a:off x="4424364" y="2690813"/>
              <a:ext cx="1765300" cy="1836737"/>
              <a:chOff x="4439468" y="2684000"/>
              <a:chExt cx="1740743" cy="1920476"/>
            </a:xfrm>
          </p:grpSpPr>
          <p:sp>
            <p:nvSpPr>
              <p:cNvPr id="53" name="Freeform 5"/>
              <p:cNvSpPr>
                <a:spLocks/>
              </p:cNvSpPr>
              <p:nvPr/>
            </p:nvSpPr>
            <p:spPr bwMode="auto">
              <a:xfrm rot="6900000" flipH="1">
                <a:off x="4349617" y="2773864"/>
                <a:ext cx="1920476" cy="1740749"/>
              </a:xfrm>
              <a:custGeom>
                <a:avLst/>
                <a:gdLst>
                  <a:gd name="T0" fmla="*/ 1584 w 475"/>
                  <a:gd name="T1" fmla="*/ 0 h 433"/>
                  <a:gd name="T2" fmla="*/ 4700 w 475"/>
                  <a:gd name="T3" fmla="*/ 0 h 433"/>
                  <a:gd name="T4" fmla="*/ 7873 w 475"/>
                  <a:gd name="T5" fmla="*/ 0 h 433"/>
                  <a:gd name="T6" fmla="*/ 10244 w 475"/>
                  <a:gd name="T7" fmla="*/ 805 h 433"/>
                  <a:gd name="T8" fmla="*/ 13420 w 475"/>
                  <a:gd name="T9" fmla="*/ 805 h 433"/>
                  <a:gd name="T10" fmla="*/ 16537 w 475"/>
                  <a:gd name="T11" fmla="*/ 1598 h 433"/>
                  <a:gd name="T12" fmla="*/ 19709 w 475"/>
                  <a:gd name="T13" fmla="*/ 2403 h 433"/>
                  <a:gd name="T14" fmla="*/ 22882 w 475"/>
                  <a:gd name="T15" fmla="*/ 3195 h 433"/>
                  <a:gd name="T16" fmla="*/ 25197 w 475"/>
                  <a:gd name="T17" fmla="*/ 4001 h 433"/>
                  <a:gd name="T18" fmla="*/ 28370 w 475"/>
                  <a:gd name="T19" fmla="*/ 4790 h 433"/>
                  <a:gd name="T20" fmla="*/ 31545 w 475"/>
                  <a:gd name="T21" fmla="*/ 5596 h 433"/>
                  <a:gd name="T22" fmla="*/ 34662 w 475"/>
                  <a:gd name="T23" fmla="*/ 7193 h 433"/>
                  <a:gd name="T24" fmla="*/ 37033 w 475"/>
                  <a:gd name="T25" fmla="*/ 7943 h 433"/>
                  <a:gd name="T26" fmla="*/ 40206 w 475"/>
                  <a:gd name="T27" fmla="*/ 9540 h 433"/>
                  <a:gd name="T28" fmla="*/ 42535 w 475"/>
                  <a:gd name="T29" fmla="*/ 11135 h 433"/>
                  <a:gd name="T30" fmla="*/ 44906 w 475"/>
                  <a:gd name="T31" fmla="*/ 12733 h 433"/>
                  <a:gd name="T32" fmla="*/ 48079 w 475"/>
                  <a:gd name="T33" fmla="*/ 14330 h 433"/>
                  <a:gd name="T34" fmla="*/ 50450 w 475"/>
                  <a:gd name="T35" fmla="*/ 15928 h 433"/>
                  <a:gd name="T36" fmla="*/ 52936 w 475"/>
                  <a:gd name="T37" fmla="*/ 17523 h 433"/>
                  <a:gd name="T38" fmla="*/ 55307 w 475"/>
                  <a:gd name="T39" fmla="*/ 19926 h 433"/>
                  <a:gd name="T40" fmla="*/ 57679 w 475"/>
                  <a:gd name="T41" fmla="*/ 21523 h 433"/>
                  <a:gd name="T42" fmla="*/ 60008 w 475"/>
                  <a:gd name="T43" fmla="*/ 23876 h 433"/>
                  <a:gd name="T44" fmla="*/ 62379 w 475"/>
                  <a:gd name="T45" fmla="*/ 26258 h 433"/>
                  <a:gd name="T46" fmla="*/ 30741 w 475"/>
                  <a:gd name="T47" fmla="*/ 57476 h 433"/>
                  <a:gd name="T48" fmla="*/ 29152 w 475"/>
                  <a:gd name="T49" fmla="*/ 55878 h 433"/>
                  <a:gd name="T50" fmla="*/ 28370 w 475"/>
                  <a:gd name="T51" fmla="*/ 55073 h 433"/>
                  <a:gd name="T52" fmla="*/ 26789 w 475"/>
                  <a:gd name="T53" fmla="*/ 54267 h 433"/>
                  <a:gd name="T54" fmla="*/ 25998 w 475"/>
                  <a:gd name="T55" fmla="*/ 53475 h 433"/>
                  <a:gd name="T56" fmla="*/ 24417 w 475"/>
                  <a:gd name="T57" fmla="*/ 51877 h 433"/>
                  <a:gd name="T58" fmla="*/ 22882 w 475"/>
                  <a:gd name="T59" fmla="*/ 51072 h 433"/>
                  <a:gd name="T60" fmla="*/ 22081 w 475"/>
                  <a:gd name="T61" fmla="*/ 50282 h 433"/>
                  <a:gd name="T62" fmla="*/ 20497 w 475"/>
                  <a:gd name="T63" fmla="*/ 49533 h 433"/>
                  <a:gd name="T64" fmla="*/ 18908 w 475"/>
                  <a:gd name="T65" fmla="*/ 48719 h 433"/>
                  <a:gd name="T66" fmla="*/ 18125 w 475"/>
                  <a:gd name="T67" fmla="*/ 48719 h 433"/>
                  <a:gd name="T68" fmla="*/ 16537 w 475"/>
                  <a:gd name="T69" fmla="*/ 47935 h 433"/>
                  <a:gd name="T70" fmla="*/ 14953 w 475"/>
                  <a:gd name="T71" fmla="*/ 47125 h 433"/>
                  <a:gd name="T72" fmla="*/ 13420 w 475"/>
                  <a:gd name="T73" fmla="*/ 47125 h 433"/>
                  <a:gd name="T74" fmla="*/ 11836 w 475"/>
                  <a:gd name="T75" fmla="*/ 46338 h 433"/>
                  <a:gd name="T76" fmla="*/ 10244 w 475"/>
                  <a:gd name="T77" fmla="*/ 45527 h 433"/>
                  <a:gd name="T78" fmla="*/ 8661 w 475"/>
                  <a:gd name="T79" fmla="*/ 45527 h 433"/>
                  <a:gd name="T80" fmla="*/ 7072 w 475"/>
                  <a:gd name="T81" fmla="*/ 45527 h 433"/>
                  <a:gd name="T82" fmla="*/ 6289 w 475"/>
                  <a:gd name="T83" fmla="*/ 44743 h 433"/>
                  <a:gd name="T84" fmla="*/ 4700 w 475"/>
                  <a:gd name="T85" fmla="*/ 44743 h 433"/>
                  <a:gd name="T86" fmla="*/ 3173 w 475"/>
                  <a:gd name="T87" fmla="*/ 44743 h 433"/>
                  <a:gd name="T88" fmla="*/ 1584 w 475"/>
                  <a:gd name="T89" fmla="*/ 44743 h 433"/>
                  <a:gd name="T90" fmla="*/ 0 w 475"/>
                  <a:gd name="T91" fmla="*/ 44743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3810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2800" name="TextBox 75"/>
              <p:cNvSpPr txBox="1">
                <a:spLocks noChangeArrowheads="1"/>
              </p:cNvSpPr>
              <p:nvPr/>
            </p:nvSpPr>
            <p:spPr bwMode="auto">
              <a:xfrm>
                <a:off x="4643438" y="2971344"/>
                <a:ext cx="1296000" cy="15286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5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CA" sz="1600" dirty="0">
                    <a:solidFill>
                      <a:srgbClr val="0000FF"/>
                    </a:solidFill>
                    <a:latin typeface="Arial Narrow" pitchFamily="34" charset="0"/>
                  </a:rPr>
                  <a:t>Technical guidance, tools and provision of safety critical information</a:t>
                </a:r>
              </a:p>
            </p:txBody>
          </p:sp>
        </p:grpSp>
        <p:grpSp>
          <p:nvGrpSpPr>
            <p:cNvPr id="32787" name="Group 94"/>
            <p:cNvGrpSpPr>
              <a:grpSpLocks/>
            </p:cNvGrpSpPr>
            <p:nvPr/>
          </p:nvGrpSpPr>
          <p:grpSpPr bwMode="auto">
            <a:xfrm>
              <a:off x="3900488" y="4186238"/>
              <a:ext cx="1897062" cy="1739900"/>
              <a:chOff x="3900949" y="4193788"/>
              <a:chExt cx="1896765" cy="1739535"/>
            </a:xfrm>
          </p:grpSpPr>
          <p:grpSp>
            <p:nvGrpSpPr>
              <p:cNvPr id="14" name="Group 4"/>
              <p:cNvGrpSpPr>
                <a:grpSpLocks/>
              </p:cNvGrpSpPr>
              <p:nvPr/>
            </p:nvGrpSpPr>
            <p:grpSpPr bwMode="auto">
              <a:xfrm rot="18900000" flipV="1">
                <a:off x="3900949" y="4193788"/>
                <a:ext cx="1896765" cy="1739535"/>
                <a:chOff x="2277" y="480"/>
                <a:chExt cx="1260" cy="1151"/>
              </a:xfrm>
              <a:solidFill>
                <a:schemeClr val="accent2">
                  <a:lumMod val="60000"/>
                  <a:lumOff val="40000"/>
                </a:schemeClr>
              </a:solidFill>
            </p:grpSpPr>
            <p:sp>
              <p:nvSpPr>
                <p:cNvPr id="59" name="Freeform 5"/>
                <p:cNvSpPr>
                  <a:spLocks/>
                </p:cNvSpPr>
                <p:nvPr/>
              </p:nvSpPr>
              <p:spPr bwMode="auto">
                <a:xfrm rot="-1358871">
                  <a:off x="2277" y="480"/>
                  <a:ext cx="1260" cy="1151"/>
                </a:xfrm>
                <a:custGeom>
                  <a:avLst/>
                  <a:gdLst>
                    <a:gd name="T0" fmla="*/ 1584 w 475"/>
                    <a:gd name="T1" fmla="*/ 0 h 433"/>
                    <a:gd name="T2" fmla="*/ 4700 w 475"/>
                    <a:gd name="T3" fmla="*/ 0 h 433"/>
                    <a:gd name="T4" fmla="*/ 7873 w 475"/>
                    <a:gd name="T5" fmla="*/ 0 h 433"/>
                    <a:gd name="T6" fmla="*/ 10244 w 475"/>
                    <a:gd name="T7" fmla="*/ 805 h 433"/>
                    <a:gd name="T8" fmla="*/ 13420 w 475"/>
                    <a:gd name="T9" fmla="*/ 805 h 433"/>
                    <a:gd name="T10" fmla="*/ 16537 w 475"/>
                    <a:gd name="T11" fmla="*/ 1598 h 433"/>
                    <a:gd name="T12" fmla="*/ 19709 w 475"/>
                    <a:gd name="T13" fmla="*/ 2403 h 433"/>
                    <a:gd name="T14" fmla="*/ 22882 w 475"/>
                    <a:gd name="T15" fmla="*/ 3195 h 433"/>
                    <a:gd name="T16" fmla="*/ 25197 w 475"/>
                    <a:gd name="T17" fmla="*/ 4001 h 433"/>
                    <a:gd name="T18" fmla="*/ 28370 w 475"/>
                    <a:gd name="T19" fmla="*/ 4790 h 433"/>
                    <a:gd name="T20" fmla="*/ 31545 w 475"/>
                    <a:gd name="T21" fmla="*/ 5596 h 433"/>
                    <a:gd name="T22" fmla="*/ 34662 w 475"/>
                    <a:gd name="T23" fmla="*/ 7193 h 433"/>
                    <a:gd name="T24" fmla="*/ 37033 w 475"/>
                    <a:gd name="T25" fmla="*/ 7943 h 433"/>
                    <a:gd name="T26" fmla="*/ 40206 w 475"/>
                    <a:gd name="T27" fmla="*/ 9540 h 433"/>
                    <a:gd name="T28" fmla="*/ 42535 w 475"/>
                    <a:gd name="T29" fmla="*/ 11135 h 433"/>
                    <a:gd name="T30" fmla="*/ 44906 w 475"/>
                    <a:gd name="T31" fmla="*/ 12733 h 433"/>
                    <a:gd name="T32" fmla="*/ 48079 w 475"/>
                    <a:gd name="T33" fmla="*/ 14330 h 433"/>
                    <a:gd name="T34" fmla="*/ 50450 w 475"/>
                    <a:gd name="T35" fmla="*/ 15928 h 433"/>
                    <a:gd name="T36" fmla="*/ 52936 w 475"/>
                    <a:gd name="T37" fmla="*/ 17523 h 433"/>
                    <a:gd name="T38" fmla="*/ 55307 w 475"/>
                    <a:gd name="T39" fmla="*/ 19926 h 433"/>
                    <a:gd name="T40" fmla="*/ 57679 w 475"/>
                    <a:gd name="T41" fmla="*/ 21523 h 433"/>
                    <a:gd name="T42" fmla="*/ 60008 w 475"/>
                    <a:gd name="T43" fmla="*/ 23876 h 433"/>
                    <a:gd name="T44" fmla="*/ 62379 w 475"/>
                    <a:gd name="T45" fmla="*/ 26258 h 433"/>
                    <a:gd name="T46" fmla="*/ 30741 w 475"/>
                    <a:gd name="T47" fmla="*/ 57476 h 433"/>
                    <a:gd name="T48" fmla="*/ 29152 w 475"/>
                    <a:gd name="T49" fmla="*/ 55878 h 433"/>
                    <a:gd name="T50" fmla="*/ 28370 w 475"/>
                    <a:gd name="T51" fmla="*/ 55073 h 433"/>
                    <a:gd name="T52" fmla="*/ 26789 w 475"/>
                    <a:gd name="T53" fmla="*/ 54267 h 433"/>
                    <a:gd name="T54" fmla="*/ 25998 w 475"/>
                    <a:gd name="T55" fmla="*/ 53475 h 433"/>
                    <a:gd name="T56" fmla="*/ 24417 w 475"/>
                    <a:gd name="T57" fmla="*/ 51877 h 433"/>
                    <a:gd name="T58" fmla="*/ 22882 w 475"/>
                    <a:gd name="T59" fmla="*/ 51072 h 433"/>
                    <a:gd name="T60" fmla="*/ 22081 w 475"/>
                    <a:gd name="T61" fmla="*/ 50282 h 433"/>
                    <a:gd name="T62" fmla="*/ 20497 w 475"/>
                    <a:gd name="T63" fmla="*/ 49533 h 433"/>
                    <a:gd name="T64" fmla="*/ 18908 w 475"/>
                    <a:gd name="T65" fmla="*/ 48719 h 433"/>
                    <a:gd name="T66" fmla="*/ 18125 w 475"/>
                    <a:gd name="T67" fmla="*/ 48719 h 433"/>
                    <a:gd name="T68" fmla="*/ 16537 w 475"/>
                    <a:gd name="T69" fmla="*/ 47935 h 433"/>
                    <a:gd name="T70" fmla="*/ 14953 w 475"/>
                    <a:gd name="T71" fmla="*/ 47125 h 433"/>
                    <a:gd name="T72" fmla="*/ 13420 w 475"/>
                    <a:gd name="T73" fmla="*/ 47125 h 433"/>
                    <a:gd name="T74" fmla="*/ 11836 w 475"/>
                    <a:gd name="T75" fmla="*/ 46338 h 433"/>
                    <a:gd name="T76" fmla="*/ 10244 w 475"/>
                    <a:gd name="T77" fmla="*/ 45527 h 433"/>
                    <a:gd name="T78" fmla="*/ 8661 w 475"/>
                    <a:gd name="T79" fmla="*/ 45527 h 433"/>
                    <a:gd name="T80" fmla="*/ 7072 w 475"/>
                    <a:gd name="T81" fmla="*/ 45527 h 433"/>
                    <a:gd name="T82" fmla="*/ 6289 w 475"/>
                    <a:gd name="T83" fmla="*/ 44743 h 433"/>
                    <a:gd name="T84" fmla="*/ 4700 w 475"/>
                    <a:gd name="T85" fmla="*/ 44743 h 433"/>
                    <a:gd name="T86" fmla="*/ 3173 w 475"/>
                    <a:gd name="T87" fmla="*/ 44743 h 433"/>
                    <a:gd name="T88" fmla="*/ 1584 w 475"/>
                    <a:gd name="T89" fmla="*/ 44743 h 433"/>
                    <a:gd name="T90" fmla="*/ 0 w 475"/>
                    <a:gd name="T91" fmla="*/ 44743 h 43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475"/>
                    <a:gd name="T139" fmla="*/ 0 h 433"/>
                    <a:gd name="T140" fmla="*/ 475 w 475"/>
                    <a:gd name="T141" fmla="*/ 433 h 433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475" h="43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24" y="0"/>
                      </a:lnTo>
                      <a:lnTo>
                        <a:pt x="36" y="0"/>
                      </a:lnTo>
                      <a:lnTo>
                        <a:pt x="48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8" y="6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14" y="6"/>
                      </a:lnTo>
                      <a:lnTo>
                        <a:pt x="126" y="12"/>
                      </a:lnTo>
                      <a:lnTo>
                        <a:pt x="138" y="12"/>
                      </a:lnTo>
                      <a:lnTo>
                        <a:pt x="150" y="18"/>
                      </a:lnTo>
                      <a:lnTo>
                        <a:pt x="162" y="18"/>
                      </a:lnTo>
                      <a:lnTo>
                        <a:pt x="174" y="24"/>
                      </a:lnTo>
                      <a:lnTo>
                        <a:pt x="186" y="24"/>
                      </a:lnTo>
                      <a:lnTo>
                        <a:pt x="192" y="30"/>
                      </a:lnTo>
                      <a:lnTo>
                        <a:pt x="204" y="30"/>
                      </a:lnTo>
                      <a:lnTo>
                        <a:pt x="216" y="36"/>
                      </a:lnTo>
                      <a:lnTo>
                        <a:pt x="228" y="42"/>
                      </a:lnTo>
                      <a:lnTo>
                        <a:pt x="240" y="42"/>
                      </a:lnTo>
                      <a:lnTo>
                        <a:pt x="252" y="48"/>
                      </a:lnTo>
                      <a:lnTo>
                        <a:pt x="264" y="54"/>
                      </a:lnTo>
                      <a:lnTo>
                        <a:pt x="270" y="54"/>
                      </a:lnTo>
                      <a:lnTo>
                        <a:pt x="282" y="60"/>
                      </a:lnTo>
                      <a:lnTo>
                        <a:pt x="294" y="66"/>
                      </a:lnTo>
                      <a:lnTo>
                        <a:pt x="306" y="72"/>
                      </a:lnTo>
                      <a:lnTo>
                        <a:pt x="312" y="78"/>
                      </a:lnTo>
                      <a:lnTo>
                        <a:pt x="324" y="84"/>
                      </a:lnTo>
                      <a:lnTo>
                        <a:pt x="336" y="90"/>
                      </a:lnTo>
                      <a:lnTo>
                        <a:pt x="342" y="96"/>
                      </a:lnTo>
                      <a:lnTo>
                        <a:pt x="354" y="102"/>
                      </a:lnTo>
                      <a:lnTo>
                        <a:pt x="366" y="108"/>
                      </a:lnTo>
                      <a:lnTo>
                        <a:pt x="372" y="114"/>
                      </a:lnTo>
                      <a:lnTo>
                        <a:pt x="384" y="120"/>
                      </a:lnTo>
                      <a:lnTo>
                        <a:pt x="397" y="126"/>
                      </a:lnTo>
                      <a:lnTo>
                        <a:pt x="403" y="132"/>
                      </a:lnTo>
                      <a:lnTo>
                        <a:pt x="415" y="144"/>
                      </a:lnTo>
                      <a:lnTo>
                        <a:pt x="421" y="150"/>
                      </a:lnTo>
                      <a:lnTo>
                        <a:pt x="433" y="156"/>
                      </a:lnTo>
                      <a:lnTo>
                        <a:pt x="439" y="162"/>
                      </a:lnTo>
                      <a:lnTo>
                        <a:pt x="451" y="174"/>
                      </a:lnTo>
                      <a:lnTo>
                        <a:pt x="457" y="180"/>
                      </a:lnTo>
                      <a:lnTo>
                        <a:pt x="469" y="186"/>
                      </a:lnTo>
                      <a:lnTo>
                        <a:pt x="475" y="198"/>
                      </a:lnTo>
                      <a:lnTo>
                        <a:pt x="234" y="433"/>
                      </a:lnTo>
                      <a:lnTo>
                        <a:pt x="228" y="427"/>
                      </a:lnTo>
                      <a:lnTo>
                        <a:pt x="222" y="421"/>
                      </a:lnTo>
                      <a:lnTo>
                        <a:pt x="216" y="421"/>
                      </a:lnTo>
                      <a:lnTo>
                        <a:pt x="216" y="415"/>
                      </a:lnTo>
                      <a:lnTo>
                        <a:pt x="210" y="409"/>
                      </a:lnTo>
                      <a:lnTo>
                        <a:pt x="204" y="409"/>
                      </a:lnTo>
                      <a:lnTo>
                        <a:pt x="198" y="403"/>
                      </a:lnTo>
                      <a:lnTo>
                        <a:pt x="192" y="397"/>
                      </a:lnTo>
                      <a:lnTo>
                        <a:pt x="186" y="391"/>
                      </a:lnTo>
                      <a:lnTo>
                        <a:pt x="180" y="391"/>
                      </a:lnTo>
                      <a:lnTo>
                        <a:pt x="174" y="385"/>
                      </a:lnTo>
                      <a:lnTo>
                        <a:pt x="168" y="379"/>
                      </a:lnTo>
                      <a:lnTo>
                        <a:pt x="162" y="379"/>
                      </a:lnTo>
                      <a:lnTo>
                        <a:pt x="156" y="373"/>
                      </a:lnTo>
                      <a:lnTo>
                        <a:pt x="150" y="373"/>
                      </a:lnTo>
                      <a:lnTo>
                        <a:pt x="144" y="367"/>
                      </a:lnTo>
                      <a:lnTo>
                        <a:pt x="138" y="367"/>
                      </a:lnTo>
                      <a:lnTo>
                        <a:pt x="132" y="361"/>
                      </a:lnTo>
                      <a:lnTo>
                        <a:pt x="126" y="361"/>
                      </a:lnTo>
                      <a:lnTo>
                        <a:pt x="120" y="361"/>
                      </a:lnTo>
                      <a:lnTo>
                        <a:pt x="114" y="355"/>
                      </a:lnTo>
                      <a:lnTo>
                        <a:pt x="108" y="355"/>
                      </a:lnTo>
                      <a:lnTo>
                        <a:pt x="102" y="355"/>
                      </a:lnTo>
                      <a:lnTo>
                        <a:pt x="96" y="349"/>
                      </a:lnTo>
                      <a:lnTo>
                        <a:pt x="90" y="349"/>
                      </a:lnTo>
                      <a:lnTo>
                        <a:pt x="84" y="349"/>
                      </a:lnTo>
                      <a:lnTo>
                        <a:pt x="78" y="343"/>
                      </a:lnTo>
                      <a:lnTo>
                        <a:pt x="72" y="343"/>
                      </a:lnTo>
                      <a:lnTo>
                        <a:pt x="66" y="343"/>
                      </a:lnTo>
                      <a:lnTo>
                        <a:pt x="60" y="343"/>
                      </a:lnTo>
                      <a:lnTo>
                        <a:pt x="54" y="343"/>
                      </a:lnTo>
                      <a:lnTo>
                        <a:pt x="54" y="337"/>
                      </a:lnTo>
                      <a:lnTo>
                        <a:pt x="48" y="337"/>
                      </a:lnTo>
                      <a:lnTo>
                        <a:pt x="42" y="337"/>
                      </a:lnTo>
                      <a:lnTo>
                        <a:pt x="36" y="337"/>
                      </a:lnTo>
                      <a:lnTo>
                        <a:pt x="30" y="337"/>
                      </a:lnTo>
                      <a:lnTo>
                        <a:pt x="24" y="337"/>
                      </a:lnTo>
                      <a:lnTo>
                        <a:pt x="18" y="337"/>
                      </a:lnTo>
                      <a:lnTo>
                        <a:pt x="12" y="337"/>
                      </a:lnTo>
                      <a:lnTo>
                        <a:pt x="6" y="337"/>
                      </a:lnTo>
                      <a:lnTo>
                        <a:pt x="0" y="3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810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0" name="Text Box 6"/>
                <p:cNvSpPr txBox="1">
                  <a:spLocks noChangeArrowheads="1"/>
                </p:cNvSpPr>
                <p:nvPr/>
              </p:nvSpPr>
              <p:spPr bwMode="auto">
                <a:xfrm>
                  <a:off x="2767" y="703"/>
                  <a:ext cx="116" cy="25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000" b="1" dirty="0">
                    <a:solidFill>
                      <a:srgbClr val="FF0000"/>
                    </a:solidFill>
                    <a:latin typeface="Tahoma" pitchFamily="34" charset="0"/>
                    <a:cs typeface="Arial" charset="0"/>
                  </a:endParaRPr>
                </a:p>
              </p:txBody>
            </p:sp>
          </p:grpSp>
          <p:sp>
            <p:nvSpPr>
              <p:cNvPr id="32798" name="TextBox 68"/>
              <p:cNvSpPr txBox="1">
                <a:spLocks noChangeArrowheads="1"/>
              </p:cNvSpPr>
              <p:nvPr/>
            </p:nvSpPr>
            <p:spPr bwMode="auto">
              <a:xfrm>
                <a:off x="4081455" y="4493313"/>
                <a:ext cx="1224000" cy="13234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6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srgbClr val="0000FF"/>
                    </a:solidFill>
                    <a:latin typeface="Arial Narrow" pitchFamily="34" charset="0"/>
                  </a:rPr>
                  <a:t>Licensing, certification, authorizations and approval obligations</a:t>
                </a:r>
                <a:endParaRPr lang="en-GB" sz="1600" dirty="0">
                  <a:solidFill>
                    <a:prstClr val="black"/>
                  </a:solidFill>
                  <a:latin typeface="Arial Narrow" pitchFamily="34" charset="0"/>
                </a:endParaRPr>
              </a:p>
            </p:txBody>
          </p:sp>
        </p:grpSp>
        <p:grpSp>
          <p:nvGrpSpPr>
            <p:cNvPr id="32788" name="Group 66"/>
            <p:cNvGrpSpPr>
              <a:grpSpLocks/>
            </p:cNvGrpSpPr>
            <p:nvPr/>
          </p:nvGrpSpPr>
          <p:grpSpPr bwMode="auto">
            <a:xfrm>
              <a:off x="633412" y="1098550"/>
              <a:ext cx="5327651" cy="5327650"/>
              <a:chOff x="632846" y="1097941"/>
              <a:chExt cx="5328000" cy="5328000"/>
            </a:xfrm>
          </p:grpSpPr>
          <p:sp>
            <p:nvSpPr>
              <p:cNvPr id="32795" name="Oval 3"/>
              <p:cNvSpPr>
                <a:spLocks noChangeArrowheads="1"/>
              </p:cNvSpPr>
              <p:nvPr/>
            </p:nvSpPr>
            <p:spPr bwMode="auto">
              <a:xfrm rot="1398202">
                <a:off x="2013684" y="2479314"/>
                <a:ext cx="2572226" cy="2592318"/>
              </a:xfrm>
              <a:prstGeom prst="ellipse">
                <a:avLst/>
              </a:prstGeom>
              <a:noFill/>
              <a:ln w="38100">
                <a:solidFill>
                  <a:srgbClr val="0000CC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dirty="0">
                  <a:solidFill>
                    <a:prstClr val="black"/>
                  </a:solidFill>
                  <a:latin typeface="Tahoma" pitchFamily="34" charset="0"/>
                  <a:cs typeface="Arial" charset="0"/>
                </a:endParaRPr>
              </a:p>
            </p:txBody>
          </p:sp>
          <p:sp>
            <p:nvSpPr>
              <p:cNvPr id="32796" name="Oval 3"/>
              <p:cNvSpPr>
                <a:spLocks noChangeArrowheads="1"/>
              </p:cNvSpPr>
              <p:nvPr/>
            </p:nvSpPr>
            <p:spPr bwMode="auto">
              <a:xfrm rot="1398202">
                <a:off x="632846" y="1097941"/>
                <a:ext cx="5328000" cy="5328000"/>
              </a:xfrm>
              <a:prstGeom prst="ellipse">
                <a:avLst/>
              </a:prstGeom>
              <a:noFill/>
              <a:ln w="38100">
                <a:solidFill>
                  <a:srgbClr val="0000CC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dirty="0">
                  <a:solidFill>
                    <a:prstClr val="black"/>
                  </a:solidFill>
                  <a:latin typeface="Tahoma" pitchFamily="34" charset="0"/>
                  <a:cs typeface="Arial" charset="0"/>
                </a:endParaRPr>
              </a:p>
            </p:txBody>
          </p:sp>
        </p:grpSp>
        <p:grpSp>
          <p:nvGrpSpPr>
            <p:cNvPr id="32789" name="Group 93"/>
            <p:cNvGrpSpPr>
              <a:grpSpLocks/>
            </p:cNvGrpSpPr>
            <p:nvPr/>
          </p:nvGrpSpPr>
          <p:grpSpPr bwMode="auto">
            <a:xfrm>
              <a:off x="893765" y="4284659"/>
              <a:ext cx="4843477" cy="630244"/>
              <a:chOff x="893512" y="4284436"/>
              <a:chExt cx="4843285" cy="630248"/>
            </a:xfrm>
          </p:grpSpPr>
          <p:cxnSp>
            <p:nvCxnSpPr>
              <p:cNvPr id="79" name="Straight Connector 78"/>
              <p:cNvCxnSpPr/>
              <p:nvPr/>
            </p:nvCxnSpPr>
            <p:spPr>
              <a:xfrm flipH="1">
                <a:off x="893512" y="4343180"/>
                <a:ext cx="1238997" cy="571504"/>
              </a:xfrm>
              <a:prstGeom prst="line">
                <a:avLst/>
              </a:prstGeom>
              <a:ln w="57150">
                <a:solidFill>
                  <a:srgbClr val="0000CC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>
                <a:stCxn id="32795" idx="6"/>
              </p:cNvCxnSpPr>
              <p:nvPr/>
            </p:nvCxnSpPr>
            <p:spPr>
              <a:xfrm>
                <a:off x="4480911" y="4284436"/>
                <a:ext cx="1255886" cy="495310"/>
              </a:xfrm>
              <a:prstGeom prst="line">
                <a:avLst/>
              </a:prstGeom>
              <a:ln w="57150">
                <a:solidFill>
                  <a:srgbClr val="0000CC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51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GB" sz="3600" dirty="0" smtClean="0"/>
              <a:t>Fundamentals of Safety Oversight</a:t>
            </a:r>
            <a:endParaRPr lang="en-GB" sz="3600" dirty="0"/>
          </a:p>
        </p:txBody>
      </p:sp>
      <p:sp>
        <p:nvSpPr>
          <p:cNvPr id="8" name="TextBox 7"/>
          <p:cNvSpPr txBox="1"/>
          <p:nvPr/>
        </p:nvSpPr>
        <p:spPr>
          <a:xfrm>
            <a:off x="5638800" y="1864816"/>
            <a:ext cx="3352800" cy="4154984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spcBef>
                <a:spcPts val="1200"/>
              </a:spcBef>
              <a:spcAft>
                <a:spcPts val="1200"/>
              </a:spcAft>
            </a:pPr>
            <a:r>
              <a:rPr lang="en-GB" sz="2800" b="1" i="1" dirty="0" smtClean="0"/>
              <a:t>Initiatives to Enhance</a:t>
            </a:r>
          </a:p>
          <a:p>
            <a:pPr marL="287338" indent="-287338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Effective </a:t>
            </a:r>
            <a:r>
              <a:rPr lang="en-GB" sz="2800" dirty="0"/>
              <a:t>Oversight </a:t>
            </a:r>
            <a:r>
              <a:rPr lang="en-GB" sz="2800" dirty="0" smtClean="0"/>
              <a:t>of the 8 </a:t>
            </a:r>
            <a:r>
              <a:rPr lang="en-GB" sz="2800" dirty="0"/>
              <a:t>critical elements</a:t>
            </a:r>
            <a:endParaRPr lang="en-GB" sz="2800" i="1" dirty="0"/>
          </a:p>
          <a:p>
            <a:pPr marL="287338" indent="-287338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Method </a:t>
            </a:r>
            <a:r>
              <a:rPr lang="en-GB" sz="2800" dirty="0"/>
              <a:t>for carrying out and verifying regulatory </a:t>
            </a:r>
            <a:r>
              <a:rPr lang="en-GB" sz="2800" dirty="0" smtClean="0"/>
              <a:t>compliance</a:t>
            </a:r>
            <a:endParaRPr lang="en-US" sz="2800" dirty="0"/>
          </a:p>
        </p:txBody>
      </p:sp>
      <p:sp>
        <p:nvSpPr>
          <p:cNvPr id="44" name="TextBox 43"/>
          <p:cNvSpPr txBox="1"/>
          <p:nvPr/>
        </p:nvSpPr>
        <p:spPr>
          <a:xfrm>
            <a:off x="990600" y="1861840"/>
            <a:ext cx="3581400" cy="4462760"/>
          </a:xfrm>
          <a:prstGeom prst="rect">
            <a:avLst/>
          </a:prstGeom>
          <a:solidFill>
            <a:schemeClr val="bg1">
              <a:lumMod val="65000"/>
              <a:alpha val="70000"/>
            </a:schemeClr>
          </a:solidFill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>
              <a:spcBef>
                <a:spcPts val="1200"/>
              </a:spcBef>
              <a:spcAft>
                <a:spcPts val="1200"/>
              </a:spcAft>
            </a:pPr>
            <a:r>
              <a:rPr lang="en-GB" sz="2800" b="1" i="1" u="sng" dirty="0" smtClean="0"/>
              <a:t>Projects</a:t>
            </a:r>
          </a:p>
          <a:p>
            <a:pPr marL="231775" indent="-231775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Developing a Generic Inspector Handbook</a:t>
            </a:r>
          </a:p>
          <a:p>
            <a:pPr marL="231775" indent="-231775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GSI Training and Workshops</a:t>
            </a:r>
          </a:p>
          <a:p>
            <a:pPr marL="231775" indent="-231775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Making available Tools for Oversight Tracking</a:t>
            </a:r>
          </a:p>
        </p:txBody>
      </p:sp>
    </p:spTree>
    <p:extLst>
      <p:ext uri="{BB962C8B-B14F-4D97-AF65-F5344CB8AC3E}">
        <p14:creationId xmlns:p14="http://schemas.microsoft.com/office/powerpoint/2010/main" val="2610633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1" name="Title 61"/>
          <p:cNvSpPr>
            <a:spLocks noGrp="1"/>
          </p:cNvSpPr>
          <p:nvPr>
            <p:ph type="title" idx="4294967295"/>
          </p:nvPr>
        </p:nvSpPr>
        <p:spPr>
          <a:xfrm>
            <a:off x="341313" y="241300"/>
            <a:ext cx="8461375" cy="720725"/>
          </a:xfrm>
        </p:spPr>
        <p:txBody>
          <a:bodyPr lIns="91434" tIns="45717" rIns="91434" bIns="45717"/>
          <a:lstStyle/>
          <a:p>
            <a:r>
              <a:rPr lang="en-GB" dirty="0" smtClean="0"/>
              <a:t>Critical elements (CE)</a:t>
            </a:r>
          </a:p>
        </p:txBody>
      </p:sp>
      <p:grpSp>
        <p:nvGrpSpPr>
          <p:cNvPr id="2" name="Group 95"/>
          <p:cNvGrpSpPr>
            <a:grpSpLocks/>
          </p:cNvGrpSpPr>
          <p:nvPr/>
        </p:nvGrpSpPr>
        <p:grpSpPr bwMode="auto">
          <a:xfrm>
            <a:off x="2074496" y="5058995"/>
            <a:ext cx="1905000" cy="1754188"/>
            <a:chOff x="2629676" y="5058881"/>
            <a:chExt cx="1905591" cy="1754340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 rot="21360000" flipV="1">
              <a:off x="2629676" y="5058881"/>
              <a:ext cx="1905591" cy="1754340"/>
              <a:chOff x="2247" y="371"/>
              <a:chExt cx="1260" cy="1151"/>
            </a:xfrm>
            <a:solidFill>
              <a:srgbClr val="FFFF00"/>
            </a:solidFill>
          </p:grpSpPr>
          <p:sp>
            <p:nvSpPr>
              <p:cNvPr id="55" name="Freeform 5"/>
              <p:cNvSpPr>
                <a:spLocks/>
              </p:cNvSpPr>
              <p:nvPr/>
            </p:nvSpPr>
            <p:spPr bwMode="auto">
              <a:xfrm rot="20241129">
                <a:off x="2247" y="371"/>
                <a:ext cx="1260" cy="1151"/>
              </a:xfrm>
              <a:custGeom>
                <a:avLst/>
                <a:gdLst>
                  <a:gd name="T0" fmla="*/ 1584 w 475"/>
                  <a:gd name="T1" fmla="*/ 0 h 433"/>
                  <a:gd name="T2" fmla="*/ 4700 w 475"/>
                  <a:gd name="T3" fmla="*/ 0 h 433"/>
                  <a:gd name="T4" fmla="*/ 7873 w 475"/>
                  <a:gd name="T5" fmla="*/ 0 h 433"/>
                  <a:gd name="T6" fmla="*/ 10244 w 475"/>
                  <a:gd name="T7" fmla="*/ 805 h 433"/>
                  <a:gd name="T8" fmla="*/ 13420 w 475"/>
                  <a:gd name="T9" fmla="*/ 805 h 433"/>
                  <a:gd name="T10" fmla="*/ 16537 w 475"/>
                  <a:gd name="T11" fmla="*/ 1598 h 433"/>
                  <a:gd name="T12" fmla="*/ 19709 w 475"/>
                  <a:gd name="T13" fmla="*/ 2403 h 433"/>
                  <a:gd name="T14" fmla="*/ 22882 w 475"/>
                  <a:gd name="T15" fmla="*/ 3195 h 433"/>
                  <a:gd name="T16" fmla="*/ 25197 w 475"/>
                  <a:gd name="T17" fmla="*/ 4001 h 433"/>
                  <a:gd name="T18" fmla="*/ 28370 w 475"/>
                  <a:gd name="T19" fmla="*/ 4790 h 433"/>
                  <a:gd name="T20" fmla="*/ 31545 w 475"/>
                  <a:gd name="T21" fmla="*/ 5596 h 433"/>
                  <a:gd name="T22" fmla="*/ 34662 w 475"/>
                  <a:gd name="T23" fmla="*/ 7193 h 433"/>
                  <a:gd name="T24" fmla="*/ 37033 w 475"/>
                  <a:gd name="T25" fmla="*/ 7943 h 433"/>
                  <a:gd name="T26" fmla="*/ 40206 w 475"/>
                  <a:gd name="T27" fmla="*/ 9540 h 433"/>
                  <a:gd name="T28" fmla="*/ 42535 w 475"/>
                  <a:gd name="T29" fmla="*/ 11135 h 433"/>
                  <a:gd name="T30" fmla="*/ 44906 w 475"/>
                  <a:gd name="T31" fmla="*/ 12733 h 433"/>
                  <a:gd name="T32" fmla="*/ 48079 w 475"/>
                  <a:gd name="T33" fmla="*/ 14330 h 433"/>
                  <a:gd name="T34" fmla="*/ 50450 w 475"/>
                  <a:gd name="T35" fmla="*/ 15928 h 433"/>
                  <a:gd name="T36" fmla="*/ 52936 w 475"/>
                  <a:gd name="T37" fmla="*/ 17523 h 433"/>
                  <a:gd name="T38" fmla="*/ 55307 w 475"/>
                  <a:gd name="T39" fmla="*/ 19926 h 433"/>
                  <a:gd name="T40" fmla="*/ 57679 w 475"/>
                  <a:gd name="T41" fmla="*/ 21523 h 433"/>
                  <a:gd name="T42" fmla="*/ 60008 w 475"/>
                  <a:gd name="T43" fmla="*/ 23876 h 433"/>
                  <a:gd name="T44" fmla="*/ 62379 w 475"/>
                  <a:gd name="T45" fmla="*/ 26258 h 433"/>
                  <a:gd name="T46" fmla="*/ 30741 w 475"/>
                  <a:gd name="T47" fmla="*/ 57476 h 433"/>
                  <a:gd name="T48" fmla="*/ 29152 w 475"/>
                  <a:gd name="T49" fmla="*/ 55878 h 433"/>
                  <a:gd name="T50" fmla="*/ 28370 w 475"/>
                  <a:gd name="T51" fmla="*/ 55073 h 433"/>
                  <a:gd name="T52" fmla="*/ 26789 w 475"/>
                  <a:gd name="T53" fmla="*/ 54267 h 433"/>
                  <a:gd name="T54" fmla="*/ 25998 w 475"/>
                  <a:gd name="T55" fmla="*/ 53475 h 433"/>
                  <a:gd name="T56" fmla="*/ 24417 w 475"/>
                  <a:gd name="T57" fmla="*/ 51877 h 433"/>
                  <a:gd name="T58" fmla="*/ 22882 w 475"/>
                  <a:gd name="T59" fmla="*/ 51072 h 433"/>
                  <a:gd name="T60" fmla="*/ 22081 w 475"/>
                  <a:gd name="T61" fmla="*/ 50282 h 433"/>
                  <a:gd name="T62" fmla="*/ 20497 w 475"/>
                  <a:gd name="T63" fmla="*/ 49533 h 433"/>
                  <a:gd name="T64" fmla="*/ 18908 w 475"/>
                  <a:gd name="T65" fmla="*/ 48719 h 433"/>
                  <a:gd name="T66" fmla="*/ 18125 w 475"/>
                  <a:gd name="T67" fmla="*/ 48719 h 433"/>
                  <a:gd name="T68" fmla="*/ 16537 w 475"/>
                  <a:gd name="T69" fmla="*/ 47935 h 433"/>
                  <a:gd name="T70" fmla="*/ 14953 w 475"/>
                  <a:gd name="T71" fmla="*/ 47125 h 433"/>
                  <a:gd name="T72" fmla="*/ 13420 w 475"/>
                  <a:gd name="T73" fmla="*/ 47125 h 433"/>
                  <a:gd name="T74" fmla="*/ 11836 w 475"/>
                  <a:gd name="T75" fmla="*/ 46338 h 433"/>
                  <a:gd name="T76" fmla="*/ 10244 w 475"/>
                  <a:gd name="T77" fmla="*/ 45527 h 433"/>
                  <a:gd name="T78" fmla="*/ 8661 w 475"/>
                  <a:gd name="T79" fmla="*/ 45527 h 433"/>
                  <a:gd name="T80" fmla="*/ 7072 w 475"/>
                  <a:gd name="T81" fmla="*/ 45527 h 433"/>
                  <a:gd name="T82" fmla="*/ 6289 w 475"/>
                  <a:gd name="T83" fmla="*/ 44743 h 433"/>
                  <a:gd name="T84" fmla="*/ 4700 w 475"/>
                  <a:gd name="T85" fmla="*/ 44743 h 433"/>
                  <a:gd name="T86" fmla="*/ 3173 w 475"/>
                  <a:gd name="T87" fmla="*/ 44743 h 433"/>
                  <a:gd name="T88" fmla="*/ 1584 w 475"/>
                  <a:gd name="T89" fmla="*/ 44743 h 433"/>
                  <a:gd name="T90" fmla="*/ 0 w 475"/>
                  <a:gd name="T91" fmla="*/ 44743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6" name="Text Box 6"/>
              <p:cNvSpPr txBox="1">
                <a:spLocks noChangeArrowheads="1"/>
              </p:cNvSpPr>
              <p:nvPr/>
            </p:nvSpPr>
            <p:spPr bwMode="auto">
              <a:xfrm>
                <a:off x="2767" y="703"/>
                <a:ext cx="116" cy="2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 b="1" dirty="0">
                  <a:solidFill>
                    <a:srgbClr val="FF0000"/>
                  </a:solidFill>
                  <a:latin typeface="Tahoma" pitchFamily="34" charset="0"/>
                  <a:cs typeface="Arial" charset="0"/>
                </a:endParaRPr>
              </a:p>
            </p:txBody>
          </p:sp>
        </p:grpSp>
        <p:sp>
          <p:nvSpPr>
            <p:cNvPr id="32812" name="TextBox 74"/>
            <p:cNvSpPr txBox="1">
              <a:spLocks noChangeArrowheads="1"/>
            </p:cNvSpPr>
            <p:nvPr/>
          </p:nvSpPr>
          <p:spPr bwMode="auto">
            <a:xfrm>
              <a:off x="2786050" y="5429264"/>
              <a:ext cx="1296000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rgbClr val="0000FF"/>
                  </a:solidFill>
                  <a:latin typeface="Arial Narrow" pitchFamily="34" charset="0"/>
                </a:rPr>
                <a:t>7</a:t>
              </a:r>
            </a:p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CA" sz="1600" dirty="0">
                  <a:solidFill>
                    <a:srgbClr val="0000FF"/>
                  </a:solidFill>
                  <a:latin typeface="Arial Narrow" pitchFamily="34" charset="0"/>
                </a:rPr>
                <a:t>Surveillance obligations</a:t>
              </a:r>
            </a:p>
          </p:txBody>
        </p:sp>
      </p:grpSp>
      <p:grpSp>
        <p:nvGrpSpPr>
          <p:cNvPr id="4" name="Group 45"/>
          <p:cNvGrpSpPr>
            <a:grpSpLocks/>
          </p:cNvGrpSpPr>
          <p:nvPr/>
        </p:nvGrpSpPr>
        <p:grpSpPr bwMode="auto">
          <a:xfrm>
            <a:off x="-152400" y="1087438"/>
            <a:ext cx="5768956" cy="5541962"/>
            <a:chOff x="420687" y="884238"/>
            <a:chExt cx="5768977" cy="5541962"/>
          </a:xfrm>
        </p:grpSpPr>
        <p:grpSp>
          <p:nvGrpSpPr>
            <p:cNvPr id="5" name="Group 88"/>
            <p:cNvGrpSpPr>
              <a:grpSpLocks/>
            </p:cNvGrpSpPr>
            <p:nvPr/>
          </p:nvGrpSpPr>
          <p:grpSpPr bwMode="auto">
            <a:xfrm>
              <a:off x="420687" y="2714625"/>
              <a:ext cx="1739900" cy="1920875"/>
              <a:chOff x="420211" y="2715191"/>
              <a:chExt cx="1740743" cy="1920476"/>
            </a:xfrm>
          </p:grpSpPr>
          <p:sp>
            <p:nvSpPr>
              <p:cNvPr id="32809" name="Freeform 5"/>
              <p:cNvSpPr>
                <a:spLocks/>
              </p:cNvSpPr>
              <p:nvPr/>
            </p:nvSpPr>
            <p:spPr bwMode="auto">
              <a:xfrm rot="-6900000">
                <a:off x="330345" y="2805057"/>
                <a:ext cx="1920476" cy="1740743"/>
              </a:xfrm>
              <a:custGeom>
                <a:avLst/>
                <a:gdLst>
                  <a:gd name="T0" fmla="*/ 2147483647 w 475"/>
                  <a:gd name="T1" fmla="*/ 0 h 433"/>
                  <a:gd name="T2" fmla="*/ 2147483647 w 475"/>
                  <a:gd name="T3" fmla="*/ 0 h 433"/>
                  <a:gd name="T4" fmla="*/ 2147483647 w 475"/>
                  <a:gd name="T5" fmla="*/ 0 h 433"/>
                  <a:gd name="T6" fmla="*/ 2147483647 w 475"/>
                  <a:gd name="T7" fmla="*/ 2147483647 h 433"/>
                  <a:gd name="T8" fmla="*/ 2147483647 w 475"/>
                  <a:gd name="T9" fmla="*/ 2147483647 h 433"/>
                  <a:gd name="T10" fmla="*/ 2147483647 w 475"/>
                  <a:gd name="T11" fmla="*/ 2147483647 h 433"/>
                  <a:gd name="T12" fmla="*/ 2147483647 w 475"/>
                  <a:gd name="T13" fmla="*/ 2147483647 h 433"/>
                  <a:gd name="T14" fmla="*/ 2147483647 w 475"/>
                  <a:gd name="T15" fmla="*/ 2147483647 h 433"/>
                  <a:gd name="T16" fmla="*/ 2147483647 w 475"/>
                  <a:gd name="T17" fmla="*/ 2147483647 h 433"/>
                  <a:gd name="T18" fmla="*/ 2147483647 w 475"/>
                  <a:gd name="T19" fmla="*/ 2147483647 h 433"/>
                  <a:gd name="T20" fmla="*/ 2147483647 w 475"/>
                  <a:gd name="T21" fmla="*/ 2147483647 h 433"/>
                  <a:gd name="T22" fmla="*/ 2147483647 w 475"/>
                  <a:gd name="T23" fmla="*/ 2147483647 h 433"/>
                  <a:gd name="T24" fmla="*/ 2147483647 w 475"/>
                  <a:gd name="T25" fmla="*/ 2147483647 h 433"/>
                  <a:gd name="T26" fmla="*/ 2147483647 w 475"/>
                  <a:gd name="T27" fmla="*/ 2147483647 h 433"/>
                  <a:gd name="T28" fmla="*/ 2147483647 w 475"/>
                  <a:gd name="T29" fmla="*/ 2147483647 h 433"/>
                  <a:gd name="T30" fmla="*/ 2147483647 w 475"/>
                  <a:gd name="T31" fmla="*/ 2147483647 h 433"/>
                  <a:gd name="T32" fmla="*/ 2147483647 w 475"/>
                  <a:gd name="T33" fmla="*/ 2147483647 h 433"/>
                  <a:gd name="T34" fmla="*/ 2147483647 w 475"/>
                  <a:gd name="T35" fmla="*/ 2147483647 h 433"/>
                  <a:gd name="T36" fmla="*/ 2147483647 w 475"/>
                  <a:gd name="T37" fmla="*/ 2147483647 h 433"/>
                  <a:gd name="T38" fmla="*/ 2147483647 w 475"/>
                  <a:gd name="T39" fmla="*/ 2147483647 h 433"/>
                  <a:gd name="T40" fmla="*/ 2147483647 w 475"/>
                  <a:gd name="T41" fmla="*/ 2147483647 h 433"/>
                  <a:gd name="T42" fmla="*/ 2147483647 w 475"/>
                  <a:gd name="T43" fmla="*/ 2147483647 h 433"/>
                  <a:gd name="T44" fmla="*/ 2147483647 w 475"/>
                  <a:gd name="T45" fmla="*/ 2147483647 h 433"/>
                  <a:gd name="T46" fmla="*/ 2147483647 w 475"/>
                  <a:gd name="T47" fmla="*/ 2147483647 h 433"/>
                  <a:gd name="T48" fmla="*/ 2147483647 w 475"/>
                  <a:gd name="T49" fmla="*/ 2147483647 h 433"/>
                  <a:gd name="T50" fmla="*/ 2147483647 w 475"/>
                  <a:gd name="T51" fmla="*/ 2147483647 h 433"/>
                  <a:gd name="T52" fmla="*/ 2147483647 w 475"/>
                  <a:gd name="T53" fmla="*/ 2147483647 h 433"/>
                  <a:gd name="T54" fmla="*/ 2147483647 w 475"/>
                  <a:gd name="T55" fmla="*/ 2147483647 h 433"/>
                  <a:gd name="T56" fmla="*/ 2147483647 w 475"/>
                  <a:gd name="T57" fmla="*/ 2147483647 h 433"/>
                  <a:gd name="T58" fmla="*/ 2147483647 w 475"/>
                  <a:gd name="T59" fmla="*/ 2147483647 h 433"/>
                  <a:gd name="T60" fmla="*/ 2147483647 w 475"/>
                  <a:gd name="T61" fmla="*/ 2147483647 h 433"/>
                  <a:gd name="T62" fmla="*/ 2147483647 w 475"/>
                  <a:gd name="T63" fmla="*/ 2147483647 h 433"/>
                  <a:gd name="T64" fmla="*/ 2147483647 w 475"/>
                  <a:gd name="T65" fmla="*/ 2147483647 h 433"/>
                  <a:gd name="T66" fmla="*/ 2147483647 w 475"/>
                  <a:gd name="T67" fmla="*/ 2147483647 h 433"/>
                  <a:gd name="T68" fmla="*/ 2147483647 w 475"/>
                  <a:gd name="T69" fmla="*/ 2147483647 h 433"/>
                  <a:gd name="T70" fmla="*/ 2147483647 w 475"/>
                  <a:gd name="T71" fmla="*/ 2147483647 h 433"/>
                  <a:gd name="T72" fmla="*/ 2147483647 w 475"/>
                  <a:gd name="T73" fmla="*/ 2147483647 h 433"/>
                  <a:gd name="T74" fmla="*/ 2147483647 w 475"/>
                  <a:gd name="T75" fmla="*/ 2147483647 h 433"/>
                  <a:gd name="T76" fmla="*/ 2147483647 w 475"/>
                  <a:gd name="T77" fmla="*/ 2147483647 h 433"/>
                  <a:gd name="T78" fmla="*/ 2147483647 w 475"/>
                  <a:gd name="T79" fmla="*/ 2147483647 h 433"/>
                  <a:gd name="T80" fmla="*/ 2147483647 w 475"/>
                  <a:gd name="T81" fmla="*/ 2147483647 h 433"/>
                  <a:gd name="T82" fmla="*/ 2147483647 w 475"/>
                  <a:gd name="T83" fmla="*/ 2147483647 h 433"/>
                  <a:gd name="T84" fmla="*/ 2147483647 w 475"/>
                  <a:gd name="T85" fmla="*/ 2147483647 h 433"/>
                  <a:gd name="T86" fmla="*/ 2147483647 w 475"/>
                  <a:gd name="T87" fmla="*/ 2147483647 h 433"/>
                  <a:gd name="T88" fmla="*/ 2147483647 w 475"/>
                  <a:gd name="T89" fmla="*/ 2147483647 h 433"/>
                  <a:gd name="T90" fmla="*/ 0 w 475"/>
                  <a:gd name="T91" fmla="*/ 2147483647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2810" name="TextBox 70"/>
              <p:cNvSpPr txBox="1">
                <a:spLocks noChangeArrowheads="1"/>
              </p:cNvSpPr>
              <p:nvPr/>
            </p:nvSpPr>
            <p:spPr bwMode="auto">
              <a:xfrm>
                <a:off x="763127" y="3401082"/>
                <a:ext cx="1116000" cy="9130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1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srgbClr val="0000FF"/>
                    </a:solidFill>
                    <a:latin typeface="Arial Narrow" pitchFamily="34" charset="0"/>
                  </a:rPr>
                  <a:t>Primary 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srgbClr val="0000FF"/>
                    </a:solidFill>
                    <a:latin typeface="Arial Narrow" pitchFamily="34" charset="0"/>
                  </a:rPr>
                  <a:t>aviation legislation</a:t>
                </a:r>
                <a:endParaRPr lang="en-GB" sz="1600" dirty="0">
                  <a:solidFill>
                    <a:prstClr val="black"/>
                  </a:solidFill>
                  <a:latin typeface="Arial Narrow" pitchFamily="34" charset="0"/>
                </a:endParaRPr>
              </a:p>
            </p:txBody>
          </p:sp>
        </p:grpSp>
        <p:grpSp>
          <p:nvGrpSpPr>
            <p:cNvPr id="6" name="Group 91"/>
            <p:cNvGrpSpPr>
              <a:grpSpLocks/>
            </p:cNvGrpSpPr>
            <p:nvPr/>
          </p:nvGrpSpPr>
          <p:grpSpPr bwMode="auto">
            <a:xfrm>
              <a:off x="3989389" y="1539875"/>
              <a:ext cx="1739900" cy="1919288"/>
              <a:chOff x="3989128" y="1539462"/>
              <a:chExt cx="1740743" cy="1920476"/>
            </a:xfrm>
          </p:grpSpPr>
          <p:grpSp>
            <p:nvGrpSpPr>
              <p:cNvPr id="7" name="Group 4"/>
              <p:cNvGrpSpPr>
                <a:grpSpLocks/>
              </p:cNvGrpSpPr>
              <p:nvPr/>
            </p:nvGrpSpPr>
            <p:grpSpPr bwMode="auto">
              <a:xfrm rot="2760000">
                <a:off x="3899262" y="1629328"/>
                <a:ext cx="1920476" cy="1740743"/>
                <a:chOff x="2277" y="480"/>
                <a:chExt cx="1260" cy="1151"/>
              </a:xfrm>
              <a:solidFill>
                <a:schemeClr val="accent4">
                  <a:lumMod val="40000"/>
                  <a:lumOff val="60000"/>
                </a:schemeClr>
              </a:solidFill>
            </p:grpSpPr>
            <p:sp>
              <p:nvSpPr>
                <p:cNvPr id="49" name="Freeform 5"/>
                <p:cNvSpPr>
                  <a:spLocks/>
                </p:cNvSpPr>
                <p:nvPr/>
              </p:nvSpPr>
              <p:spPr bwMode="auto">
                <a:xfrm rot="-1358871">
                  <a:off x="2277" y="480"/>
                  <a:ext cx="1260" cy="1151"/>
                </a:xfrm>
                <a:custGeom>
                  <a:avLst/>
                  <a:gdLst>
                    <a:gd name="T0" fmla="*/ 1584 w 475"/>
                    <a:gd name="T1" fmla="*/ 0 h 433"/>
                    <a:gd name="T2" fmla="*/ 4700 w 475"/>
                    <a:gd name="T3" fmla="*/ 0 h 433"/>
                    <a:gd name="T4" fmla="*/ 7873 w 475"/>
                    <a:gd name="T5" fmla="*/ 0 h 433"/>
                    <a:gd name="T6" fmla="*/ 10244 w 475"/>
                    <a:gd name="T7" fmla="*/ 805 h 433"/>
                    <a:gd name="T8" fmla="*/ 13420 w 475"/>
                    <a:gd name="T9" fmla="*/ 805 h 433"/>
                    <a:gd name="T10" fmla="*/ 16537 w 475"/>
                    <a:gd name="T11" fmla="*/ 1598 h 433"/>
                    <a:gd name="T12" fmla="*/ 19709 w 475"/>
                    <a:gd name="T13" fmla="*/ 2403 h 433"/>
                    <a:gd name="T14" fmla="*/ 22882 w 475"/>
                    <a:gd name="T15" fmla="*/ 3195 h 433"/>
                    <a:gd name="T16" fmla="*/ 25197 w 475"/>
                    <a:gd name="T17" fmla="*/ 4001 h 433"/>
                    <a:gd name="T18" fmla="*/ 28370 w 475"/>
                    <a:gd name="T19" fmla="*/ 4790 h 433"/>
                    <a:gd name="T20" fmla="*/ 31545 w 475"/>
                    <a:gd name="T21" fmla="*/ 5596 h 433"/>
                    <a:gd name="T22" fmla="*/ 34662 w 475"/>
                    <a:gd name="T23" fmla="*/ 7193 h 433"/>
                    <a:gd name="T24" fmla="*/ 37033 w 475"/>
                    <a:gd name="T25" fmla="*/ 7943 h 433"/>
                    <a:gd name="T26" fmla="*/ 40206 w 475"/>
                    <a:gd name="T27" fmla="*/ 9540 h 433"/>
                    <a:gd name="T28" fmla="*/ 42535 w 475"/>
                    <a:gd name="T29" fmla="*/ 11135 h 433"/>
                    <a:gd name="T30" fmla="*/ 44906 w 475"/>
                    <a:gd name="T31" fmla="*/ 12733 h 433"/>
                    <a:gd name="T32" fmla="*/ 48079 w 475"/>
                    <a:gd name="T33" fmla="*/ 14330 h 433"/>
                    <a:gd name="T34" fmla="*/ 50450 w 475"/>
                    <a:gd name="T35" fmla="*/ 15928 h 433"/>
                    <a:gd name="T36" fmla="*/ 52936 w 475"/>
                    <a:gd name="T37" fmla="*/ 17523 h 433"/>
                    <a:gd name="T38" fmla="*/ 55307 w 475"/>
                    <a:gd name="T39" fmla="*/ 19926 h 433"/>
                    <a:gd name="T40" fmla="*/ 57679 w 475"/>
                    <a:gd name="T41" fmla="*/ 21523 h 433"/>
                    <a:gd name="T42" fmla="*/ 60008 w 475"/>
                    <a:gd name="T43" fmla="*/ 23876 h 433"/>
                    <a:gd name="T44" fmla="*/ 62379 w 475"/>
                    <a:gd name="T45" fmla="*/ 26258 h 433"/>
                    <a:gd name="T46" fmla="*/ 30741 w 475"/>
                    <a:gd name="T47" fmla="*/ 57476 h 433"/>
                    <a:gd name="T48" fmla="*/ 29152 w 475"/>
                    <a:gd name="T49" fmla="*/ 55878 h 433"/>
                    <a:gd name="T50" fmla="*/ 28370 w 475"/>
                    <a:gd name="T51" fmla="*/ 55073 h 433"/>
                    <a:gd name="T52" fmla="*/ 26789 w 475"/>
                    <a:gd name="T53" fmla="*/ 54267 h 433"/>
                    <a:gd name="T54" fmla="*/ 25998 w 475"/>
                    <a:gd name="T55" fmla="*/ 53475 h 433"/>
                    <a:gd name="T56" fmla="*/ 24417 w 475"/>
                    <a:gd name="T57" fmla="*/ 51877 h 433"/>
                    <a:gd name="T58" fmla="*/ 22882 w 475"/>
                    <a:gd name="T59" fmla="*/ 51072 h 433"/>
                    <a:gd name="T60" fmla="*/ 22081 w 475"/>
                    <a:gd name="T61" fmla="*/ 50282 h 433"/>
                    <a:gd name="T62" fmla="*/ 20497 w 475"/>
                    <a:gd name="T63" fmla="*/ 49533 h 433"/>
                    <a:gd name="T64" fmla="*/ 18908 w 475"/>
                    <a:gd name="T65" fmla="*/ 48719 h 433"/>
                    <a:gd name="T66" fmla="*/ 18125 w 475"/>
                    <a:gd name="T67" fmla="*/ 48719 h 433"/>
                    <a:gd name="T68" fmla="*/ 16537 w 475"/>
                    <a:gd name="T69" fmla="*/ 47935 h 433"/>
                    <a:gd name="T70" fmla="*/ 14953 w 475"/>
                    <a:gd name="T71" fmla="*/ 47125 h 433"/>
                    <a:gd name="T72" fmla="*/ 13420 w 475"/>
                    <a:gd name="T73" fmla="*/ 47125 h 433"/>
                    <a:gd name="T74" fmla="*/ 11836 w 475"/>
                    <a:gd name="T75" fmla="*/ 46338 h 433"/>
                    <a:gd name="T76" fmla="*/ 10244 w 475"/>
                    <a:gd name="T77" fmla="*/ 45527 h 433"/>
                    <a:gd name="T78" fmla="*/ 8661 w 475"/>
                    <a:gd name="T79" fmla="*/ 45527 h 433"/>
                    <a:gd name="T80" fmla="*/ 7072 w 475"/>
                    <a:gd name="T81" fmla="*/ 45527 h 433"/>
                    <a:gd name="T82" fmla="*/ 6289 w 475"/>
                    <a:gd name="T83" fmla="*/ 44743 h 433"/>
                    <a:gd name="T84" fmla="*/ 4700 w 475"/>
                    <a:gd name="T85" fmla="*/ 44743 h 433"/>
                    <a:gd name="T86" fmla="*/ 3173 w 475"/>
                    <a:gd name="T87" fmla="*/ 44743 h 433"/>
                    <a:gd name="T88" fmla="*/ 1584 w 475"/>
                    <a:gd name="T89" fmla="*/ 44743 h 433"/>
                    <a:gd name="T90" fmla="*/ 0 w 475"/>
                    <a:gd name="T91" fmla="*/ 44743 h 43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475"/>
                    <a:gd name="T139" fmla="*/ 0 h 433"/>
                    <a:gd name="T140" fmla="*/ 475 w 475"/>
                    <a:gd name="T141" fmla="*/ 433 h 433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475" h="43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24" y="0"/>
                      </a:lnTo>
                      <a:lnTo>
                        <a:pt x="36" y="0"/>
                      </a:lnTo>
                      <a:lnTo>
                        <a:pt x="48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8" y="6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14" y="6"/>
                      </a:lnTo>
                      <a:lnTo>
                        <a:pt x="126" y="12"/>
                      </a:lnTo>
                      <a:lnTo>
                        <a:pt x="138" y="12"/>
                      </a:lnTo>
                      <a:lnTo>
                        <a:pt x="150" y="18"/>
                      </a:lnTo>
                      <a:lnTo>
                        <a:pt x="162" y="18"/>
                      </a:lnTo>
                      <a:lnTo>
                        <a:pt x="174" y="24"/>
                      </a:lnTo>
                      <a:lnTo>
                        <a:pt x="186" y="24"/>
                      </a:lnTo>
                      <a:lnTo>
                        <a:pt x="192" y="30"/>
                      </a:lnTo>
                      <a:lnTo>
                        <a:pt x="204" y="30"/>
                      </a:lnTo>
                      <a:lnTo>
                        <a:pt x="216" y="36"/>
                      </a:lnTo>
                      <a:lnTo>
                        <a:pt x="228" y="42"/>
                      </a:lnTo>
                      <a:lnTo>
                        <a:pt x="240" y="42"/>
                      </a:lnTo>
                      <a:lnTo>
                        <a:pt x="252" y="48"/>
                      </a:lnTo>
                      <a:lnTo>
                        <a:pt x="264" y="54"/>
                      </a:lnTo>
                      <a:lnTo>
                        <a:pt x="270" y="54"/>
                      </a:lnTo>
                      <a:lnTo>
                        <a:pt x="282" y="60"/>
                      </a:lnTo>
                      <a:lnTo>
                        <a:pt x="294" y="66"/>
                      </a:lnTo>
                      <a:lnTo>
                        <a:pt x="306" y="72"/>
                      </a:lnTo>
                      <a:lnTo>
                        <a:pt x="312" y="78"/>
                      </a:lnTo>
                      <a:lnTo>
                        <a:pt x="324" y="84"/>
                      </a:lnTo>
                      <a:lnTo>
                        <a:pt x="336" y="90"/>
                      </a:lnTo>
                      <a:lnTo>
                        <a:pt x="342" y="96"/>
                      </a:lnTo>
                      <a:lnTo>
                        <a:pt x="354" y="102"/>
                      </a:lnTo>
                      <a:lnTo>
                        <a:pt x="366" y="108"/>
                      </a:lnTo>
                      <a:lnTo>
                        <a:pt x="372" y="114"/>
                      </a:lnTo>
                      <a:lnTo>
                        <a:pt x="384" y="120"/>
                      </a:lnTo>
                      <a:lnTo>
                        <a:pt x="397" y="126"/>
                      </a:lnTo>
                      <a:lnTo>
                        <a:pt x="403" y="132"/>
                      </a:lnTo>
                      <a:lnTo>
                        <a:pt x="415" y="144"/>
                      </a:lnTo>
                      <a:lnTo>
                        <a:pt x="421" y="150"/>
                      </a:lnTo>
                      <a:lnTo>
                        <a:pt x="433" y="156"/>
                      </a:lnTo>
                      <a:lnTo>
                        <a:pt x="439" y="162"/>
                      </a:lnTo>
                      <a:lnTo>
                        <a:pt x="451" y="174"/>
                      </a:lnTo>
                      <a:lnTo>
                        <a:pt x="457" y="180"/>
                      </a:lnTo>
                      <a:lnTo>
                        <a:pt x="469" y="186"/>
                      </a:lnTo>
                      <a:lnTo>
                        <a:pt x="475" y="198"/>
                      </a:lnTo>
                      <a:lnTo>
                        <a:pt x="234" y="433"/>
                      </a:lnTo>
                      <a:lnTo>
                        <a:pt x="228" y="427"/>
                      </a:lnTo>
                      <a:lnTo>
                        <a:pt x="222" y="421"/>
                      </a:lnTo>
                      <a:lnTo>
                        <a:pt x="216" y="421"/>
                      </a:lnTo>
                      <a:lnTo>
                        <a:pt x="216" y="415"/>
                      </a:lnTo>
                      <a:lnTo>
                        <a:pt x="210" y="409"/>
                      </a:lnTo>
                      <a:lnTo>
                        <a:pt x="204" y="409"/>
                      </a:lnTo>
                      <a:lnTo>
                        <a:pt x="198" y="403"/>
                      </a:lnTo>
                      <a:lnTo>
                        <a:pt x="192" y="397"/>
                      </a:lnTo>
                      <a:lnTo>
                        <a:pt x="186" y="391"/>
                      </a:lnTo>
                      <a:lnTo>
                        <a:pt x="180" y="391"/>
                      </a:lnTo>
                      <a:lnTo>
                        <a:pt x="174" y="385"/>
                      </a:lnTo>
                      <a:lnTo>
                        <a:pt x="168" y="379"/>
                      </a:lnTo>
                      <a:lnTo>
                        <a:pt x="162" y="379"/>
                      </a:lnTo>
                      <a:lnTo>
                        <a:pt x="156" y="373"/>
                      </a:lnTo>
                      <a:lnTo>
                        <a:pt x="150" y="373"/>
                      </a:lnTo>
                      <a:lnTo>
                        <a:pt x="144" y="367"/>
                      </a:lnTo>
                      <a:lnTo>
                        <a:pt x="138" y="367"/>
                      </a:lnTo>
                      <a:lnTo>
                        <a:pt x="132" y="361"/>
                      </a:lnTo>
                      <a:lnTo>
                        <a:pt x="126" y="361"/>
                      </a:lnTo>
                      <a:lnTo>
                        <a:pt x="120" y="361"/>
                      </a:lnTo>
                      <a:lnTo>
                        <a:pt x="114" y="355"/>
                      </a:lnTo>
                      <a:lnTo>
                        <a:pt x="108" y="355"/>
                      </a:lnTo>
                      <a:lnTo>
                        <a:pt x="102" y="355"/>
                      </a:lnTo>
                      <a:lnTo>
                        <a:pt x="96" y="349"/>
                      </a:lnTo>
                      <a:lnTo>
                        <a:pt x="90" y="349"/>
                      </a:lnTo>
                      <a:lnTo>
                        <a:pt x="84" y="349"/>
                      </a:lnTo>
                      <a:lnTo>
                        <a:pt x="78" y="343"/>
                      </a:lnTo>
                      <a:lnTo>
                        <a:pt x="72" y="343"/>
                      </a:lnTo>
                      <a:lnTo>
                        <a:pt x="66" y="343"/>
                      </a:lnTo>
                      <a:lnTo>
                        <a:pt x="60" y="343"/>
                      </a:lnTo>
                      <a:lnTo>
                        <a:pt x="54" y="343"/>
                      </a:lnTo>
                      <a:lnTo>
                        <a:pt x="54" y="337"/>
                      </a:lnTo>
                      <a:lnTo>
                        <a:pt x="48" y="337"/>
                      </a:lnTo>
                      <a:lnTo>
                        <a:pt x="42" y="337"/>
                      </a:lnTo>
                      <a:lnTo>
                        <a:pt x="36" y="337"/>
                      </a:lnTo>
                      <a:lnTo>
                        <a:pt x="30" y="337"/>
                      </a:lnTo>
                      <a:lnTo>
                        <a:pt x="24" y="337"/>
                      </a:lnTo>
                      <a:lnTo>
                        <a:pt x="18" y="337"/>
                      </a:lnTo>
                      <a:lnTo>
                        <a:pt x="12" y="337"/>
                      </a:lnTo>
                      <a:lnTo>
                        <a:pt x="6" y="337"/>
                      </a:lnTo>
                      <a:lnTo>
                        <a:pt x="0" y="3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810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0" name="Text Box 6"/>
                <p:cNvSpPr txBox="1">
                  <a:spLocks noChangeArrowheads="1"/>
                </p:cNvSpPr>
                <p:nvPr/>
              </p:nvSpPr>
              <p:spPr bwMode="auto">
                <a:xfrm>
                  <a:off x="2767" y="703"/>
                  <a:ext cx="116" cy="25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000" b="1" dirty="0">
                    <a:solidFill>
                      <a:srgbClr val="FF0000"/>
                    </a:solidFill>
                    <a:latin typeface="Tahoma" pitchFamily="34" charset="0"/>
                    <a:cs typeface="Arial" charset="0"/>
                  </a:endParaRPr>
                </a:p>
              </p:txBody>
            </p:sp>
          </p:grpSp>
          <p:sp>
            <p:nvSpPr>
              <p:cNvPr id="32808" name="TextBox 71"/>
              <p:cNvSpPr txBox="1">
                <a:spLocks noChangeArrowheads="1"/>
              </p:cNvSpPr>
              <p:nvPr/>
            </p:nvSpPr>
            <p:spPr bwMode="auto">
              <a:xfrm>
                <a:off x="4022267" y="1739241"/>
                <a:ext cx="1296000" cy="1118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4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CA" sz="1600" dirty="0">
                    <a:solidFill>
                      <a:srgbClr val="0000FF"/>
                    </a:solidFill>
                    <a:latin typeface="Arial Narrow" pitchFamily="34" charset="0"/>
                  </a:rPr>
                  <a:t>Technical personnel qualification and training</a:t>
                </a:r>
              </a:p>
            </p:txBody>
          </p:sp>
        </p:grpSp>
        <p:grpSp>
          <p:nvGrpSpPr>
            <p:cNvPr id="9" name="Group 89"/>
            <p:cNvGrpSpPr>
              <a:grpSpLocks/>
            </p:cNvGrpSpPr>
            <p:nvPr/>
          </p:nvGrpSpPr>
          <p:grpSpPr bwMode="auto">
            <a:xfrm>
              <a:off x="1108076" y="1290638"/>
              <a:ext cx="1741488" cy="1920875"/>
              <a:chOff x="1108849" y="1290914"/>
              <a:chExt cx="1740743" cy="1920476"/>
            </a:xfrm>
          </p:grpSpPr>
          <p:sp>
            <p:nvSpPr>
              <p:cNvPr id="32805" name="Freeform 5"/>
              <p:cNvSpPr>
                <a:spLocks/>
              </p:cNvSpPr>
              <p:nvPr/>
            </p:nvSpPr>
            <p:spPr bwMode="auto">
              <a:xfrm rot="-4140000">
                <a:off x="1018983" y="1380780"/>
                <a:ext cx="1920476" cy="1740743"/>
              </a:xfrm>
              <a:custGeom>
                <a:avLst/>
                <a:gdLst>
                  <a:gd name="T0" fmla="*/ 2147483647 w 475"/>
                  <a:gd name="T1" fmla="*/ 0 h 433"/>
                  <a:gd name="T2" fmla="*/ 2147483647 w 475"/>
                  <a:gd name="T3" fmla="*/ 0 h 433"/>
                  <a:gd name="T4" fmla="*/ 2147483647 w 475"/>
                  <a:gd name="T5" fmla="*/ 0 h 433"/>
                  <a:gd name="T6" fmla="*/ 2147483647 w 475"/>
                  <a:gd name="T7" fmla="*/ 2147483647 h 433"/>
                  <a:gd name="T8" fmla="*/ 2147483647 w 475"/>
                  <a:gd name="T9" fmla="*/ 2147483647 h 433"/>
                  <a:gd name="T10" fmla="*/ 2147483647 w 475"/>
                  <a:gd name="T11" fmla="*/ 2147483647 h 433"/>
                  <a:gd name="T12" fmla="*/ 2147483647 w 475"/>
                  <a:gd name="T13" fmla="*/ 2147483647 h 433"/>
                  <a:gd name="T14" fmla="*/ 2147483647 w 475"/>
                  <a:gd name="T15" fmla="*/ 2147483647 h 433"/>
                  <a:gd name="T16" fmla="*/ 2147483647 w 475"/>
                  <a:gd name="T17" fmla="*/ 2147483647 h 433"/>
                  <a:gd name="T18" fmla="*/ 2147483647 w 475"/>
                  <a:gd name="T19" fmla="*/ 2147483647 h 433"/>
                  <a:gd name="T20" fmla="*/ 2147483647 w 475"/>
                  <a:gd name="T21" fmla="*/ 2147483647 h 433"/>
                  <a:gd name="T22" fmla="*/ 2147483647 w 475"/>
                  <a:gd name="T23" fmla="*/ 2147483647 h 433"/>
                  <a:gd name="T24" fmla="*/ 2147483647 w 475"/>
                  <a:gd name="T25" fmla="*/ 2147483647 h 433"/>
                  <a:gd name="T26" fmla="*/ 2147483647 w 475"/>
                  <a:gd name="T27" fmla="*/ 2147483647 h 433"/>
                  <a:gd name="T28" fmla="*/ 2147483647 w 475"/>
                  <a:gd name="T29" fmla="*/ 2147483647 h 433"/>
                  <a:gd name="T30" fmla="*/ 2147483647 w 475"/>
                  <a:gd name="T31" fmla="*/ 2147483647 h 433"/>
                  <a:gd name="T32" fmla="*/ 2147483647 w 475"/>
                  <a:gd name="T33" fmla="*/ 2147483647 h 433"/>
                  <a:gd name="T34" fmla="*/ 2147483647 w 475"/>
                  <a:gd name="T35" fmla="*/ 2147483647 h 433"/>
                  <a:gd name="T36" fmla="*/ 2147483647 w 475"/>
                  <a:gd name="T37" fmla="*/ 2147483647 h 433"/>
                  <a:gd name="T38" fmla="*/ 2147483647 w 475"/>
                  <a:gd name="T39" fmla="*/ 2147483647 h 433"/>
                  <a:gd name="T40" fmla="*/ 2147483647 w 475"/>
                  <a:gd name="T41" fmla="*/ 2147483647 h 433"/>
                  <a:gd name="T42" fmla="*/ 2147483647 w 475"/>
                  <a:gd name="T43" fmla="*/ 2147483647 h 433"/>
                  <a:gd name="T44" fmla="*/ 2147483647 w 475"/>
                  <a:gd name="T45" fmla="*/ 2147483647 h 433"/>
                  <a:gd name="T46" fmla="*/ 2147483647 w 475"/>
                  <a:gd name="T47" fmla="*/ 2147483647 h 433"/>
                  <a:gd name="T48" fmla="*/ 2147483647 w 475"/>
                  <a:gd name="T49" fmla="*/ 2147483647 h 433"/>
                  <a:gd name="T50" fmla="*/ 2147483647 w 475"/>
                  <a:gd name="T51" fmla="*/ 2147483647 h 433"/>
                  <a:gd name="T52" fmla="*/ 2147483647 w 475"/>
                  <a:gd name="T53" fmla="*/ 2147483647 h 433"/>
                  <a:gd name="T54" fmla="*/ 2147483647 w 475"/>
                  <a:gd name="T55" fmla="*/ 2147483647 h 433"/>
                  <a:gd name="T56" fmla="*/ 2147483647 w 475"/>
                  <a:gd name="T57" fmla="*/ 2147483647 h 433"/>
                  <a:gd name="T58" fmla="*/ 2147483647 w 475"/>
                  <a:gd name="T59" fmla="*/ 2147483647 h 433"/>
                  <a:gd name="T60" fmla="*/ 2147483647 w 475"/>
                  <a:gd name="T61" fmla="*/ 2147483647 h 433"/>
                  <a:gd name="T62" fmla="*/ 2147483647 w 475"/>
                  <a:gd name="T63" fmla="*/ 2147483647 h 433"/>
                  <a:gd name="T64" fmla="*/ 2147483647 w 475"/>
                  <a:gd name="T65" fmla="*/ 2147483647 h 433"/>
                  <a:gd name="T66" fmla="*/ 2147483647 w 475"/>
                  <a:gd name="T67" fmla="*/ 2147483647 h 433"/>
                  <a:gd name="T68" fmla="*/ 2147483647 w 475"/>
                  <a:gd name="T69" fmla="*/ 2147483647 h 433"/>
                  <a:gd name="T70" fmla="*/ 2147483647 w 475"/>
                  <a:gd name="T71" fmla="*/ 2147483647 h 433"/>
                  <a:gd name="T72" fmla="*/ 2147483647 w 475"/>
                  <a:gd name="T73" fmla="*/ 2147483647 h 433"/>
                  <a:gd name="T74" fmla="*/ 2147483647 w 475"/>
                  <a:gd name="T75" fmla="*/ 2147483647 h 433"/>
                  <a:gd name="T76" fmla="*/ 2147483647 w 475"/>
                  <a:gd name="T77" fmla="*/ 2147483647 h 433"/>
                  <a:gd name="T78" fmla="*/ 2147483647 w 475"/>
                  <a:gd name="T79" fmla="*/ 2147483647 h 433"/>
                  <a:gd name="T80" fmla="*/ 2147483647 w 475"/>
                  <a:gd name="T81" fmla="*/ 2147483647 h 433"/>
                  <a:gd name="T82" fmla="*/ 2147483647 w 475"/>
                  <a:gd name="T83" fmla="*/ 2147483647 h 433"/>
                  <a:gd name="T84" fmla="*/ 2147483647 w 475"/>
                  <a:gd name="T85" fmla="*/ 2147483647 h 433"/>
                  <a:gd name="T86" fmla="*/ 2147483647 w 475"/>
                  <a:gd name="T87" fmla="*/ 2147483647 h 433"/>
                  <a:gd name="T88" fmla="*/ 2147483647 w 475"/>
                  <a:gd name="T89" fmla="*/ 2147483647 h 433"/>
                  <a:gd name="T90" fmla="*/ 0 w 475"/>
                  <a:gd name="T91" fmla="*/ 2147483647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2806" name="TextBox 72"/>
              <p:cNvSpPr txBox="1">
                <a:spLocks noChangeArrowheads="1"/>
              </p:cNvSpPr>
              <p:nvPr/>
            </p:nvSpPr>
            <p:spPr bwMode="auto">
              <a:xfrm>
                <a:off x="1214414" y="1928802"/>
                <a:ext cx="1296000" cy="1008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2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srgbClr val="0000FF"/>
                    </a:solidFill>
                    <a:latin typeface="Arial Narrow" pitchFamily="34" charset="0"/>
                  </a:rPr>
                  <a:t>Specific operating regulations</a:t>
                </a:r>
                <a:endParaRPr lang="en-GB" sz="1600" dirty="0">
                  <a:solidFill>
                    <a:prstClr val="black"/>
                  </a:solidFill>
                  <a:latin typeface="Arial Narrow" pitchFamily="34" charset="0"/>
                </a:endParaRPr>
              </a:p>
            </p:txBody>
          </p:sp>
        </p:grpSp>
        <p:grpSp>
          <p:nvGrpSpPr>
            <p:cNvPr id="10" name="Group 90"/>
            <p:cNvGrpSpPr>
              <a:grpSpLocks/>
            </p:cNvGrpSpPr>
            <p:nvPr/>
          </p:nvGrpSpPr>
          <p:grpSpPr bwMode="auto">
            <a:xfrm>
              <a:off x="2520951" y="884238"/>
              <a:ext cx="1906589" cy="1754187"/>
              <a:chOff x="2521281" y="883710"/>
              <a:chExt cx="1905591" cy="1754340"/>
            </a:xfrm>
          </p:grpSpPr>
          <p:grpSp>
            <p:nvGrpSpPr>
              <p:cNvPr id="11" name="Group 4"/>
              <p:cNvGrpSpPr>
                <a:grpSpLocks/>
              </p:cNvGrpSpPr>
              <p:nvPr/>
            </p:nvGrpSpPr>
            <p:grpSpPr bwMode="auto">
              <a:xfrm>
                <a:off x="2521281" y="883710"/>
                <a:ext cx="1905591" cy="1754340"/>
                <a:chOff x="2277" y="480"/>
                <a:chExt cx="1260" cy="1151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30763" name="Freeform 5"/>
                <p:cNvSpPr>
                  <a:spLocks/>
                </p:cNvSpPr>
                <p:nvPr/>
              </p:nvSpPr>
              <p:spPr bwMode="auto">
                <a:xfrm rot="-1358871">
                  <a:off x="2277" y="480"/>
                  <a:ext cx="1260" cy="1151"/>
                </a:xfrm>
                <a:custGeom>
                  <a:avLst/>
                  <a:gdLst>
                    <a:gd name="T0" fmla="*/ 1584 w 475"/>
                    <a:gd name="T1" fmla="*/ 0 h 433"/>
                    <a:gd name="T2" fmla="*/ 4700 w 475"/>
                    <a:gd name="T3" fmla="*/ 0 h 433"/>
                    <a:gd name="T4" fmla="*/ 7873 w 475"/>
                    <a:gd name="T5" fmla="*/ 0 h 433"/>
                    <a:gd name="T6" fmla="*/ 10244 w 475"/>
                    <a:gd name="T7" fmla="*/ 805 h 433"/>
                    <a:gd name="T8" fmla="*/ 13420 w 475"/>
                    <a:gd name="T9" fmla="*/ 805 h 433"/>
                    <a:gd name="T10" fmla="*/ 16537 w 475"/>
                    <a:gd name="T11" fmla="*/ 1598 h 433"/>
                    <a:gd name="T12" fmla="*/ 19709 w 475"/>
                    <a:gd name="T13" fmla="*/ 2403 h 433"/>
                    <a:gd name="T14" fmla="*/ 22882 w 475"/>
                    <a:gd name="T15" fmla="*/ 3195 h 433"/>
                    <a:gd name="T16" fmla="*/ 25197 w 475"/>
                    <a:gd name="T17" fmla="*/ 4001 h 433"/>
                    <a:gd name="T18" fmla="*/ 28370 w 475"/>
                    <a:gd name="T19" fmla="*/ 4790 h 433"/>
                    <a:gd name="T20" fmla="*/ 31545 w 475"/>
                    <a:gd name="T21" fmla="*/ 5596 h 433"/>
                    <a:gd name="T22" fmla="*/ 34662 w 475"/>
                    <a:gd name="T23" fmla="*/ 7193 h 433"/>
                    <a:gd name="T24" fmla="*/ 37033 w 475"/>
                    <a:gd name="T25" fmla="*/ 7943 h 433"/>
                    <a:gd name="T26" fmla="*/ 40206 w 475"/>
                    <a:gd name="T27" fmla="*/ 9540 h 433"/>
                    <a:gd name="T28" fmla="*/ 42535 w 475"/>
                    <a:gd name="T29" fmla="*/ 11135 h 433"/>
                    <a:gd name="T30" fmla="*/ 44906 w 475"/>
                    <a:gd name="T31" fmla="*/ 12733 h 433"/>
                    <a:gd name="T32" fmla="*/ 48079 w 475"/>
                    <a:gd name="T33" fmla="*/ 14330 h 433"/>
                    <a:gd name="T34" fmla="*/ 50450 w 475"/>
                    <a:gd name="T35" fmla="*/ 15928 h 433"/>
                    <a:gd name="T36" fmla="*/ 52936 w 475"/>
                    <a:gd name="T37" fmla="*/ 17523 h 433"/>
                    <a:gd name="T38" fmla="*/ 55307 w 475"/>
                    <a:gd name="T39" fmla="*/ 19926 h 433"/>
                    <a:gd name="T40" fmla="*/ 57679 w 475"/>
                    <a:gd name="T41" fmla="*/ 21523 h 433"/>
                    <a:gd name="T42" fmla="*/ 60008 w 475"/>
                    <a:gd name="T43" fmla="*/ 23876 h 433"/>
                    <a:gd name="T44" fmla="*/ 62379 w 475"/>
                    <a:gd name="T45" fmla="*/ 26258 h 433"/>
                    <a:gd name="T46" fmla="*/ 30741 w 475"/>
                    <a:gd name="T47" fmla="*/ 57476 h 433"/>
                    <a:gd name="T48" fmla="*/ 29152 w 475"/>
                    <a:gd name="T49" fmla="*/ 55878 h 433"/>
                    <a:gd name="T50" fmla="*/ 28370 w 475"/>
                    <a:gd name="T51" fmla="*/ 55073 h 433"/>
                    <a:gd name="T52" fmla="*/ 26789 w 475"/>
                    <a:gd name="T53" fmla="*/ 54267 h 433"/>
                    <a:gd name="T54" fmla="*/ 25998 w 475"/>
                    <a:gd name="T55" fmla="*/ 53475 h 433"/>
                    <a:gd name="T56" fmla="*/ 24417 w 475"/>
                    <a:gd name="T57" fmla="*/ 51877 h 433"/>
                    <a:gd name="T58" fmla="*/ 22882 w 475"/>
                    <a:gd name="T59" fmla="*/ 51072 h 433"/>
                    <a:gd name="T60" fmla="*/ 22081 w 475"/>
                    <a:gd name="T61" fmla="*/ 50282 h 433"/>
                    <a:gd name="T62" fmla="*/ 20497 w 475"/>
                    <a:gd name="T63" fmla="*/ 49533 h 433"/>
                    <a:gd name="T64" fmla="*/ 18908 w 475"/>
                    <a:gd name="T65" fmla="*/ 48719 h 433"/>
                    <a:gd name="T66" fmla="*/ 18125 w 475"/>
                    <a:gd name="T67" fmla="*/ 48719 h 433"/>
                    <a:gd name="T68" fmla="*/ 16537 w 475"/>
                    <a:gd name="T69" fmla="*/ 47935 h 433"/>
                    <a:gd name="T70" fmla="*/ 14953 w 475"/>
                    <a:gd name="T71" fmla="*/ 47125 h 433"/>
                    <a:gd name="T72" fmla="*/ 13420 w 475"/>
                    <a:gd name="T73" fmla="*/ 47125 h 433"/>
                    <a:gd name="T74" fmla="*/ 11836 w 475"/>
                    <a:gd name="T75" fmla="*/ 46338 h 433"/>
                    <a:gd name="T76" fmla="*/ 10244 w 475"/>
                    <a:gd name="T77" fmla="*/ 45527 h 433"/>
                    <a:gd name="T78" fmla="*/ 8661 w 475"/>
                    <a:gd name="T79" fmla="*/ 45527 h 433"/>
                    <a:gd name="T80" fmla="*/ 7072 w 475"/>
                    <a:gd name="T81" fmla="*/ 45527 h 433"/>
                    <a:gd name="T82" fmla="*/ 6289 w 475"/>
                    <a:gd name="T83" fmla="*/ 44743 h 433"/>
                    <a:gd name="T84" fmla="*/ 4700 w 475"/>
                    <a:gd name="T85" fmla="*/ 44743 h 433"/>
                    <a:gd name="T86" fmla="*/ 3173 w 475"/>
                    <a:gd name="T87" fmla="*/ 44743 h 433"/>
                    <a:gd name="T88" fmla="*/ 1584 w 475"/>
                    <a:gd name="T89" fmla="*/ 44743 h 433"/>
                    <a:gd name="T90" fmla="*/ 0 w 475"/>
                    <a:gd name="T91" fmla="*/ 44743 h 43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475"/>
                    <a:gd name="T139" fmla="*/ 0 h 433"/>
                    <a:gd name="T140" fmla="*/ 475 w 475"/>
                    <a:gd name="T141" fmla="*/ 433 h 433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475" h="43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24" y="0"/>
                      </a:lnTo>
                      <a:lnTo>
                        <a:pt x="36" y="0"/>
                      </a:lnTo>
                      <a:lnTo>
                        <a:pt x="48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8" y="6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14" y="6"/>
                      </a:lnTo>
                      <a:lnTo>
                        <a:pt x="126" y="12"/>
                      </a:lnTo>
                      <a:lnTo>
                        <a:pt x="138" y="12"/>
                      </a:lnTo>
                      <a:lnTo>
                        <a:pt x="150" y="18"/>
                      </a:lnTo>
                      <a:lnTo>
                        <a:pt x="162" y="18"/>
                      </a:lnTo>
                      <a:lnTo>
                        <a:pt x="174" y="24"/>
                      </a:lnTo>
                      <a:lnTo>
                        <a:pt x="186" y="24"/>
                      </a:lnTo>
                      <a:lnTo>
                        <a:pt x="192" y="30"/>
                      </a:lnTo>
                      <a:lnTo>
                        <a:pt x="204" y="30"/>
                      </a:lnTo>
                      <a:lnTo>
                        <a:pt x="216" y="36"/>
                      </a:lnTo>
                      <a:lnTo>
                        <a:pt x="228" y="42"/>
                      </a:lnTo>
                      <a:lnTo>
                        <a:pt x="240" y="42"/>
                      </a:lnTo>
                      <a:lnTo>
                        <a:pt x="252" y="48"/>
                      </a:lnTo>
                      <a:lnTo>
                        <a:pt x="264" y="54"/>
                      </a:lnTo>
                      <a:lnTo>
                        <a:pt x="270" y="54"/>
                      </a:lnTo>
                      <a:lnTo>
                        <a:pt x="282" y="60"/>
                      </a:lnTo>
                      <a:lnTo>
                        <a:pt x="294" y="66"/>
                      </a:lnTo>
                      <a:lnTo>
                        <a:pt x="306" y="72"/>
                      </a:lnTo>
                      <a:lnTo>
                        <a:pt x="312" y="78"/>
                      </a:lnTo>
                      <a:lnTo>
                        <a:pt x="324" y="84"/>
                      </a:lnTo>
                      <a:lnTo>
                        <a:pt x="336" y="90"/>
                      </a:lnTo>
                      <a:lnTo>
                        <a:pt x="342" y="96"/>
                      </a:lnTo>
                      <a:lnTo>
                        <a:pt x="354" y="102"/>
                      </a:lnTo>
                      <a:lnTo>
                        <a:pt x="366" y="108"/>
                      </a:lnTo>
                      <a:lnTo>
                        <a:pt x="372" y="114"/>
                      </a:lnTo>
                      <a:lnTo>
                        <a:pt x="384" y="120"/>
                      </a:lnTo>
                      <a:lnTo>
                        <a:pt x="397" y="126"/>
                      </a:lnTo>
                      <a:lnTo>
                        <a:pt x="403" y="132"/>
                      </a:lnTo>
                      <a:lnTo>
                        <a:pt x="415" y="144"/>
                      </a:lnTo>
                      <a:lnTo>
                        <a:pt x="421" y="150"/>
                      </a:lnTo>
                      <a:lnTo>
                        <a:pt x="433" y="156"/>
                      </a:lnTo>
                      <a:lnTo>
                        <a:pt x="439" y="162"/>
                      </a:lnTo>
                      <a:lnTo>
                        <a:pt x="451" y="174"/>
                      </a:lnTo>
                      <a:lnTo>
                        <a:pt x="457" y="180"/>
                      </a:lnTo>
                      <a:lnTo>
                        <a:pt x="469" y="186"/>
                      </a:lnTo>
                      <a:lnTo>
                        <a:pt x="475" y="198"/>
                      </a:lnTo>
                      <a:lnTo>
                        <a:pt x="234" y="433"/>
                      </a:lnTo>
                      <a:lnTo>
                        <a:pt x="228" y="427"/>
                      </a:lnTo>
                      <a:lnTo>
                        <a:pt x="222" y="421"/>
                      </a:lnTo>
                      <a:lnTo>
                        <a:pt x="216" y="421"/>
                      </a:lnTo>
                      <a:lnTo>
                        <a:pt x="216" y="415"/>
                      </a:lnTo>
                      <a:lnTo>
                        <a:pt x="210" y="409"/>
                      </a:lnTo>
                      <a:lnTo>
                        <a:pt x="204" y="409"/>
                      </a:lnTo>
                      <a:lnTo>
                        <a:pt x="198" y="403"/>
                      </a:lnTo>
                      <a:lnTo>
                        <a:pt x="192" y="397"/>
                      </a:lnTo>
                      <a:lnTo>
                        <a:pt x="186" y="391"/>
                      </a:lnTo>
                      <a:lnTo>
                        <a:pt x="180" y="391"/>
                      </a:lnTo>
                      <a:lnTo>
                        <a:pt x="174" y="385"/>
                      </a:lnTo>
                      <a:lnTo>
                        <a:pt x="168" y="379"/>
                      </a:lnTo>
                      <a:lnTo>
                        <a:pt x="162" y="379"/>
                      </a:lnTo>
                      <a:lnTo>
                        <a:pt x="156" y="373"/>
                      </a:lnTo>
                      <a:lnTo>
                        <a:pt x="150" y="373"/>
                      </a:lnTo>
                      <a:lnTo>
                        <a:pt x="144" y="367"/>
                      </a:lnTo>
                      <a:lnTo>
                        <a:pt x="138" y="367"/>
                      </a:lnTo>
                      <a:lnTo>
                        <a:pt x="132" y="361"/>
                      </a:lnTo>
                      <a:lnTo>
                        <a:pt x="126" y="361"/>
                      </a:lnTo>
                      <a:lnTo>
                        <a:pt x="120" y="361"/>
                      </a:lnTo>
                      <a:lnTo>
                        <a:pt x="114" y="355"/>
                      </a:lnTo>
                      <a:lnTo>
                        <a:pt x="108" y="355"/>
                      </a:lnTo>
                      <a:lnTo>
                        <a:pt x="102" y="355"/>
                      </a:lnTo>
                      <a:lnTo>
                        <a:pt x="96" y="349"/>
                      </a:lnTo>
                      <a:lnTo>
                        <a:pt x="90" y="349"/>
                      </a:lnTo>
                      <a:lnTo>
                        <a:pt x="84" y="349"/>
                      </a:lnTo>
                      <a:lnTo>
                        <a:pt x="78" y="343"/>
                      </a:lnTo>
                      <a:lnTo>
                        <a:pt x="72" y="343"/>
                      </a:lnTo>
                      <a:lnTo>
                        <a:pt x="66" y="343"/>
                      </a:lnTo>
                      <a:lnTo>
                        <a:pt x="60" y="343"/>
                      </a:lnTo>
                      <a:lnTo>
                        <a:pt x="54" y="343"/>
                      </a:lnTo>
                      <a:lnTo>
                        <a:pt x="54" y="337"/>
                      </a:lnTo>
                      <a:lnTo>
                        <a:pt x="48" y="337"/>
                      </a:lnTo>
                      <a:lnTo>
                        <a:pt x="42" y="337"/>
                      </a:lnTo>
                      <a:lnTo>
                        <a:pt x="36" y="337"/>
                      </a:lnTo>
                      <a:lnTo>
                        <a:pt x="30" y="337"/>
                      </a:lnTo>
                      <a:lnTo>
                        <a:pt x="24" y="337"/>
                      </a:lnTo>
                      <a:lnTo>
                        <a:pt x="18" y="337"/>
                      </a:lnTo>
                      <a:lnTo>
                        <a:pt x="12" y="337"/>
                      </a:lnTo>
                      <a:lnTo>
                        <a:pt x="6" y="337"/>
                      </a:lnTo>
                      <a:lnTo>
                        <a:pt x="0" y="3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810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764" name="Text Box 6"/>
                <p:cNvSpPr txBox="1">
                  <a:spLocks noChangeArrowheads="1"/>
                </p:cNvSpPr>
                <p:nvPr/>
              </p:nvSpPr>
              <p:spPr bwMode="auto">
                <a:xfrm>
                  <a:off x="2767" y="703"/>
                  <a:ext cx="116" cy="25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000" b="1" dirty="0">
                    <a:solidFill>
                      <a:srgbClr val="FF0000"/>
                    </a:solidFill>
                    <a:latin typeface="Tahoma" pitchFamily="34" charset="0"/>
                    <a:cs typeface="Arial" charset="0"/>
                  </a:endParaRPr>
                </a:p>
              </p:txBody>
            </p:sp>
          </p:grpSp>
          <p:sp>
            <p:nvSpPr>
              <p:cNvPr id="32804" name="TextBox 73"/>
              <p:cNvSpPr txBox="1">
                <a:spLocks noChangeArrowheads="1"/>
              </p:cNvSpPr>
              <p:nvPr/>
            </p:nvSpPr>
            <p:spPr bwMode="auto">
              <a:xfrm>
                <a:off x="2628660" y="1142984"/>
                <a:ext cx="1296000" cy="13234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prstClr val="black"/>
                    </a:solidFill>
                    <a:latin typeface="Arial Narrow" pitchFamily="34" charset="0"/>
                  </a:rPr>
                  <a:t>3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CA" sz="1600" dirty="0">
                    <a:solidFill>
                      <a:prstClr val="black"/>
                    </a:solidFill>
                    <a:latin typeface="Arial Narrow" pitchFamily="34" charset="0"/>
                  </a:rPr>
                  <a:t>State civil aviation and safety oversight functions</a:t>
                </a:r>
              </a:p>
            </p:txBody>
          </p:sp>
        </p:grpSp>
        <p:grpSp>
          <p:nvGrpSpPr>
            <p:cNvPr id="12" name="Group 96"/>
            <p:cNvGrpSpPr>
              <a:grpSpLocks/>
            </p:cNvGrpSpPr>
            <p:nvPr/>
          </p:nvGrpSpPr>
          <p:grpSpPr bwMode="auto">
            <a:xfrm>
              <a:off x="1262062" y="4445000"/>
              <a:ext cx="1741487" cy="1920875"/>
              <a:chOff x="1262103" y="4445152"/>
              <a:chExt cx="1740743" cy="1920476"/>
            </a:xfrm>
          </p:grpSpPr>
          <p:sp>
            <p:nvSpPr>
              <p:cNvPr id="57" name="Freeform 5"/>
              <p:cNvSpPr>
                <a:spLocks/>
              </p:cNvSpPr>
              <p:nvPr/>
            </p:nvSpPr>
            <p:spPr bwMode="auto">
              <a:xfrm rot="3840000" flipV="1">
                <a:off x="1172242" y="4535016"/>
                <a:ext cx="1920476" cy="1740749"/>
              </a:xfrm>
              <a:custGeom>
                <a:avLst/>
                <a:gdLst>
                  <a:gd name="T0" fmla="*/ 1584 w 475"/>
                  <a:gd name="T1" fmla="*/ 0 h 433"/>
                  <a:gd name="T2" fmla="*/ 4700 w 475"/>
                  <a:gd name="T3" fmla="*/ 0 h 433"/>
                  <a:gd name="T4" fmla="*/ 7873 w 475"/>
                  <a:gd name="T5" fmla="*/ 0 h 433"/>
                  <a:gd name="T6" fmla="*/ 10244 w 475"/>
                  <a:gd name="T7" fmla="*/ 805 h 433"/>
                  <a:gd name="T8" fmla="*/ 13420 w 475"/>
                  <a:gd name="T9" fmla="*/ 805 h 433"/>
                  <a:gd name="T10" fmla="*/ 16537 w 475"/>
                  <a:gd name="T11" fmla="*/ 1598 h 433"/>
                  <a:gd name="T12" fmla="*/ 19709 w 475"/>
                  <a:gd name="T13" fmla="*/ 2403 h 433"/>
                  <a:gd name="T14" fmla="*/ 22882 w 475"/>
                  <a:gd name="T15" fmla="*/ 3195 h 433"/>
                  <a:gd name="T16" fmla="*/ 25197 w 475"/>
                  <a:gd name="T17" fmla="*/ 4001 h 433"/>
                  <a:gd name="T18" fmla="*/ 28370 w 475"/>
                  <a:gd name="T19" fmla="*/ 4790 h 433"/>
                  <a:gd name="T20" fmla="*/ 31545 w 475"/>
                  <a:gd name="T21" fmla="*/ 5596 h 433"/>
                  <a:gd name="T22" fmla="*/ 34662 w 475"/>
                  <a:gd name="T23" fmla="*/ 7193 h 433"/>
                  <a:gd name="T24" fmla="*/ 37033 w 475"/>
                  <a:gd name="T25" fmla="*/ 7943 h 433"/>
                  <a:gd name="T26" fmla="*/ 40206 w 475"/>
                  <a:gd name="T27" fmla="*/ 9540 h 433"/>
                  <a:gd name="T28" fmla="*/ 42535 w 475"/>
                  <a:gd name="T29" fmla="*/ 11135 h 433"/>
                  <a:gd name="T30" fmla="*/ 44906 w 475"/>
                  <a:gd name="T31" fmla="*/ 12733 h 433"/>
                  <a:gd name="T32" fmla="*/ 48079 w 475"/>
                  <a:gd name="T33" fmla="*/ 14330 h 433"/>
                  <a:gd name="T34" fmla="*/ 50450 w 475"/>
                  <a:gd name="T35" fmla="*/ 15928 h 433"/>
                  <a:gd name="T36" fmla="*/ 52936 w 475"/>
                  <a:gd name="T37" fmla="*/ 17523 h 433"/>
                  <a:gd name="T38" fmla="*/ 55307 w 475"/>
                  <a:gd name="T39" fmla="*/ 19926 h 433"/>
                  <a:gd name="T40" fmla="*/ 57679 w 475"/>
                  <a:gd name="T41" fmla="*/ 21523 h 433"/>
                  <a:gd name="T42" fmla="*/ 60008 w 475"/>
                  <a:gd name="T43" fmla="*/ 23876 h 433"/>
                  <a:gd name="T44" fmla="*/ 62379 w 475"/>
                  <a:gd name="T45" fmla="*/ 26258 h 433"/>
                  <a:gd name="T46" fmla="*/ 30741 w 475"/>
                  <a:gd name="T47" fmla="*/ 57476 h 433"/>
                  <a:gd name="T48" fmla="*/ 29152 w 475"/>
                  <a:gd name="T49" fmla="*/ 55878 h 433"/>
                  <a:gd name="T50" fmla="*/ 28370 w 475"/>
                  <a:gd name="T51" fmla="*/ 55073 h 433"/>
                  <a:gd name="T52" fmla="*/ 26789 w 475"/>
                  <a:gd name="T53" fmla="*/ 54267 h 433"/>
                  <a:gd name="T54" fmla="*/ 25998 w 475"/>
                  <a:gd name="T55" fmla="*/ 53475 h 433"/>
                  <a:gd name="T56" fmla="*/ 24417 w 475"/>
                  <a:gd name="T57" fmla="*/ 51877 h 433"/>
                  <a:gd name="T58" fmla="*/ 22882 w 475"/>
                  <a:gd name="T59" fmla="*/ 51072 h 433"/>
                  <a:gd name="T60" fmla="*/ 22081 w 475"/>
                  <a:gd name="T61" fmla="*/ 50282 h 433"/>
                  <a:gd name="T62" fmla="*/ 20497 w 475"/>
                  <a:gd name="T63" fmla="*/ 49533 h 433"/>
                  <a:gd name="T64" fmla="*/ 18908 w 475"/>
                  <a:gd name="T65" fmla="*/ 48719 h 433"/>
                  <a:gd name="T66" fmla="*/ 18125 w 475"/>
                  <a:gd name="T67" fmla="*/ 48719 h 433"/>
                  <a:gd name="T68" fmla="*/ 16537 w 475"/>
                  <a:gd name="T69" fmla="*/ 47935 h 433"/>
                  <a:gd name="T70" fmla="*/ 14953 w 475"/>
                  <a:gd name="T71" fmla="*/ 47125 h 433"/>
                  <a:gd name="T72" fmla="*/ 13420 w 475"/>
                  <a:gd name="T73" fmla="*/ 47125 h 433"/>
                  <a:gd name="T74" fmla="*/ 11836 w 475"/>
                  <a:gd name="T75" fmla="*/ 46338 h 433"/>
                  <a:gd name="T76" fmla="*/ 10244 w 475"/>
                  <a:gd name="T77" fmla="*/ 45527 h 433"/>
                  <a:gd name="T78" fmla="*/ 8661 w 475"/>
                  <a:gd name="T79" fmla="*/ 45527 h 433"/>
                  <a:gd name="T80" fmla="*/ 7072 w 475"/>
                  <a:gd name="T81" fmla="*/ 45527 h 433"/>
                  <a:gd name="T82" fmla="*/ 6289 w 475"/>
                  <a:gd name="T83" fmla="*/ 44743 h 433"/>
                  <a:gd name="T84" fmla="*/ 4700 w 475"/>
                  <a:gd name="T85" fmla="*/ 44743 h 433"/>
                  <a:gd name="T86" fmla="*/ 3173 w 475"/>
                  <a:gd name="T87" fmla="*/ 44743 h 433"/>
                  <a:gd name="T88" fmla="*/ 1584 w 475"/>
                  <a:gd name="T89" fmla="*/ 44743 h 433"/>
                  <a:gd name="T90" fmla="*/ 0 w 475"/>
                  <a:gd name="T91" fmla="*/ 44743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 w="3810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2802" name="TextBox 76"/>
              <p:cNvSpPr txBox="1">
                <a:spLocks noChangeArrowheads="1"/>
              </p:cNvSpPr>
              <p:nvPr/>
            </p:nvSpPr>
            <p:spPr bwMode="auto">
              <a:xfrm>
                <a:off x="1347174" y="4864254"/>
                <a:ext cx="1296000" cy="9130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8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CA" sz="1600" dirty="0">
                    <a:solidFill>
                      <a:srgbClr val="0000FF"/>
                    </a:solidFill>
                    <a:latin typeface="Arial Narrow" pitchFamily="34" charset="0"/>
                  </a:rPr>
                  <a:t>Resolution of safety concerns</a:t>
                </a:r>
              </a:p>
            </p:txBody>
          </p:sp>
        </p:grpSp>
        <p:grpSp>
          <p:nvGrpSpPr>
            <p:cNvPr id="13" name="Group 92"/>
            <p:cNvGrpSpPr>
              <a:grpSpLocks/>
            </p:cNvGrpSpPr>
            <p:nvPr/>
          </p:nvGrpSpPr>
          <p:grpSpPr bwMode="auto">
            <a:xfrm>
              <a:off x="4424364" y="2690813"/>
              <a:ext cx="1765300" cy="1836737"/>
              <a:chOff x="4439468" y="2684000"/>
              <a:chExt cx="1740743" cy="1920476"/>
            </a:xfrm>
          </p:grpSpPr>
          <p:sp>
            <p:nvSpPr>
              <p:cNvPr id="53" name="Freeform 5"/>
              <p:cNvSpPr>
                <a:spLocks/>
              </p:cNvSpPr>
              <p:nvPr/>
            </p:nvSpPr>
            <p:spPr bwMode="auto">
              <a:xfrm rot="6900000" flipH="1">
                <a:off x="4349617" y="2773864"/>
                <a:ext cx="1920476" cy="1740749"/>
              </a:xfrm>
              <a:custGeom>
                <a:avLst/>
                <a:gdLst>
                  <a:gd name="T0" fmla="*/ 1584 w 475"/>
                  <a:gd name="T1" fmla="*/ 0 h 433"/>
                  <a:gd name="T2" fmla="*/ 4700 w 475"/>
                  <a:gd name="T3" fmla="*/ 0 h 433"/>
                  <a:gd name="T4" fmla="*/ 7873 w 475"/>
                  <a:gd name="T5" fmla="*/ 0 h 433"/>
                  <a:gd name="T6" fmla="*/ 10244 w 475"/>
                  <a:gd name="T7" fmla="*/ 805 h 433"/>
                  <a:gd name="T8" fmla="*/ 13420 w 475"/>
                  <a:gd name="T9" fmla="*/ 805 h 433"/>
                  <a:gd name="T10" fmla="*/ 16537 w 475"/>
                  <a:gd name="T11" fmla="*/ 1598 h 433"/>
                  <a:gd name="T12" fmla="*/ 19709 w 475"/>
                  <a:gd name="T13" fmla="*/ 2403 h 433"/>
                  <a:gd name="T14" fmla="*/ 22882 w 475"/>
                  <a:gd name="T15" fmla="*/ 3195 h 433"/>
                  <a:gd name="T16" fmla="*/ 25197 w 475"/>
                  <a:gd name="T17" fmla="*/ 4001 h 433"/>
                  <a:gd name="T18" fmla="*/ 28370 w 475"/>
                  <a:gd name="T19" fmla="*/ 4790 h 433"/>
                  <a:gd name="T20" fmla="*/ 31545 w 475"/>
                  <a:gd name="T21" fmla="*/ 5596 h 433"/>
                  <a:gd name="T22" fmla="*/ 34662 w 475"/>
                  <a:gd name="T23" fmla="*/ 7193 h 433"/>
                  <a:gd name="T24" fmla="*/ 37033 w 475"/>
                  <a:gd name="T25" fmla="*/ 7943 h 433"/>
                  <a:gd name="T26" fmla="*/ 40206 w 475"/>
                  <a:gd name="T27" fmla="*/ 9540 h 433"/>
                  <a:gd name="T28" fmla="*/ 42535 w 475"/>
                  <a:gd name="T29" fmla="*/ 11135 h 433"/>
                  <a:gd name="T30" fmla="*/ 44906 w 475"/>
                  <a:gd name="T31" fmla="*/ 12733 h 433"/>
                  <a:gd name="T32" fmla="*/ 48079 w 475"/>
                  <a:gd name="T33" fmla="*/ 14330 h 433"/>
                  <a:gd name="T34" fmla="*/ 50450 w 475"/>
                  <a:gd name="T35" fmla="*/ 15928 h 433"/>
                  <a:gd name="T36" fmla="*/ 52936 w 475"/>
                  <a:gd name="T37" fmla="*/ 17523 h 433"/>
                  <a:gd name="T38" fmla="*/ 55307 w 475"/>
                  <a:gd name="T39" fmla="*/ 19926 h 433"/>
                  <a:gd name="T40" fmla="*/ 57679 w 475"/>
                  <a:gd name="T41" fmla="*/ 21523 h 433"/>
                  <a:gd name="T42" fmla="*/ 60008 w 475"/>
                  <a:gd name="T43" fmla="*/ 23876 h 433"/>
                  <a:gd name="T44" fmla="*/ 62379 w 475"/>
                  <a:gd name="T45" fmla="*/ 26258 h 433"/>
                  <a:gd name="T46" fmla="*/ 30741 w 475"/>
                  <a:gd name="T47" fmla="*/ 57476 h 433"/>
                  <a:gd name="T48" fmla="*/ 29152 w 475"/>
                  <a:gd name="T49" fmla="*/ 55878 h 433"/>
                  <a:gd name="T50" fmla="*/ 28370 w 475"/>
                  <a:gd name="T51" fmla="*/ 55073 h 433"/>
                  <a:gd name="T52" fmla="*/ 26789 w 475"/>
                  <a:gd name="T53" fmla="*/ 54267 h 433"/>
                  <a:gd name="T54" fmla="*/ 25998 w 475"/>
                  <a:gd name="T55" fmla="*/ 53475 h 433"/>
                  <a:gd name="T56" fmla="*/ 24417 w 475"/>
                  <a:gd name="T57" fmla="*/ 51877 h 433"/>
                  <a:gd name="T58" fmla="*/ 22882 w 475"/>
                  <a:gd name="T59" fmla="*/ 51072 h 433"/>
                  <a:gd name="T60" fmla="*/ 22081 w 475"/>
                  <a:gd name="T61" fmla="*/ 50282 h 433"/>
                  <a:gd name="T62" fmla="*/ 20497 w 475"/>
                  <a:gd name="T63" fmla="*/ 49533 h 433"/>
                  <a:gd name="T64" fmla="*/ 18908 w 475"/>
                  <a:gd name="T65" fmla="*/ 48719 h 433"/>
                  <a:gd name="T66" fmla="*/ 18125 w 475"/>
                  <a:gd name="T67" fmla="*/ 48719 h 433"/>
                  <a:gd name="T68" fmla="*/ 16537 w 475"/>
                  <a:gd name="T69" fmla="*/ 47935 h 433"/>
                  <a:gd name="T70" fmla="*/ 14953 w 475"/>
                  <a:gd name="T71" fmla="*/ 47125 h 433"/>
                  <a:gd name="T72" fmla="*/ 13420 w 475"/>
                  <a:gd name="T73" fmla="*/ 47125 h 433"/>
                  <a:gd name="T74" fmla="*/ 11836 w 475"/>
                  <a:gd name="T75" fmla="*/ 46338 h 433"/>
                  <a:gd name="T76" fmla="*/ 10244 w 475"/>
                  <a:gd name="T77" fmla="*/ 45527 h 433"/>
                  <a:gd name="T78" fmla="*/ 8661 w 475"/>
                  <a:gd name="T79" fmla="*/ 45527 h 433"/>
                  <a:gd name="T80" fmla="*/ 7072 w 475"/>
                  <a:gd name="T81" fmla="*/ 45527 h 433"/>
                  <a:gd name="T82" fmla="*/ 6289 w 475"/>
                  <a:gd name="T83" fmla="*/ 44743 h 433"/>
                  <a:gd name="T84" fmla="*/ 4700 w 475"/>
                  <a:gd name="T85" fmla="*/ 44743 h 433"/>
                  <a:gd name="T86" fmla="*/ 3173 w 475"/>
                  <a:gd name="T87" fmla="*/ 44743 h 433"/>
                  <a:gd name="T88" fmla="*/ 1584 w 475"/>
                  <a:gd name="T89" fmla="*/ 44743 h 433"/>
                  <a:gd name="T90" fmla="*/ 0 w 475"/>
                  <a:gd name="T91" fmla="*/ 44743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3810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2800" name="TextBox 75"/>
              <p:cNvSpPr txBox="1">
                <a:spLocks noChangeArrowheads="1"/>
              </p:cNvSpPr>
              <p:nvPr/>
            </p:nvSpPr>
            <p:spPr bwMode="auto">
              <a:xfrm>
                <a:off x="4643438" y="2971344"/>
                <a:ext cx="1296000" cy="15286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5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CA" sz="1600" dirty="0">
                    <a:solidFill>
                      <a:srgbClr val="0000FF"/>
                    </a:solidFill>
                    <a:latin typeface="Arial Narrow" pitchFamily="34" charset="0"/>
                  </a:rPr>
                  <a:t>Technical guidance, tools and provision of safety critical information</a:t>
                </a:r>
              </a:p>
            </p:txBody>
          </p:sp>
        </p:grpSp>
        <p:grpSp>
          <p:nvGrpSpPr>
            <p:cNvPr id="14" name="Group 94"/>
            <p:cNvGrpSpPr>
              <a:grpSpLocks/>
            </p:cNvGrpSpPr>
            <p:nvPr/>
          </p:nvGrpSpPr>
          <p:grpSpPr bwMode="auto">
            <a:xfrm>
              <a:off x="3900488" y="4186238"/>
              <a:ext cx="1897062" cy="1739900"/>
              <a:chOff x="3900949" y="4193788"/>
              <a:chExt cx="1896765" cy="1739535"/>
            </a:xfrm>
          </p:grpSpPr>
          <p:grpSp>
            <p:nvGrpSpPr>
              <p:cNvPr id="15" name="Group 4"/>
              <p:cNvGrpSpPr>
                <a:grpSpLocks/>
              </p:cNvGrpSpPr>
              <p:nvPr/>
            </p:nvGrpSpPr>
            <p:grpSpPr bwMode="auto">
              <a:xfrm rot="18900000" flipV="1">
                <a:off x="3900949" y="4193788"/>
                <a:ext cx="1896765" cy="1739535"/>
                <a:chOff x="2277" y="480"/>
                <a:chExt cx="1260" cy="1151"/>
              </a:xfrm>
              <a:solidFill>
                <a:schemeClr val="accent2">
                  <a:lumMod val="60000"/>
                  <a:lumOff val="40000"/>
                </a:schemeClr>
              </a:solidFill>
            </p:grpSpPr>
            <p:sp>
              <p:nvSpPr>
                <p:cNvPr id="59" name="Freeform 5"/>
                <p:cNvSpPr>
                  <a:spLocks/>
                </p:cNvSpPr>
                <p:nvPr/>
              </p:nvSpPr>
              <p:spPr bwMode="auto">
                <a:xfrm rot="-1358871">
                  <a:off x="2277" y="480"/>
                  <a:ext cx="1260" cy="1151"/>
                </a:xfrm>
                <a:custGeom>
                  <a:avLst/>
                  <a:gdLst>
                    <a:gd name="T0" fmla="*/ 1584 w 475"/>
                    <a:gd name="T1" fmla="*/ 0 h 433"/>
                    <a:gd name="T2" fmla="*/ 4700 w 475"/>
                    <a:gd name="T3" fmla="*/ 0 h 433"/>
                    <a:gd name="T4" fmla="*/ 7873 w 475"/>
                    <a:gd name="T5" fmla="*/ 0 h 433"/>
                    <a:gd name="T6" fmla="*/ 10244 w 475"/>
                    <a:gd name="T7" fmla="*/ 805 h 433"/>
                    <a:gd name="T8" fmla="*/ 13420 w 475"/>
                    <a:gd name="T9" fmla="*/ 805 h 433"/>
                    <a:gd name="T10" fmla="*/ 16537 w 475"/>
                    <a:gd name="T11" fmla="*/ 1598 h 433"/>
                    <a:gd name="T12" fmla="*/ 19709 w 475"/>
                    <a:gd name="T13" fmla="*/ 2403 h 433"/>
                    <a:gd name="T14" fmla="*/ 22882 w 475"/>
                    <a:gd name="T15" fmla="*/ 3195 h 433"/>
                    <a:gd name="T16" fmla="*/ 25197 w 475"/>
                    <a:gd name="T17" fmla="*/ 4001 h 433"/>
                    <a:gd name="T18" fmla="*/ 28370 w 475"/>
                    <a:gd name="T19" fmla="*/ 4790 h 433"/>
                    <a:gd name="T20" fmla="*/ 31545 w 475"/>
                    <a:gd name="T21" fmla="*/ 5596 h 433"/>
                    <a:gd name="T22" fmla="*/ 34662 w 475"/>
                    <a:gd name="T23" fmla="*/ 7193 h 433"/>
                    <a:gd name="T24" fmla="*/ 37033 w 475"/>
                    <a:gd name="T25" fmla="*/ 7943 h 433"/>
                    <a:gd name="T26" fmla="*/ 40206 w 475"/>
                    <a:gd name="T27" fmla="*/ 9540 h 433"/>
                    <a:gd name="T28" fmla="*/ 42535 w 475"/>
                    <a:gd name="T29" fmla="*/ 11135 h 433"/>
                    <a:gd name="T30" fmla="*/ 44906 w 475"/>
                    <a:gd name="T31" fmla="*/ 12733 h 433"/>
                    <a:gd name="T32" fmla="*/ 48079 w 475"/>
                    <a:gd name="T33" fmla="*/ 14330 h 433"/>
                    <a:gd name="T34" fmla="*/ 50450 w 475"/>
                    <a:gd name="T35" fmla="*/ 15928 h 433"/>
                    <a:gd name="T36" fmla="*/ 52936 w 475"/>
                    <a:gd name="T37" fmla="*/ 17523 h 433"/>
                    <a:gd name="T38" fmla="*/ 55307 w 475"/>
                    <a:gd name="T39" fmla="*/ 19926 h 433"/>
                    <a:gd name="T40" fmla="*/ 57679 w 475"/>
                    <a:gd name="T41" fmla="*/ 21523 h 433"/>
                    <a:gd name="T42" fmla="*/ 60008 w 475"/>
                    <a:gd name="T43" fmla="*/ 23876 h 433"/>
                    <a:gd name="T44" fmla="*/ 62379 w 475"/>
                    <a:gd name="T45" fmla="*/ 26258 h 433"/>
                    <a:gd name="T46" fmla="*/ 30741 w 475"/>
                    <a:gd name="T47" fmla="*/ 57476 h 433"/>
                    <a:gd name="T48" fmla="*/ 29152 w 475"/>
                    <a:gd name="T49" fmla="*/ 55878 h 433"/>
                    <a:gd name="T50" fmla="*/ 28370 w 475"/>
                    <a:gd name="T51" fmla="*/ 55073 h 433"/>
                    <a:gd name="T52" fmla="*/ 26789 w 475"/>
                    <a:gd name="T53" fmla="*/ 54267 h 433"/>
                    <a:gd name="T54" fmla="*/ 25998 w 475"/>
                    <a:gd name="T55" fmla="*/ 53475 h 433"/>
                    <a:gd name="T56" fmla="*/ 24417 w 475"/>
                    <a:gd name="T57" fmla="*/ 51877 h 433"/>
                    <a:gd name="T58" fmla="*/ 22882 w 475"/>
                    <a:gd name="T59" fmla="*/ 51072 h 433"/>
                    <a:gd name="T60" fmla="*/ 22081 w 475"/>
                    <a:gd name="T61" fmla="*/ 50282 h 433"/>
                    <a:gd name="T62" fmla="*/ 20497 w 475"/>
                    <a:gd name="T63" fmla="*/ 49533 h 433"/>
                    <a:gd name="T64" fmla="*/ 18908 w 475"/>
                    <a:gd name="T65" fmla="*/ 48719 h 433"/>
                    <a:gd name="T66" fmla="*/ 18125 w 475"/>
                    <a:gd name="T67" fmla="*/ 48719 h 433"/>
                    <a:gd name="T68" fmla="*/ 16537 w 475"/>
                    <a:gd name="T69" fmla="*/ 47935 h 433"/>
                    <a:gd name="T70" fmla="*/ 14953 w 475"/>
                    <a:gd name="T71" fmla="*/ 47125 h 433"/>
                    <a:gd name="T72" fmla="*/ 13420 w 475"/>
                    <a:gd name="T73" fmla="*/ 47125 h 433"/>
                    <a:gd name="T74" fmla="*/ 11836 w 475"/>
                    <a:gd name="T75" fmla="*/ 46338 h 433"/>
                    <a:gd name="T76" fmla="*/ 10244 w 475"/>
                    <a:gd name="T77" fmla="*/ 45527 h 433"/>
                    <a:gd name="T78" fmla="*/ 8661 w 475"/>
                    <a:gd name="T79" fmla="*/ 45527 h 433"/>
                    <a:gd name="T80" fmla="*/ 7072 w 475"/>
                    <a:gd name="T81" fmla="*/ 45527 h 433"/>
                    <a:gd name="T82" fmla="*/ 6289 w 475"/>
                    <a:gd name="T83" fmla="*/ 44743 h 433"/>
                    <a:gd name="T84" fmla="*/ 4700 w 475"/>
                    <a:gd name="T85" fmla="*/ 44743 h 433"/>
                    <a:gd name="T86" fmla="*/ 3173 w 475"/>
                    <a:gd name="T87" fmla="*/ 44743 h 433"/>
                    <a:gd name="T88" fmla="*/ 1584 w 475"/>
                    <a:gd name="T89" fmla="*/ 44743 h 433"/>
                    <a:gd name="T90" fmla="*/ 0 w 475"/>
                    <a:gd name="T91" fmla="*/ 44743 h 43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475"/>
                    <a:gd name="T139" fmla="*/ 0 h 433"/>
                    <a:gd name="T140" fmla="*/ 475 w 475"/>
                    <a:gd name="T141" fmla="*/ 433 h 433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475" h="43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24" y="0"/>
                      </a:lnTo>
                      <a:lnTo>
                        <a:pt x="36" y="0"/>
                      </a:lnTo>
                      <a:lnTo>
                        <a:pt x="48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8" y="6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14" y="6"/>
                      </a:lnTo>
                      <a:lnTo>
                        <a:pt x="126" y="12"/>
                      </a:lnTo>
                      <a:lnTo>
                        <a:pt x="138" y="12"/>
                      </a:lnTo>
                      <a:lnTo>
                        <a:pt x="150" y="18"/>
                      </a:lnTo>
                      <a:lnTo>
                        <a:pt x="162" y="18"/>
                      </a:lnTo>
                      <a:lnTo>
                        <a:pt x="174" y="24"/>
                      </a:lnTo>
                      <a:lnTo>
                        <a:pt x="186" y="24"/>
                      </a:lnTo>
                      <a:lnTo>
                        <a:pt x="192" y="30"/>
                      </a:lnTo>
                      <a:lnTo>
                        <a:pt x="204" y="30"/>
                      </a:lnTo>
                      <a:lnTo>
                        <a:pt x="216" y="36"/>
                      </a:lnTo>
                      <a:lnTo>
                        <a:pt x="228" y="42"/>
                      </a:lnTo>
                      <a:lnTo>
                        <a:pt x="240" y="42"/>
                      </a:lnTo>
                      <a:lnTo>
                        <a:pt x="252" y="48"/>
                      </a:lnTo>
                      <a:lnTo>
                        <a:pt x="264" y="54"/>
                      </a:lnTo>
                      <a:lnTo>
                        <a:pt x="270" y="54"/>
                      </a:lnTo>
                      <a:lnTo>
                        <a:pt x="282" y="60"/>
                      </a:lnTo>
                      <a:lnTo>
                        <a:pt x="294" y="66"/>
                      </a:lnTo>
                      <a:lnTo>
                        <a:pt x="306" y="72"/>
                      </a:lnTo>
                      <a:lnTo>
                        <a:pt x="312" y="78"/>
                      </a:lnTo>
                      <a:lnTo>
                        <a:pt x="324" y="84"/>
                      </a:lnTo>
                      <a:lnTo>
                        <a:pt x="336" y="90"/>
                      </a:lnTo>
                      <a:lnTo>
                        <a:pt x="342" y="96"/>
                      </a:lnTo>
                      <a:lnTo>
                        <a:pt x="354" y="102"/>
                      </a:lnTo>
                      <a:lnTo>
                        <a:pt x="366" y="108"/>
                      </a:lnTo>
                      <a:lnTo>
                        <a:pt x="372" y="114"/>
                      </a:lnTo>
                      <a:lnTo>
                        <a:pt x="384" y="120"/>
                      </a:lnTo>
                      <a:lnTo>
                        <a:pt x="397" y="126"/>
                      </a:lnTo>
                      <a:lnTo>
                        <a:pt x="403" y="132"/>
                      </a:lnTo>
                      <a:lnTo>
                        <a:pt x="415" y="144"/>
                      </a:lnTo>
                      <a:lnTo>
                        <a:pt x="421" y="150"/>
                      </a:lnTo>
                      <a:lnTo>
                        <a:pt x="433" y="156"/>
                      </a:lnTo>
                      <a:lnTo>
                        <a:pt x="439" y="162"/>
                      </a:lnTo>
                      <a:lnTo>
                        <a:pt x="451" y="174"/>
                      </a:lnTo>
                      <a:lnTo>
                        <a:pt x="457" y="180"/>
                      </a:lnTo>
                      <a:lnTo>
                        <a:pt x="469" y="186"/>
                      </a:lnTo>
                      <a:lnTo>
                        <a:pt x="475" y="198"/>
                      </a:lnTo>
                      <a:lnTo>
                        <a:pt x="234" y="433"/>
                      </a:lnTo>
                      <a:lnTo>
                        <a:pt x="228" y="427"/>
                      </a:lnTo>
                      <a:lnTo>
                        <a:pt x="222" y="421"/>
                      </a:lnTo>
                      <a:lnTo>
                        <a:pt x="216" y="421"/>
                      </a:lnTo>
                      <a:lnTo>
                        <a:pt x="216" y="415"/>
                      </a:lnTo>
                      <a:lnTo>
                        <a:pt x="210" y="409"/>
                      </a:lnTo>
                      <a:lnTo>
                        <a:pt x="204" y="409"/>
                      </a:lnTo>
                      <a:lnTo>
                        <a:pt x="198" y="403"/>
                      </a:lnTo>
                      <a:lnTo>
                        <a:pt x="192" y="397"/>
                      </a:lnTo>
                      <a:lnTo>
                        <a:pt x="186" y="391"/>
                      </a:lnTo>
                      <a:lnTo>
                        <a:pt x="180" y="391"/>
                      </a:lnTo>
                      <a:lnTo>
                        <a:pt x="174" y="385"/>
                      </a:lnTo>
                      <a:lnTo>
                        <a:pt x="168" y="379"/>
                      </a:lnTo>
                      <a:lnTo>
                        <a:pt x="162" y="379"/>
                      </a:lnTo>
                      <a:lnTo>
                        <a:pt x="156" y="373"/>
                      </a:lnTo>
                      <a:lnTo>
                        <a:pt x="150" y="373"/>
                      </a:lnTo>
                      <a:lnTo>
                        <a:pt x="144" y="367"/>
                      </a:lnTo>
                      <a:lnTo>
                        <a:pt x="138" y="367"/>
                      </a:lnTo>
                      <a:lnTo>
                        <a:pt x="132" y="361"/>
                      </a:lnTo>
                      <a:lnTo>
                        <a:pt x="126" y="361"/>
                      </a:lnTo>
                      <a:lnTo>
                        <a:pt x="120" y="361"/>
                      </a:lnTo>
                      <a:lnTo>
                        <a:pt x="114" y="355"/>
                      </a:lnTo>
                      <a:lnTo>
                        <a:pt x="108" y="355"/>
                      </a:lnTo>
                      <a:lnTo>
                        <a:pt x="102" y="355"/>
                      </a:lnTo>
                      <a:lnTo>
                        <a:pt x="96" y="349"/>
                      </a:lnTo>
                      <a:lnTo>
                        <a:pt x="90" y="349"/>
                      </a:lnTo>
                      <a:lnTo>
                        <a:pt x="84" y="349"/>
                      </a:lnTo>
                      <a:lnTo>
                        <a:pt x="78" y="343"/>
                      </a:lnTo>
                      <a:lnTo>
                        <a:pt x="72" y="343"/>
                      </a:lnTo>
                      <a:lnTo>
                        <a:pt x="66" y="343"/>
                      </a:lnTo>
                      <a:lnTo>
                        <a:pt x="60" y="343"/>
                      </a:lnTo>
                      <a:lnTo>
                        <a:pt x="54" y="343"/>
                      </a:lnTo>
                      <a:lnTo>
                        <a:pt x="54" y="337"/>
                      </a:lnTo>
                      <a:lnTo>
                        <a:pt x="48" y="337"/>
                      </a:lnTo>
                      <a:lnTo>
                        <a:pt x="42" y="337"/>
                      </a:lnTo>
                      <a:lnTo>
                        <a:pt x="36" y="337"/>
                      </a:lnTo>
                      <a:lnTo>
                        <a:pt x="30" y="337"/>
                      </a:lnTo>
                      <a:lnTo>
                        <a:pt x="24" y="337"/>
                      </a:lnTo>
                      <a:lnTo>
                        <a:pt x="18" y="337"/>
                      </a:lnTo>
                      <a:lnTo>
                        <a:pt x="12" y="337"/>
                      </a:lnTo>
                      <a:lnTo>
                        <a:pt x="6" y="337"/>
                      </a:lnTo>
                      <a:lnTo>
                        <a:pt x="0" y="3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810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0" name="Text Box 6"/>
                <p:cNvSpPr txBox="1">
                  <a:spLocks noChangeArrowheads="1"/>
                </p:cNvSpPr>
                <p:nvPr/>
              </p:nvSpPr>
              <p:spPr bwMode="auto">
                <a:xfrm>
                  <a:off x="2767" y="703"/>
                  <a:ext cx="116" cy="25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000" b="1" dirty="0">
                    <a:solidFill>
                      <a:srgbClr val="FF0000"/>
                    </a:solidFill>
                    <a:latin typeface="Tahoma" pitchFamily="34" charset="0"/>
                    <a:cs typeface="Arial" charset="0"/>
                  </a:endParaRPr>
                </a:p>
              </p:txBody>
            </p:sp>
          </p:grpSp>
          <p:sp>
            <p:nvSpPr>
              <p:cNvPr id="32798" name="TextBox 68"/>
              <p:cNvSpPr txBox="1">
                <a:spLocks noChangeArrowheads="1"/>
              </p:cNvSpPr>
              <p:nvPr/>
            </p:nvSpPr>
            <p:spPr bwMode="auto">
              <a:xfrm>
                <a:off x="4081455" y="4493313"/>
                <a:ext cx="1224000" cy="13234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6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srgbClr val="0000FF"/>
                    </a:solidFill>
                    <a:latin typeface="Arial Narrow" pitchFamily="34" charset="0"/>
                  </a:rPr>
                  <a:t>Licensing, certification, authorizations and approval obligations</a:t>
                </a:r>
                <a:endParaRPr lang="en-GB" sz="1600" dirty="0">
                  <a:solidFill>
                    <a:prstClr val="black"/>
                  </a:solidFill>
                  <a:latin typeface="Arial Narrow" pitchFamily="34" charset="0"/>
                </a:endParaRPr>
              </a:p>
            </p:txBody>
          </p:sp>
        </p:grpSp>
        <p:grpSp>
          <p:nvGrpSpPr>
            <p:cNvPr id="16" name="Group 66"/>
            <p:cNvGrpSpPr>
              <a:grpSpLocks/>
            </p:cNvGrpSpPr>
            <p:nvPr/>
          </p:nvGrpSpPr>
          <p:grpSpPr bwMode="auto">
            <a:xfrm>
              <a:off x="633412" y="1098550"/>
              <a:ext cx="5327651" cy="5327650"/>
              <a:chOff x="632846" y="1097941"/>
              <a:chExt cx="5328000" cy="5328000"/>
            </a:xfrm>
          </p:grpSpPr>
          <p:sp>
            <p:nvSpPr>
              <p:cNvPr id="32795" name="Oval 3"/>
              <p:cNvSpPr>
                <a:spLocks noChangeArrowheads="1"/>
              </p:cNvSpPr>
              <p:nvPr/>
            </p:nvSpPr>
            <p:spPr bwMode="auto">
              <a:xfrm rot="1398202">
                <a:off x="2013684" y="2479314"/>
                <a:ext cx="2572226" cy="2592318"/>
              </a:xfrm>
              <a:prstGeom prst="ellipse">
                <a:avLst/>
              </a:prstGeom>
              <a:noFill/>
              <a:ln w="38100">
                <a:solidFill>
                  <a:srgbClr val="0000CC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dirty="0">
                  <a:solidFill>
                    <a:prstClr val="black"/>
                  </a:solidFill>
                  <a:latin typeface="Tahoma" pitchFamily="34" charset="0"/>
                  <a:cs typeface="Arial" charset="0"/>
                </a:endParaRPr>
              </a:p>
            </p:txBody>
          </p:sp>
          <p:sp>
            <p:nvSpPr>
              <p:cNvPr id="32796" name="Oval 3"/>
              <p:cNvSpPr>
                <a:spLocks noChangeArrowheads="1"/>
              </p:cNvSpPr>
              <p:nvPr/>
            </p:nvSpPr>
            <p:spPr bwMode="auto">
              <a:xfrm rot="1398202">
                <a:off x="632846" y="1097941"/>
                <a:ext cx="5328000" cy="5328000"/>
              </a:xfrm>
              <a:prstGeom prst="ellipse">
                <a:avLst/>
              </a:prstGeom>
              <a:noFill/>
              <a:ln w="38100">
                <a:solidFill>
                  <a:srgbClr val="0000CC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dirty="0">
                  <a:solidFill>
                    <a:prstClr val="black"/>
                  </a:solidFill>
                  <a:latin typeface="Tahoma" pitchFamily="34" charset="0"/>
                  <a:cs typeface="Arial" charset="0"/>
                </a:endParaRPr>
              </a:p>
            </p:txBody>
          </p:sp>
        </p:grpSp>
        <p:grpSp>
          <p:nvGrpSpPr>
            <p:cNvPr id="17" name="Group 93"/>
            <p:cNvGrpSpPr>
              <a:grpSpLocks/>
            </p:cNvGrpSpPr>
            <p:nvPr/>
          </p:nvGrpSpPr>
          <p:grpSpPr bwMode="auto">
            <a:xfrm>
              <a:off x="893765" y="4284659"/>
              <a:ext cx="4843477" cy="630244"/>
              <a:chOff x="893512" y="4284436"/>
              <a:chExt cx="4843285" cy="630248"/>
            </a:xfrm>
          </p:grpSpPr>
          <p:cxnSp>
            <p:nvCxnSpPr>
              <p:cNvPr id="79" name="Straight Connector 78"/>
              <p:cNvCxnSpPr/>
              <p:nvPr/>
            </p:nvCxnSpPr>
            <p:spPr>
              <a:xfrm flipH="1">
                <a:off x="893512" y="4343180"/>
                <a:ext cx="1238997" cy="571504"/>
              </a:xfrm>
              <a:prstGeom prst="line">
                <a:avLst/>
              </a:prstGeom>
              <a:ln w="57150">
                <a:solidFill>
                  <a:srgbClr val="0000CC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>
                <a:stCxn id="32795" idx="6"/>
              </p:cNvCxnSpPr>
              <p:nvPr/>
            </p:nvCxnSpPr>
            <p:spPr>
              <a:xfrm>
                <a:off x="4480911" y="4284436"/>
                <a:ext cx="1255886" cy="495310"/>
              </a:xfrm>
              <a:prstGeom prst="line">
                <a:avLst/>
              </a:prstGeom>
              <a:ln w="57150">
                <a:solidFill>
                  <a:srgbClr val="0000CC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51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GB" sz="3600" dirty="0" smtClean="0"/>
              <a:t>Accident Investigation</a:t>
            </a:r>
            <a:endParaRPr lang="en-GB" sz="3600" dirty="0"/>
          </a:p>
        </p:txBody>
      </p:sp>
      <p:sp>
        <p:nvSpPr>
          <p:cNvPr id="8" name="TextBox 7"/>
          <p:cNvSpPr txBox="1"/>
          <p:nvPr/>
        </p:nvSpPr>
        <p:spPr>
          <a:xfrm>
            <a:off x="5638800" y="2086213"/>
            <a:ext cx="3352800" cy="3323987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spcBef>
                <a:spcPts val="1200"/>
              </a:spcBef>
              <a:spcAft>
                <a:spcPts val="1200"/>
              </a:spcAft>
            </a:pPr>
            <a:r>
              <a:rPr lang="en-GB" sz="2800" b="1" i="1" dirty="0" smtClean="0"/>
              <a:t>Initiatives to Enhance</a:t>
            </a:r>
          </a:p>
          <a:p>
            <a:pPr marL="287338" indent="-287338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Accident Investigation</a:t>
            </a:r>
          </a:p>
          <a:p>
            <a:pPr marL="287338" indent="-287338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Accident and Incident Reporting</a:t>
            </a:r>
          </a:p>
          <a:p>
            <a:pPr marL="744538" lvl="1" indent="-287338">
              <a:spcAft>
                <a:spcPts val="1200"/>
              </a:spcAft>
              <a:buFont typeface="Wingdings" pitchFamily="2" charset="2"/>
              <a:buChar char="ü"/>
            </a:pPr>
            <a:r>
              <a:rPr lang="en-GB" sz="2000" dirty="0" smtClean="0"/>
              <a:t>ECCAIRS</a:t>
            </a:r>
            <a:endParaRPr lang="en-US" sz="2000" dirty="0"/>
          </a:p>
        </p:txBody>
      </p:sp>
      <p:sp>
        <p:nvSpPr>
          <p:cNvPr id="45" name="Freeform 5"/>
          <p:cNvSpPr>
            <a:spLocks/>
          </p:cNvSpPr>
          <p:nvPr/>
        </p:nvSpPr>
        <p:spPr bwMode="auto">
          <a:xfrm rot="6620172" flipV="1">
            <a:off x="-214593" y="3358302"/>
            <a:ext cx="1905000" cy="1754188"/>
          </a:xfrm>
          <a:custGeom>
            <a:avLst/>
            <a:gdLst>
              <a:gd name="T0" fmla="*/ 1584 w 475"/>
              <a:gd name="T1" fmla="*/ 0 h 433"/>
              <a:gd name="T2" fmla="*/ 4700 w 475"/>
              <a:gd name="T3" fmla="*/ 0 h 433"/>
              <a:gd name="T4" fmla="*/ 7873 w 475"/>
              <a:gd name="T5" fmla="*/ 0 h 433"/>
              <a:gd name="T6" fmla="*/ 10244 w 475"/>
              <a:gd name="T7" fmla="*/ 805 h 433"/>
              <a:gd name="T8" fmla="*/ 13420 w 475"/>
              <a:gd name="T9" fmla="*/ 805 h 433"/>
              <a:gd name="T10" fmla="*/ 16537 w 475"/>
              <a:gd name="T11" fmla="*/ 1598 h 433"/>
              <a:gd name="T12" fmla="*/ 19709 w 475"/>
              <a:gd name="T13" fmla="*/ 2403 h 433"/>
              <a:gd name="T14" fmla="*/ 22882 w 475"/>
              <a:gd name="T15" fmla="*/ 3195 h 433"/>
              <a:gd name="T16" fmla="*/ 25197 w 475"/>
              <a:gd name="T17" fmla="*/ 4001 h 433"/>
              <a:gd name="T18" fmla="*/ 28370 w 475"/>
              <a:gd name="T19" fmla="*/ 4790 h 433"/>
              <a:gd name="T20" fmla="*/ 31545 w 475"/>
              <a:gd name="T21" fmla="*/ 5596 h 433"/>
              <a:gd name="T22" fmla="*/ 34662 w 475"/>
              <a:gd name="T23" fmla="*/ 7193 h 433"/>
              <a:gd name="T24" fmla="*/ 37033 w 475"/>
              <a:gd name="T25" fmla="*/ 7943 h 433"/>
              <a:gd name="T26" fmla="*/ 40206 w 475"/>
              <a:gd name="T27" fmla="*/ 9540 h 433"/>
              <a:gd name="T28" fmla="*/ 42535 w 475"/>
              <a:gd name="T29" fmla="*/ 11135 h 433"/>
              <a:gd name="T30" fmla="*/ 44906 w 475"/>
              <a:gd name="T31" fmla="*/ 12733 h 433"/>
              <a:gd name="T32" fmla="*/ 48079 w 475"/>
              <a:gd name="T33" fmla="*/ 14330 h 433"/>
              <a:gd name="T34" fmla="*/ 50450 w 475"/>
              <a:gd name="T35" fmla="*/ 15928 h 433"/>
              <a:gd name="T36" fmla="*/ 52936 w 475"/>
              <a:gd name="T37" fmla="*/ 17523 h 433"/>
              <a:gd name="T38" fmla="*/ 55307 w 475"/>
              <a:gd name="T39" fmla="*/ 19926 h 433"/>
              <a:gd name="T40" fmla="*/ 57679 w 475"/>
              <a:gd name="T41" fmla="*/ 21523 h 433"/>
              <a:gd name="T42" fmla="*/ 60008 w 475"/>
              <a:gd name="T43" fmla="*/ 23876 h 433"/>
              <a:gd name="T44" fmla="*/ 62379 w 475"/>
              <a:gd name="T45" fmla="*/ 26258 h 433"/>
              <a:gd name="T46" fmla="*/ 30741 w 475"/>
              <a:gd name="T47" fmla="*/ 57476 h 433"/>
              <a:gd name="T48" fmla="*/ 29152 w 475"/>
              <a:gd name="T49" fmla="*/ 55878 h 433"/>
              <a:gd name="T50" fmla="*/ 28370 w 475"/>
              <a:gd name="T51" fmla="*/ 55073 h 433"/>
              <a:gd name="T52" fmla="*/ 26789 w 475"/>
              <a:gd name="T53" fmla="*/ 54267 h 433"/>
              <a:gd name="T54" fmla="*/ 25998 w 475"/>
              <a:gd name="T55" fmla="*/ 53475 h 433"/>
              <a:gd name="T56" fmla="*/ 24417 w 475"/>
              <a:gd name="T57" fmla="*/ 51877 h 433"/>
              <a:gd name="T58" fmla="*/ 22882 w 475"/>
              <a:gd name="T59" fmla="*/ 51072 h 433"/>
              <a:gd name="T60" fmla="*/ 22081 w 475"/>
              <a:gd name="T61" fmla="*/ 50282 h 433"/>
              <a:gd name="T62" fmla="*/ 20497 w 475"/>
              <a:gd name="T63" fmla="*/ 49533 h 433"/>
              <a:gd name="T64" fmla="*/ 18908 w 475"/>
              <a:gd name="T65" fmla="*/ 48719 h 433"/>
              <a:gd name="T66" fmla="*/ 18125 w 475"/>
              <a:gd name="T67" fmla="*/ 48719 h 433"/>
              <a:gd name="T68" fmla="*/ 16537 w 475"/>
              <a:gd name="T69" fmla="*/ 47935 h 433"/>
              <a:gd name="T70" fmla="*/ 14953 w 475"/>
              <a:gd name="T71" fmla="*/ 47125 h 433"/>
              <a:gd name="T72" fmla="*/ 13420 w 475"/>
              <a:gd name="T73" fmla="*/ 47125 h 433"/>
              <a:gd name="T74" fmla="*/ 11836 w 475"/>
              <a:gd name="T75" fmla="*/ 46338 h 433"/>
              <a:gd name="T76" fmla="*/ 10244 w 475"/>
              <a:gd name="T77" fmla="*/ 45527 h 433"/>
              <a:gd name="T78" fmla="*/ 8661 w 475"/>
              <a:gd name="T79" fmla="*/ 45527 h 433"/>
              <a:gd name="T80" fmla="*/ 7072 w 475"/>
              <a:gd name="T81" fmla="*/ 45527 h 433"/>
              <a:gd name="T82" fmla="*/ 6289 w 475"/>
              <a:gd name="T83" fmla="*/ 44743 h 433"/>
              <a:gd name="T84" fmla="*/ 4700 w 475"/>
              <a:gd name="T85" fmla="*/ 44743 h 433"/>
              <a:gd name="T86" fmla="*/ 3173 w 475"/>
              <a:gd name="T87" fmla="*/ 44743 h 433"/>
              <a:gd name="T88" fmla="*/ 1584 w 475"/>
              <a:gd name="T89" fmla="*/ 44743 h 433"/>
              <a:gd name="T90" fmla="*/ 0 w 475"/>
              <a:gd name="T91" fmla="*/ 44743 h 4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75"/>
              <a:gd name="T139" fmla="*/ 0 h 433"/>
              <a:gd name="T140" fmla="*/ 475 w 475"/>
              <a:gd name="T141" fmla="*/ 433 h 43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75" h="433">
                <a:moveTo>
                  <a:pt x="0" y="0"/>
                </a:move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66" y="0"/>
                </a:lnTo>
                <a:lnTo>
                  <a:pt x="78" y="6"/>
                </a:lnTo>
                <a:lnTo>
                  <a:pt x="90" y="6"/>
                </a:lnTo>
                <a:lnTo>
                  <a:pt x="102" y="6"/>
                </a:lnTo>
                <a:lnTo>
                  <a:pt x="114" y="6"/>
                </a:lnTo>
                <a:lnTo>
                  <a:pt x="126" y="12"/>
                </a:lnTo>
                <a:lnTo>
                  <a:pt x="138" y="12"/>
                </a:lnTo>
                <a:lnTo>
                  <a:pt x="150" y="18"/>
                </a:lnTo>
                <a:lnTo>
                  <a:pt x="162" y="18"/>
                </a:lnTo>
                <a:lnTo>
                  <a:pt x="174" y="24"/>
                </a:lnTo>
                <a:lnTo>
                  <a:pt x="186" y="24"/>
                </a:lnTo>
                <a:lnTo>
                  <a:pt x="192" y="30"/>
                </a:lnTo>
                <a:lnTo>
                  <a:pt x="204" y="30"/>
                </a:lnTo>
                <a:lnTo>
                  <a:pt x="216" y="36"/>
                </a:lnTo>
                <a:lnTo>
                  <a:pt x="228" y="42"/>
                </a:lnTo>
                <a:lnTo>
                  <a:pt x="240" y="42"/>
                </a:lnTo>
                <a:lnTo>
                  <a:pt x="252" y="48"/>
                </a:lnTo>
                <a:lnTo>
                  <a:pt x="264" y="54"/>
                </a:lnTo>
                <a:lnTo>
                  <a:pt x="270" y="54"/>
                </a:lnTo>
                <a:lnTo>
                  <a:pt x="282" y="60"/>
                </a:lnTo>
                <a:lnTo>
                  <a:pt x="294" y="66"/>
                </a:lnTo>
                <a:lnTo>
                  <a:pt x="306" y="72"/>
                </a:lnTo>
                <a:lnTo>
                  <a:pt x="312" y="78"/>
                </a:lnTo>
                <a:lnTo>
                  <a:pt x="324" y="84"/>
                </a:lnTo>
                <a:lnTo>
                  <a:pt x="336" y="90"/>
                </a:lnTo>
                <a:lnTo>
                  <a:pt x="342" y="96"/>
                </a:lnTo>
                <a:lnTo>
                  <a:pt x="354" y="102"/>
                </a:lnTo>
                <a:lnTo>
                  <a:pt x="366" y="108"/>
                </a:lnTo>
                <a:lnTo>
                  <a:pt x="372" y="114"/>
                </a:lnTo>
                <a:lnTo>
                  <a:pt x="384" y="120"/>
                </a:lnTo>
                <a:lnTo>
                  <a:pt x="397" y="126"/>
                </a:lnTo>
                <a:lnTo>
                  <a:pt x="403" y="132"/>
                </a:lnTo>
                <a:lnTo>
                  <a:pt x="415" y="144"/>
                </a:lnTo>
                <a:lnTo>
                  <a:pt x="421" y="150"/>
                </a:lnTo>
                <a:lnTo>
                  <a:pt x="433" y="156"/>
                </a:lnTo>
                <a:lnTo>
                  <a:pt x="439" y="162"/>
                </a:lnTo>
                <a:lnTo>
                  <a:pt x="451" y="174"/>
                </a:lnTo>
                <a:lnTo>
                  <a:pt x="457" y="180"/>
                </a:lnTo>
                <a:lnTo>
                  <a:pt x="469" y="186"/>
                </a:lnTo>
                <a:lnTo>
                  <a:pt x="475" y="198"/>
                </a:lnTo>
                <a:lnTo>
                  <a:pt x="234" y="433"/>
                </a:lnTo>
                <a:lnTo>
                  <a:pt x="228" y="427"/>
                </a:lnTo>
                <a:lnTo>
                  <a:pt x="222" y="421"/>
                </a:lnTo>
                <a:lnTo>
                  <a:pt x="216" y="421"/>
                </a:lnTo>
                <a:lnTo>
                  <a:pt x="216" y="415"/>
                </a:lnTo>
                <a:lnTo>
                  <a:pt x="210" y="409"/>
                </a:lnTo>
                <a:lnTo>
                  <a:pt x="204" y="409"/>
                </a:lnTo>
                <a:lnTo>
                  <a:pt x="198" y="403"/>
                </a:lnTo>
                <a:lnTo>
                  <a:pt x="192" y="397"/>
                </a:lnTo>
                <a:lnTo>
                  <a:pt x="186" y="391"/>
                </a:lnTo>
                <a:lnTo>
                  <a:pt x="180" y="391"/>
                </a:lnTo>
                <a:lnTo>
                  <a:pt x="174" y="385"/>
                </a:lnTo>
                <a:lnTo>
                  <a:pt x="168" y="379"/>
                </a:lnTo>
                <a:lnTo>
                  <a:pt x="162" y="379"/>
                </a:lnTo>
                <a:lnTo>
                  <a:pt x="156" y="373"/>
                </a:lnTo>
                <a:lnTo>
                  <a:pt x="150" y="373"/>
                </a:lnTo>
                <a:lnTo>
                  <a:pt x="144" y="367"/>
                </a:lnTo>
                <a:lnTo>
                  <a:pt x="138" y="367"/>
                </a:lnTo>
                <a:lnTo>
                  <a:pt x="132" y="361"/>
                </a:lnTo>
                <a:lnTo>
                  <a:pt x="126" y="361"/>
                </a:lnTo>
                <a:lnTo>
                  <a:pt x="120" y="361"/>
                </a:lnTo>
                <a:lnTo>
                  <a:pt x="114" y="355"/>
                </a:lnTo>
                <a:lnTo>
                  <a:pt x="108" y="355"/>
                </a:lnTo>
                <a:lnTo>
                  <a:pt x="102" y="355"/>
                </a:lnTo>
                <a:lnTo>
                  <a:pt x="96" y="349"/>
                </a:lnTo>
                <a:lnTo>
                  <a:pt x="90" y="349"/>
                </a:lnTo>
                <a:lnTo>
                  <a:pt x="84" y="349"/>
                </a:lnTo>
                <a:lnTo>
                  <a:pt x="78" y="343"/>
                </a:lnTo>
                <a:lnTo>
                  <a:pt x="72" y="343"/>
                </a:lnTo>
                <a:lnTo>
                  <a:pt x="66" y="343"/>
                </a:lnTo>
                <a:lnTo>
                  <a:pt x="60" y="343"/>
                </a:lnTo>
                <a:lnTo>
                  <a:pt x="54" y="343"/>
                </a:lnTo>
                <a:lnTo>
                  <a:pt x="54" y="337"/>
                </a:lnTo>
                <a:lnTo>
                  <a:pt x="48" y="337"/>
                </a:lnTo>
                <a:lnTo>
                  <a:pt x="42" y="337"/>
                </a:lnTo>
                <a:lnTo>
                  <a:pt x="36" y="337"/>
                </a:lnTo>
                <a:lnTo>
                  <a:pt x="30" y="337"/>
                </a:lnTo>
                <a:lnTo>
                  <a:pt x="24" y="337"/>
                </a:lnTo>
                <a:lnTo>
                  <a:pt x="18" y="337"/>
                </a:lnTo>
                <a:lnTo>
                  <a:pt x="12" y="337"/>
                </a:lnTo>
                <a:lnTo>
                  <a:pt x="6" y="337"/>
                </a:lnTo>
                <a:lnTo>
                  <a:pt x="0" y="33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 w="38100">
            <a:noFill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GB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46" name="Freeform 5"/>
          <p:cNvSpPr>
            <a:spLocks/>
          </p:cNvSpPr>
          <p:nvPr/>
        </p:nvSpPr>
        <p:spPr bwMode="auto">
          <a:xfrm rot="9336834" flipV="1">
            <a:off x="183063" y="1830639"/>
            <a:ext cx="1905000" cy="1754188"/>
          </a:xfrm>
          <a:custGeom>
            <a:avLst/>
            <a:gdLst>
              <a:gd name="T0" fmla="*/ 1584 w 475"/>
              <a:gd name="T1" fmla="*/ 0 h 433"/>
              <a:gd name="T2" fmla="*/ 4700 w 475"/>
              <a:gd name="T3" fmla="*/ 0 h 433"/>
              <a:gd name="T4" fmla="*/ 7873 w 475"/>
              <a:gd name="T5" fmla="*/ 0 h 433"/>
              <a:gd name="T6" fmla="*/ 10244 w 475"/>
              <a:gd name="T7" fmla="*/ 805 h 433"/>
              <a:gd name="T8" fmla="*/ 13420 w 475"/>
              <a:gd name="T9" fmla="*/ 805 h 433"/>
              <a:gd name="T10" fmla="*/ 16537 w 475"/>
              <a:gd name="T11" fmla="*/ 1598 h 433"/>
              <a:gd name="T12" fmla="*/ 19709 w 475"/>
              <a:gd name="T13" fmla="*/ 2403 h 433"/>
              <a:gd name="T14" fmla="*/ 22882 w 475"/>
              <a:gd name="T15" fmla="*/ 3195 h 433"/>
              <a:gd name="T16" fmla="*/ 25197 w 475"/>
              <a:gd name="T17" fmla="*/ 4001 h 433"/>
              <a:gd name="T18" fmla="*/ 28370 w 475"/>
              <a:gd name="T19" fmla="*/ 4790 h 433"/>
              <a:gd name="T20" fmla="*/ 31545 w 475"/>
              <a:gd name="T21" fmla="*/ 5596 h 433"/>
              <a:gd name="T22" fmla="*/ 34662 w 475"/>
              <a:gd name="T23" fmla="*/ 7193 h 433"/>
              <a:gd name="T24" fmla="*/ 37033 w 475"/>
              <a:gd name="T25" fmla="*/ 7943 h 433"/>
              <a:gd name="T26" fmla="*/ 40206 w 475"/>
              <a:gd name="T27" fmla="*/ 9540 h 433"/>
              <a:gd name="T28" fmla="*/ 42535 w 475"/>
              <a:gd name="T29" fmla="*/ 11135 h 433"/>
              <a:gd name="T30" fmla="*/ 44906 w 475"/>
              <a:gd name="T31" fmla="*/ 12733 h 433"/>
              <a:gd name="T32" fmla="*/ 48079 w 475"/>
              <a:gd name="T33" fmla="*/ 14330 h 433"/>
              <a:gd name="T34" fmla="*/ 50450 w 475"/>
              <a:gd name="T35" fmla="*/ 15928 h 433"/>
              <a:gd name="T36" fmla="*/ 52936 w 475"/>
              <a:gd name="T37" fmla="*/ 17523 h 433"/>
              <a:gd name="T38" fmla="*/ 55307 w 475"/>
              <a:gd name="T39" fmla="*/ 19926 h 433"/>
              <a:gd name="T40" fmla="*/ 57679 w 475"/>
              <a:gd name="T41" fmla="*/ 21523 h 433"/>
              <a:gd name="T42" fmla="*/ 60008 w 475"/>
              <a:gd name="T43" fmla="*/ 23876 h 433"/>
              <a:gd name="T44" fmla="*/ 62379 w 475"/>
              <a:gd name="T45" fmla="*/ 26258 h 433"/>
              <a:gd name="T46" fmla="*/ 30741 w 475"/>
              <a:gd name="T47" fmla="*/ 57476 h 433"/>
              <a:gd name="T48" fmla="*/ 29152 w 475"/>
              <a:gd name="T49" fmla="*/ 55878 h 433"/>
              <a:gd name="T50" fmla="*/ 28370 w 475"/>
              <a:gd name="T51" fmla="*/ 55073 h 433"/>
              <a:gd name="T52" fmla="*/ 26789 w 475"/>
              <a:gd name="T53" fmla="*/ 54267 h 433"/>
              <a:gd name="T54" fmla="*/ 25998 w 475"/>
              <a:gd name="T55" fmla="*/ 53475 h 433"/>
              <a:gd name="T56" fmla="*/ 24417 w 475"/>
              <a:gd name="T57" fmla="*/ 51877 h 433"/>
              <a:gd name="T58" fmla="*/ 22882 w 475"/>
              <a:gd name="T59" fmla="*/ 51072 h 433"/>
              <a:gd name="T60" fmla="*/ 22081 w 475"/>
              <a:gd name="T61" fmla="*/ 50282 h 433"/>
              <a:gd name="T62" fmla="*/ 20497 w 475"/>
              <a:gd name="T63" fmla="*/ 49533 h 433"/>
              <a:gd name="T64" fmla="*/ 18908 w 475"/>
              <a:gd name="T65" fmla="*/ 48719 h 433"/>
              <a:gd name="T66" fmla="*/ 18125 w 475"/>
              <a:gd name="T67" fmla="*/ 48719 h 433"/>
              <a:gd name="T68" fmla="*/ 16537 w 475"/>
              <a:gd name="T69" fmla="*/ 47935 h 433"/>
              <a:gd name="T70" fmla="*/ 14953 w 475"/>
              <a:gd name="T71" fmla="*/ 47125 h 433"/>
              <a:gd name="T72" fmla="*/ 13420 w 475"/>
              <a:gd name="T73" fmla="*/ 47125 h 433"/>
              <a:gd name="T74" fmla="*/ 11836 w 475"/>
              <a:gd name="T75" fmla="*/ 46338 h 433"/>
              <a:gd name="T76" fmla="*/ 10244 w 475"/>
              <a:gd name="T77" fmla="*/ 45527 h 433"/>
              <a:gd name="T78" fmla="*/ 8661 w 475"/>
              <a:gd name="T79" fmla="*/ 45527 h 433"/>
              <a:gd name="T80" fmla="*/ 7072 w 475"/>
              <a:gd name="T81" fmla="*/ 45527 h 433"/>
              <a:gd name="T82" fmla="*/ 6289 w 475"/>
              <a:gd name="T83" fmla="*/ 44743 h 433"/>
              <a:gd name="T84" fmla="*/ 4700 w 475"/>
              <a:gd name="T85" fmla="*/ 44743 h 433"/>
              <a:gd name="T86" fmla="*/ 3173 w 475"/>
              <a:gd name="T87" fmla="*/ 44743 h 433"/>
              <a:gd name="T88" fmla="*/ 1584 w 475"/>
              <a:gd name="T89" fmla="*/ 44743 h 433"/>
              <a:gd name="T90" fmla="*/ 0 w 475"/>
              <a:gd name="T91" fmla="*/ 44743 h 4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75"/>
              <a:gd name="T139" fmla="*/ 0 h 433"/>
              <a:gd name="T140" fmla="*/ 475 w 475"/>
              <a:gd name="T141" fmla="*/ 433 h 43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75" h="433">
                <a:moveTo>
                  <a:pt x="0" y="0"/>
                </a:move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66" y="0"/>
                </a:lnTo>
                <a:lnTo>
                  <a:pt x="78" y="6"/>
                </a:lnTo>
                <a:lnTo>
                  <a:pt x="90" y="6"/>
                </a:lnTo>
                <a:lnTo>
                  <a:pt x="102" y="6"/>
                </a:lnTo>
                <a:lnTo>
                  <a:pt x="114" y="6"/>
                </a:lnTo>
                <a:lnTo>
                  <a:pt x="126" y="12"/>
                </a:lnTo>
                <a:lnTo>
                  <a:pt x="138" y="12"/>
                </a:lnTo>
                <a:lnTo>
                  <a:pt x="150" y="18"/>
                </a:lnTo>
                <a:lnTo>
                  <a:pt x="162" y="18"/>
                </a:lnTo>
                <a:lnTo>
                  <a:pt x="174" y="24"/>
                </a:lnTo>
                <a:lnTo>
                  <a:pt x="186" y="24"/>
                </a:lnTo>
                <a:lnTo>
                  <a:pt x="192" y="30"/>
                </a:lnTo>
                <a:lnTo>
                  <a:pt x="204" y="30"/>
                </a:lnTo>
                <a:lnTo>
                  <a:pt x="216" y="36"/>
                </a:lnTo>
                <a:lnTo>
                  <a:pt x="228" y="42"/>
                </a:lnTo>
                <a:lnTo>
                  <a:pt x="240" y="42"/>
                </a:lnTo>
                <a:lnTo>
                  <a:pt x="252" y="48"/>
                </a:lnTo>
                <a:lnTo>
                  <a:pt x="264" y="54"/>
                </a:lnTo>
                <a:lnTo>
                  <a:pt x="270" y="54"/>
                </a:lnTo>
                <a:lnTo>
                  <a:pt x="282" y="60"/>
                </a:lnTo>
                <a:lnTo>
                  <a:pt x="294" y="66"/>
                </a:lnTo>
                <a:lnTo>
                  <a:pt x="306" y="72"/>
                </a:lnTo>
                <a:lnTo>
                  <a:pt x="312" y="78"/>
                </a:lnTo>
                <a:lnTo>
                  <a:pt x="324" y="84"/>
                </a:lnTo>
                <a:lnTo>
                  <a:pt x="336" y="90"/>
                </a:lnTo>
                <a:lnTo>
                  <a:pt x="342" y="96"/>
                </a:lnTo>
                <a:lnTo>
                  <a:pt x="354" y="102"/>
                </a:lnTo>
                <a:lnTo>
                  <a:pt x="366" y="108"/>
                </a:lnTo>
                <a:lnTo>
                  <a:pt x="372" y="114"/>
                </a:lnTo>
                <a:lnTo>
                  <a:pt x="384" y="120"/>
                </a:lnTo>
                <a:lnTo>
                  <a:pt x="397" y="126"/>
                </a:lnTo>
                <a:lnTo>
                  <a:pt x="403" y="132"/>
                </a:lnTo>
                <a:lnTo>
                  <a:pt x="415" y="144"/>
                </a:lnTo>
                <a:lnTo>
                  <a:pt x="421" y="150"/>
                </a:lnTo>
                <a:lnTo>
                  <a:pt x="433" y="156"/>
                </a:lnTo>
                <a:lnTo>
                  <a:pt x="439" y="162"/>
                </a:lnTo>
                <a:lnTo>
                  <a:pt x="451" y="174"/>
                </a:lnTo>
                <a:lnTo>
                  <a:pt x="457" y="180"/>
                </a:lnTo>
                <a:lnTo>
                  <a:pt x="469" y="186"/>
                </a:lnTo>
                <a:lnTo>
                  <a:pt x="475" y="198"/>
                </a:lnTo>
                <a:lnTo>
                  <a:pt x="234" y="433"/>
                </a:lnTo>
                <a:lnTo>
                  <a:pt x="228" y="427"/>
                </a:lnTo>
                <a:lnTo>
                  <a:pt x="222" y="421"/>
                </a:lnTo>
                <a:lnTo>
                  <a:pt x="216" y="421"/>
                </a:lnTo>
                <a:lnTo>
                  <a:pt x="216" y="415"/>
                </a:lnTo>
                <a:lnTo>
                  <a:pt x="210" y="409"/>
                </a:lnTo>
                <a:lnTo>
                  <a:pt x="204" y="409"/>
                </a:lnTo>
                <a:lnTo>
                  <a:pt x="198" y="403"/>
                </a:lnTo>
                <a:lnTo>
                  <a:pt x="192" y="397"/>
                </a:lnTo>
                <a:lnTo>
                  <a:pt x="186" y="391"/>
                </a:lnTo>
                <a:lnTo>
                  <a:pt x="180" y="391"/>
                </a:lnTo>
                <a:lnTo>
                  <a:pt x="174" y="385"/>
                </a:lnTo>
                <a:lnTo>
                  <a:pt x="168" y="379"/>
                </a:lnTo>
                <a:lnTo>
                  <a:pt x="162" y="379"/>
                </a:lnTo>
                <a:lnTo>
                  <a:pt x="156" y="373"/>
                </a:lnTo>
                <a:lnTo>
                  <a:pt x="150" y="373"/>
                </a:lnTo>
                <a:lnTo>
                  <a:pt x="144" y="367"/>
                </a:lnTo>
                <a:lnTo>
                  <a:pt x="138" y="367"/>
                </a:lnTo>
                <a:lnTo>
                  <a:pt x="132" y="361"/>
                </a:lnTo>
                <a:lnTo>
                  <a:pt x="126" y="361"/>
                </a:lnTo>
                <a:lnTo>
                  <a:pt x="120" y="361"/>
                </a:lnTo>
                <a:lnTo>
                  <a:pt x="114" y="355"/>
                </a:lnTo>
                <a:lnTo>
                  <a:pt x="108" y="355"/>
                </a:lnTo>
                <a:lnTo>
                  <a:pt x="102" y="355"/>
                </a:lnTo>
                <a:lnTo>
                  <a:pt x="96" y="349"/>
                </a:lnTo>
                <a:lnTo>
                  <a:pt x="90" y="349"/>
                </a:lnTo>
                <a:lnTo>
                  <a:pt x="84" y="349"/>
                </a:lnTo>
                <a:lnTo>
                  <a:pt x="78" y="343"/>
                </a:lnTo>
                <a:lnTo>
                  <a:pt x="72" y="343"/>
                </a:lnTo>
                <a:lnTo>
                  <a:pt x="66" y="343"/>
                </a:lnTo>
                <a:lnTo>
                  <a:pt x="60" y="343"/>
                </a:lnTo>
                <a:lnTo>
                  <a:pt x="54" y="343"/>
                </a:lnTo>
                <a:lnTo>
                  <a:pt x="54" y="337"/>
                </a:lnTo>
                <a:lnTo>
                  <a:pt x="48" y="337"/>
                </a:lnTo>
                <a:lnTo>
                  <a:pt x="42" y="337"/>
                </a:lnTo>
                <a:lnTo>
                  <a:pt x="36" y="337"/>
                </a:lnTo>
                <a:lnTo>
                  <a:pt x="30" y="337"/>
                </a:lnTo>
                <a:lnTo>
                  <a:pt x="24" y="337"/>
                </a:lnTo>
                <a:lnTo>
                  <a:pt x="18" y="337"/>
                </a:lnTo>
                <a:lnTo>
                  <a:pt x="12" y="337"/>
                </a:lnTo>
                <a:lnTo>
                  <a:pt x="6" y="337"/>
                </a:lnTo>
                <a:lnTo>
                  <a:pt x="0" y="33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 w="38100">
            <a:noFill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grpSp>
        <p:nvGrpSpPr>
          <p:cNvPr id="47" name="Group 46"/>
          <p:cNvGrpSpPr/>
          <p:nvPr/>
        </p:nvGrpSpPr>
        <p:grpSpPr>
          <a:xfrm>
            <a:off x="1577607" y="1075375"/>
            <a:ext cx="3331986" cy="2313874"/>
            <a:chOff x="1577607" y="1075375"/>
            <a:chExt cx="3331986" cy="2313874"/>
          </a:xfrm>
        </p:grpSpPr>
        <p:sp>
          <p:nvSpPr>
            <p:cNvPr id="48" name="Freeform 5"/>
            <p:cNvSpPr>
              <a:spLocks/>
            </p:cNvSpPr>
            <p:nvPr/>
          </p:nvSpPr>
          <p:spPr bwMode="auto">
            <a:xfrm rot="12130515" flipV="1">
              <a:off x="1577607" y="1075375"/>
              <a:ext cx="1905000" cy="1754188"/>
            </a:xfrm>
            <a:custGeom>
              <a:avLst/>
              <a:gdLst>
                <a:gd name="T0" fmla="*/ 1584 w 475"/>
                <a:gd name="T1" fmla="*/ 0 h 433"/>
                <a:gd name="T2" fmla="*/ 4700 w 475"/>
                <a:gd name="T3" fmla="*/ 0 h 433"/>
                <a:gd name="T4" fmla="*/ 7873 w 475"/>
                <a:gd name="T5" fmla="*/ 0 h 433"/>
                <a:gd name="T6" fmla="*/ 10244 w 475"/>
                <a:gd name="T7" fmla="*/ 805 h 433"/>
                <a:gd name="T8" fmla="*/ 13420 w 475"/>
                <a:gd name="T9" fmla="*/ 805 h 433"/>
                <a:gd name="T10" fmla="*/ 16537 w 475"/>
                <a:gd name="T11" fmla="*/ 1598 h 433"/>
                <a:gd name="T12" fmla="*/ 19709 w 475"/>
                <a:gd name="T13" fmla="*/ 2403 h 433"/>
                <a:gd name="T14" fmla="*/ 22882 w 475"/>
                <a:gd name="T15" fmla="*/ 3195 h 433"/>
                <a:gd name="T16" fmla="*/ 25197 w 475"/>
                <a:gd name="T17" fmla="*/ 4001 h 433"/>
                <a:gd name="T18" fmla="*/ 28370 w 475"/>
                <a:gd name="T19" fmla="*/ 4790 h 433"/>
                <a:gd name="T20" fmla="*/ 31545 w 475"/>
                <a:gd name="T21" fmla="*/ 5596 h 433"/>
                <a:gd name="T22" fmla="*/ 34662 w 475"/>
                <a:gd name="T23" fmla="*/ 7193 h 433"/>
                <a:gd name="T24" fmla="*/ 37033 w 475"/>
                <a:gd name="T25" fmla="*/ 7943 h 433"/>
                <a:gd name="T26" fmla="*/ 40206 w 475"/>
                <a:gd name="T27" fmla="*/ 9540 h 433"/>
                <a:gd name="T28" fmla="*/ 42535 w 475"/>
                <a:gd name="T29" fmla="*/ 11135 h 433"/>
                <a:gd name="T30" fmla="*/ 44906 w 475"/>
                <a:gd name="T31" fmla="*/ 12733 h 433"/>
                <a:gd name="T32" fmla="*/ 48079 w 475"/>
                <a:gd name="T33" fmla="*/ 14330 h 433"/>
                <a:gd name="T34" fmla="*/ 50450 w 475"/>
                <a:gd name="T35" fmla="*/ 15928 h 433"/>
                <a:gd name="T36" fmla="*/ 52936 w 475"/>
                <a:gd name="T37" fmla="*/ 17523 h 433"/>
                <a:gd name="T38" fmla="*/ 55307 w 475"/>
                <a:gd name="T39" fmla="*/ 19926 h 433"/>
                <a:gd name="T40" fmla="*/ 57679 w 475"/>
                <a:gd name="T41" fmla="*/ 21523 h 433"/>
                <a:gd name="T42" fmla="*/ 60008 w 475"/>
                <a:gd name="T43" fmla="*/ 23876 h 433"/>
                <a:gd name="T44" fmla="*/ 62379 w 475"/>
                <a:gd name="T45" fmla="*/ 26258 h 433"/>
                <a:gd name="T46" fmla="*/ 30741 w 475"/>
                <a:gd name="T47" fmla="*/ 57476 h 433"/>
                <a:gd name="T48" fmla="*/ 29152 w 475"/>
                <a:gd name="T49" fmla="*/ 55878 h 433"/>
                <a:gd name="T50" fmla="*/ 28370 w 475"/>
                <a:gd name="T51" fmla="*/ 55073 h 433"/>
                <a:gd name="T52" fmla="*/ 26789 w 475"/>
                <a:gd name="T53" fmla="*/ 54267 h 433"/>
                <a:gd name="T54" fmla="*/ 25998 w 475"/>
                <a:gd name="T55" fmla="*/ 53475 h 433"/>
                <a:gd name="T56" fmla="*/ 24417 w 475"/>
                <a:gd name="T57" fmla="*/ 51877 h 433"/>
                <a:gd name="T58" fmla="*/ 22882 w 475"/>
                <a:gd name="T59" fmla="*/ 51072 h 433"/>
                <a:gd name="T60" fmla="*/ 22081 w 475"/>
                <a:gd name="T61" fmla="*/ 50282 h 433"/>
                <a:gd name="T62" fmla="*/ 20497 w 475"/>
                <a:gd name="T63" fmla="*/ 49533 h 433"/>
                <a:gd name="T64" fmla="*/ 18908 w 475"/>
                <a:gd name="T65" fmla="*/ 48719 h 433"/>
                <a:gd name="T66" fmla="*/ 18125 w 475"/>
                <a:gd name="T67" fmla="*/ 48719 h 433"/>
                <a:gd name="T68" fmla="*/ 16537 w 475"/>
                <a:gd name="T69" fmla="*/ 47935 h 433"/>
                <a:gd name="T70" fmla="*/ 14953 w 475"/>
                <a:gd name="T71" fmla="*/ 47125 h 433"/>
                <a:gd name="T72" fmla="*/ 13420 w 475"/>
                <a:gd name="T73" fmla="*/ 47125 h 433"/>
                <a:gd name="T74" fmla="*/ 11836 w 475"/>
                <a:gd name="T75" fmla="*/ 46338 h 433"/>
                <a:gd name="T76" fmla="*/ 10244 w 475"/>
                <a:gd name="T77" fmla="*/ 45527 h 433"/>
                <a:gd name="T78" fmla="*/ 8661 w 475"/>
                <a:gd name="T79" fmla="*/ 45527 h 433"/>
                <a:gd name="T80" fmla="*/ 7072 w 475"/>
                <a:gd name="T81" fmla="*/ 45527 h 433"/>
                <a:gd name="T82" fmla="*/ 6289 w 475"/>
                <a:gd name="T83" fmla="*/ 44743 h 433"/>
                <a:gd name="T84" fmla="*/ 4700 w 475"/>
                <a:gd name="T85" fmla="*/ 44743 h 433"/>
                <a:gd name="T86" fmla="*/ 3173 w 475"/>
                <a:gd name="T87" fmla="*/ 44743 h 433"/>
                <a:gd name="T88" fmla="*/ 1584 w 475"/>
                <a:gd name="T89" fmla="*/ 44743 h 433"/>
                <a:gd name="T90" fmla="*/ 0 w 475"/>
                <a:gd name="T91" fmla="*/ 44743 h 4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5"/>
                <a:gd name="T139" fmla="*/ 0 h 433"/>
                <a:gd name="T140" fmla="*/ 475 w 475"/>
                <a:gd name="T141" fmla="*/ 433 h 43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5" h="433">
                  <a:moveTo>
                    <a:pt x="0" y="0"/>
                  </a:moveTo>
                  <a:lnTo>
                    <a:pt x="12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8" y="6"/>
                  </a:lnTo>
                  <a:lnTo>
                    <a:pt x="90" y="6"/>
                  </a:lnTo>
                  <a:lnTo>
                    <a:pt x="102" y="6"/>
                  </a:lnTo>
                  <a:lnTo>
                    <a:pt x="114" y="6"/>
                  </a:lnTo>
                  <a:lnTo>
                    <a:pt x="126" y="12"/>
                  </a:lnTo>
                  <a:lnTo>
                    <a:pt x="138" y="12"/>
                  </a:lnTo>
                  <a:lnTo>
                    <a:pt x="150" y="18"/>
                  </a:lnTo>
                  <a:lnTo>
                    <a:pt x="162" y="18"/>
                  </a:lnTo>
                  <a:lnTo>
                    <a:pt x="174" y="24"/>
                  </a:lnTo>
                  <a:lnTo>
                    <a:pt x="186" y="24"/>
                  </a:lnTo>
                  <a:lnTo>
                    <a:pt x="192" y="30"/>
                  </a:lnTo>
                  <a:lnTo>
                    <a:pt x="204" y="30"/>
                  </a:lnTo>
                  <a:lnTo>
                    <a:pt x="216" y="36"/>
                  </a:lnTo>
                  <a:lnTo>
                    <a:pt x="228" y="42"/>
                  </a:lnTo>
                  <a:lnTo>
                    <a:pt x="240" y="42"/>
                  </a:lnTo>
                  <a:lnTo>
                    <a:pt x="252" y="48"/>
                  </a:lnTo>
                  <a:lnTo>
                    <a:pt x="264" y="54"/>
                  </a:lnTo>
                  <a:lnTo>
                    <a:pt x="270" y="54"/>
                  </a:lnTo>
                  <a:lnTo>
                    <a:pt x="282" y="60"/>
                  </a:lnTo>
                  <a:lnTo>
                    <a:pt x="294" y="66"/>
                  </a:lnTo>
                  <a:lnTo>
                    <a:pt x="306" y="72"/>
                  </a:lnTo>
                  <a:lnTo>
                    <a:pt x="312" y="78"/>
                  </a:lnTo>
                  <a:lnTo>
                    <a:pt x="324" y="84"/>
                  </a:lnTo>
                  <a:lnTo>
                    <a:pt x="336" y="90"/>
                  </a:lnTo>
                  <a:lnTo>
                    <a:pt x="342" y="96"/>
                  </a:lnTo>
                  <a:lnTo>
                    <a:pt x="354" y="102"/>
                  </a:lnTo>
                  <a:lnTo>
                    <a:pt x="366" y="108"/>
                  </a:lnTo>
                  <a:lnTo>
                    <a:pt x="372" y="114"/>
                  </a:lnTo>
                  <a:lnTo>
                    <a:pt x="384" y="120"/>
                  </a:lnTo>
                  <a:lnTo>
                    <a:pt x="397" y="126"/>
                  </a:lnTo>
                  <a:lnTo>
                    <a:pt x="403" y="132"/>
                  </a:lnTo>
                  <a:lnTo>
                    <a:pt x="415" y="144"/>
                  </a:lnTo>
                  <a:lnTo>
                    <a:pt x="421" y="150"/>
                  </a:lnTo>
                  <a:lnTo>
                    <a:pt x="433" y="156"/>
                  </a:lnTo>
                  <a:lnTo>
                    <a:pt x="439" y="162"/>
                  </a:lnTo>
                  <a:lnTo>
                    <a:pt x="451" y="174"/>
                  </a:lnTo>
                  <a:lnTo>
                    <a:pt x="457" y="180"/>
                  </a:lnTo>
                  <a:lnTo>
                    <a:pt x="469" y="186"/>
                  </a:lnTo>
                  <a:lnTo>
                    <a:pt x="475" y="198"/>
                  </a:lnTo>
                  <a:lnTo>
                    <a:pt x="234" y="433"/>
                  </a:lnTo>
                  <a:lnTo>
                    <a:pt x="228" y="427"/>
                  </a:lnTo>
                  <a:lnTo>
                    <a:pt x="222" y="421"/>
                  </a:lnTo>
                  <a:lnTo>
                    <a:pt x="216" y="421"/>
                  </a:lnTo>
                  <a:lnTo>
                    <a:pt x="216" y="415"/>
                  </a:lnTo>
                  <a:lnTo>
                    <a:pt x="210" y="409"/>
                  </a:lnTo>
                  <a:lnTo>
                    <a:pt x="204" y="409"/>
                  </a:lnTo>
                  <a:lnTo>
                    <a:pt x="198" y="403"/>
                  </a:lnTo>
                  <a:lnTo>
                    <a:pt x="192" y="397"/>
                  </a:lnTo>
                  <a:lnTo>
                    <a:pt x="186" y="391"/>
                  </a:lnTo>
                  <a:lnTo>
                    <a:pt x="180" y="391"/>
                  </a:lnTo>
                  <a:lnTo>
                    <a:pt x="174" y="385"/>
                  </a:lnTo>
                  <a:lnTo>
                    <a:pt x="168" y="379"/>
                  </a:lnTo>
                  <a:lnTo>
                    <a:pt x="162" y="379"/>
                  </a:lnTo>
                  <a:lnTo>
                    <a:pt x="156" y="373"/>
                  </a:lnTo>
                  <a:lnTo>
                    <a:pt x="150" y="373"/>
                  </a:lnTo>
                  <a:lnTo>
                    <a:pt x="144" y="367"/>
                  </a:lnTo>
                  <a:lnTo>
                    <a:pt x="138" y="367"/>
                  </a:lnTo>
                  <a:lnTo>
                    <a:pt x="132" y="361"/>
                  </a:lnTo>
                  <a:lnTo>
                    <a:pt x="126" y="361"/>
                  </a:lnTo>
                  <a:lnTo>
                    <a:pt x="120" y="361"/>
                  </a:lnTo>
                  <a:lnTo>
                    <a:pt x="114" y="355"/>
                  </a:lnTo>
                  <a:lnTo>
                    <a:pt x="108" y="355"/>
                  </a:lnTo>
                  <a:lnTo>
                    <a:pt x="102" y="355"/>
                  </a:lnTo>
                  <a:lnTo>
                    <a:pt x="96" y="349"/>
                  </a:lnTo>
                  <a:lnTo>
                    <a:pt x="90" y="349"/>
                  </a:lnTo>
                  <a:lnTo>
                    <a:pt x="84" y="349"/>
                  </a:lnTo>
                  <a:lnTo>
                    <a:pt x="78" y="343"/>
                  </a:lnTo>
                  <a:lnTo>
                    <a:pt x="72" y="343"/>
                  </a:lnTo>
                  <a:lnTo>
                    <a:pt x="66" y="343"/>
                  </a:lnTo>
                  <a:lnTo>
                    <a:pt x="60" y="343"/>
                  </a:lnTo>
                  <a:lnTo>
                    <a:pt x="54" y="343"/>
                  </a:lnTo>
                  <a:lnTo>
                    <a:pt x="54" y="337"/>
                  </a:lnTo>
                  <a:lnTo>
                    <a:pt x="48" y="337"/>
                  </a:lnTo>
                  <a:lnTo>
                    <a:pt x="42" y="337"/>
                  </a:lnTo>
                  <a:lnTo>
                    <a:pt x="36" y="337"/>
                  </a:lnTo>
                  <a:lnTo>
                    <a:pt x="30" y="337"/>
                  </a:lnTo>
                  <a:lnTo>
                    <a:pt x="24" y="337"/>
                  </a:lnTo>
                  <a:lnTo>
                    <a:pt x="18" y="337"/>
                  </a:lnTo>
                  <a:lnTo>
                    <a:pt x="12" y="337"/>
                  </a:lnTo>
                  <a:lnTo>
                    <a:pt x="6" y="337"/>
                  </a:lnTo>
                  <a:lnTo>
                    <a:pt x="0" y="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38100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dirty="0">
                <a:solidFill>
                  <a:prstClr val="black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52" name="Freeform 5"/>
            <p:cNvSpPr>
              <a:spLocks/>
            </p:cNvSpPr>
            <p:nvPr/>
          </p:nvSpPr>
          <p:spPr bwMode="auto">
            <a:xfrm rot="14937549" flipV="1">
              <a:off x="3079999" y="1559655"/>
              <a:ext cx="1905000" cy="1754188"/>
            </a:xfrm>
            <a:custGeom>
              <a:avLst/>
              <a:gdLst>
                <a:gd name="T0" fmla="*/ 1584 w 475"/>
                <a:gd name="T1" fmla="*/ 0 h 433"/>
                <a:gd name="T2" fmla="*/ 4700 w 475"/>
                <a:gd name="T3" fmla="*/ 0 h 433"/>
                <a:gd name="T4" fmla="*/ 7873 w 475"/>
                <a:gd name="T5" fmla="*/ 0 h 433"/>
                <a:gd name="T6" fmla="*/ 10244 w 475"/>
                <a:gd name="T7" fmla="*/ 805 h 433"/>
                <a:gd name="T8" fmla="*/ 13420 w 475"/>
                <a:gd name="T9" fmla="*/ 805 h 433"/>
                <a:gd name="T10" fmla="*/ 16537 w 475"/>
                <a:gd name="T11" fmla="*/ 1598 h 433"/>
                <a:gd name="T12" fmla="*/ 19709 w 475"/>
                <a:gd name="T13" fmla="*/ 2403 h 433"/>
                <a:gd name="T14" fmla="*/ 22882 w 475"/>
                <a:gd name="T15" fmla="*/ 3195 h 433"/>
                <a:gd name="T16" fmla="*/ 25197 w 475"/>
                <a:gd name="T17" fmla="*/ 4001 h 433"/>
                <a:gd name="T18" fmla="*/ 28370 w 475"/>
                <a:gd name="T19" fmla="*/ 4790 h 433"/>
                <a:gd name="T20" fmla="*/ 31545 w 475"/>
                <a:gd name="T21" fmla="*/ 5596 h 433"/>
                <a:gd name="T22" fmla="*/ 34662 w 475"/>
                <a:gd name="T23" fmla="*/ 7193 h 433"/>
                <a:gd name="T24" fmla="*/ 37033 w 475"/>
                <a:gd name="T25" fmla="*/ 7943 h 433"/>
                <a:gd name="T26" fmla="*/ 40206 w 475"/>
                <a:gd name="T27" fmla="*/ 9540 h 433"/>
                <a:gd name="T28" fmla="*/ 42535 w 475"/>
                <a:gd name="T29" fmla="*/ 11135 h 433"/>
                <a:gd name="T30" fmla="*/ 44906 w 475"/>
                <a:gd name="T31" fmla="*/ 12733 h 433"/>
                <a:gd name="T32" fmla="*/ 48079 w 475"/>
                <a:gd name="T33" fmla="*/ 14330 h 433"/>
                <a:gd name="T34" fmla="*/ 50450 w 475"/>
                <a:gd name="T35" fmla="*/ 15928 h 433"/>
                <a:gd name="T36" fmla="*/ 52936 w 475"/>
                <a:gd name="T37" fmla="*/ 17523 h 433"/>
                <a:gd name="T38" fmla="*/ 55307 w 475"/>
                <a:gd name="T39" fmla="*/ 19926 h 433"/>
                <a:gd name="T40" fmla="*/ 57679 w 475"/>
                <a:gd name="T41" fmla="*/ 21523 h 433"/>
                <a:gd name="T42" fmla="*/ 60008 w 475"/>
                <a:gd name="T43" fmla="*/ 23876 h 433"/>
                <a:gd name="T44" fmla="*/ 62379 w 475"/>
                <a:gd name="T45" fmla="*/ 26258 h 433"/>
                <a:gd name="T46" fmla="*/ 30741 w 475"/>
                <a:gd name="T47" fmla="*/ 57476 h 433"/>
                <a:gd name="T48" fmla="*/ 29152 w 475"/>
                <a:gd name="T49" fmla="*/ 55878 h 433"/>
                <a:gd name="T50" fmla="*/ 28370 w 475"/>
                <a:gd name="T51" fmla="*/ 55073 h 433"/>
                <a:gd name="T52" fmla="*/ 26789 w 475"/>
                <a:gd name="T53" fmla="*/ 54267 h 433"/>
                <a:gd name="T54" fmla="*/ 25998 w 475"/>
                <a:gd name="T55" fmla="*/ 53475 h 433"/>
                <a:gd name="T56" fmla="*/ 24417 w 475"/>
                <a:gd name="T57" fmla="*/ 51877 h 433"/>
                <a:gd name="T58" fmla="*/ 22882 w 475"/>
                <a:gd name="T59" fmla="*/ 51072 h 433"/>
                <a:gd name="T60" fmla="*/ 22081 w 475"/>
                <a:gd name="T61" fmla="*/ 50282 h 433"/>
                <a:gd name="T62" fmla="*/ 20497 w 475"/>
                <a:gd name="T63" fmla="*/ 49533 h 433"/>
                <a:gd name="T64" fmla="*/ 18908 w 475"/>
                <a:gd name="T65" fmla="*/ 48719 h 433"/>
                <a:gd name="T66" fmla="*/ 18125 w 475"/>
                <a:gd name="T67" fmla="*/ 48719 h 433"/>
                <a:gd name="T68" fmla="*/ 16537 w 475"/>
                <a:gd name="T69" fmla="*/ 47935 h 433"/>
                <a:gd name="T70" fmla="*/ 14953 w 475"/>
                <a:gd name="T71" fmla="*/ 47125 h 433"/>
                <a:gd name="T72" fmla="*/ 13420 w 475"/>
                <a:gd name="T73" fmla="*/ 47125 h 433"/>
                <a:gd name="T74" fmla="*/ 11836 w 475"/>
                <a:gd name="T75" fmla="*/ 46338 h 433"/>
                <a:gd name="T76" fmla="*/ 10244 w 475"/>
                <a:gd name="T77" fmla="*/ 45527 h 433"/>
                <a:gd name="T78" fmla="*/ 8661 w 475"/>
                <a:gd name="T79" fmla="*/ 45527 h 433"/>
                <a:gd name="T80" fmla="*/ 7072 w 475"/>
                <a:gd name="T81" fmla="*/ 45527 h 433"/>
                <a:gd name="T82" fmla="*/ 6289 w 475"/>
                <a:gd name="T83" fmla="*/ 44743 h 433"/>
                <a:gd name="T84" fmla="*/ 4700 w 475"/>
                <a:gd name="T85" fmla="*/ 44743 h 433"/>
                <a:gd name="T86" fmla="*/ 3173 w 475"/>
                <a:gd name="T87" fmla="*/ 44743 h 433"/>
                <a:gd name="T88" fmla="*/ 1584 w 475"/>
                <a:gd name="T89" fmla="*/ 44743 h 433"/>
                <a:gd name="T90" fmla="*/ 0 w 475"/>
                <a:gd name="T91" fmla="*/ 44743 h 4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5"/>
                <a:gd name="T139" fmla="*/ 0 h 433"/>
                <a:gd name="T140" fmla="*/ 475 w 475"/>
                <a:gd name="T141" fmla="*/ 433 h 43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5" h="433">
                  <a:moveTo>
                    <a:pt x="0" y="0"/>
                  </a:moveTo>
                  <a:lnTo>
                    <a:pt x="12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8" y="6"/>
                  </a:lnTo>
                  <a:lnTo>
                    <a:pt x="90" y="6"/>
                  </a:lnTo>
                  <a:lnTo>
                    <a:pt x="102" y="6"/>
                  </a:lnTo>
                  <a:lnTo>
                    <a:pt x="114" y="6"/>
                  </a:lnTo>
                  <a:lnTo>
                    <a:pt x="126" y="12"/>
                  </a:lnTo>
                  <a:lnTo>
                    <a:pt x="138" y="12"/>
                  </a:lnTo>
                  <a:lnTo>
                    <a:pt x="150" y="18"/>
                  </a:lnTo>
                  <a:lnTo>
                    <a:pt x="162" y="18"/>
                  </a:lnTo>
                  <a:lnTo>
                    <a:pt x="174" y="24"/>
                  </a:lnTo>
                  <a:lnTo>
                    <a:pt x="186" y="24"/>
                  </a:lnTo>
                  <a:lnTo>
                    <a:pt x="192" y="30"/>
                  </a:lnTo>
                  <a:lnTo>
                    <a:pt x="204" y="30"/>
                  </a:lnTo>
                  <a:lnTo>
                    <a:pt x="216" y="36"/>
                  </a:lnTo>
                  <a:lnTo>
                    <a:pt x="228" y="42"/>
                  </a:lnTo>
                  <a:lnTo>
                    <a:pt x="240" y="42"/>
                  </a:lnTo>
                  <a:lnTo>
                    <a:pt x="252" y="48"/>
                  </a:lnTo>
                  <a:lnTo>
                    <a:pt x="264" y="54"/>
                  </a:lnTo>
                  <a:lnTo>
                    <a:pt x="270" y="54"/>
                  </a:lnTo>
                  <a:lnTo>
                    <a:pt x="282" y="60"/>
                  </a:lnTo>
                  <a:lnTo>
                    <a:pt x="294" y="66"/>
                  </a:lnTo>
                  <a:lnTo>
                    <a:pt x="306" y="72"/>
                  </a:lnTo>
                  <a:lnTo>
                    <a:pt x="312" y="78"/>
                  </a:lnTo>
                  <a:lnTo>
                    <a:pt x="324" y="84"/>
                  </a:lnTo>
                  <a:lnTo>
                    <a:pt x="336" y="90"/>
                  </a:lnTo>
                  <a:lnTo>
                    <a:pt x="342" y="96"/>
                  </a:lnTo>
                  <a:lnTo>
                    <a:pt x="354" y="102"/>
                  </a:lnTo>
                  <a:lnTo>
                    <a:pt x="366" y="108"/>
                  </a:lnTo>
                  <a:lnTo>
                    <a:pt x="372" y="114"/>
                  </a:lnTo>
                  <a:lnTo>
                    <a:pt x="384" y="120"/>
                  </a:lnTo>
                  <a:lnTo>
                    <a:pt x="397" y="126"/>
                  </a:lnTo>
                  <a:lnTo>
                    <a:pt x="403" y="132"/>
                  </a:lnTo>
                  <a:lnTo>
                    <a:pt x="415" y="144"/>
                  </a:lnTo>
                  <a:lnTo>
                    <a:pt x="421" y="150"/>
                  </a:lnTo>
                  <a:lnTo>
                    <a:pt x="433" y="156"/>
                  </a:lnTo>
                  <a:lnTo>
                    <a:pt x="439" y="162"/>
                  </a:lnTo>
                  <a:lnTo>
                    <a:pt x="451" y="174"/>
                  </a:lnTo>
                  <a:lnTo>
                    <a:pt x="457" y="180"/>
                  </a:lnTo>
                  <a:lnTo>
                    <a:pt x="469" y="186"/>
                  </a:lnTo>
                  <a:lnTo>
                    <a:pt x="475" y="198"/>
                  </a:lnTo>
                  <a:lnTo>
                    <a:pt x="234" y="433"/>
                  </a:lnTo>
                  <a:lnTo>
                    <a:pt x="228" y="427"/>
                  </a:lnTo>
                  <a:lnTo>
                    <a:pt x="222" y="421"/>
                  </a:lnTo>
                  <a:lnTo>
                    <a:pt x="216" y="421"/>
                  </a:lnTo>
                  <a:lnTo>
                    <a:pt x="216" y="415"/>
                  </a:lnTo>
                  <a:lnTo>
                    <a:pt x="210" y="409"/>
                  </a:lnTo>
                  <a:lnTo>
                    <a:pt x="204" y="409"/>
                  </a:lnTo>
                  <a:lnTo>
                    <a:pt x="198" y="403"/>
                  </a:lnTo>
                  <a:lnTo>
                    <a:pt x="192" y="397"/>
                  </a:lnTo>
                  <a:lnTo>
                    <a:pt x="186" y="391"/>
                  </a:lnTo>
                  <a:lnTo>
                    <a:pt x="180" y="391"/>
                  </a:lnTo>
                  <a:lnTo>
                    <a:pt x="174" y="385"/>
                  </a:lnTo>
                  <a:lnTo>
                    <a:pt x="168" y="379"/>
                  </a:lnTo>
                  <a:lnTo>
                    <a:pt x="162" y="379"/>
                  </a:lnTo>
                  <a:lnTo>
                    <a:pt x="156" y="373"/>
                  </a:lnTo>
                  <a:lnTo>
                    <a:pt x="150" y="373"/>
                  </a:lnTo>
                  <a:lnTo>
                    <a:pt x="144" y="367"/>
                  </a:lnTo>
                  <a:lnTo>
                    <a:pt x="138" y="367"/>
                  </a:lnTo>
                  <a:lnTo>
                    <a:pt x="132" y="361"/>
                  </a:lnTo>
                  <a:lnTo>
                    <a:pt x="126" y="361"/>
                  </a:lnTo>
                  <a:lnTo>
                    <a:pt x="120" y="361"/>
                  </a:lnTo>
                  <a:lnTo>
                    <a:pt x="114" y="355"/>
                  </a:lnTo>
                  <a:lnTo>
                    <a:pt x="108" y="355"/>
                  </a:lnTo>
                  <a:lnTo>
                    <a:pt x="102" y="355"/>
                  </a:lnTo>
                  <a:lnTo>
                    <a:pt x="96" y="349"/>
                  </a:lnTo>
                  <a:lnTo>
                    <a:pt x="90" y="349"/>
                  </a:lnTo>
                  <a:lnTo>
                    <a:pt x="84" y="349"/>
                  </a:lnTo>
                  <a:lnTo>
                    <a:pt x="78" y="343"/>
                  </a:lnTo>
                  <a:lnTo>
                    <a:pt x="72" y="343"/>
                  </a:lnTo>
                  <a:lnTo>
                    <a:pt x="66" y="343"/>
                  </a:lnTo>
                  <a:lnTo>
                    <a:pt x="60" y="343"/>
                  </a:lnTo>
                  <a:lnTo>
                    <a:pt x="54" y="343"/>
                  </a:lnTo>
                  <a:lnTo>
                    <a:pt x="54" y="337"/>
                  </a:lnTo>
                  <a:lnTo>
                    <a:pt x="48" y="337"/>
                  </a:lnTo>
                  <a:lnTo>
                    <a:pt x="42" y="337"/>
                  </a:lnTo>
                  <a:lnTo>
                    <a:pt x="36" y="337"/>
                  </a:lnTo>
                  <a:lnTo>
                    <a:pt x="30" y="337"/>
                  </a:lnTo>
                  <a:lnTo>
                    <a:pt x="24" y="337"/>
                  </a:lnTo>
                  <a:lnTo>
                    <a:pt x="18" y="337"/>
                  </a:lnTo>
                  <a:lnTo>
                    <a:pt x="12" y="337"/>
                  </a:lnTo>
                  <a:lnTo>
                    <a:pt x="6" y="337"/>
                  </a:lnTo>
                  <a:lnTo>
                    <a:pt x="0" y="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38100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dirty="0">
                <a:solidFill>
                  <a:prstClr val="black"/>
                </a:solidFill>
                <a:latin typeface="Arial" charset="0"/>
                <a:cs typeface="Arial" charset="0"/>
              </a:endParaRPr>
            </a:p>
          </p:txBody>
        </p:sp>
      </p:grpSp>
      <p:sp>
        <p:nvSpPr>
          <p:cNvPr id="54" name="Freeform 5"/>
          <p:cNvSpPr>
            <a:spLocks/>
          </p:cNvSpPr>
          <p:nvPr/>
        </p:nvSpPr>
        <p:spPr bwMode="auto">
          <a:xfrm rot="17638033" flipV="1">
            <a:off x="3806443" y="2945374"/>
            <a:ext cx="1826341" cy="1754188"/>
          </a:xfrm>
          <a:custGeom>
            <a:avLst/>
            <a:gdLst>
              <a:gd name="T0" fmla="*/ 1584 w 475"/>
              <a:gd name="T1" fmla="*/ 0 h 433"/>
              <a:gd name="T2" fmla="*/ 4700 w 475"/>
              <a:gd name="T3" fmla="*/ 0 h 433"/>
              <a:gd name="T4" fmla="*/ 7873 w 475"/>
              <a:gd name="T5" fmla="*/ 0 h 433"/>
              <a:gd name="T6" fmla="*/ 10244 w 475"/>
              <a:gd name="T7" fmla="*/ 805 h 433"/>
              <a:gd name="T8" fmla="*/ 13420 w 475"/>
              <a:gd name="T9" fmla="*/ 805 h 433"/>
              <a:gd name="T10" fmla="*/ 16537 w 475"/>
              <a:gd name="T11" fmla="*/ 1598 h 433"/>
              <a:gd name="T12" fmla="*/ 19709 w 475"/>
              <a:gd name="T13" fmla="*/ 2403 h 433"/>
              <a:gd name="T14" fmla="*/ 22882 w 475"/>
              <a:gd name="T15" fmla="*/ 3195 h 433"/>
              <a:gd name="T16" fmla="*/ 25197 w 475"/>
              <a:gd name="T17" fmla="*/ 4001 h 433"/>
              <a:gd name="T18" fmla="*/ 28370 w 475"/>
              <a:gd name="T19" fmla="*/ 4790 h 433"/>
              <a:gd name="T20" fmla="*/ 31545 w 475"/>
              <a:gd name="T21" fmla="*/ 5596 h 433"/>
              <a:gd name="T22" fmla="*/ 34662 w 475"/>
              <a:gd name="T23" fmla="*/ 7193 h 433"/>
              <a:gd name="T24" fmla="*/ 37033 w 475"/>
              <a:gd name="T25" fmla="*/ 7943 h 433"/>
              <a:gd name="T26" fmla="*/ 40206 w 475"/>
              <a:gd name="T27" fmla="*/ 9540 h 433"/>
              <a:gd name="T28" fmla="*/ 42535 w 475"/>
              <a:gd name="T29" fmla="*/ 11135 h 433"/>
              <a:gd name="T30" fmla="*/ 44906 w 475"/>
              <a:gd name="T31" fmla="*/ 12733 h 433"/>
              <a:gd name="T32" fmla="*/ 48079 w 475"/>
              <a:gd name="T33" fmla="*/ 14330 h 433"/>
              <a:gd name="T34" fmla="*/ 50450 w 475"/>
              <a:gd name="T35" fmla="*/ 15928 h 433"/>
              <a:gd name="T36" fmla="*/ 52936 w 475"/>
              <a:gd name="T37" fmla="*/ 17523 h 433"/>
              <a:gd name="T38" fmla="*/ 55307 w 475"/>
              <a:gd name="T39" fmla="*/ 19926 h 433"/>
              <a:gd name="T40" fmla="*/ 57679 w 475"/>
              <a:gd name="T41" fmla="*/ 21523 h 433"/>
              <a:gd name="T42" fmla="*/ 60008 w 475"/>
              <a:gd name="T43" fmla="*/ 23876 h 433"/>
              <a:gd name="T44" fmla="*/ 62379 w 475"/>
              <a:gd name="T45" fmla="*/ 26258 h 433"/>
              <a:gd name="T46" fmla="*/ 30741 w 475"/>
              <a:gd name="T47" fmla="*/ 57476 h 433"/>
              <a:gd name="T48" fmla="*/ 29152 w 475"/>
              <a:gd name="T49" fmla="*/ 55878 h 433"/>
              <a:gd name="T50" fmla="*/ 28370 w 475"/>
              <a:gd name="T51" fmla="*/ 55073 h 433"/>
              <a:gd name="T52" fmla="*/ 26789 w 475"/>
              <a:gd name="T53" fmla="*/ 54267 h 433"/>
              <a:gd name="T54" fmla="*/ 25998 w 475"/>
              <a:gd name="T55" fmla="*/ 53475 h 433"/>
              <a:gd name="T56" fmla="*/ 24417 w 475"/>
              <a:gd name="T57" fmla="*/ 51877 h 433"/>
              <a:gd name="T58" fmla="*/ 22882 w 475"/>
              <a:gd name="T59" fmla="*/ 51072 h 433"/>
              <a:gd name="T60" fmla="*/ 22081 w 475"/>
              <a:gd name="T61" fmla="*/ 50282 h 433"/>
              <a:gd name="T62" fmla="*/ 20497 w 475"/>
              <a:gd name="T63" fmla="*/ 49533 h 433"/>
              <a:gd name="T64" fmla="*/ 18908 w 475"/>
              <a:gd name="T65" fmla="*/ 48719 h 433"/>
              <a:gd name="T66" fmla="*/ 18125 w 475"/>
              <a:gd name="T67" fmla="*/ 48719 h 433"/>
              <a:gd name="T68" fmla="*/ 16537 w 475"/>
              <a:gd name="T69" fmla="*/ 47935 h 433"/>
              <a:gd name="T70" fmla="*/ 14953 w 475"/>
              <a:gd name="T71" fmla="*/ 47125 h 433"/>
              <a:gd name="T72" fmla="*/ 13420 w 475"/>
              <a:gd name="T73" fmla="*/ 47125 h 433"/>
              <a:gd name="T74" fmla="*/ 11836 w 475"/>
              <a:gd name="T75" fmla="*/ 46338 h 433"/>
              <a:gd name="T76" fmla="*/ 10244 w 475"/>
              <a:gd name="T77" fmla="*/ 45527 h 433"/>
              <a:gd name="T78" fmla="*/ 8661 w 475"/>
              <a:gd name="T79" fmla="*/ 45527 h 433"/>
              <a:gd name="T80" fmla="*/ 7072 w 475"/>
              <a:gd name="T81" fmla="*/ 45527 h 433"/>
              <a:gd name="T82" fmla="*/ 6289 w 475"/>
              <a:gd name="T83" fmla="*/ 44743 h 433"/>
              <a:gd name="T84" fmla="*/ 4700 w 475"/>
              <a:gd name="T85" fmla="*/ 44743 h 433"/>
              <a:gd name="T86" fmla="*/ 3173 w 475"/>
              <a:gd name="T87" fmla="*/ 44743 h 433"/>
              <a:gd name="T88" fmla="*/ 1584 w 475"/>
              <a:gd name="T89" fmla="*/ 44743 h 433"/>
              <a:gd name="T90" fmla="*/ 0 w 475"/>
              <a:gd name="T91" fmla="*/ 44743 h 4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75"/>
              <a:gd name="T139" fmla="*/ 0 h 433"/>
              <a:gd name="T140" fmla="*/ 475 w 475"/>
              <a:gd name="T141" fmla="*/ 433 h 43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75" h="433">
                <a:moveTo>
                  <a:pt x="0" y="0"/>
                </a:move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66" y="0"/>
                </a:lnTo>
                <a:lnTo>
                  <a:pt x="78" y="6"/>
                </a:lnTo>
                <a:lnTo>
                  <a:pt x="90" y="6"/>
                </a:lnTo>
                <a:lnTo>
                  <a:pt x="102" y="6"/>
                </a:lnTo>
                <a:lnTo>
                  <a:pt x="114" y="6"/>
                </a:lnTo>
                <a:lnTo>
                  <a:pt x="126" y="12"/>
                </a:lnTo>
                <a:lnTo>
                  <a:pt x="138" y="12"/>
                </a:lnTo>
                <a:lnTo>
                  <a:pt x="150" y="18"/>
                </a:lnTo>
                <a:lnTo>
                  <a:pt x="162" y="18"/>
                </a:lnTo>
                <a:lnTo>
                  <a:pt x="174" y="24"/>
                </a:lnTo>
                <a:lnTo>
                  <a:pt x="186" y="24"/>
                </a:lnTo>
                <a:lnTo>
                  <a:pt x="192" y="30"/>
                </a:lnTo>
                <a:lnTo>
                  <a:pt x="204" y="30"/>
                </a:lnTo>
                <a:lnTo>
                  <a:pt x="216" y="36"/>
                </a:lnTo>
                <a:lnTo>
                  <a:pt x="228" y="42"/>
                </a:lnTo>
                <a:lnTo>
                  <a:pt x="240" y="42"/>
                </a:lnTo>
                <a:lnTo>
                  <a:pt x="252" y="48"/>
                </a:lnTo>
                <a:lnTo>
                  <a:pt x="264" y="54"/>
                </a:lnTo>
                <a:lnTo>
                  <a:pt x="270" y="54"/>
                </a:lnTo>
                <a:lnTo>
                  <a:pt x="282" y="60"/>
                </a:lnTo>
                <a:lnTo>
                  <a:pt x="294" y="66"/>
                </a:lnTo>
                <a:lnTo>
                  <a:pt x="306" y="72"/>
                </a:lnTo>
                <a:lnTo>
                  <a:pt x="312" y="78"/>
                </a:lnTo>
                <a:lnTo>
                  <a:pt x="324" y="84"/>
                </a:lnTo>
                <a:lnTo>
                  <a:pt x="336" y="90"/>
                </a:lnTo>
                <a:lnTo>
                  <a:pt x="342" y="96"/>
                </a:lnTo>
                <a:lnTo>
                  <a:pt x="354" y="102"/>
                </a:lnTo>
                <a:lnTo>
                  <a:pt x="366" y="108"/>
                </a:lnTo>
                <a:lnTo>
                  <a:pt x="372" y="114"/>
                </a:lnTo>
                <a:lnTo>
                  <a:pt x="384" y="120"/>
                </a:lnTo>
                <a:lnTo>
                  <a:pt x="397" y="126"/>
                </a:lnTo>
                <a:lnTo>
                  <a:pt x="403" y="132"/>
                </a:lnTo>
                <a:lnTo>
                  <a:pt x="415" y="144"/>
                </a:lnTo>
                <a:lnTo>
                  <a:pt x="421" y="150"/>
                </a:lnTo>
                <a:lnTo>
                  <a:pt x="433" y="156"/>
                </a:lnTo>
                <a:lnTo>
                  <a:pt x="439" y="162"/>
                </a:lnTo>
                <a:lnTo>
                  <a:pt x="451" y="174"/>
                </a:lnTo>
                <a:lnTo>
                  <a:pt x="457" y="180"/>
                </a:lnTo>
                <a:lnTo>
                  <a:pt x="469" y="186"/>
                </a:lnTo>
                <a:lnTo>
                  <a:pt x="475" y="198"/>
                </a:lnTo>
                <a:lnTo>
                  <a:pt x="234" y="433"/>
                </a:lnTo>
                <a:lnTo>
                  <a:pt x="228" y="427"/>
                </a:lnTo>
                <a:lnTo>
                  <a:pt x="222" y="421"/>
                </a:lnTo>
                <a:lnTo>
                  <a:pt x="216" y="421"/>
                </a:lnTo>
                <a:lnTo>
                  <a:pt x="216" y="415"/>
                </a:lnTo>
                <a:lnTo>
                  <a:pt x="210" y="409"/>
                </a:lnTo>
                <a:lnTo>
                  <a:pt x="204" y="409"/>
                </a:lnTo>
                <a:lnTo>
                  <a:pt x="198" y="403"/>
                </a:lnTo>
                <a:lnTo>
                  <a:pt x="192" y="397"/>
                </a:lnTo>
                <a:lnTo>
                  <a:pt x="186" y="391"/>
                </a:lnTo>
                <a:lnTo>
                  <a:pt x="180" y="391"/>
                </a:lnTo>
                <a:lnTo>
                  <a:pt x="174" y="385"/>
                </a:lnTo>
                <a:lnTo>
                  <a:pt x="168" y="379"/>
                </a:lnTo>
                <a:lnTo>
                  <a:pt x="162" y="379"/>
                </a:lnTo>
                <a:lnTo>
                  <a:pt x="156" y="373"/>
                </a:lnTo>
                <a:lnTo>
                  <a:pt x="150" y="373"/>
                </a:lnTo>
                <a:lnTo>
                  <a:pt x="144" y="367"/>
                </a:lnTo>
                <a:lnTo>
                  <a:pt x="138" y="367"/>
                </a:lnTo>
                <a:lnTo>
                  <a:pt x="132" y="361"/>
                </a:lnTo>
                <a:lnTo>
                  <a:pt x="126" y="361"/>
                </a:lnTo>
                <a:lnTo>
                  <a:pt x="120" y="361"/>
                </a:lnTo>
                <a:lnTo>
                  <a:pt x="114" y="355"/>
                </a:lnTo>
                <a:lnTo>
                  <a:pt x="108" y="355"/>
                </a:lnTo>
                <a:lnTo>
                  <a:pt x="102" y="355"/>
                </a:lnTo>
                <a:lnTo>
                  <a:pt x="96" y="349"/>
                </a:lnTo>
                <a:lnTo>
                  <a:pt x="90" y="349"/>
                </a:lnTo>
                <a:lnTo>
                  <a:pt x="84" y="349"/>
                </a:lnTo>
                <a:lnTo>
                  <a:pt x="78" y="343"/>
                </a:lnTo>
                <a:lnTo>
                  <a:pt x="72" y="343"/>
                </a:lnTo>
                <a:lnTo>
                  <a:pt x="66" y="343"/>
                </a:lnTo>
                <a:lnTo>
                  <a:pt x="60" y="343"/>
                </a:lnTo>
                <a:lnTo>
                  <a:pt x="54" y="343"/>
                </a:lnTo>
                <a:lnTo>
                  <a:pt x="54" y="337"/>
                </a:lnTo>
                <a:lnTo>
                  <a:pt x="48" y="337"/>
                </a:lnTo>
                <a:lnTo>
                  <a:pt x="42" y="337"/>
                </a:lnTo>
                <a:lnTo>
                  <a:pt x="36" y="337"/>
                </a:lnTo>
                <a:lnTo>
                  <a:pt x="30" y="337"/>
                </a:lnTo>
                <a:lnTo>
                  <a:pt x="24" y="337"/>
                </a:lnTo>
                <a:lnTo>
                  <a:pt x="18" y="337"/>
                </a:lnTo>
                <a:lnTo>
                  <a:pt x="12" y="337"/>
                </a:lnTo>
                <a:lnTo>
                  <a:pt x="6" y="337"/>
                </a:lnTo>
                <a:lnTo>
                  <a:pt x="0" y="33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 w="38100">
            <a:noFill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61" name="Freeform 5"/>
          <p:cNvSpPr>
            <a:spLocks/>
          </p:cNvSpPr>
          <p:nvPr/>
        </p:nvSpPr>
        <p:spPr bwMode="auto">
          <a:xfrm rot="20221639" flipV="1">
            <a:off x="3308311" y="4402476"/>
            <a:ext cx="1905000" cy="1754188"/>
          </a:xfrm>
          <a:custGeom>
            <a:avLst/>
            <a:gdLst>
              <a:gd name="T0" fmla="*/ 1584 w 475"/>
              <a:gd name="T1" fmla="*/ 0 h 433"/>
              <a:gd name="T2" fmla="*/ 4700 w 475"/>
              <a:gd name="T3" fmla="*/ 0 h 433"/>
              <a:gd name="T4" fmla="*/ 7873 w 475"/>
              <a:gd name="T5" fmla="*/ 0 h 433"/>
              <a:gd name="T6" fmla="*/ 10244 w 475"/>
              <a:gd name="T7" fmla="*/ 805 h 433"/>
              <a:gd name="T8" fmla="*/ 13420 w 475"/>
              <a:gd name="T9" fmla="*/ 805 h 433"/>
              <a:gd name="T10" fmla="*/ 16537 w 475"/>
              <a:gd name="T11" fmla="*/ 1598 h 433"/>
              <a:gd name="T12" fmla="*/ 19709 w 475"/>
              <a:gd name="T13" fmla="*/ 2403 h 433"/>
              <a:gd name="T14" fmla="*/ 22882 w 475"/>
              <a:gd name="T15" fmla="*/ 3195 h 433"/>
              <a:gd name="T16" fmla="*/ 25197 w 475"/>
              <a:gd name="T17" fmla="*/ 4001 h 433"/>
              <a:gd name="T18" fmla="*/ 28370 w 475"/>
              <a:gd name="T19" fmla="*/ 4790 h 433"/>
              <a:gd name="T20" fmla="*/ 31545 w 475"/>
              <a:gd name="T21" fmla="*/ 5596 h 433"/>
              <a:gd name="T22" fmla="*/ 34662 w 475"/>
              <a:gd name="T23" fmla="*/ 7193 h 433"/>
              <a:gd name="T24" fmla="*/ 37033 w 475"/>
              <a:gd name="T25" fmla="*/ 7943 h 433"/>
              <a:gd name="T26" fmla="*/ 40206 w 475"/>
              <a:gd name="T27" fmla="*/ 9540 h 433"/>
              <a:gd name="T28" fmla="*/ 42535 w 475"/>
              <a:gd name="T29" fmla="*/ 11135 h 433"/>
              <a:gd name="T30" fmla="*/ 44906 w 475"/>
              <a:gd name="T31" fmla="*/ 12733 h 433"/>
              <a:gd name="T32" fmla="*/ 48079 w 475"/>
              <a:gd name="T33" fmla="*/ 14330 h 433"/>
              <a:gd name="T34" fmla="*/ 50450 w 475"/>
              <a:gd name="T35" fmla="*/ 15928 h 433"/>
              <a:gd name="T36" fmla="*/ 52936 w 475"/>
              <a:gd name="T37" fmla="*/ 17523 h 433"/>
              <a:gd name="T38" fmla="*/ 55307 w 475"/>
              <a:gd name="T39" fmla="*/ 19926 h 433"/>
              <a:gd name="T40" fmla="*/ 57679 w 475"/>
              <a:gd name="T41" fmla="*/ 21523 h 433"/>
              <a:gd name="T42" fmla="*/ 60008 w 475"/>
              <a:gd name="T43" fmla="*/ 23876 h 433"/>
              <a:gd name="T44" fmla="*/ 62379 w 475"/>
              <a:gd name="T45" fmla="*/ 26258 h 433"/>
              <a:gd name="T46" fmla="*/ 30741 w 475"/>
              <a:gd name="T47" fmla="*/ 57476 h 433"/>
              <a:gd name="T48" fmla="*/ 29152 w 475"/>
              <a:gd name="T49" fmla="*/ 55878 h 433"/>
              <a:gd name="T50" fmla="*/ 28370 w 475"/>
              <a:gd name="T51" fmla="*/ 55073 h 433"/>
              <a:gd name="T52" fmla="*/ 26789 w 475"/>
              <a:gd name="T53" fmla="*/ 54267 h 433"/>
              <a:gd name="T54" fmla="*/ 25998 w 475"/>
              <a:gd name="T55" fmla="*/ 53475 h 433"/>
              <a:gd name="T56" fmla="*/ 24417 w 475"/>
              <a:gd name="T57" fmla="*/ 51877 h 433"/>
              <a:gd name="T58" fmla="*/ 22882 w 475"/>
              <a:gd name="T59" fmla="*/ 51072 h 433"/>
              <a:gd name="T60" fmla="*/ 22081 w 475"/>
              <a:gd name="T61" fmla="*/ 50282 h 433"/>
              <a:gd name="T62" fmla="*/ 20497 w 475"/>
              <a:gd name="T63" fmla="*/ 49533 h 433"/>
              <a:gd name="T64" fmla="*/ 18908 w 475"/>
              <a:gd name="T65" fmla="*/ 48719 h 433"/>
              <a:gd name="T66" fmla="*/ 18125 w 475"/>
              <a:gd name="T67" fmla="*/ 48719 h 433"/>
              <a:gd name="T68" fmla="*/ 16537 w 475"/>
              <a:gd name="T69" fmla="*/ 47935 h 433"/>
              <a:gd name="T70" fmla="*/ 14953 w 475"/>
              <a:gd name="T71" fmla="*/ 47125 h 433"/>
              <a:gd name="T72" fmla="*/ 13420 w 475"/>
              <a:gd name="T73" fmla="*/ 47125 h 433"/>
              <a:gd name="T74" fmla="*/ 11836 w 475"/>
              <a:gd name="T75" fmla="*/ 46338 h 433"/>
              <a:gd name="T76" fmla="*/ 10244 w 475"/>
              <a:gd name="T77" fmla="*/ 45527 h 433"/>
              <a:gd name="T78" fmla="*/ 8661 w 475"/>
              <a:gd name="T79" fmla="*/ 45527 h 433"/>
              <a:gd name="T80" fmla="*/ 7072 w 475"/>
              <a:gd name="T81" fmla="*/ 45527 h 433"/>
              <a:gd name="T82" fmla="*/ 6289 w 475"/>
              <a:gd name="T83" fmla="*/ 44743 h 433"/>
              <a:gd name="T84" fmla="*/ 4700 w 475"/>
              <a:gd name="T85" fmla="*/ 44743 h 433"/>
              <a:gd name="T86" fmla="*/ 3173 w 475"/>
              <a:gd name="T87" fmla="*/ 44743 h 433"/>
              <a:gd name="T88" fmla="*/ 1584 w 475"/>
              <a:gd name="T89" fmla="*/ 44743 h 433"/>
              <a:gd name="T90" fmla="*/ 0 w 475"/>
              <a:gd name="T91" fmla="*/ 44743 h 4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75"/>
              <a:gd name="T139" fmla="*/ 0 h 433"/>
              <a:gd name="T140" fmla="*/ 475 w 475"/>
              <a:gd name="T141" fmla="*/ 433 h 43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75" h="433">
                <a:moveTo>
                  <a:pt x="0" y="0"/>
                </a:move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66" y="0"/>
                </a:lnTo>
                <a:lnTo>
                  <a:pt x="78" y="6"/>
                </a:lnTo>
                <a:lnTo>
                  <a:pt x="90" y="6"/>
                </a:lnTo>
                <a:lnTo>
                  <a:pt x="102" y="6"/>
                </a:lnTo>
                <a:lnTo>
                  <a:pt x="114" y="6"/>
                </a:lnTo>
                <a:lnTo>
                  <a:pt x="126" y="12"/>
                </a:lnTo>
                <a:lnTo>
                  <a:pt x="138" y="12"/>
                </a:lnTo>
                <a:lnTo>
                  <a:pt x="150" y="18"/>
                </a:lnTo>
                <a:lnTo>
                  <a:pt x="162" y="18"/>
                </a:lnTo>
                <a:lnTo>
                  <a:pt x="174" y="24"/>
                </a:lnTo>
                <a:lnTo>
                  <a:pt x="186" y="24"/>
                </a:lnTo>
                <a:lnTo>
                  <a:pt x="192" y="30"/>
                </a:lnTo>
                <a:lnTo>
                  <a:pt x="204" y="30"/>
                </a:lnTo>
                <a:lnTo>
                  <a:pt x="216" y="36"/>
                </a:lnTo>
                <a:lnTo>
                  <a:pt x="228" y="42"/>
                </a:lnTo>
                <a:lnTo>
                  <a:pt x="240" y="42"/>
                </a:lnTo>
                <a:lnTo>
                  <a:pt x="252" y="48"/>
                </a:lnTo>
                <a:lnTo>
                  <a:pt x="264" y="54"/>
                </a:lnTo>
                <a:lnTo>
                  <a:pt x="270" y="54"/>
                </a:lnTo>
                <a:lnTo>
                  <a:pt x="282" y="60"/>
                </a:lnTo>
                <a:lnTo>
                  <a:pt x="294" y="66"/>
                </a:lnTo>
                <a:lnTo>
                  <a:pt x="306" y="72"/>
                </a:lnTo>
                <a:lnTo>
                  <a:pt x="312" y="78"/>
                </a:lnTo>
                <a:lnTo>
                  <a:pt x="324" y="84"/>
                </a:lnTo>
                <a:lnTo>
                  <a:pt x="336" y="90"/>
                </a:lnTo>
                <a:lnTo>
                  <a:pt x="342" y="96"/>
                </a:lnTo>
                <a:lnTo>
                  <a:pt x="354" y="102"/>
                </a:lnTo>
                <a:lnTo>
                  <a:pt x="366" y="108"/>
                </a:lnTo>
                <a:lnTo>
                  <a:pt x="372" y="114"/>
                </a:lnTo>
                <a:lnTo>
                  <a:pt x="384" y="120"/>
                </a:lnTo>
                <a:lnTo>
                  <a:pt x="397" y="126"/>
                </a:lnTo>
                <a:lnTo>
                  <a:pt x="403" y="132"/>
                </a:lnTo>
                <a:lnTo>
                  <a:pt x="415" y="144"/>
                </a:lnTo>
                <a:lnTo>
                  <a:pt x="421" y="150"/>
                </a:lnTo>
                <a:lnTo>
                  <a:pt x="433" y="156"/>
                </a:lnTo>
                <a:lnTo>
                  <a:pt x="439" y="162"/>
                </a:lnTo>
                <a:lnTo>
                  <a:pt x="451" y="174"/>
                </a:lnTo>
                <a:lnTo>
                  <a:pt x="457" y="180"/>
                </a:lnTo>
                <a:lnTo>
                  <a:pt x="469" y="186"/>
                </a:lnTo>
                <a:lnTo>
                  <a:pt x="475" y="198"/>
                </a:lnTo>
                <a:lnTo>
                  <a:pt x="234" y="433"/>
                </a:lnTo>
                <a:lnTo>
                  <a:pt x="228" y="427"/>
                </a:lnTo>
                <a:lnTo>
                  <a:pt x="222" y="421"/>
                </a:lnTo>
                <a:lnTo>
                  <a:pt x="216" y="421"/>
                </a:lnTo>
                <a:lnTo>
                  <a:pt x="216" y="415"/>
                </a:lnTo>
                <a:lnTo>
                  <a:pt x="210" y="409"/>
                </a:lnTo>
                <a:lnTo>
                  <a:pt x="204" y="409"/>
                </a:lnTo>
                <a:lnTo>
                  <a:pt x="198" y="403"/>
                </a:lnTo>
                <a:lnTo>
                  <a:pt x="192" y="397"/>
                </a:lnTo>
                <a:lnTo>
                  <a:pt x="186" y="391"/>
                </a:lnTo>
                <a:lnTo>
                  <a:pt x="180" y="391"/>
                </a:lnTo>
                <a:lnTo>
                  <a:pt x="174" y="385"/>
                </a:lnTo>
                <a:lnTo>
                  <a:pt x="168" y="379"/>
                </a:lnTo>
                <a:lnTo>
                  <a:pt x="162" y="379"/>
                </a:lnTo>
                <a:lnTo>
                  <a:pt x="156" y="373"/>
                </a:lnTo>
                <a:lnTo>
                  <a:pt x="150" y="373"/>
                </a:lnTo>
                <a:lnTo>
                  <a:pt x="144" y="367"/>
                </a:lnTo>
                <a:lnTo>
                  <a:pt x="138" y="367"/>
                </a:lnTo>
                <a:lnTo>
                  <a:pt x="132" y="361"/>
                </a:lnTo>
                <a:lnTo>
                  <a:pt x="126" y="361"/>
                </a:lnTo>
                <a:lnTo>
                  <a:pt x="120" y="361"/>
                </a:lnTo>
                <a:lnTo>
                  <a:pt x="114" y="355"/>
                </a:lnTo>
                <a:lnTo>
                  <a:pt x="108" y="355"/>
                </a:lnTo>
                <a:lnTo>
                  <a:pt x="102" y="355"/>
                </a:lnTo>
                <a:lnTo>
                  <a:pt x="96" y="349"/>
                </a:lnTo>
                <a:lnTo>
                  <a:pt x="90" y="349"/>
                </a:lnTo>
                <a:lnTo>
                  <a:pt x="84" y="349"/>
                </a:lnTo>
                <a:lnTo>
                  <a:pt x="78" y="343"/>
                </a:lnTo>
                <a:lnTo>
                  <a:pt x="72" y="343"/>
                </a:lnTo>
                <a:lnTo>
                  <a:pt x="66" y="343"/>
                </a:lnTo>
                <a:lnTo>
                  <a:pt x="60" y="343"/>
                </a:lnTo>
                <a:lnTo>
                  <a:pt x="54" y="343"/>
                </a:lnTo>
                <a:lnTo>
                  <a:pt x="54" y="337"/>
                </a:lnTo>
                <a:lnTo>
                  <a:pt x="48" y="337"/>
                </a:lnTo>
                <a:lnTo>
                  <a:pt x="42" y="337"/>
                </a:lnTo>
                <a:lnTo>
                  <a:pt x="36" y="337"/>
                </a:lnTo>
                <a:lnTo>
                  <a:pt x="30" y="337"/>
                </a:lnTo>
                <a:lnTo>
                  <a:pt x="24" y="337"/>
                </a:lnTo>
                <a:lnTo>
                  <a:pt x="18" y="337"/>
                </a:lnTo>
                <a:lnTo>
                  <a:pt x="12" y="337"/>
                </a:lnTo>
                <a:lnTo>
                  <a:pt x="6" y="337"/>
                </a:lnTo>
                <a:lnTo>
                  <a:pt x="0" y="33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 w="38100">
            <a:noFill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62" name="Freeform 5"/>
          <p:cNvSpPr>
            <a:spLocks/>
          </p:cNvSpPr>
          <p:nvPr/>
        </p:nvSpPr>
        <p:spPr bwMode="auto">
          <a:xfrm rot="1432329" flipV="1">
            <a:off x="2058196" y="5128123"/>
            <a:ext cx="1751008" cy="1719175"/>
          </a:xfrm>
          <a:custGeom>
            <a:avLst/>
            <a:gdLst>
              <a:gd name="T0" fmla="*/ 1584 w 475"/>
              <a:gd name="T1" fmla="*/ 0 h 433"/>
              <a:gd name="T2" fmla="*/ 4700 w 475"/>
              <a:gd name="T3" fmla="*/ 0 h 433"/>
              <a:gd name="T4" fmla="*/ 7873 w 475"/>
              <a:gd name="T5" fmla="*/ 0 h 433"/>
              <a:gd name="T6" fmla="*/ 10244 w 475"/>
              <a:gd name="T7" fmla="*/ 805 h 433"/>
              <a:gd name="T8" fmla="*/ 13420 w 475"/>
              <a:gd name="T9" fmla="*/ 805 h 433"/>
              <a:gd name="T10" fmla="*/ 16537 w 475"/>
              <a:gd name="T11" fmla="*/ 1598 h 433"/>
              <a:gd name="T12" fmla="*/ 19709 w 475"/>
              <a:gd name="T13" fmla="*/ 2403 h 433"/>
              <a:gd name="T14" fmla="*/ 22882 w 475"/>
              <a:gd name="T15" fmla="*/ 3195 h 433"/>
              <a:gd name="T16" fmla="*/ 25197 w 475"/>
              <a:gd name="T17" fmla="*/ 4001 h 433"/>
              <a:gd name="T18" fmla="*/ 28370 w 475"/>
              <a:gd name="T19" fmla="*/ 4790 h 433"/>
              <a:gd name="T20" fmla="*/ 31545 w 475"/>
              <a:gd name="T21" fmla="*/ 5596 h 433"/>
              <a:gd name="T22" fmla="*/ 34662 w 475"/>
              <a:gd name="T23" fmla="*/ 7193 h 433"/>
              <a:gd name="T24" fmla="*/ 37033 w 475"/>
              <a:gd name="T25" fmla="*/ 7943 h 433"/>
              <a:gd name="T26" fmla="*/ 40206 w 475"/>
              <a:gd name="T27" fmla="*/ 9540 h 433"/>
              <a:gd name="T28" fmla="*/ 42535 w 475"/>
              <a:gd name="T29" fmla="*/ 11135 h 433"/>
              <a:gd name="T30" fmla="*/ 44906 w 475"/>
              <a:gd name="T31" fmla="*/ 12733 h 433"/>
              <a:gd name="T32" fmla="*/ 48079 w 475"/>
              <a:gd name="T33" fmla="*/ 14330 h 433"/>
              <a:gd name="T34" fmla="*/ 50450 w 475"/>
              <a:gd name="T35" fmla="*/ 15928 h 433"/>
              <a:gd name="T36" fmla="*/ 52936 w 475"/>
              <a:gd name="T37" fmla="*/ 17523 h 433"/>
              <a:gd name="T38" fmla="*/ 55307 w 475"/>
              <a:gd name="T39" fmla="*/ 19926 h 433"/>
              <a:gd name="T40" fmla="*/ 57679 w 475"/>
              <a:gd name="T41" fmla="*/ 21523 h 433"/>
              <a:gd name="T42" fmla="*/ 60008 w 475"/>
              <a:gd name="T43" fmla="*/ 23876 h 433"/>
              <a:gd name="T44" fmla="*/ 62379 w 475"/>
              <a:gd name="T45" fmla="*/ 26258 h 433"/>
              <a:gd name="T46" fmla="*/ 30741 w 475"/>
              <a:gd name="T47" fmla="*/ 57476 h 433"/>
              <a:gd name="T48" fmla="*/ 29152 w 475"/>
              <a:gd name="T49" fmla="*/ 55878 h 433"/>
              <a:gd name="T50" fmla="*/ 28370 w 475"/>
              <a:gd name="T51" fmla="*/ 55073 h 433"/>
              <a:gd name="T52" fmla="*/ 26789 w 475"/>
              <a:gd name="T53" fmla="*/ 54267 h 433"/>
              <a:gd name="T54" fmla="*/ 25998 w 475"/>
              <a:gd name="T55" fmla="*/ 53475 h 433"/>
              <a:gd name="T56" fmla="*/ 24417 w 475"/>
              <a:gd name="T57" fmla="*/ 51877 h 433"/>
              <a:gd name="T58" fmla="*/ 22882 w 475"/>
              <a:gd name="T59" fmla="*/ 51072 h 433"/>
              <a:gd name="T60" fmla="*/ 22081 w 475"/>
              <a:gd name="T61" fmla="*/ 50282 h 433"/>
              <a:gd name="T62" fmla="*/ 20497 w 475"/>
              <a:gd name="T63" fmla="*/ 49533 h 433"/>
              <a:gd name="T64" fmla="*/ 18908 w 475"/>
              <a:gd name="T65" fmla="*/ 48719 h 433"/>
              <a:gd name="T66" fmla="*/ 18125 w 475"/>
              <a:gd name="T67" fmla="*/ 48719 h 433"/>
              <a:gd name="T68" fmla="*/ 16537 w 475"/>
              <a:gd name="T69" fmla="*/ 47935 h 433"/>
              <a:gd name="T70" fmla="*/ 14953 w 475"/>
              <a:gd name="T71" fmla="*/ 47125 h 433"/>
              <a:gd name="T72" fmla="*/ 13420 w 475"/>
              <a:gd name="T73" fmla="*/ 47125 h 433"/>
              <a:gd name="T74" fmla="*/ 11836 w 475"/>
              <a:gd name="T75" fmla="*/ 46338 h 433"/>
              <a:gd name="T76" fmla="*/ 10244 w 475"/>
              <a:gd name="T77" fmla="*/ 45527 h 433"/>
              <a:gd name="T78" fmla="*/ 8661 w 475"/>
              <a:gd name="T79" fmla="*/ 45527 h 433"/>
              <a:gd name="T80" fmla="*/ 7072 w 475"/>
              <a:gd name="T81" fmla="*/ 45527 h 433"/>
              <a:gd name="T82" fmla="*/ 6289 w 475"/>
              <a:gd name="T83" fmla="*/ 44743 h 433"/>
              <a:gd name="T84" fmla="*/ 4700 w 475"/>
              <a:gd name="T85" fmla="*/ 44743 h 433"/>
              <a:gd name="T86" fmla="*/ 3173 w 475"/>
              <a:gd name="T87" fmla="*/ 44743 h 433"/>
              <a:gd name="T88" fmla="*/ 1584 w 475"/>
              <a:gd name="T89" fmla="*/ 44743 h 433"/>
              <a:gd name="T90" fmla="*/ 0 w 475"/>
              <a:gd name="T91" fmla="*/ 44743 h 4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75"/>
              <a:gd name="T139" fmla="*/ 0 h 433"/>
              <a:gd name="T140" fmla="*/ 475 w 475"/>
              <a:gd name="T141" fmla="*/ 433 h 43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75" h="433">
                <a:moveTo>
                  <a:pt x="0" y="0"/>
                </a:move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66" y="0"/>
                </a:lnTo>
                <a:lnTo>
                  <a:pt x="78" y="6"/>
                </a:lnTo>
                <a:lnTo>
                  <a:pt x="90" y="6"/>
                </a:lnTo>
                <a:lnTo>
                  <a:pt x="102" y="6"/>
                </a:lnTo>
                <a:lnTo>
                  <a:pt x="114" y="6"/>
                </a:lnTo>
                <a:lnTo>
                  <a:pt x="126" y="12"/>
                </a:lnTo>
                <a:lnTo>
                  <a:pt x="138" y="12"/>
                </a:lnTo>
                <a:lnTo>
                  <a:pt x="150" y="18"/>
                </a:lnTo>
                <a:lnTo>
                  <a:pt x="162" y="18"/>
                </a:lnTo>
                <a:lnTo>
                  <a:pt x="174" y="24"/>
                </a:lnTo>
                <a:lnTo>
                  <a:pt x="186" y="24"/>
                </a:lnTo>
                <a:lnTo>
                  <a:pt x="192" y="30"/>
                </a:lnTo>
                <a:lnTo>
                  <a:pt x="204" y="30"/>
                </a:lnTo>
                <a:lnTo>
                  <a:pt x="216" y="36"/>
                </a:lnTo>
                <a:lnTo>
                  <a:pt x="228" y="42"/>
                </a:lnTo>
                <a:lnTo>
                  <a:pt x="240" y="42"/>
                </a:lnTo>
                <a:lnTo>
                  <a:pt x="252" y="48"/>
                </a:lnTo>
                <a:lnTo>
                  <a:pt x="264" y="54"/>
                </a:lnTo>
                <a:lnTo>
                  <a:pt x="270" y="54"/>
                </a:lnTo>
                <a:lnTo>
                  <a:pt x="282" y="60"/>
                </a:lnTo>
                <a:lnTo>
                  <a:pt x="294" y="66"/>
                </a:lnTo>
                <a:lnTo>
                  <a:pt x="306" y="72"/>
                </a:lnTo>
                <a:lnTo>
                  <a:pt x="312" y="78"/>
                </a:lnTo>
                <a:lnTo>
                  <a:pt x="324" y="84"/>
                </a:lnTo>
                <a:lnTo>
                  <a:pt x="336" y="90"/>
                </a:lnTo>
                <a:lnTo>
                  <a:pt x="342" y="96"/>
                </a:lnTo>
                <a:lnTo>
                  <a:pt x="354" y="102"/>
                </a:lnTo>
                <a:lnTo>
                  <a:pt x="366" y="108"/>
                </a:lnTo>
                <a:lnTo>
                  <a:pt x="372" y="114"/>
                </a:lnTo>
                <a:lnTo>
                  <a:pt x="384" y="120"/>
                </a:lnTo>
                <a:lnTo>
                  <a:pt x="397" y="126"/>
                </a:lnTo>
                <a:lnTo>
                  <a:pt x="403" y="132"/>
                </a:lnTo>
                <a:lnTo>
                  <a:pt x="415" y="144"/>
                </a:lnTo>
                <a:lnTo>
                  <a:pt x="421" y="150"/>
                </a:lnTo>
                <a:lnTo>
                  <a:pt x="433" y="156"/>
                </a:lnTo>
                <a:lnTo>
                  <a:pt x="439" y="162"/>
                </a:lnTo>
                <a:lnTo>
                  <a:pt x="451" y="174"/>
                </a:lnTo>
                <a:lnTo>
                  <a:pt x="457" y="180"/>
                </a:lnTo>
                <a:lnTo>
                  <a:pt x="469" y="186"/>
                </a:lnTo>
                <a:lnTo>
                  <a:pt x="475" y="198"/>
                </a:lnTo>
                <a:lnTo>
                  <a:pt x="234" y="433"/>
                </a:lnTo>
                <a:lnTo>
                  <a:pt x="228" y="427"/>
                </a:lnTo>
                <a:lnTo>
                  <a:pt x="222" y="421"/>
                </a:lnTo>
                <a:lnTo>
                  <a:pt x="216" y="421"/>
                </a:lnTo>
                <a:lnTo>
                  <a:pt x="216" y="415"/>
                </a:lnTo>
                <a:lnTo>
                  <a:pt x="210" y="409"/>
                </a:lnTo>
                <a:lnTo>
                  <a:pt x="204" y="409"/>
                </a:lnTo>
                <a:lnTo>
                  <a:pt x="198" y="403"/>
                </a:lnTo>
                <a:lnTo>
                  <a:pt x="192" y="397"/>
                </a:lnTo>
                <a:lnTo>
                  <a:pt x="186" y="391"/>
                </a:lnTo>
                <a:lnTo>
                  <a:pt x="180" y="391"/>
                </a:lnTo>
                <a:lnTo>
                  <a:pt x="174" y="385"/>
                </a:lnTo>
                <a:lnTo>
                  <a:pt x="168" y="379"/>
                </a:lnTo>
                <a:lnTo>
                  <a:pt x="162" y="379"/>
                </a:lnTo>
                <a:lnTo>
                  <a:pt x="156" y="373"/>
                </a:lnTo>
                <a:lnTo>
                  <a:pt x="150" y="373"/>
                </a:lnTo>
                <a:lnTo>
                  <a:pt x="144" y="367"/>
                </a:lnTo>
                <a:lnTo>
                  <a:pt x="138" y="367"/>
                </a:lnTo>
                <a:lnTo>
                  <a:pt x="132" y="361"/>
                </a:lnTo>
                <a:lnTo>
                  <a:pt x="126" y="361"/>
                </a:lnTo>
                <a:lnTo>
                  <a:pt x="120" y="361"/>
                </a:lnTo>
                <a:lnTo>
                  <a:pt x="114" y="355"/>
                </a:lnTo>
                <a:lnTo>
                  <a:pt x="108" y="355"/>
                </a:lnTo>
                <a:lnTo>
                  <a:pt x="102" y="355"/>
                </a:lnTo>
                <a:lnTo>
                  <a:pt x="96" y="349"/>
                </a:lnTo>
                <a:lnTo>
                  <a:pt x="90" y="349"/>
                </a:lnTo>
                <a:lnTo>
                  <a:pt x="84" y="349"/>
                </a:lnTo>
                <a:lnTo>
                  <a:pt x="78" y="343"/>
                </a:lnTo>
                <a:lnTo>
                  <a:pt x="72" y="343"/>
                </a:lnTo>
                <a:lnTo>
                  <a:pt x="66" y="343"/>
                </a:lnTo>
                <a:lnTo>
                  <a:pt x="60" y="343"/>
                </a:lnTo>
                <a:lnTo>
                  <a:pt x="54" y="343"/>
                </a:lnTo>
                <a:lnTo>
                  <a:pt x="54" y="337"/>
                </a:lnTo>
                <a:lnTo>
                  <a:pt x="48" y="337"/>
                </a:lnTo>
                <a:lnTo>
                  <a:pt x="42" y="337"/>
                </a:lnTo>
                <a:lnTo>
                  <a:pt x="36" y="337"/>
                </a:lnTo>
                <a:lnTo>
                  <a:pt x="30" y="337"/>
                </a:lnTo>
                <a:lnTo>
                  <a:pt x="24" y="337"/>
                </a:lnTo>
                <a:lnTo>
                  <a:pt x="18" y="337"/>
                </a:lnTo>
                <a:lnTo>
                  <a:pt x="12" y="337"/>
                </a:lnTo>
                <a:lnTo>
                  <a:pt x="6" y="337"/>
                </a:lnTo>
                <a:lnTo>
                  <a:pt x="0" y="33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 w="38100">
            <a:noFill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914400" y="1447800"/>
            <a:ext cx="3581400" cy="4370427"/>
          </a:xfrm>
          <a:prstGeom prst="rect">
            <a:avLst/>
          </a:prstGeom>
          <a:solidFill>
            <a:schemeClr val="bg1">
              <a:lumMod val="65000"/>
              <a:alpha val="70000"/>
            </a:schemeClr>
          </a:solidFill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>
              <a:spcBef>
                <a:spcPts val="1200"/>
              </a:spcBef>
              <a:spcAft>
                <a:spcPts val="1200"/>
              </a:spcAft>
            </a:pPr>
            <a:r>
              <a:rPr lang="en-GB" sz="2800" b="1" i="1" u="sng" dirty="0" smtClean="0"/>
              <a:t>Projects</a:t>
            </a:r>
          </a:p>
          <a:p>
            <a:pPr marL="231775" indent="-231775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AI Training and Workshops</a:t>
            </a:r>
          </a:p>
          <a:p>
            <a:pPr marL="231775" indent="-231775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Generic Handbook(s)</a:t>
            </a:r>
          </a:p>
          <a:p>
            <a:pPr marL="688975" lvl="1" indent="-231775">
              <a:spcAft>
                <a:spcPts val="1200"/>
              </a:spcAft>
              <a:buFont typeface="Wingdings" pitchFamily="2" charset="2"/>
              <a:buChar char="ü"/>
            </a:pPr>
            <a:r>
              <a:rPr lang="en-GB" sz="2000" dirty="0" smtClean="0"/>
              <a:t>Protection, Access &amp; Control of Evidence</a:t>
            </a:r>
          </a:p>
          <a:p>
            <a:pPr marL="231775" indent="-231775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Investigation Tools &amp; Equipment</a:t>
            </a:r>
          </a:p>
        </p:txBody>
      </p:sp>
    </p:spTree>
    <p:extLst>
      <p:ext uri="{BB962C8B-B14F-4D97-AF65-F5344CB8AC3E}">
        <p14:creationId xmlns:p14="http://schemas.microsoft.com/office/powerpoint/2010/main" val="2610633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GB" dirty="0" smtClean="0"/>
              <a:t>RASG-AFI STRUCTURE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4294967295"/>
          </p:nvPr>
        </p:nvSpPr>
        <p:spPr>
          <a:xfrm>
            <a:off x="1143000" y="6629400"/>
            <a:ext cx="6858000" cy="228600"/>
          </a:xfrm>
          <a:prstGeom prst="rect">
            <a:avLst/>
          </a:prstGeom>
        </p:spPr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Adopted by RASG AFI/1 Meeting, Kampala, 27 Mar 2012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294967295"/>
          </p:nvPr>
        </p:nvSpPr>
        <p:spPr>
          <a:xfrm>
            <a:off x="8001000" y="6629400"/>
            <a:ext cx="1143000" cy="228600"/>
          </a:xfrm>
          <a:prstGeom prst="rect">
            <a:avLst/>
          </a:prstGeom>
        </p:spPr>
        <p:txBody>
          <a:bodyPr/>
          <a:lstStyle/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6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21" name="Footer Placeholder 2"/>
          <p:cNvSpPr txBox="1">
            <a:spLocks/>
          </p:cNvSpPr>
          <p:nvPr/>
        </p:nvSpPr>
        <p:spPr>
          <a:xfrm>
            <a:off x="2699792" y="6356350"/>
            <a:ext cx="3672408" cy="365125"/>
          </a:xfrm>
          <a:prstGeom prst="rect">
            <a:avLst/>
          </a:prstGeom>
          <a:noFill/>
        </p:spPr>
        <p:txBody>
          <a:bodyPr vert="horz"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Adopted at RASG AFI/1 Meeting, Kampala, 27 Mar 2012 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 rot="16200000" flipH="1">
            <a:off x="3279970" y="3508572"/>
            <a:ext cx="2580170" cy="3889"/>
          </a:xfrm>
          <a:prstGeom prst="line">
            <a:avLst/>
          </a:prstGeom>
          <a:noFill/>
          <a:ln w="28575" cap="flat" cmpd="sng" algn="ctr">
            <a:solidFill>
              <a:srgbClr val="1F497D">
                <a:lumMod val="50000"/>
              </a:srgbClr>
            </a:solidFill>
            <a:prstDash val="solid"/>
          </a:ln>
          <a:effectLst/>
        </p:spPr>
      </p:cxnSp>
      <p:sp>
        <p:nvSpPr>
          <p:cNvPr id="23" name="Rectangle 22"/>
          <p:cNvSpPr/>
          <p:nvPr/>
        </p:nvSpPr>
        <p:spPr>
          <a:xfrm>
            <a:off x="2971800" y="1447800"/>
            <a:ext cx="3276600" cy="1066799"/>
          </a:xfrm>
          <a:prstGeom prst="rect">
            <a:avLst/>
          </a:prstGeom>
          <a:gradFill>
            <a:gsLst>
              <a:gs pos="0">
                <a:srgbClr val="4F81BD">
                  <a:lumMod val="40000"/>
                  <a:lumOff val="60000"/>
                </a:srgbClr>
              </a:gs>
              <a:gs pos="50000">
                <a:srgbClr val="4F81BD">
                  <a:tint val="44500"/>
                  <a:satMod val="160000"/>
                </a:srgbClr>
              </a:gs>
              <a:gs pos="100000">
                <a:srgbClr val="4F81BD">
                  <a:tint val="23500"/>
                  <a:satMod val="160000"/>
                </a:srgbClr>
              </a:gs>
            </a:gsLst>
            <a:lin ang="5400000" scaled="0"/>
          </a:gradFill>
          <a:ln w="3175" cap="flat" cmpd="sng" algn="ctr">
            <a:solidFill>
              <a:srgbClr val="4F81BD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400" b="1" kern="0" dirty="0" smtClean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Chairperson </a:t>
            </a:r>
            <a:r>
              <a:rPr kumimoji="0" lang="en-GB" sz="11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(Nigeria: Dr</a:t>
            </a:r>
            <a:r>
              <a:rPr kumimoji="0" lang="en-GB" sz="1100" b="1" i="0" u="none" strike="noStrike" kern="0" cap="none" spc="0" normalizeH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H. Demuren)</a:t>
            </a:r>
            <a:endParaRPr kumimoji="0" lang="en-GB" sz="11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100" b="1" kern="0" dirty="0" smtClean="0">
                <a:solidFill>
                  <a:sysClr val="windowText" lastClr="000000"/>
                </a:solidFill>
                <a:latin typeface="Calibri"/>
              </a:rPr>
              <a:t>1</a:t>
            </a:r>
            <a:r>
              <a:rPr lang="en-GB" sz="1100" b="1" kern="0" baseline="30000" dirty="0" smtClean="0">
                <a:solidFill>
                  <a:sysClr val="windowText" lastClr="000000"/>
                </a:solidFill>
                <a:latin typeface="Calibri"/>
              </a:rPr>
              <a:t>st</a:t>
            </a:r>
            <a:r>
              <a:rPr lang="en-GB" sz="1100" b="1" kern="0" dirty="0" smtClean="0">
                <a:solidFill>
                  <a:sysClr val="windowText" lastClr="000000"/>
                </a:solidFill>
                <a:latin typeface="Calibri"/>
              </a:rPr>
              <a:t> Vice Chairperson (South Africa)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  <a:r>
              <a:rPr kumimoji="0" lang="en-GB" sz="1100" b="1" i="0" u="none" strike="noStrike" kern="0" cap="none" spc="0" normalizeH="0" baseline="3000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nd</a:t>
            </a:r>
            <a:r>
              <a:rPr kumimoji="0" lang="en-GB" sz="11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Vice Chairperson (Mauritania)</a:t>
            </a:r>
          </a:p>
          <a:p>
            <a:pPr>
              <a:defRPr/>
            </a:pPr>
            <a:r>
              <a:rPr lang="en-GB" sz="1100" b="1" kern="0" dirty="0" smtClean="0">
                <a:solidFill>
                  <a:sysClr val="windowText" lastClr="000000"/>
                </a:solidFill>
              </a:rPr>
              <a:t>3</a:t>
            </a:r>
            <a:r>
              <a:rPr lang="en-GB" sz="1100" b="1" kern="0" baseline="30000" dirty="0" smtClean="0">
                <a:solidFill>
                  <a:sysClr val="windowText" lastClr="000000"/>
                </a:solidFill>
              </a:rPr>
              <a:t>rd</a:t>
            </a:r>
            <a:r>
              <a:rPr lang="en-GB" sz="1100" b="1" kern="0" dirty="0" smtClean="0">
                <a:solidFill>
                  <a:sysClr val="windowText" lastClr="000000"/>
                </a:solidFill>
              </a:rPr>
              <a:t> Vice Chairperson (IATA)</a:t>
            </a:r>
            <a:endParaRPr kumimoji="0" lang="en-GB" sz="11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990600" y="3018100"/>
            <a:ext cx="2612066" cy="1219200"/>
          </a:xfrm>
          <a:prstGeom prst="rect">
            <a:avLst/>
          </a:prstGeom>
          <a:gradFill>
            <a:gsLst>
              <a:gs pos="0">
                <a:srgbClr val="4F81BD">
                  <a:lumMod val="40000"/>
                  <a:lumOff val="60000"/>
                </a:srgbClr>
              </a:gs>
              <a:gs pos="50000">
                <a:srgbClr val="4F81BD">
                  <a:tint val="44500"/>
                  <a:satMod val="160000"/>
                </a:srgbClr>
              </a:gs>
              <a:gs pos="100000">
                <a:srgbClr val="4F81BD">
                  <a:tint val="23500"/>
                  <a:satMod val="160000"/>
                </a:srgbClr>
              </a:gs>
            </a:gsLst>
            <a:lin ang="5400000" scaled="0"/>
          </a:gradFill>
          <a:ln w="3175" cap="flat" cmpd="sng" algn="ctr">
            <a:solidFill>
              <a:srgbClr val="4F81BD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RASG-AFI Steering Committee (RASC)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sz="1100" b="1" kern="0" dirty="0" smtClean="0">
              <a:solidFill>
                <a:sysClr val="windowText" lastClr="000000"/>
              </a:solidFill>
              <a:latin typeface="Calibri"/>
            </a:endParaRPr>
          </a:p>
          <a:p>
            <a:pPr marL="625475" marR="0" lvl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100" b="1" kern="0" dirty="0" smtClean="0">
                <a:solidFill>
                  <a:sysClr val="windowText" lastClr="000000"/>
                </a:solidFill>
                <a:latin typeface="Calibri"/>
              </a:rPr>
              <a:t>Co-Chair (South Africa)</a:t>
            </a:r>
          </a:p>
          <a:p>
            <a:pPr marL="625475" marR="0" lvl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Co-Chair</a:t>
            </a:r>
            <a:r>
              <a:rPr kumimoji="0" lang="en-GB" sz="1100" b="1" i="0" u="none" strike="noStrike" kern="0" cap="none" spc="0" normalizeH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(Mauritania)</a:t>
            </a:r>
          </a:p>
          <a:p>
            <a:pPr marL="625475" marR="0" lvl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100" b="1" kern="0" baseline="0" dirty="0" smtClean="0">
                <a:solidFill>
                  <a:sysClr val="windowText" lastClr="000000"/>
                </a:solidFill>
                <a:latin typeface="Calibri"/>
              </a:rPr>
              <a:t>Co-Chair</a:t>
            </a:r>
            <a:r>
              <a:rPr lang="en-GB" sz="1100" b="1" kern="0" dirty="0" smtClean="0">
                <a:solidFill>
                  <a:sysClr val="windowText" lastClr="000000"/>
                </a:solidFill>
                <a:latin typeface="Calibri"/>
              </a:rPr>
              <a:t> (ICCAIA)</a:t>
            </a:r>
            <a:endParaRPr kumimoji="0" lang="en-GB" sz="11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5486400" y="3276600"/>
            <a:ext cx="1562100" cy="751368"/>
          </a:xfrm>
          <a:prstGeom prst="rect">
            <a:avLst/>
          </a:prstGeom>
          <a:gradFill>
            <a:gsLst>
              <a:gs pos="0">
                <a:srgbClr val="4F81BD">
                  <a:lumMod val="40000"/>
                  <a:lumOff val="60000"/>
                </a:srgbClr>
              </a:gs>
              <a:gs pos="50000">
                <a:srgbClr val="4F81BD">
                  <a:tint val="44500"/>
                  <a:satMod val="160000"/>
                </a:srgbClr>
              </a:gs>
              <a:gs pos="100000">
                <a:srgbClr val="4F81BD">
                  <a:tint val="23500"/>
                  <a:satMod val="160000"/>
                </a:srgbClr>
              </a:gs>
            </a:gsLst>
            <a:lin ang="5400000" scaled="0"/>
          </a:gradFill>
          <a:ln w="3175" cap="flat" cmpd="sng" algn="ctr">
            <a:solidFill>
              <a:srgbClr val="4F81BD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r>
              <a:rPr lang="en-GB" sz="1400" b="1" kern="0" dirty="0" smtClean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Secretariat</a:t>
            </a:r>
          </a:p>
          <a:p>
            <a:pPr algn="ctr">
              <a:defRPr/>
            </a:pPr>
            <a:endParaRPr lang="en-GB" sz="1400" b="1" kern="0" dirty="0" smtClean="0">
              <a:solidFill>
                <a:sysClr val="windowText" lastClr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ICAO WACAF </a:t>
            </a:r>
            <a:r>
              <a:rPr lang="en-GB" sz="1100" kern="0" dirty="0">
                <a:solidFill>
                  <a:sysClr val="windowText" lastClr="000000"/>
                </a:solidFill>
                <a:latin typeface="Calibri"/>
              </a:rPr>
              <a:t>(</a:t>
            </a:r>
            <a:r>
              <a:rPr kumimoji="0" lang="en-GB" sz="11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 ESAF)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3602666" y="3630133"/>
            <a:ext cx="1883734" cy="27467"/>
          </a:xfrm>
          <a:prstGeom prst="line">
            <a:avLst/>
          </a:prstGeom>
          <a:noFill/>
          <a:ln w="28575" cap="flat" cmpd="sng" algn="ctr">
            <a:solidFill>
              <a:srgbClr val="1F497D">
                <a:lumMod val="50000"/>
              </a:srgbClr>
            </a:solidFill>
            <a:prstDash val="solid"/>
          </a:ln>
          <a:effectLst/>
        </p:spPr>
      </p:cxnSp>
      <p:cxnSp>
        <p:nvCxnSpPr>
          <p:cNvPr id="33" name="Straight Connector 32"/>
          <p:cNvCxnSpPr/>
          <p:nvPr/>
        </p:nvCxnSpPr>
        <p:spPr>
          <a:xfrm rot="5400000">
            <a:off x="5060191" y="4953000"/>
            <a:ext cx="304800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Rectangle 33"/>
          <p:cNvSpPr/>
          <p:nvPr/>
        </p:nvSpPr>
        <p:spPr>
          <a:xfrm>
            <a:off x="6111270" y="5105400"/>
            <a:ext cx="1989122" cy="1066800"/>
          </a:xfrm>
          <a:prstGeom prst="rect">
            <a:avLst/>
          </a:prstGeom>
          <a:gradFill>
            <a:gsLst>
              <a:gs pos="0">
                <a:srgbClr val="4F81BD">
                  <a:lumMod val="40000"/>
                  <a:lumOff val="60000"/>
                </a:srgbClr>
              </a:gs>
              <a:gs pos="50000">
                <a:srgbClr val="4F81BD">
                  <a:tint val="44500"/>
                  <a:satMod val="160000"/>
                </a:srgbClr>
              </a:gs>
              <a:gs pos="100000">
                <a:srgbClr val="4F81BD">
                  <a:tint val="23500"/>
                  <a:satMod val="160000"/>
                </a:srgbClr>
              </a:gs>
            </a:gsLst>
            <a:lin ang="5400000" scaled="0"/>
          </a:gradFill>
          <a:ln w="3175" cap="flat" cmpd="sng" algn="ctr">
            <a:solidFill>
              <a:srgbClr val="4F81BD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/>
            <a:r>
              <a:rPr lang="en-GB" sz="1600" b="1" kern="0" dirty="0" smtClean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ESI</a:t>
            </a: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  <a:latin typeface="Calibri"/>
              </a:rPr>
              <a:t>Emerging Safety Issues</a:t>
            </a: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  <a:latin typeface="Calibri"/>
              </a:rPr>
              <a:t>(Runway Safety, LOC, CFIT, etc.)</a:t>
            </a:r>
          </a:p>
          <a:p>
            <a:pPr algn="ctr"/>
            <a:endParaRPr lang="en-GB" sz="1100" kern="0" dirty="0" smtClean="0">
              <a:solidFill>
                <a:sysClr val="windowText" lastClr="000000"/>
              </a:solidFill>
              <a:latin typeface="Calibri"/>
            </a:endParaRP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  <a:latin typeface="Calibri"/>
              </a:rPr>
              <a:t>Champ: </a:t>
            </a: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  <a:latin typeface="Calibri"/>
              </a:rPr>
              <a:t>(Kenya, ACI, ASECNA)</a:t>
            </a:r>
            <a:endParaRPr lang="en-GB" sz="1100" kern="0" dirty="0">
              <a:solidFill>
                <a:sysClr val="windowText" lastClr="000000"/>
              </a:solidFill>
              <a:latin typeface="Calibri"/>
            </a:endParaRPr>
          </a:p>
        </p:txBody>
      </p:sp>
      <p:cxnSp>
        <p:nvCxnSpPr>
          <p:cNvPr id="35" name="Straight Connector 34"/>
          <p:cNvCxnSpPr/>
          <p:nvPr/>
        </p:nvCxnSpPr>
        <p:spPr>
          <a:xfrm rot="5400000">
            <a:off x="2262061" y="4953000"/>
            <a:ext cx="304800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/>
        </p:nvSpPr>
        <p:spPr>
          <a:xfrm>
            <a:off x="1759350" y="5105400"/>
            <a:ext cx="1316670" cy="1066800"/>
          </a:xfrm>
          <a:prstGeom prst="rect">
            <a:avLst/>
          </a:prstGeom>
          <a:gradFill>
            <a:gsLst>
              <a:gs pos="0">
                <a:srgbClr val="4F81BD">
                  <a:lumMod val="40000"/>
                  <a:lumOff val="60000"/>
                </a:srgbClr>
              </a:gs>
              <a:gs pos="50000">
                <a:srgbClr val="4F81BD">
                  <a:tint val="44500"/>
                  <a:satMod val="160000"/>
                </a:srgbClr>
              </a:gs>
              <a:gs pos="100000">
                <a:srgbClr val="4F81BD">
                  <a:tint val="23500"/>
                  <a:satMod val="160000"/>
                </a:srgbClr>
              </a:gs>
            </a:gsLst>
            <a:lin ang="5400000" scaled="0"/>
          </a:gradFill>
          <a:ln w="3175" cap="flat" cmpd="sng" algn="ctr">
            <a:solidFill>
              <a:srgbClr val="4F81BD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/>
            <a:r>
              <a:rPr lang="en-GB" sz="1600" b="1" kern="0" dirty="0" smtClean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SSCs</a:t>
            </a: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  <a:latin typeface="Calibri"/>
              </a:rPr>
              <a:t>Significant Safety Concerns</a:t>
            </a:r>
          </a:p>
          <a:p>
            <a:pPr algn="ctr"/>
            <a:endParaRPr lang="en-GB" sz="1100" kern="0" dirty="0" smtClean="0">
              <a:solidFill>
                <a:sysClr val="windowText" lastClr="000000"/>
              </a:solidFill>
            </a:endParaRP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</a:rPr>
              <a:t>Champ: </a:t>
            </a: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</a:rPr>
              <a:t>(Ghana, AFCAC)</a:t>
            </a:r>
          </a:p>
        </p:txBody>
      </p:sp>
      <p:cxnSp>
        <p:nvCxnSpPr>
          <p:cNvPr id="37" name="Straight Connector 36"/>
          <p:cNvCxnSpPr/>
          <p:nvPr/>
        </p:nvCxnSpPr>
        <p:spPr>
          <a:xfrm>
            <a:off x="2402470" y="4800600"/>
            <a:ext cx="4321455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3243690" y="5105400"/>
            <a:ext cx="1252110" cy="1066800"/>
          </a:xfrm>
          <a:prstGeom prst="rect">
            <a:avLst/>
          </a:prstGeom>
          <a:gradFill>
            <a:gsLst>
              <a:gs pos="0">
                <a:srgbClr val="4F81BD">
                  <a:lumMod val="40000"/>
                  <a:lumOff val="60000"/>
                </a:srgbClr>
              </a:gs>
              <a:gs pos="50000">
                <a:srgbClr val="4F81BD">
                  <a:tint val="44500"/>
                  <a:satMod val="160000"/>
                </a:srgbClr>
              </a:gs>
              <a:gs pos="100000">
                <a:srgbClr val="4F81BD">
                  <a:tint val="23500"/>
                  <a:satMod val="160000"/>
                </a:srgbClr>
              </a:gs>
            </a:gsLst>
            <a:lin ang="5400000" scaled="0"/>
          </a:gradFill>
          <a:ln w="3175" cap="flat" cmpd="sng" algn="ctr">
            <a:solidFill>
              <a:srgbClr val="4F81BD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/>
            <a:r>
              <a:rPr lang="en-GB" sz="1600" b="1" kern="0" dirty="0" smtClean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FSO</a:t>
            </a: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  <a:latin typeface="Calibri"/>
              </a:rPr>
              <a:t>Fundamentals of Safety Oversight</a:t>
            </a:r>
          </a:p>
          <a:p>
            <a:pPr algn="ctr"/>
            <a:endParaRPr lang="en-GB" sz="1100" kern="0" dirty="0" smtClean="0">
              <a:solidFill>
                <a:sysClr val="windowText" lastClr="000000"/>
              </a:solidFill>
              <a:latin typeface="Calibri"/>
            </a:endParaRP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  <a:latin typeface="Calibri"/>
              </a:rPr>
              <a:t>Champ: </a:t>
            </a: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  <a:latin typeface="Calibri"/>
              </a:rPr>
              <a:t>(Senegal, Uganda)</a:t>
            </a:r>
            <a:endParaRPr lang="en-GB" sz="1100" kern="0" dirty="0">
              <a:solidFill>
                <a:sysClr val="windowText" lastClr="000000"/>
              </a:solidFill>
              <a:latin typeface="Calibri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1770925" y="4419600"/>
            <a:ext cx="5638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GB" b="1" dirty="0" smtClean="0">
                <a:ln w="11430"/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Safety Support Teams</a:t>
            </a:r>
            <a:endParaRPr lang="en-GB" b="1" dirty="0">
              <a:ln w="11430"/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4648200" y="5105400"/>
            <a:ext cx="1295400" cy="1066800"/>
          </a:xfrm>
          <a:prstGeom prst="rect">
            <a:avLst/>
          </a:prstGeom>
          <a:gradFill>
            <a:gsLst>
              <a:gs pos="0">
                <a:srgbClr val="4F81BD">
                  <a:lumMod val="40000"/>
                  <a:lumOff val="60000"/>
                </a:srgbClr>
              </a:gs>
              <a:gs pos="50000">
                <a:srgbClr val="4F81BD">
                  <a:tint val="44500"/>
                  <a:satMod val="160000"/>
                </a:srgbClr>
              </a:gs>
              <a:gs pos="100000">
                <a:srgbClr val="4F81BD">
                  <a:tint val="23500"/>
                  <a:satMod val="160000"/>
                </a:srgbClr>
              </a:gs>
            </a:gsLst>
            <a:lin ang="5400000" scaled="0"/>
          </a:gradFill>
          <a:ln w="3175" cap="flat" cmpd="sng" algn="ctr">
            <a:solidFill>
              <a:srgbClr val="4F81BD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/>
            <a:r>
              <a:rPr lang="en-GB" sz="1600" b="1" kern="0" dirty="0" smtClean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AI</a:t>
            </a: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  <a:latin typeface="Calibri"/>
              </a:rPr>
              <a:t>Accident Investigation</a:t>
            </a:r>
          </a:p>
          <a:p>
            <a:pPr algn="ctr"/>
            <a:endParaRPr lang="en-GB" sz="1100" kern="0" dirty="0" smtClean="0">
              <a:solidFill>
                <a:sysClr val="windowText" lastClr="000000"/>
              </a:solidFill>
              <a:latin typeface="Calibri"/>
            </a:endParaRP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  <a:latin typeface="Calibri"/>
              </a:rPr>
              <a:t>Champ: </a:t>
            </a: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  <a:latin typeface="Calibri"/>
              </a:rPr>
              <a:t>(Ethiopia, IFALPA)</a:t>
            </a:r>
            <a:endParaRPr lang="en-GB" sz="1100" kern="0" dirty="0">
              <a:solidFill>
                <a:sysClr val="windowText" lastClr="000000"/>
              </a:solidFill>
              <a:latin typeface="Calibri"/>
            </a:endParaRPr>
          </a:p>
        </p:txBody>
      </p:sp>
      <p:cxnSp>
        <p:nvCxnSpPr>
          <p:cNvPr id="41" name="Straight Connector 40"/>
          <p:cNvCxnSpPr/>
          <p:nvPr/>
        </p:nvCxnSpPr>
        <p:spPr>
          <a:xfrm rot="5400000">
            <a:off x="6571525" y="4953000"/>
            <a:ext cx="304800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 rot="5400000">
            <a:off x="3657600" y="4953000"/>
            <a:ext cx="304800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med">
    <p:zoom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Safety Performance Framework </a:t>
            </a:r>
            <a:br>
              <a:rPr lang="en-GB" dirty="0" smtClean="0"/>
            </a:br>
            <a:r>
              <a:rPr lang="en-GB" dirty="0" smtClean="0"/>
              <a:t>An Evolution from the SP AFI RAN</a:t>
            </a:r>
            <a:endParaRPr lang="en-GB" dirty="0"/>
          </a:p>
        </p:txBody>
      </p:sp>
      <p:graphicFrame>
        <p:nvGraphicFramePr>
          <p:cNvPr id="6" name="Content Placeholder 5"/>
          <p:cNvGraphicFramePr>
            <a:graphicFrameLocks noGrp="1"/>
          </p:cNvGraphicFramePr>
          <p:nvPr>
            <p:ph idx="1"/>
          </p:nvPr>
        </p:nvGraphicFramePr>
        <p:xfrm>
          <a:off x="2667000" y="1524000"/>
          <a:ext cx="8229600" cy="452596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Project title (Insert, Header &amp; Footer)</a:t>
            </a:r>
            <a:endParaRPr lang="en-US" dirty="0"/>
          </a:p>
        </p:txBody>
      </p:sp>
      <p:grpSp>
        <p:nvGrpSpPr>
          <p:cNvPr id="10" name="Group 9"/>
          <p:cNvGrpSpPr/>
          <p:nvPr/>
        </p:nvGrpSpPr>
        <p:grpSpPr>
          <a:xfrm>
            <a:off x="4405952" y="3200400"/>
            <a:ext cx="4738048" cy="2752130"/>
            <a:chOff x="2196152" y="3276600"/>
            <a:chExt cx="4738048" cy="2752130"/>
          </a:xfrm>
        </p:grpSpPr>
        <p:sp>
          <p:nvSpPr>
            <p:cNvPr id="7" name="TextBox 6"/>
            <p:cNvSpPr txBox="1"/>
            <p:nvPr/>
          </p:nvSpPr>
          <p:spPr>
            <a:xfrm>
              <a:off x="5638800" y="3276600"/>
              <a:ext cx="1295400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dirty="0" smtClean="0">
                  <a:solidFill>
                    <a:schemeClr val="bg1"/>
                  </a:solidFill>
                </a:rPr>
                <a:t>Safety</a:t>
              </a:r>
            </a:p>
            <a:p>
              <a:pPr algn="ctr"/>
              <a:r>
                <a:rPr lang="en-GB" sz="1400" dirty="0" smtClean="0">
                  <a:solidFill>
                    <a:schemeClr val="bg1"/>
                  </a:solidFill>
                </a:rPr>
                <a:t>Enhancement</a:t>
              </a:r>
            </a:p>
            <a:p>
              <a:pPr algn="ctr"/>
              <a:r>
                <a:rPr lang="en-GB" sz="1400" dirty="0" smtClean="0">
                  <a:solidFill>
                    <a:schemeClr val="bg1"/>
                  </a:solidFill>
                </a:rPr>
                <a:t>Initiatives</a:t>
              </a:r>
              <a:endParaRPr lang="en-GB" sz="1400" dirty="0">
                <a:solidFill>
                  <a:schemeClr val="bg1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699075" y="5105400"/>
              <a:ext cx="175260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GB" dirty="0" smtClean="0">
                  <a:solidFill>
                    <a:schemeClr val="bg1"/>
                  </a:solidFill>
                </a:rPr>
                <a:t>Detailed </a:t>
              </a:r>
            </a:p>
            <a:p>
              <a:pPr algn="r"/>
              <a:r>
                <a:rPr lang="en-GB" dirty="0" smtClean="0">
                  <a:solidFill>
                    <a:schemeClr val="bg1"/>
                  </a:solidFill>
                </a:rPr>
                <a:t>Implementation</a:t>
              </a:r>
            </a:p>
            <a:p>
              <a:pPr algn="r"/>
              <a:r>
                <a:rPr lang="en-GB" dirty="0" smtClean="0">
                  <a:solidFill>
                    <a:schemeClr val="bg1"/>
                  </a:solidFill>
                </a:rPr>
                <a:t>Plans</a:t>
              </a:r>
              <a:endParaRPr lang="en-GB" dirty="0">
                <a:solidFill>
                  <a:schemeClr val="bg1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2196152" y="3886200"/>
              <a:ext cx="1295400" cy="4770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500" dirty="0" smtClean="0">
                  <a:solidFill>
                    <a:schemeClr val="bg1"/>
                  </a:solidFill>
                </a:rPr>
                <a:t>Monitor</a:t>
              </a:r>
              <a:endParaRPr lang="en-GB" sz="2500" dirty="0">
                <a:solidFill>
                  <a:schemeClr val="bg1"/>
                </a:solidFill>
              </a:endParaRPr>
            </a:p>
          </p:txBody>
        </p:sp>
      </p:grpSp>
      <p:pic>
        <p:nvPicPr>
          <p:cNvPr id="11" name="Picture 2"/>
          <p:cNvPicPr>
            <a:picLocks noChangeAspect="1" noChangeArrowheads="1"/>
          </p:cNvPicPr>
          <p:nvPr/>
        </p:nvPicPr>
        <p:blipFill>
          <a:blip r:embed="rId8" cstate="screen"/>
          <a:srcRect/>
          <a:stretch>
            <a:fillRect/>
          </a:stretch>
        </p:blipFill>
        <p:spPr bwMode="auto">
          <a:xfrm>
            <a:off x="228600" y="1676400"/>
            <a:ext cx="3290740" cy="4495800"/>
          </a:xfrm>
          <a:prstGeom prst="rect">
            <a:avLst/>
          </a:prstGeom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0151206"/>
              </p:ext>
            </p:extLst>
          </p:nvPr>
        </p:nvGraphicFramePr>
        <p:xfrm>
          <a:off x="152401" y="1169125"/>
          <a:ext cx="8839199" cy="5706110"/>
        </p:xfrm>
        <a:graphic>
          <a:graphicData uri="http://schemas.openxmlformats.org/drawingml/2006/table">
            <a:tbl>
              <a:tblPr/>
              <a:tblGrid>
                <a:gridCol w="1164090"/>
                <a:gridCol w="2338047"/>
                <a:gridCol w="1548833"/>
                <a:gridCol w="1885052"/>
                <a:gridCol w="1903177"/>
              </a:tblGrid>
              <a:tr h="204998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400" b="1" dirty="0">
                          <a:latin typeface="Times New Roman"/>
                          <a:ea typeface="SimSun"/>
                        </a:rPr>
                        <a:t>Input</a:t>
                      </a:r>
                      <a:endParaRPr lang="en-GB" sz="1400" dirty="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400" b="1" dirty="0" smtClean="0">
                          <a:latin typeface="Times New Roman"/>
                          <a:ea typeface="SimSun"/>
                        </a:rPr>
                        <a:t>RASG Process</a:t>
                      </a:r>
                      <a:endParaRPr lang="en-GB" sz="1400" dirty="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400" b="1" smtClean="0">
                          <a:latin typeface="Times New Roman"/>
                          <a:ea typeface="SimSun"/>
                        </a:rPr>
                        <a:t>Output</a:t>
                      </a:r>
                      <a:endParaRPr lang="en-GB" sz="140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400" b="1" smtClean="0">
                          <a:latin typeface="Times New Roman"/>
                          <a:ea typeface="SimSun"/>
                        </a:rPr>
                        <a:t>Outcome</a:t>
                      </a:r>
                      <a:endParaRPr lang="en-GB" sz="140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400" b="1" smtClean="0">
                          <a:latin typeface="Times New Roman"/>
                          <a:ea typeface="SimSun"/>
                        </a:rPr>
                        <a:t>Benefit</a:t>
                      </a:r>
                      <a:endParaRPr lang="en-GB" sz="140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</a:tr>
              <a:tr h="527137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>
                        <a:latin typeface="Times New Roman"/>
                        <a:ea typeface="SimSun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100" b="1" dirty="0" smtClean="0">
                          <a:latin typeface="Times New Roman"/>
                          <a:ea typeface="SimSun"/>
                        </a:rPr>
                        <a:t>AFI States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400" b="1" dirty="0" smtClean="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16002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16002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:</a:t>
                      </a:r>
                    </a:p>
                    <a:p>
                      <a:pPr marL="16002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r>
                        <a:rPr lang="en-GB" sz="1400" b="1" dirty="0" smtClean="0">
                          <a:latin typeface="Times New Roman"/>
                          <a:ea typeface="SimSun"/>
                        </a:rPr>
                        <a:t>Data driven Risk Area Identification</a:t>
                      </a: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None/>
                        <a:tabLst>
                          <a:tab pos="231775" algn="l"/>
                        </a:tabLst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r>
                        <a:rPr lang="en-GB" sz="1400" b="1" dirty="0" smtClean="0">
                          <a:latin typeface="Times New Roman"/>
                          <a:ea typeface="SimSun"/>
                        </a:rPr>
                        <a:t>Safety Enhancement</a:t>
                      </a:r>
                      <a:r>
                        <a:rPr lang="en-GB" sz="1400" b="1" baseline="0" dirty="0" smtClean="0">
                          <a:latin typeface="Times New Roman"/>
                          <a:ea typeface="SimSun"/>
                        </a:rPr>
                        <a:t> Initiatives</a:t>
                      </a:r>
                      <a:r>
                        <a:rPr lang="en-GB" sz="1400" baseline="0" dirty="0" smtClean="0">
                          <a:latin typeface="Times New Roman"/>
                          <a:ea typeface="SimSun"/>
                        </a:rPr>
                        <a:t> (SEI)</a:t>
                      </a: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endParaRPr lang="en-GB" sz="1400" baseline="0" dirty="0" smtClean="0">
                        <a:latin typeface="Times New Roman"/>
                        <a:ea typeface="SimSun"/>
                      </a:endParaRP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r>
                        <a:rPr lang="en-GB" sz="1400" b="1" baseline="0" dirty="0" smtClean="0">
                          <a:latin typeface="Times New Roman"/>
                          <a:ea typeface="SimSun"/>
                        </a:rPr>
                        <a:t>Detailed Implementation Plan </a:t>
                      </a:r>
                      <a:r>
                        <a:rPr lang="en-GB" sz="1400" baseline="0" dirty="0" smtClean="0">
                          <a:latin typeface="Times New Roman"/>
                          <a:ea typeface="SimSun"/>
                        </a:rPr>
                        <a:t>(DIP)</a:t>
                      </a:r>
                    </a:p>
                    <a:p>
                      <a:pPr marL="285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r>
                        <a:rPr lang="en-GB" sz="11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SimSun"/>
                          <a:cs typeface="+mn-cs"/>
                        </a:rPr>
                        <a:t>Tailored State-specific Plans of Action</a:t>
                      </a:r>
                    </a:p>
                    <a:p>
                      <a:pPr marL="285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r>
                        <a:rPr lang="en-GB" sz="11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SimSun"/>
                          <a:cs typeface="+mn-cs"/>
                        </a:rPr>
                        <a:t>Projects</a:t>
                      </a:r>
                    </a:p>
                    <a:p>
                      <a:pPr marL="285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r>
                        <a:rPr lang="en-GB" sz="11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SimSun"/>
                          <a:cs typeface="+mn-cs"/>
                        </a:rPr>
                        <a:t>etc</a:t>
                      </a: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endParaRPr lang="en-GB" sz="1400" baseline="0" dirty="0" smtClean="0">
                        <a:latin typeface="Times New Roman"/>
                        <a:ea typeface="SimSun"/>
                      </a:endParaRP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r>
                        <a:rPr lang="en-GB" sz="1400" b="1" baseline="0" dirty="0" smtClean="0">
                          <a:latin typeface="Times New Roman"/>
                          <a:ea typeface="SimSun"/>
                        </a:rPr>
                        <a:t>Monitor progress </a:t>
                      </a:r>
                      <a:r>
                        <a:rPr lang="en-GB" sz="1400" baseline="0" dirty="0" smtClean="0">
                          <a:latin typeface="Times New Roman"/>
                          <a:ea typeface="SimSun"/>
                        </a:rPr>
                        <a:t>of DIPs</a:t>
                      </a: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endParaRPr lang="en-GB" sz="1400" baseline="0" dirty="0" smtClean="0">
                        <a:latin typeface="Times New Roman"/>
                        <a:ea typeface="SimSun"/>
                      </a:endParaRP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None/>
                        <a:tabLst>
                          <a:tab pos="231775" algn="l"/>
                        </a:tabLst>
                      </a:pPr>
                      <a:endParaRPr lang="en-GB" sz="1400" baseline="0" dirty="0" smtClean="0">
                        <a:latin typeface="Times New Roman"/>
                        <a:ea typeface="SimSun"/>
                      </a:endParaRP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r>
                        <a:rPr lang="en-GB" sz="1400" baseline="0" dirty="0" smtClean="0">
                          <a:latin typeface="Times New Roman"/>
                          <a:ea typeface="SimSun"/>
                        </a:rPr>
                        <a:t>Process </a:t>
                      </a:r>
                      <a:r>
                        <a:rPr lang="en-GB" sz="1400" b="1" baseline="0" dirty="0" smtClean="0">
                          <a:latin typeface="Times New Roman"/>
                          <a:ea typeface="SimSun"/>
                        </a:rPr>
                        <a:t>Feedback</a:t>
                      </a: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endParaRPr lang="en-GB" sz="1400" baseline="0" dirty="0" smtClean="0">
                        <a:latin typeface="Times New Roman"/>
                        <a:ea typeface="SimSun"/>
                      </a:endParaRP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None/>
                        <a:tabLst>
                          <a:tab pos="231775" algn="l"/>
                          <a:tab pos="573088" algn="l"/>
                        </a:tabLst>
                      </a:pPr>
                      <a:r>
                        <a:rPr lang="en-GB" sz="1400" dirty="0" smtClean="0">
                          <a:latin typeface="Times New Roman"/>
                          <a:ea typeface="SimSun"/>
                        </a:rPr>
                        <a:t>			</a:t>
                      </a: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342900" marR="0" lvl="0" indent="-173038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  <a:tabLst>
                          <a:tab pos="274320" algn="l"/>
                        </a:tabLst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Legislative and regulatory requirements compliant with SARPs established.</a:t>
                      </a:r>
                    </a:p>
                    <a:p>
                      <a:pPr marL="342900" marR="0" lvl="0" indent="-173038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  <a:tabLst>
                          <a:tab pos="274320" algn="l"/>
                        </a:tabLst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342900" marR="0" lvl="0" indent="-173038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  <a:tabLst>
                          <a:tab pos="274320" algn="l"/>
                        </a:tabLst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Safety oversight deficiencies and SSCs resolved.</a:t>
                      </a:r>
                    </a:p>
                    <a:p>
                      <a:pPr marL="342900" marR="0" lvl="0" indent="-173038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  <a:tabLst>
                          <a:tab pos="274320" algn="l"/>
                        </a:tabLst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342900" marR="0" lvl="0" indent="-173038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  <a:tabLst>
                          <a:tab pos="274320" algn="l"/>
                        </a:tabLst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Effective and compliant certification and surveillance systems established.</a:t>
                      </a:r>
                    </a:p>
                    <a:p>
                      <a:pPr marL="342900" marR="0" lvl="0" indent="-173038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  <a:tabLst>
                          <a:tab pos="274320" algn="l"/>
                        </a:tabLst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342900" marR="0" lvl="0" indent="-173038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  <a:tabLst>
                          <a:tab pos="274320" algn="l"/>
                        </a:tabLst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Runway Safety Teams actively identifying Hazards</a:t>
                      </a:r>
                      <a:r>
                        <a:rPr lang="en-GB" sz="1100" baseline="0" dirty="0" smtClean="0">
                          <a:latin typeface="Times New Roman"/>
                          <a:ea typeface="SimSun"/>
                        </a:rPr>
                        <a:t> and implementing mitigation strategies.</a:t>
                      </a:r>
                      <a:endParaRPr lang="en-GB" sz="1400" dirty="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marL="16002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Conformity with GASP GSIs.</a:t>
                      </a: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Improved implementation of the eight safety oversight critical elements.</a:t>
                      </a: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Targeted improvements in operations and airworthiness</a:t>
                      </a: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Creation of a cadre of trained and qualified inspectors and other technical staff.</a:t>
                      </a: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Significant reduction in aircraft accidents and incidents.</a:t>
                      </a: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Significant reduction in Runway related incidents.</a:t>
                      </a: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GB" sz="1400" dirty="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marL="338138" marR="0" indent="-168275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338138" marR="0" lvl="0" indent="-16827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Safe and efficient commercial air transport operations in the AFI Region. </a:t>
                      </a:r>
                    </a:p>
                    <a:p>
                      <a:pPr marL="338138" marR="0" lvl="0" indent="-16827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338138" marR="0" lvl="0" indent="-16827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 Effective implementation of the Yamoussoukro Decision on liberalization of access to air transport in Africa.</a:t>
                      </a:r>
                    </a:p>
                    <a:p>
                      <a:pPr marL="338138" marR="0" lvl="0" indent="-16827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338138" marR="0" lvl="0" indent="-16827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Increased international trade.</a:t>
                      </a:r>
                    </a:p>
                    <a:p>
                      <a:pPr marL="338138" marR="0" lvl="0" indent="-16827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338138" marR="0" lvl="0" indent="-16827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Increased international and regional tourism.</a:t>
                      </a:r>
                    </a:p>
                    <a:p>
                      <a:pPr marL="338138" marR="0" lvl="0" indent="-16827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338138" marR="0" lvl="0" indent="-16827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Enhanced economic development.</a:t>
                      </a:r>
                    </a:p>
                    <a:p>
                      <a:pPr marL="338138" marR="0" lvl="0" indent="-16827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0534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b="1" dirty="0" smtClean="0">
                        <a:latin typeface="Times New Roman"/>
                        <a:ea typeface="SimSun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100" b="1" dirty="0" smtClean="0">
                          <a:latin typeface="Times New Roman"/>
                          <a:ea typeface="SimSun"/>
                        </a:rPr>
                        <a:t>ICAO AFI Plan </a:t>
                      </a: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(Incl. ROST Teams)</a:t>
                      </a: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</a:tr>
              <a:tr h="48320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b="1" dirty="0" smtClean="0">
                        <a:latin typeface="Times New Roman"/>
                        <a:ea typeface="SimSun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100" b="1" dirty="0" smtClean="0">
                          <a:latin typeface="Times New Roman"/>
                          <a:ea typeface="SimSun"/>
                        </a:rPr>
                        <a:t>AFCAC AFI CIS</a:t>
                      </a:r>
                      <a:endParaRPr lang="en-GB" sz="1400" b="1" dirty="0" smtClean="0">
                        <a:latin typeface="Times New Roman"/>
                        <a:ea typeface="SimSun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b="1" dirty="0" smtClean="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</a:tr>
              <a:tr h="1377950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100" b="1" dirty="0">
                          <a:latin typeface="Times New Roman"/>
                          <a:ea typeface="SimSun"/>
                        </a:rPr>
                        <a:t>RSOOs </a:t>
                      </a:r>
                      <a:endParaRPr lang="en-GB" sz="1100" b="1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100" b="0" dirty="0" smtClean="0">
                          <a:latin typeface="Times New Roman"/>
                          <a:ea typeface="SimSun"/>
                        </a:rPr>
                        <a:t>(</a:t>
                      </a:r>
                      <a:r>
                        <a:rPr lang="en-GB" sz="1100" b="0" dirty="0" err="1" smtClean="0">
                          <a:latin typeface="Times New Roman"/>
                          <a:ea typeface="SimSun"/>
                        </a:rPr>
                        <a:t>incl.COSCAPs</a:t>
                      </a:r>
                      <a:r>
                        <a:rPr lang="en-GB" sz="1100" b="0" dirty="0" smtClean="0">
                          <a:latin typeface="Times New Roman"/>
                          <a:ea typeface="SimSun"/>
                        </a:rPr>
                        <a:t>)</a:t>
                      </a:r>
                      <a:endParaRPr lang="en-GB" sz="1100" b="0" dirty="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</a:tr>
              <a:tr h="2137833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100" dirty="0">
                          <a:latin typeface="Times New Roman"/>
                          <a:ea typeface="SimSun"/>
                        </a:rPr>
                        <a:t>Other </a:t>
                      </a:r>
                      <a:r>
                        <a:rPr lang="en-GB" sz="1100" b="1" dirty="0" smtClean="0">
                          <a:latin typeface="Times New Roman"/>
                          <a:ea typeface="SimSun"/>
                        </a:rPr>
                        <a:t>Stakeholders</a:t>
                      </a: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400" dirty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9" name="Right Brace 8"/>
          <p:cNvSpPr/>
          <p:nvPr/>
        </p:nvSpPr>
        <p:spPr>
          <a:xfrm>
            <a:off x="3510072" y="1447799"/>
            <a:ext cx="114300" cy="5147733"/>
          </a:xfrm>
          <a:prstGeom prst="rightBrace">
            <a:avLst>
              <a:gd name="adj1" fmla="val 8333"/>
              <a:gd name="adj2" fmla="val 50183"/>
            </a:avLst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b="1" dirty="0">
              <a:solidFill>
                <a:prstClr val="black"/>
              </a:solidFill>
            </a:endParaRPr>
          </a:p>
        </p:txBody>
      </p:sp>
      <p:sp>
        <p:nvSpPr>
          <p:cNvPr id="10" name="Right Brace 9"/>
          <p:cNvSpPr/>
          <p:nvPr/>
        </p:nvSpPr>
        <p:spPr>
          <a:xfrm>
            <a:off x="5029200" y="1447799"/>
            <a:ext cx="228600" cy="5147734"/>
          </a:xfrm>
          <a:prstGeom prst="rightBrace">
            <a:avLst>
              <a:gd name="adj1" fmla="val 8333"/>
              <a:gd name="adj2" fmla="val 50183"/>
            </a:avLst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b="1" dirty="0">
              <a:solidFill>
                <a:prstClr val="black"/>
              </a:solidFill>
            </a:endParaRPr>
          </a:p>
        </p:txBody>
      </p:sp>
      <p:sp>
        <p:nvSpPr>
          <p:cNvPr id="11" name="Right Brace 10"/>
          <p:cNvSpPr/>
          <p:nvPr/>
        </p:nvSpPr>
        <p:spPr>
          <a:xfrm>
            <a:off x="6858000" y="1447799"/>
            <a:ext cx="228600" cy="5147734"/>
          </a:xfrm>
          <a:prstGeom prst="rightBrace">
            <a:avLst>
              <a:gd name="adj1" fmla="val 8333"/>
              <a:gd name="adj2" fmla="val 50183"/>
            </a:avLst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b="1" dirty="0">
              <a:solidFill>
                <a:prstClr val="black"/>
              </a:solidFill>
            </a:endParaRPr>
          </a:p>
        </p:txBody>
      </p:sp>
      <p:sp>
        <p:nvSpPr>
          <p:cNvPr id="12" name="Down Arrow 11"/>
          <p:cNvSpPr/>
          <p:nvPr/>
        </p:nvSpPr>
        <p:spPr>
          <a:xfrm>
            <a:off x="2038350" y="2550178"/>
            <a:ext cx="228600" cy="228600"/>
          </a:xfrm>
          <a:prstGeom prst="downArrow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3" name="Down Arrow 12"/>
          <p:cNvSpPr/>
          <p:nvPr/>
        </p:nvSpPr>
        <p:spPr>
          <a:xfrm>
            <a:off x="2038350" y="3204874"/>
            <a:ext cx="228600" cy="228600"/>
          </a:xfrm>
          <a:prstGeom prst="downArrow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" name="Down Arrow 13"/>
          <p:cNvSpPr/>
          <p:nvPr/>
        </p:nvSpPr>
        <p:spPr>
          <a:xfrm>
            <a:off x="2038350" y="4480834"/>
            <a:ext cx="228600" cy="228600"/>
          </a:xfrm>
          <a:prstGeom prst="downArrow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" name="Down Arrow 14"/>
          <p:cNvSpPr/>
          <p:nvPr/>
        </p:nvSpPr>
        <p:spPr>
          <a:xfrm>
            <a:off x="2038350" y="5041794"/>
            <a:ext cx="228600" cy="228600"/>
          </a:xfrm>
          <a:prstGeom prst="downArrow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 rot="5400000">
            <a:off x="2064962" y="5776687"/>
            <a:ext cx="176588" cy="4837"/>
          </a:xfrm>
          <a:prstGeom prst="line">
            <a:avLst/>
          </a:prstGeom>
          <a:ln>
            <a:headEnd type="oval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 rot="10800000">
            <a:off x="1385207" y="5839731"/>
            <a:ext cx="762000" cy="0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 rot="16200000" flipV="1">
            <a:off x="223380" y="4701192"/>
            <a:ext cx="2289202" cy="7238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7"/>
          <p:cNvCxnSpPr/>
          <p:nvPr/>
        </p:nvCxnSpPr>
        <p:spPr>
          <a:xfrm>
            <a:off x="1383152" y="3505200"/>
            <a:ext cx="125790" cy="2520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 rot="16200000" flipV="1">
            <a:off x="118935" y="4068737"/>
            <a:ext cx="2493137" cy="2284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>
            <a:off x="1383152" y="2893080"/>
            <a:ext cx="125790" cy="2520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rot="16200000" flipV="1">
            <a:off x="118935" y="3476689"/>
            <a:ext cx="2493137" cy="2284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1383152" y="2241425"/>
            <a:ext cx="125790" cy="2520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solidFill>
                  <a:prstClr val="white"/>
                </a:solidFill>
              </a:rPr>
              <a:t>RASG-AFI Initiative </a:t>
            </a:r>
            <a:r>
              <a:rPr lang="en-GB" dirty="0" smtClean="0">
                <a:solidFill>
                  <a:prstClr val="white"/>
                </a:solidFill>
              </a:rPr>
              <a:t>Integration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98768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838200"/>
          </a:xfrm>
        </p:spPr>
        <p:txBody>
          <a:bodyPr/>
          <a:lstStyle/>
          <a:p>
            <a:r>
              <a:rPr lang="en-GB" dirty="0" smtClean="0"/>
              <a:t>ICAO Plans of Action in AFI Region</a:t>
            </a:r>
            <a:endParaRPr lang="en-GB" dirty="0"/>
          </a:p>
        </p:txBody>
      </p:sp>
      <p:grpSp>
        <p:nvGrpSpPr>
          <p:cNvPr id="2" name="Group 177"/>
          <p:cNvGrpSpPr/>
          <p:nvPr/>
        </p:nvGrpSpPr>
        <p:grpSpPr>
          <a:xfrm>
            <a:off x="1066800" y="1219200"/>
            <a:ext cx="8001000" cy="457200"/>
            <a:chOff x="1066800" y="1143000"/>
            <a:chExt cx="8001000" cy="457200"/>
          </a:xfrm>
        </p:grpSpPr>
        <p:sp>
          <p:nvSpPr>
            <p:cNvPr id="101" name="Rectangle 100"/>
            <p:cNvSpPr/>
            <p:nvPr/>
          </p:nvSpPr>
          <p:spPr>
            <a:xfrm>
              <a:off x="1066800" y="1143000"/>
              <a:ext cx="3429000" cy="228600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2060"/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400" b="1" dirty="0" smtClean="0"/>
                <a:t>2011</a:t>
              </a:r>
              <a:endParaRPr lang="en-GB" sz="1400" b="1" dirty="0"/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4495800" y="1143000"/>
              <a:ext cx="4572000" cy="228600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2060"/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400" b="1" dirty="0" smtClean="0"/>
                <a:t>2012</a:t>
              </a:r>
              <a:endParaRPr lang="en-GB" sz="1400" b="1" dirty="0"/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1066800" y="1371600"/>
              <a:ext cx="2438400" cy="228600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2060"/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400" b="1" dirty="0" smtClean="0"/>
                <a:t>Q3</a:t>
              </a:r>
              <a:endParaRPr lang="en-GB" sz="1400" b="1" dirty="0"/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7010400" y="1371600"/>
              <a:ext cx="2057400" cy="228600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2060"/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400" b="1" dirty="0" smtClean="0"/>
                <a:t>Q2</a:t>
              </a:r>
              <a:endParaRPr lang="en-GB" sz="1400" b="1" dirty="0"/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2971800" y="1371600"/>
              <a:ext cx="1524784" cy="228600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2060"/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400" b="1" dirty="0" smtClean="0"/>
                <a:t>Q4</a:t>
              </a:r>
              <a:endParaRPr lang="en-GB" sz="1400" b="1" dirty="0"/>
            </a:p>
          </p:txBody>
        </p:sp>
      </p:grpSp>
      <p:sp>
        <p:nvSpPr>
          <p:cNvPr id="107" name="Rectangle 106"/>
          <p:cNvSpPr/>
          <p:nvPr/>
        </p:nvSpPr>
        <p:spPr>
          <a:xfrm>
            <a:off x="4495800" y="1447800"/>
            <a:ext cx="2514600" cy="228600"/>
          </a:xfrm>
          <a:prstGeom prst="rect">
            <a:avLst/>
          </a:prstGeom>
          <a:solidFill>
            <a:srgbClr val="0070C0"/>
          </a:solidFill>
          <a:ln>
            <a:solidFill>
              <a:srgbClr val="002060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b="1" dirty="0" smtClean="0"/>
              <a:t>Q1</a:t>
            </a:r>
            <a:endParaRPr lang="en-GB" sz="1400" b="1" dirty="0"/>
          </a:p>
        </p:txBody>
      </p:sp>
      <p:cxnSp>
        <p:nvCxnSpPr>
          <p:cNvPr id="110" name="Straight Connector 109"/>
          <p:cNvCxnSpPr/>
          <p:nvPr/>
        </p:nvCxnSpPr>
        <p:spPr>
          <a:xfrm>
            <a:off x="1447800" y="4024800"/>
            <a:ext cx="73152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Rectangle 110"/>
          <p:cNvSpPr/>
          <p:nvPr/>
        </p:nvSpPr>
        <p:spPr>
          <a:xfrm>
            <a:off x="76200" y="1738800"/>
            <a:ext cx="971913" cy="23622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en-GB" sz="2800" b="1" dirty="0" smtClean="0">
                <a:solidFill>
                  <a:schemeClr val="tx1"/>
                </a:solidFill>
              </a:rPr>
              <a:t>ESAF</a:t>
            </a:r>
            <a:endParaRPr lang="en-GB" sz="1600" b="1" dirty="0" smtClean="0">
              <a:solidFill>
                <a:schemeClr val="tx1"/>
              </a:solidFill>
            </a:endParaRPr>
          </a:p>
        </p:txBody>
      </p:sp>
      <p:grpSp>
        <p:nvGrpSpPr>
          <p:cNvPr id="4" name="Group 209"/>
          <p:cNvGrpSpPr/>
          <p:nvPr/>
        </p:nvGrpSpPr>
        <p:grpSpPr>
          <a:xfrm>
            <a:off x="2362200" y="2133600"/>
            <a:ext cx="833883" cy="1891200"/>
            <a:chOff x="2177633" y="1233000"/>
            <a:chExt cx="833883" cy="1891200"/>
          </a:xfrm>
        </p:grpSpPr>
        <p:sp>
          <p:nvSpPr>
            <p:cNvPr id="113" name="Isosceles Triangle 112"/>
            <p:cNvSpPr/>
            <p:nvPr/>
          </p:nvSpPr>
          <p:spPr>
            <a:xfrm>
              <a:off x="2478116" y="2992821"/>
              <a:ext cx="152400" cy="131379"/>
            </a:xfrm>
            <a:prstGeom prst="triangle">
              <a:avLst/>
            </a:prstGeom>
            <a:ln w="12700"/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000" dirty="0"/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2177633" y="1233000"/>
              <a:ext cx="83388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000" b="1" dirty="0" smtClean="0">
                  <a:solidFill>
                    <a:srgbClr val="FF0000"/>
                  </a:solidFill>
                </a:rPr>
                <a:t>Djibouti</a:t>
              </a:r>
              <a:br>
                <a:rPr lang="en-GB" sz="1000" b="1" dirty="0" smtClean="0">
                  <a:solidFill>
                    <a:srgbClr val="FF0000"/>
                  </a:solidFill>
                </a:rPr>
              </a:br>
              <a:r>
                <a:rPr lang="en-GB" sz="1000" b="1" dirty="0" smtClean="0">
                  <a:solidFill>
                    <a:srgbClr val="FF0000"/>
                  </a:solidFill>
                </a:rPr>
                <a:t>(Sept 25-27)</a:t>
              </a:r>
              <a:endParaRPr lang="en-GB" sz="10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15" name="Straight Connector 114"/>
            <p:cNvCxnSpPr>
              <a:stCxn id="113" idx="0"/>
            </p:cNvCxnSpPr>
            <p:nvPr/>
          </p:nvCxnSpPr>
          <p:spPr>
            <a:xfrm rot="5400000" flipH="1" flipV="1">
              <a:off x="1876348" y="2311079"/>
              <a:ext cx="1359711" cy="377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209"/>
          <p:cNvGrpSpPr/>
          <p:nvPr/>
        </p:nvGrpSpPr>
        <p:grpSpPr>
          <a:xfrm>
            <a:off x="1295400" y="2667000"/>
            <a:ext cx="606256" cy="1357800"/>
            <a:chOff x="2291449" y="1766400"/>
            <a:chExt cx="606256" cy="1357800"/>
          </a:xfrm>
        </p:grpSpPr>
        <p:sp>
          <p:nvSpPr>
            <p:cNvPr id="120" name="Isosceles Triangle 119"/>
            <p:cNvSpPr/>
            <p:nvPr/>
          </p:nvSpPr>
          <p:spPr>
            <a:xfrm>
              <a:off x="2514600" y="2992821"/>
              <a:ext cx="152400" cy="131379"/>
            </a:xfrm>
            <a:prstGeom prst="triangle">
              <a:avLst/>
            </a:prstGeom>
            <a:ln w="12700"/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000" dirty="0"/>
            </a:p>
          </p:txBody>
        </p:sp>
        <p:cxnSp>
          <p:nvCxnSpPr>
            <p:cNvPr id="131" name="Straight Connector 130"/>
            <p:cNvCxnSpPr>
              <a:stCxn id="120" idx="0"/>
              <a:endCxn id="132" idx="2"/>
            </p:cNvCxnSpPr>
            <p:nvPr/>
          </p:nvCxnSpPr>
          <p:spPr>
            <a:xfrm rot="5400000" flipH="1" flipV="1">
              <a:off x="2179533" y="2577778"/>
              <a:ext cx="826311" cy="3777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" name="TextBox 131"/>
            <p:cNvSpPr txBox="1"/>
            <p:nvPr/>
          </p:nvSpPr>
          <p:spPr>
            <a:xfrm>
              <a:off x="2291449" y="1766400"/>
              <a:ext cx="60625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000" b="1" dirty="0" smtClean="0">
                  <a:solidFill>
                    <a:srgbClr val="FF0000"/>
                  </a:solidFill>
                </a:rPr>
                <a:t>Zambia</a:t>
              </a:r>
              <a:br>
                <a:rPr lang="en-GB" sz="1000" b="1" dirty="0" smtClean="0">
                  <a:solidFill>
                    <a:srgbClr val="FF0000"/>
                  </a:solidFill>
                </a:rPr>
              </a:br>
              <a:r>
                <a:rPr lang="en-GB" sz="1000" b="1" dirty="0" smtClean="0">
                  <a:solidFill>
                    <a:srgbClr val="FF0000"/>
                  </a:solidFill>
                </a:rPr>
                <a:t>(Jul 6-8)</a:t>
              </a:r>
              <a:endParaRPr lang="en-GB" sz="10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" name="Group 209"/>
          <p:cNvGrpSpPr/>
          <p:nvPr/>
        </p:nvGrpSpPr>
        <p:grpSpPr>
          <a:xfrm>
            <a:off x="1676400" y="2209800"/>
            <a:ext cx="886782" cy="1815000"/>
            <a:chOff x="2151186" y="1766400"/>
            <a:chExt cx="886782" cy="1357800"/>
          </a:xfrm>
        </p:grpSpPr>
        <p:sp>
          <p:nvSpPr>
            <p:cNvPr id="137" name="Isosceles Triangle 136"/>
            <p:cNvSpPr/>
            <p:nvPr/>
          </p:nvSpPr>
          <p:spPr>
            <a:xfrm>
              <a:off x="2514600" y="2992821"/>
              <a:ext cx="152400" cy="131379"/>
            </a:xfrm>
            <a:prstGeom prst="triangle">
              <a:avLst/>
            </a:prstGeom>
            <a:ln w="12700"/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000" dirty="0"/>
            </a:p>
          </p:txBody>
        </p:sp>
        <p:cxnSp>
          <p:nvCxnSpPr>
            <p:cNvPr id="144" name="Straight Connector 143"/>
            <p:cNvCxnSpPr>
              <a:stCxn id="137" idx="0"/>
              <a:endCxn id="145" idx="2"/>
            </p:cNvCxnSpPr>
            <p:nvPr/>
          </p:nvCxnSpPr>
          <p:spPr>
            <a:xfrm rot="5400000" flipH="1" flipV="1">
              <a:off x="2129139" y="2527384"/>
              <a:ext cx="927099" cy="3777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TextBox 144"/>
            <p:cNvSpPr txBox="1"/>
            <p:nvPr/>
          </p:nvSpPr>
          <p:spPr>
            <a:xfrm>
              <a:off x="2151186" y="1766400"/>
              <a:ext cx="886782" cy="29932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000" b="1" dirty="0" smtClean="0">
                  <a:solidFill>
                    <a:srgbClr val="FF0000"/>
                  </a:solidFill>
                </a:rPr>
                <a:t>Mozambique</a:t>
              </a:r>
              <a:br>
                <a:rPr lang="en-GB" sz="1000" b="1" dirty="0" smtClean="0">
                  <a:solidFill>
                    <a:srgbClr val="FF0000"/>
                  </a:solidFill>
                </a:rPr>
              </a:br>
              <a:r>
                <a:rPr lang="en-GB" sz="1000" b="1" dirty="0" smtClean="0">
                  <a:solidFill>
                    <a:srgbClr val="FF0000"/>
                  </a:solidFill>
                </a:rPr>
                <a:t>(Sep 12-13)</a:t>
              </a:r>
              <a:endParaRPr lang="en-GB" sz="1000" b="1" dirty="0">
                <a:solidFill>
                  <a:srgbClr val="FF0000"/>
                </a:solidFill>
              </a:endParaRPr>
            </a:p>
          </p:txBody>
        </p:sp>
      </p:grpSp>
      <p:sp>
        <p:nvSpPr>
          <p:cNvPr id="154" name="Rectangle 153"/>
          <p:cNvSpPr/>
          <p:nvPr/>
        </p:nvSpPr>
        <p:spPr>
          <a:xfrm>
            <a:off x="76200" y="1725000"/>
            <a:ext cx="8991600" cy="2376000"/>
          </a:xfrm>
          <a:prstGeom prst="rect">
            <a:avLst/>
          </a:prstGeom>
          <a:noFill/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7" name="Group 209"/>
          <p:cNvGrpSpPr/>
          <p:nvPr/>
        </p:nvGrpSpPr>
        <p:grpSpPr>
          <a:xfrm>
            <a:off x="2057400" y="3350668"/>
            <a:ext cx="788999" cy="674132"/>
            <a:chOff x="2200077" y="2450068"/>
            <a:chExt cx="788999" cy="674132"/>
          </a:xfrm>
        </p:grpSpPr>
        <p:sp>
          <p:nvSpPr>
            <p:cNvPr id="156" name="Isosceles Triangle 155"/>
            <p:cNvSpPr/>
            <p:nvPr/>
          </p:nvSpPr>
          <p:spPr>
            <a:xfrm>
              <a:off x="2514600" y="2992821"/>
              <a:ext cx="152400" cy="131379"/>
            </a:xfrm>
            <a:prstGeom prst="triangle">
              <a:avLst/>
            </a:prstGeom>
            <a:ln w="12700"/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000" dirty="0"/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2200077" y="2450068"/>
              <a:ext cx="78899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000" b="1" dirty="0" smtClean="0">
                  <a:solidFill>
                    <a:srgbClr val="FF0000"/>
                  </a:solidFill>
                </a:rPr>
                <a:t>Rwanda</a:t>
              </a:r>
              <a:br>
                <a:rPr lang="en-GB" sz="1000" b="1" dirty="0" smtClean="0">
                  <a:solidFill>
                    <a:srgbClr val="FF0000"/>
                  </a:solidFill>
                </a:rPr>
              </a:br>
              <a:r>
                <a:rPr lang="en-GB" sz="1000" b="1" dirty="0" smtClean="0">
                  <a:solidFill>
                    <a:srgbClr val="FF0000"/>
                  </a:solidFill>
                </a:rPr>
                <a:t>(Sep 15-16)</a:t>
              </a:r>
              <a:endParaRPr lang="en-GB" sz="10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70" name="Straight Connector 169"/>
            <p:cNvCxnSpPr>
              <a:stCxn id="156" idx="0"/>
              <a:endCxn id="162" idx="2"/>
            </p:cNvCxnSpPr>
            <p:nvPr/>
          </p:nvCxnSpPr>
          <p:spPr>
            <a:xfrm flipV="1">
              <a:off x="2590800" y="2850178"/>
              <a:ext cx="3777" cy="142643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1" name="TextBox 170"/>
          <p:cNvSpPr txBox="1"/>
          <p:nvPr/>
        </p:nvSpPr>
        <p:spPr>
          <a:xfrm>
            <a:off x="4359658" y="2362200"/>
            <a:ext cx="84991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>
                <a:solidFill>
                  <a:srgbClr val="FF0000"/>
                </a:solidFill>
              </a:rPr>
              <a:t>Madagascar</a:t>
            </a:r>
            <a:endParaRPr lang="en-GB" sz="1000" b="1" dirty="0" smtClean="0">
              <a:solidFill>
                <a:srgbClr val="FF0000"/>
              </a:solidFill>
              <a:hlinkClick r:id="rId3" action="ppaction://hlinkfile"/>
            </a:endParaRPr>
          </a:p>
          <a:p>
            <a:pPr algn="ctr"/>
            <a:r>
              <a:rPr lang="en-GB" sz="1000" b="1" dirty="0" smtClean="0">
                <a:solidFill>
                  <a:srgbClr val="FF0000"/>
                </a:solidFill>
              </a:rPr>
              <a:t>(Jan 12-13)</a:t>
            </a:r>
            <a:endParaRPr lang="en-GB" sz="1000" b="1" dirty="0">
              <a:solidFill>
                <a:srgbClr val="FF0000"/>
              </a:solidFill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6023437" y="2971800"/>
            <a:ext cx="71205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/>
              <a:t>Botswana</a:t>
            </a:r>
          </a:p>
          <a:p>
            <a:pPr algn="ctr"/>
            <a:r>
              <a:rPr lang="en-GB" sz="1000" b="1" dirty="0" smtClean="0"/>
              <a:t>(Mar 1)</a:t>
            </a:r>
            <a:endParaRPr lang="en-GB" sz="1000" b="1" dirty="0"/>
          </a:p>
        </p:txBody>
      </p:sp>
      <p:sp>
        <p:nvSpPr>
          <p:cNvPr id="175" name="TextBox 174"/>
          <p:cNvSpPr txBox="1"/>
          <p:nvPr/>
        </p:nvSpPr>
        <p:spPr>
          <a:xfrm>
            <a:off x="5779840" y="2057400"/>
            <a:ext cx="6062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>
                <a:solidFill>
                  <a:srgbClr val="FF0000"/>
                </a:solidFill>
              </a:rPr>
              <a:t>Lesotho</a:t>
            </a:r>
          </a:p>
          <a:p>
            <a:pPr algn="ctr"/>
            <a:r>
              <a:rPr lang="en-GB" sz="1000" b="1" dirty="0" smtClean="0">
                <a:solidFill>
                  <a:srgbClr val="FF0000"/>
                </a:solidFill>
              </a:rPr>
              <a:t>(Feb27)</a:t>
            </a:r>
            <a:endParaRPr lang="en-GB" sz="1000" b="1" dirty="0">
              <a:solidFill>
                <a:srgbClr val="FF0000"/>
              </a:solidFill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5542910" y="2663952"/>
            <a:ext cx="72006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/>
              <a:t>Swaziland</a:t>
            </a:r>
          </a:p>
          <a:p>
            <a:pPr algn="ctr"/>
            <a:r>
              <a:rPr lang="en-GB" sz="1000" b="1" dirty="0" smtClean="0"/>
              <a:t>(Feb 23)</a:t>
            </a:r>
            <a:endParaRPr lang="en-GB" sz="1000" b="1" dirty="0"/>
          </a:p>
        </p:txBody>
      </p:sp>
      <p:sp>
        <p:nvSpPr>
          <p:cNvPr id="177" name="TextBox 176"/>
          <p:cNvSpPr txBox="1"/>
          <p:nvPr/>
        </p:nvSpPr>
        <p:spPr>
          <a:xfrm>
            <a:off x="3443622" y="2370522"/>
            <a:ext cx="6591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/>
              <a:t>Comoros</a:t>
            </a:r>
            <a:br>
              <a:rPr lang="en-GB" sz="1000" b="1" dirty="0" smtClean="0"/>
            </a:br>
            <a:r>
              <a:rPr lang="en-GB" sz="1000" b="1" dirty="0" smtClean="0"/>
              <a:t>(Dec  19)</a:t>
            </a:r>
            <a:endParaRPr lang="en-GB" sz="1000" b="1" dirty="0"/>
          </a:p>
        </p:txBody>
      </p:sp>
      <p:sp>
        <p:nvSpPr>
          <p:cNvPr id="182" name="TextBox 181"/>
          <p:cNvSpPr txBox="1"/>
          <p:nvPr/>
        </p:nvSpPr>
        <p:spPr>
          <a:xfrm>
            <a:off x="4541520" y="2831963"/>
            <a:ext cx="7681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/>
              <a:t>Eritrea</a:t>
            </a:r>
          </a:p>
          <a:p>
            <a:pPr algn="ctr"/>
            <a:r>
              <a:rPr lang="en-GB" sz="1000" b="1" dirty="0" smtClean="0"/>
              <a:t>(Jan 30-31)</a:t>
            </a:r>
            <a:endParaRPr lang="en-GB" sz="1000" b="1" dirty="0"/>
          </a:p>
        </p:txBody>
      </p:sp>
      <p:sp>
        <p:nvSpPr>
          <p:cNvPr id="184" name="TextBox 183"/>
          <p:cNvSpPr txBox="1"/>
          <p:nvPr/>
        </p:nvSpPr>
        <p:spPr>
          <a:xfrm>
            <a:off x="5137598" y="3181290"/>
            <a:ext cx="57099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/>
              <a:t>Angola</a:t>
            </a:r>
          </a:p>
          <a:p>
            <a:pPr algn="ctr"/>
            <a:r>
              <a:rPr lang="en-GB" sz="1000" b="1" dirty="0" smtClean="0"/>
              <a:t>(Feb 6)</a:t>
            </a:r>
            <a:endParaRPr lang="en-GB" sz="1000" b="1" dirty="0"/>
          </a:p>
        </p:txBody>
      </p:sp>
      <p:sp>
        <p:nvSpPr>
          <p:cNvPr id="185" name="TextBox 184"/>
          <p:cNvSpPr txBox="1"/>
          <p:nvPr/>
        </p:nvSpPr>
        <p:spPr>
          <a:xfrm>
            <a:off x="6250002" y="2438400"/>
            <a:ext cx="58221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/>
              <a:t>Malawi</a:t>
            </a:r>
          </a:p>
          <a:p>
            <a:pPr algn="ctr"/>
            <a:r>
              <a:rPr lang="en-GB" sz="1000" b="1" dirty="0" smtClean="0"/>
              <a:t>(Mar 7)</a:t>
            </a:r>
            <a:endParaRPr lang="en-GB" sz="1000" b="1" dirty="0"/>
          </a:p>
        </p:txBody>
      </p:sp>
      <p:sp>
        <p:nvSpPr>
          <p:cNvPr id="187" name="Isosceles Triangle 186"/>
          <p:cNvSpPr/>
          <p:nvPr/>
        </p:nvSpPr>
        <p:spPr>
          <a:xfrm>
            <a:off x="3685032" y="3886200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cxnSp>
        <p:nvCxnSpPr>
          <p:cNvPr id="188" name="Straight Connector 187"/>
          <p:cNvCxnSpPr>
            <a:stCxn id="187" idx="0"/>
          </p:cNvCxnSpPr>
          <p:nvPr/>
        </p:nvCxnSpPr>
        <p:spPr>
          <a:xfrm rot="5400000" flipH="1" flipV="1">
            <a:off x="3209432" y="3322432"/>
            <a:ext cx="1115568" cy="1196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9" name="Isosceles Triangle 188"/>
          <p:cNvSpPr/>
          <p:nvPr/>
        </p:nvSpPr>
        <p:spPr>
          <a:xfrm>
            <a:off x="4693920" y="3886200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cxnSp>
        <p:nvCxnSpPr>
          <p:cNvPr id="192" name="Straight Connector 191"/>
          <p:cNvCxnSpPr>
            <a:stCxn id="189" idx="0"/>
            <a:endCxn id="171" idx="2"/>
          </p:cNvCxnSpPr>
          <p:nvPr/>
        </p:nvCxnSpPr>
        <p:spPr>
          <a:xfrm rot="5400000" flipH="1" flipV="1">
            <a:off x="4215422" y="3317008"/>
            <a:ext cx="1123890" cy="1449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Isosceles Triangle 192"/>
          <p:cNvSpPr/>
          <p:nvPr/>
        </p:nvSpPr>
        <p:spPr>
          <a:xfrm>
            <a:off x="4846320" y="3886200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cxnSp>
        <p:nvCxnSpPr>
          <p:cNvPr id="215" name="Straight Connector 214"/>
          <p:cNvCxnSpPr>
            <a:stCxn id="193" idx="0"/>
          </p:cNvCxnSpPr>
          <p:nvPr/>
        </p:nvCxnSpPr>
        <p:spPr>
          <a:xfrm rot="5400000" flipH="1" flipV="1">
            <a:off x="4743115" y="3703715"/>
            <a:ext cx="361890" cy="308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6" name="Isosceles Triangle 215"/>
          <p:cNvSpPr/>
          <p:nvPr/>
        </p:nvSpPr>
        <p:spPr>
          <a:xfrm>
            <a:off x="5343147" y="3886200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cxnSp>
        <p:nvCxnSpPr>
          <p:cNvPr id="217" name="Straight Connector 216"/>
          <p:cNvCxnSpPr>
            <a:stCxn id="216" idx="0"/>
          </p:cNvCxnSpPr>
          <p:nvPr/>
        </p:nvCxnSpPr>
        <p:spPr>
          <a:xfrm rot="5400000" flipH="1" flipV="1">
            <a:off x="5268820" y="3731927"/>
            <a:ext cx="304800" cy="37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8" name="Isosceles Triangle 217"/>
          <p:cNvSpPr/>
          <p:nvPr/>
        </p:nvSpPr>
        <p:spPr>
          <a:xfrm>
            <a:off x="5814181" y="3886200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cxnSp>
        <p:nvCxnSpPr>
          <p:cNvPr id="223" name="Straight Connector 222"/>
          <p:cNvCxnSpPr>
            <a:stCxn id="218" idx="0"/>
          </p:cNvCxnSpPr>
          <p:nvPr/>
        </p:nvCxnSpPr>
        <p:spPr>
          <a:xfrm rot="5400000" flipH="1" flipV="1">
            <a:off x="5485593" y="3468850"/>
            <a:ext cx="822138" cy="1256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Isosceles Triangle 223"/>
          <p:cNvSpPr/>
          <p:nvPr/>
        </p:nvSpPr>
        <p:spPr>
          <a:xfrm>
            <a:off x="5987917" y="3898077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cxnSp>
        <p:nvCxnSpPr>
          <p:cNvPr id="225" name="Straight Connector 224"/>
          <p:cNvCxnSpPr>
            <a:stCxn id="224" idx="0"/>
          </p:cNvCxnSpPr>
          <p:nvPr/>
        </p:nvCxnSpPr>
        <p:spPr>
          <a:xfrm rot="5400000" flipH="1" flipV="1">
            <a:off x="5353259" y="3168369"/>
            <a:ext cx="1440567" cy="1885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6" name="Isosceles Triangle 225"/>
          <p:cNvSpPr/>
          <p:nvPr/>
        </p:nvSpPr>
        <p:spPr>
          <a:xfrm>
            <a:off x="6298813" y="3889248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cxnSp>
        <p:nvCxnSpPr>
          <p:cNvPr id="227" name="Straight Connector 226"/>
          <p:cNvCxnSpPr>
            <a:stCxn id="226" idx="0"/>
          </p:cNvCxnSpPr>
          <p:nvPr/>
        </p:nvCxnSpPr>
        <p:spPr>
          <a:xfrm rot="5400000" flipH="1" flipV="1">
            <a:off x="6118569" y="3628354"/>
            <a:ext cx="517338" cy="445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8" name="Isosceles Triangle 227"/>
          <p:cNvSpPr/>
          <p:nvPr/>
        </p:nvSpPr>
        <p:spPr>
          <a:xfrm>
            <a:off x="6457309" y="3889248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cxnSp>
        <p:nvCxnSpPr>
          <p:cNvPr id="229" name="Straight Connector 228"/>
          <p:cNvCxnSpPr>
            <a:stCxn id="228" idx="0"/>
          </p:cNvCxnSpPr>
          <p:nvPr/>
        </p:nvCxnSpPr>
        <p:spPr>
          <a:xfrm rot="5400000" flipH="1" flipV="1">
            <a:off x="6011939" y="3360080"/>
            <a:ext cx="1050738" cy="759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0" name="Straight Connector 229"/>
          <p:cNvCxnSpPr/>
          <p:nvPr/>
        </p:nvCxnSpPr>
        <p:spPr>
          <a:xfrm>
            <a:off x="1447800" y="6414600"/>
            <a:ext cx="73152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1" name="Rectangle 230"/>
          <p:cNvSpPr/>
          <p:nvPr/>
        </p:nvSpPr>
        <p:spPr>
          <a:xfrm>
            <a:off x="76200" y="4128600"/>
            <a:ext cx="971913" cy="23622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en-GB" sz="2800" b="1" dirty="0" smtClean="0">
                <a:solidFill>
                  <a:schemeClr val="tx1"/>
                </a:solidFill>
              </a:rPr>
              <a:t>WACAF</a:t>
            </a:r>
            <a:endParaRPr lang="en-GB" sz="1600" b="1" dirty="0" smtClean="0">
              <a:solidFill>
                <a:schemeClr val="tx1"/>
              </a:solidFill>
            </a:endParaRPr>
          </a:p>
        </p:txBody>
      </p:sp>
      <p:sp>
        <p:nvSpPr>
          <p:cNvPr id="232" name="Rectangle 231"/>
          <p:cNvSpPr/>
          <p:nvPr/>
        </p:nvSpPr>
        <p:spPr>
          <a:xfrm>
            <a:off x="76200" y="4114800"/>
            <a:ext cx="8991600" cy="2376000"/>
          </a:xfrm>
          <a:prstGeom prst="rect">
            <a:avLst/>
          </a:prstGeom>
          <a:noFill/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8" name="Group 209"/>
          <p:cNvGrpSpPr/>
          <p:nvPr/>
        </p:nvGrpSpPr>
        <p:grpSpPr>
          <a:xfrm>
            <a:off x="1295400" y="5130868"/>
            <a:ext cx="737702" cy="1283732"/>
            <a:chOff x="1463726" y="1840468"/>
            <a:chExt cx="737702" cy="1283732"/>
          </a:xfrm>
        </p:grpSpPr>
        <p:sp>
          <p:nvSpPr>
            <p:cNvPr id="234" name="Isosceles Triangle 233"/>
            <p:cNvSpPr/>
            <p:nvPr/>
          </p:nvSpPr>
          <p:spPr>
            <a:xfrm>
              <a:off x="1752600" y="2992821"/>
              <a:ext cx="152400" cy="131379"/>
            </a:xfrm>
            <a:prstGeom prst="triangle">
              <a:avLst/>
            </a:prstGeom>
            <a:ln w="12700"/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000" dirty="0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1463726" y="1840468"/>
              <a:ext cx="73770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000" b="1" dirty="0" smtClean="0">
                  <a:solidFill>
                    <a:srgbClr val="FF0000"/>
                  </a:solidFill>
                </a:rPr>
                <a:t>Gabon</a:t>
              </a:r>
              <a:br>
                <a:rPr lang="en-GB" sz="1000" b="1" dirty="0" smtClean="0">
                  <a:solidFill>
                    <a:srgbClr val="FF0000"/>
                  </a:solidFill>
                </a:rPr>
              </a:br>
              <a:r>
                <a:rPr lang="en-GB" sz="1000" b="1" dirty="0" smtClean="0">
                  <a:solidFill>
                    <a:srgbClr val="FF0000"/>
                  </a:solidFill>
                </a:rPr>
                <a:t>(Jul 21-22)</a:t>
              </a:r>
              <a:endParaRPr lang="en-GB" sz="10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236" name="Straight Connector 235"/>
            <p:cNvCxnSpPr>
              <a:stCxn id="234" idx="0"/>
              <a:endCxn id="235" idx="2"/>
            </p:cNvCxnSpPr>
            <p:nvPr/>
          </p:nvCxnSpPr>
          <p:spPr>
            <a:xfrm flipV="1">
              <a:off x="1828800" y="2240578"/>
              <a:ext cx="3777" cy="752243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209"/>
          <p:cNvGrpSpPr/>
          <p:nvPr/>
        </p:nvGrpSpPr>
        <p:grpSpPr>
          <a:xfrm>
            <a:off x="2158503" y="4204800"/>
            <a:ext cx="788999" cy="2207060"/>
            <a:chOff x="1487278" y="917140"/>
            <a:chExt cx="788999" cy="2207060"/>
          </a:xfrm>
        </p:grpSpPr>
        <p:sp>
          <p:nvSpPr>
            <p:cNvPr id="239" name="Isosceles Triangle 238"/>
            <p:cNvSpPr/>
            <p:nvPr/>
          </p:nvSpPr>
          <p:spPr>
            <a:xfrm>
              <a:off x="1801801" y="2992821"/>
              <a:ext cx="152400" cy="131379"/>
            </a:xfrm>
            <a:prstGeom prst="triangle">
              <a:avLst/>
            </a:prstGeom>
            <a:ln w="12700"/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000" dirty="0"/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1487278" y="917140"/>
              <a:ext cx="78899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000" b="1" dirty="0" smtClean="0"/>
                <a:t>DR Congo</a:t>
              </a:r>
              <a:br>
                <a:rPr lang="en-GB" sz="1000" b="1" dirty="0" smtClean="0"/>
              </a:br>
              <a:r>
                <a:rPr lang="en-GB" sz="1000" b="1" dirty="0" smtClean="0"/>
                <a:t>(Sep 26-29)</a:t>
              </a:r>
              <a:endParaRPr lang="en-GB" sz="1000" b="1" dirty="0"/>
            </a:p>
          </p:txBody>
        </p:sp>
        <p:cxnSp>
          <p:nvCxnSpPr>
            <p:cNvPr id="241" name="Straight Connector 240"/>
            <p:cNvCxnSpPr>
              <a:stCxn id="239" idx="0"/>
              <a:endCxn id="240" idx="2"/>
            </p:cNvCxnSpPr>
            <p:nvPr/>
          </p:nvCxnSpPr>
          <p:spPr>
            <a:xfrm rot="5400000" flipH="1" flipV="1">
              <a:off x="1042104" y="2153148"/>
              <a:ext cx="1675571" cy="3777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209"/>
          <p:cNvGrpSpPr/>
          <p:nvPr/>
        </p:nvGrpSpPr>
        <p:grpSpPr>
          <a:xfrm>
            <a:off x="1566770" y="4625269"/>
            <a:ext cx="1465466" cy="1786591"/>
            <a:chOff x="920448" y="1337609"/>
            <a:chExt cx="1465466" cy="1786591"/>
          </a:xfrm>
        </p:grpSpPr>
        <p:sp>
          <p:nvSpPr>
            <p:cNvPr id="243" name="Isosceles Triangle 242"/>
            <p:cNvSpPr/>
            <p:nvPr/>
          </p:nvSpPr>
          <p:spPr>
            <a:xfrm>
              <a:off x="1559564" y="2992821"/>
              <a:ext cx="152400" cy="131379"/>
            </a:xfrm>
            <a:prstGeom prst="triangle">
              <a:avLst/>
            </a:prstGeom>
            <a:ln w="12700"/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000" dirty="0"/>
            </a:p>
          </p:txBody>
        </p:sp>
        <p:sp>
          <p:nvSpPr>
            <p:cNvPr id="244" name="TextBox 243"/>
            <p:cNvSpPr txBox="1"/>
            <p:nvPr/>
          </p:nvSpPr>
          <p:spPr>
            <a:xfrm>
              <a:off x="920448" y="1337609"/>
              <a:ext cx="146546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000" b="1" dirty="0" smtClean="0"/>
                <a:t>Central African Republic</a:t>
              </a:r>
              <a:br>
                <a:rPr lang="en-GB" sz="1000" b="1" dirty="0" smtClean="0"/>
              </a:br>
              <a:r>
                <a:rPr lang="en-GB" sz="1000" b="1" dirty="0" smtClean="0"/>
                <a:t>(Sep 23-30)</a:t>
              </a:r>
              <a:endParaRPr lang="en-GB" sz="1000" b="1" dirty="0"/>
            </a:p>
          </p:txBody>
        </p:sp>
        <p:cxnSp>
          <p:nvCxnSpPr>
            <p:cNvPr id="245" name="Straight Connector 244"/>
            <p:cNvCxnSpPr>
              <a:endCxn id="244" idx="2"/>
            </p:cNvCxnSpPr>
            <p:nvPr/>
          </p:nvCxnSpPr>
          <p:spPr>
            <a:xfrm rot="5400000" flipH="1" flipV="1">
              <a:off x="1023730" y="2363390"/>
              <a:ext cx="1255121" cy="3781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6" name="Rectangle 245"/>
          <p:cNvSpPr/>
          <p:nvPr/>
        </p:nvSpPr>
        <p:spPr>
          <a:xfrm>
            <a:off x="7238999" y="2727960"/>
            <a:ext cx="1789212" cy="2453640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47" name="Rectangle 246"/>
          <p:cNvSpPr/>
          <p:nvPr/>
        </p:nvSpPr>
        <p:spPr>
          <a:xfrm>
            <a:off x="7238999" y="2727960"/>
            <a:ext cx="1789212" cy="296333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CA" sz="1200" b="1" dirty="0" smtClean="0"/>
              <a:t>OVERALL LEGEND </a:t>
            </a:r>
            <a:endParaRPr lang="en-CA" sz="1200" b="1" dirty="0"/>
          </a:p>
        </p:txBody>
      </p:sp>
      <p:sp>
        <p:nvSpPr>
          <p:cNvPr id="248" name="Rectangle 247"/>
          <p:cNvSpPr/>
          <p:nvPr/>
        </p:nvSpPr>
        <p:spPr>
          <a:xfrm>
            <a:off x="7313550" y="4714086"/>
            <a:ext cx="447303" cy="251435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400" b="1" dirty="0" smtClean="0">
                <a:solidFill>
                  <a:schemeClr val="tx2">
                    <a:lumMod val="50000"/>
                    <a:lumOff val="50000"/>
                  </a:schemeClr>
                </a:solidFill>
              </a:rPr>
              <a:t>5</a:t>
            </a:r>
            <a:endParaRPr lang="en-GB" sz="1400" b="1" dirty="0">
              <a:solidFill>
                <a:schemeClr val="tx2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49" name="Rectangle 248"/>
          <p:cNvSpPr/>
          <p:nvPr/>
        </p:nvSpPr>
        <p:spPr>
          <a:xfrm>
            <a:off x="7313550" y="3857598"/>
            <a:ext cx="447303" cy="25161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400" b="1" dirty="0" smtClean="0">
                <a:solidFill>
                  <a:schemeClr val="tx1"/>
                </a:solidFill>
              </a:rPr>
              <a:t>10</a:t>
            </a:r>
            <a:endParaRPr lang="en-GB" sz="1400" b="1" dirty="0">
              <a:solidFill>
                <a:schemeClr val="tx1"/>
              </a:solidFill>
            </a:endParaRPr>
          </a:p>
        </p:txBody>
      </p:sp>
      <p:sp>
        <p:nvSpPr>
          <p:cNvPr id="250" name="TextBox 249"/>
          <p:cNvSpPr txBox="1"/>
          <p:nvPr/>
        </p:nvSpPr>
        <p:spPr>
          <a:xfrm>
            <a:off x="7789246" y="4515966"/>
            <a:ext cx="973753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 smtClean="0"/>
              <a:t>Plan of Action  under preparation</a:t>
            </a:r>
          </a:p>
        </p:txBody>
      </p:sp>
      <p:sp>
        <p:nvSpPr>
          <p:cNvPr id="254" name="TextBox 253"/>
          <p:cNvSpPr txBox="1"/>
          <p:nvPr/>
        </p:nvSpPr>
        <p:spPr>
          <a:xfrm>
            <a:off x="7788522" y="3628998"/>
            <a:ext cx="1126878" cy="875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 smtClean="0"/>
              <a:t>Plan of Action prepared and presented to the States for acceptance</a:t>
            </a:r>
          </a:p>
        </p:txBody>
      </p:sp>
      <p:sp>
        <p:nvSpPr>
          <p:cNvPr id="255" name="TextBox 254"/>
          <p:cNvSpPr txBox="1"/>
          <p:nvPr/>
        </p:nvSpPr>
        <p:spPr>
          <a:xfrm>
            <a:off x="7114032" y="5382768"/>
            <a:ext cx="54373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>
                <a:solidFill>
                  <a:schemeClr val="tx2">
                    <a:lumMod val="50000"/>
                    <a:lumOff val="50000"/>
                  </a:schemeClr>
                </a:solidFill>
              </a:rPr>
              <a:t>Liberia</a:t>
            </a:r>
          </a:p>
          <a:p>
            <a:pPr algn="ctr"/>
            <a:r>
              <a:rPr lang="en-GB" sz="1000" b="1" dirty="0" smtClean="0">
                <a:solidFill>
                  <a:schemeClr val="tx2">
                    <a:lumMod val="50000"/>
                    <a:lumOff val="50000"/>
                  </a:schemeClr>
                </a:solidFill>
              </a:rPr>
              <a:t>(TBD)</a:t>
            </a:r>
            <a:endParaRPr lang="en-GB" sz="1000" b="1" dirty="0">
              <a:solidFill>
                <a:schemeClr val="tx2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6" name="TextBox 255"/>
          <p:cNvSpPr txBox="1"/>
          <p:nvPr/>
        </p:nvSpPr>
        <p:spPr>
          <a:xfrm>
            <a:off x="6116224" y="4648200"/>
            <a:ext cx="83820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00" b="1" dirty="0" smtClean="0">
                <a:solidFill>
                  <a:schemeClr val="tx2">
                    <a:lumMod val="50000"/>
                    <a:lumOff val="50000"/>
                  </a:schemeClr>
                </a:solidFill>
              </a:rPr>
              <a:t>Sao Tome &amp; Principe</a:t>
            </a:r>
          </a:p>
          <a:p>
            <a:pPr algn="ctr"/>
            <a:r>
              <a:rPr lang="en-GB" sz="1000" b="1" dirty="0" smtClean="0">
                <a:solidFill>
                  <a:schemeClr val="tx2">
                    <a:lumMod val="50000"/>
                    <a:lumOff val="50000"/>
                  </a:schemeClr>
                </a:solidFill>
              </a:rPr>
              <a:t>(Mar TBD)</a:t>
            </a:r>
            <a:endParaRPr lang="en-GB" sz="1000" b="1" dirty="0">
              <a:solidFill>
                <a:schemeClr val="tx2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7" name="TextBox 256"/>
          <p:cNvSpPr txBox="1"/>
          <p:nvPr/>
        </p:nvSpPr>
        <p:spPr>
          <a:xfrm>
            <a:off x="6053087" y="5562600"/>
            <a:ext cx="95731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>
                <a:solidFill>
                  <a:schemeClr val="tx2">
                    <a:lumMod val="50000"/>
                    <a:lumOff val="50000"/>
                  </a:schemeClr>
                </a:solidFill>
              </a:rPr>
              <a:t>Mauritania</a:t>
            </a:r>
          </a:p>
          <a:p>
            <a:pPr algn="ctr"/>
            <a:r>
              <a:rPr lang="en-GB" sz="1000" b="1" dirty="0" smtClean="0">
                <a:solidFill>
                  <a:schemeClr val="tx2">
                    <a:lumMod val="50000"/>
                    <a:lumOff val="50000"/>
                  </a:schemeClr>
                </a:solidFill>
              </a:rPr>
              <a:t>(Mar  5-7 TBD)</a:t>
            </a:r>
            <a:endParaRPr lang="en-GB" sz="1000" b="1" dirty="0">
              <a:solidFill>
                <a:schemeClr val="tx2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>
            <a:off x="6104032" y="5181600"/>
            <a:ext cx="84350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>
                <a:solidFill>
                  <a:schemeClr val="tx2">
                    <a:lumMod val="50000"/>
                    <a:lumOff val="50000"/>
                  </a:schemeClr>
                </a:solidFill>
              </a:rPr>
              <a:t>Sierra Leone</a:t>
            </a:r>
          </a:p>
          <a:p>
            <a:pPr algn="ctr"/>
            <a:r>
              <a:rPr lang="en-GB" sz="1000" b="1" dirty="0" smtClean="0">
                <a:solidFill>
                  <a:schemeClr val="tx2">
                    <a:lumMod val="50000"/>
                    <a:lumOff val="50000"/>
                  </a:schemeClr>
                </a:solidFill>
              </a:rPr>
              <a:t>(Mar TBD)</a:t>
            </a:r>
            <a:endParaRPr lang="en-GB" sz="1000" b="1" dirty="0">
              <a:solidFill>
                <a:schemeClr val="tx2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9" name="TextBox 258"/>
          <p:cNvSpPr txBox="1"/>
          <p:nvPr/>
        </p:nvSpPr>
        <p:spPr>
          <a:xfrm>
            <a:off x="6927684" y="5708904"/>
            <a:ext cx="9300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>
                <a:solidFill>
                  <a:schemeClr val="tx2">
                    <a:lumMod val="50000"/>
                    <a:lumOff val="50000"/>
                  </a:schemeClr>
                </a:solidFill>
              </a:rPr>
              <a:t>Guinea Bissau</a:t>
            </a:r>
          </a:p>
          <a:p>
            <a:pPr algn="ctr"/>
            <a:r>
              <a:rPr lang="en-GB" sz="1000" b="1" dirty="0" smtClean="0">
                <a:solidFill>
                  <a:schemeClr val="tx2">
                    <a:lumMod val="50000"/>
                    <a:lumOff val="50000"/>
                  </a:schemeClr>
                </a:solidFill>
              </a:rPr>
              <a:t>(TBD)</a:t>
            </a:r>
            <a:endParaRPr lang="en-GB" sz="1000" b="1" dirty="0">
              <a:solidFill>
                <a:schemeClr val="tx2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1" name="Group 113"/>
          <p:cNvGrpSpPr/>
          <p:nvPr/>
        </p:nvGrpSpPr>
        <p:grpSpPr>
          <a:xfrm>
            <a:off x="3066973" y="5133000"/>
            <a:ext cx="1040670" cy="1274147"/>
            <a:chOff x="4920071" y="2743200"/>
            <a:chExt cx="1040670" cy="1274147"/>
          </a:xfrm>
        </p:grpSpPr>
        <p:sp>
          <p:nvSpPr>
            <p:cNvPr id="261" name="TextBox 260"/>
            <p:cNvSpPr txBox="1"/>
            <p:nvPr/>
          </p:nvSpPr>
          <p:spPr>
            <a:xfrm>
              <a:off x="4920071" y="2743200"/>
              <a:ext cx="104067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b="1" dirty="0" smtClean="0">
                  <a:solidFill>
                    <a:srgbClr val="FF0000"/>
                  </a:solidFill>
                </a:rPr>
                <a:t>Equatorial Guinea</a:t>
              </a:r>
            </a:p>
            <a:p>
              <a:pPr algn="ctr"/>
              <a:r>
                <a:rPr lang="en-GB" sz="1000" b="1" dirty="0" smtClean="0">
                  <a:solidFill>
                    <a:srgbClr val="FF0000"/>
                  </a:solidFill>
                </a:rPr>
                <a:t>(Dec 12-14)</a:t>
              </a:r>
              <a:endParaRPr lang="en-GB" sz="1000" b="1" dirty="0">
                <a:solidFill>
                  <a:srgbClr val="FF0000"/>
                </a:solidFill>
              </a:endParaRPr>
            </a:p>
          </p:txBody>
        </p:sp>
        <p:sp>
          <p:nvSpPr>
            <p:cNvPr id="262" name="Isosceles Triangle 261"/>
            <p:cNvSpPr/>
            <p:nvPr/>
          </p:nvSpPr>
          <p:spPr>
            <a:xfrm>
              <a:off x="5351141" y="3885968"/>
              <a:ext cx="152400" cy="131379"/>
            </a:xfrm>
            <a:prstGeom prst="triangle">
              <a:avLst/>
            </a:prstGeom>
            <a:ln w="12700"/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000" dirty="0"/>
            </a:p>
          </p:txBody>
        </p:sp>
        <p:cxnSp>
          <p:nvCxnSpPr>
            <p:cNvPr id="263" name="Straight Connector 262"/>
            <p:cNvCxnSpPr>
              <a:stCxn id="262" idx="0"/>
            </p:cNvCxnSpPr>
            <p:nvPr/>
          </p:nvCxnSpPr>
          <p:spPr>
            <a:xfrm flipV="1">
              <a:off x="5427341" y="3133725"/>
              <a:ext cx="3777" cy="752243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31"/>
          <p:cNvGrpSpPr/>
          <p:nvPr/>
        </p:nvGrpSpPr>
        <p:grpSpPr>
          <a:xfrm>
            <a:off x="3498043" y="4504290"/>
            <a:ext cx="821059" cy="1905060"/>
            <a:chOff x="5274941" y="2114490"/>
            <a:chExt cx="821059" cy="1905060"/>
          </a:xfrm>
        </p:grpSpPr>
        <p:sp>
          <p:nvSpPr>
            <p:cNvPr id="265" name="TextBox 264"/>
            <p:cNvSpPr txBox="1"/>
            <p:nvPr/>
          </p:nvSpPr>
          <p:spPr>
            <a:xfrm>
              <a:off x="5274941" y="2114490"/>
              <a:ext cx="82105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b="1" dirty="0" smtClean="0">
                  <a:solidFill>
                    <a:srgbClr val="FF0000"/>
                  </a:solidFill>
                </a:rPr>
                <a:t>Benin</a:t>
              </a:r>
            </a:p>
            <a:p>
              <a:pPr algn="ctr"/>
              <a:r>
                <a:rPr lang="en-GB" sz="1000" b="1" dirty="0" smtClean="0">
                  <a:solidFill>
                    <a:srgbClr val="FF0000"/>
                  </a:solidFill>
                </a:rPr>
                <a:t>(Dec 19-21)</a:t>
              </a:r>
              <a:endParaRPr lang="en-GB" sz="1000" b="1" dirty="0">
                <a:solidFill>
                  <a:srgbClr val="FF0000"/>
                </a:solidFill>
              </a:endParaRPr>
            </a:p>
          </p:txBody>
        </p:sp>
        <p:sp>
          <p:nvSpPr>
            <p:cNvPr id="266" name="Isosceles Triangle 265"/>
            <p:cNvSpPr/>
            <p:nvPr/>
          </p:nvSpPr>
          <p:spPr>
            <a:xfrm>
              <a:off x="5592450" y="3888171"/>
              <a:ext cx="152400" cy="131379"/>
            </a:xfrm>
            <a:prstGeom prst="triangle">
              <a:avLst/>
            </a:prstGeom>
            <a:ln w="12700"/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000" dirty="0"/>
            </a:p>
          </p:txBody>
        </p:sp>
        <p:cxnSp>
          <p:nvCxnSpPr>
            <p:cNvPr id="267" name="Straight Connector 266"/>
            <p:cNvCxnSpPr>
              <a:stCxn id="266" idx="0"/>
            </p:cNvCxnSpPr>
            <p:nvPr/>
          </p:nvCxnSpPr>
          <p:spPr>
            <a:xfrm rot="16200000" flipV="1">
              <a:off x="4975512" y="3195032"/>
              <a:ext cx="1373571" cy="12707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8" name="Rectangle 267"/>
          <p:cNvSpPr/>
          <p:nvPr/>
        </p:nvSpPr>
        <p:spPr>
          <a:xfrm>
            <a:off x="7301494" y="3235404"/>
            <a:ext cx="457200" cy="181314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400" b="1" dirty="0" smtClean="0">
                <a:solidFill>
                  <a:srgbClr val="FF0000"/>
                </a:solidFill>
              </a:rPr>
              <a:t>9</a:t>
            </a:r>
            <a:endParaRPr lang="en-GB" sz="1400" b="1" dirty="0">
              <a:solidFill>
                <a:srgbClr val="FF0000"/>
              </a:solidFill>
            </a:endParaRPr>
          </a:p>
        </p:txBody>
      </p:sp>
      <p:sp>
        <p:nvSpPr>
          <p:cNvPr id="269" name="TextBox 268"/>
          <p:cNvSpPr txBox="1"/>
          <p:nvPr/>
        </p:nvSpPr>
        <p:spPr>
          <a:xfrm>
            <a:off x="7779234" y="3115056"/>
            <a:ext cx="1198659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 smtClean="0"/>
              <a:t>Plan of Action accepted by the States</a:t>
            </a:r>
          </a:p>
        </p:txBody>
      </p:sp>
      <p:sp>
        <p:nvSpPr>
          <p:cNvPr id="270" name="TextBox 269"/>
          <p:cNvSpPr txBox="1"/>
          <p:nvPr/>
        </p:nvSpPr>
        <p:spPr>
          <a:xfrm>
            <a:off x="5351141" y="4504486"/>
            <a:ext cx="82105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00" b="1" dirty="0" smtClean="0"/>
              <a:t>Congo</a:t>
            </a:r>
          </a:p>
          <a:p>
            <a:pPr algn="ctr"/>
            <a:r>
              <a:rPr lang="en-GB" sz="1000" b="1" dirty="0" smtClean="0"/>
              <a:t>(Feb 23-24)</a:t>
            </a:r>
            <a:endParaRPr lang="en-GB" sz="1000" b="1" dirty="0"/>
          </a:p>
        </p:txBody>
      </p:sp>
      <p:sp>
        <p:nvSpPr>
          <p:cNvPr id="271" name="Isosceles Triangle 270"/>
          <p:cNvSpPr/>
          <p:nvPr/>
        </p:nvSpPr>
        <p:spPr>
          <a:xfrm>
            <a:off x="5668650" y="6278167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cxnSp>
        <p:nvCxnSpPr>
          <p:cNvPr id="272" name="Straight Connector 271"/>
          <p:cNvCxnSpPr>
            <a:stCxn id="271" idx="0"/>
          </p:cNvCxnSpPr>
          <p:nvPr/>
        </p:nvCxnSpPr>
        <p:spPr>
          <a:xfrm rot="16200000" flipV="1">
            <a:off x="5051712" y="5585028"/>
            <a:ext cx="1373571" cy="1270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3" name="TextBox 272"/>
          <p:cNvSpPr txBox="1"/>
          <p:nvPr/>
        </p:nvSpPr>
        <p:spPr>
          <a:xfrm>
            <a:off x="5205898" y="4142400"/>
            <a:ext cx="78739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/>
              <a:t>Cameroon</a:t>
            </a:r>
          </a:p>
          <a:p>
            <a:pPr algn="ctr"/>
            <a:r>
              <a:rPr lang="en-GB" sz="1000" b="1" dirty="0" smtClean="0"/>
              <a:t>(Feb 21-22)</a:t>
            </a:r>
            <a:endParaRPr lang="en-GB" sz="1000" b="1" dirty="0"/>
          </a:p>
        </p:txBody>
      </p:sp>
      <p:sp>
        <p:nvSpPr>
          <p:cNvPr id="274" name="Isosceles Triangle 273"/>
          <p:cNvSpPr/>
          <p:nvPr/>
        </p:nvSpPr>
        <p:spPr>
          <a:xfrm>
            <a:off x="6421024" y="6276000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sp>
        <p:nvSpPr>
          <p:cNvPr id="275" name="Isosceles Triangle 274"/>
          <p:cNvSpPr/>
          <p:nvPr/>
        </p:nvSpPr>
        <p:spPr>
          <a:xfrm>
            <a:off x="5520929" y="6275119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cxnSp>
        <p:nvCxnSpPr>
          <p:cNvPr id="276" name="Straight Connector 275"/>
          <p:cNvCxnSpPr>
            <a:stCxn id="275" idx="0"/>
          </p:cNvCxnSpPr>
          <p:nvPr/>
        </p:nvCxnSpPr>
        <p:spPr>
          <a:xfrm rot="16200000" flipV="1">
            <a:off x="4729554" y="5407544"/>
            <a:ext cx="1732609" cy="254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Straight Connector 276"/>
          <p:cNvCxnSpPr>
            <a:endCxn id="259" idx="2"/>
          </p:cNvCxnSpPr>
          <p:nvPr/>
        </p:nvCxnSpPr>
        <p:spPr>
          <a:xfrm rot="16200000" flipV="1">
            <a:off x="7296393" y="6205337"/>
            <a:ext cx="196732" cy="408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Isosceles Triangle 277"/>
          <p:cNvSpPr/>
          <p:nvPr/>
        </p:nvSpPr>
        <p:spPr>
          <a:xfrm>
            <a:off x="7312848" y="6276681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cxnSp>
        <p:nvCxnSpPr>
          <p:cNvPr id="279" name="Straight Connector 278"/>
          <p:cNvCxnSpPr/>
          <p:nvPr/>
        </p:nvCxnSpPr>
        <p:spPr>
          <a:xfrm rot="5400000" flipH="1" flipV="1">
            <a:off x="6345327" y="6151473"/>
            <a:ext cx="304800" cy="37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7" name="Slide Number Placeholder 1"/>
          <p:cNvSpPr>
            <a:spLocks noGrp="1"/>
          </p:cNvSpPr>
          <p:nvPr>
            <p:ph type="sldNum" sz="quarter" idx="12"/>
          </p:nvPr>
        </p:nvSpPr>
        <p:spPr>
          <a:xfrm>
            <a:off x="6019800" y="6629400"/>
            <a:ext cx="3124200" cy="228600"/>
          </a:xfrm>
        </p:spPr>
        <p:txBody>
          <a:bodyPr/>
          <a:lstStyle/>
          <a:p>
            <a:fld id="{C97275D5-4C12-42FF-82D2-635AEC9DB89A}" type="slidenum">
              <a:rPr lang="en-US" smtClean="0"/>
              <a:pPr/>
              <a:t>9</a:t>
            </a:fld>
            <a:endParaRPr lang="en-US" dirty="0"/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ICAO">
  <a:themeElements>
    <a:clrScheme name="ICAO_1">
      <a:dk1>
        <a:srgbClr val="000000"/>
      </a:dk1>
      <a:lt1>
        <a:srgbClr val="FFFFFF"/>
      </a:lt1>
      <a:dk2>
        <a:srgbClr val="00153E"/>
      </a:dk2>
      <a:lt2>
        <a:srgbClr val="2C6ABA"/>
      </a:lt2>
      <a:accent1>
        <a:srgbClr val="D31044"/>
      </a:accent1>
      <a:accent2>
        <a:srgbClr val="FFE76D"/>
      </a:accent2>
      <a:accent3>
        <a:srgbClr val="1AB39F"/>
      </a:accent3>
      <a:accent4>
        <a:srgbClr val="738AC8"/>
      </a:accent4>
      <a:accent5>
        <a:srgbClr val="7FD13B"/>
      </a:accent5>
      <a:accent6>
        <a:srgbClr val="FF9900"/>
      </a:accent6>
      <a:hlink>
        <a:srgbClr val="EA157A"/>
      </a:hlink>
      <a:folHlink>
        <a:srgbClr val="7030A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ICAO (2)">
  <a:themeElements>
    <a:clrScheme name="ICA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FFC000"/>
      </a:accent2>
      <a:accent3>
        <a:srgbClr val="5F0060"/>
      </a:accent3>
      <a:accent4>
        <a:srgbClr val="C4BD97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ICAO">
  <a:themeElements>
    <a:clrScheme name="ICAO_1">
      <a:dk1>
        <a:srgbClr val="000000"/>
      </a:dk1>
      <a:lt1>
        <a:srgbClr val="FFFFFF"/>
      </a:lt1>
      <a:dk2>
        <a:srgbClr val="00153E"/>
      </a:dk2>
      <a:lt2>
        <a:srgbClr val="2C6ABA"/>
      </a:lt2>
      <a:accent1>
        <a:srgbClr val="D31044"/>
      </a:accent1>
      <a:accent2>
        <a:srgbClr val="FFE76D"/>
      </a:accent2>
      <a:accent3>
        <a:srgbClr val="1AB39F"/>
      </a:accent3>
      <a:accent4>
        <a:srgbClr val="738AC8"/>
      </a:accent4>
      <a:accent5>
        <a:srgbClr val="7FD13B"/>
      </a:accent5>
      <a:accent6>
        <a:srgbClr val="FF9900"/>
      </a:accent6>
      <a:hlink>
        <a:srgbClr val="EA157A"/>
      </a:hlink>
      <a:folHlink>
        <a:srgbClr val="7030A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Concourse">
      <a:dk1>
        <a:sysClr val="windowText" lastClr="000000"/>
      </a:dk1>
      <a:lt1>
        <a:sysClr val="window" lastClr="FFFFFF"/>
      </a:lt1>
      <a:dk2>
        <a:srgbClr val="464646"/>
      </a:dk2>
      <a:lt2>
        <a:srgbClr val="DEF5FA"/>
      </a:lt2>
      <a:accent1>
        <a:srgbClr val="2DA2BF"/>
      </a:accent1>
      <a:accent2>
        <a:srgbClr val="DA1F28"/>
      </a:accent2>
      <a:accent3>
        <a:srgbClr val="EB641B"/>
      </a:accent3>
      <a:accent4>
        <a:srgbClr val="39639D"/>
      </a:accent4>
      <a:accent5>
        <a:srgbClr val="474B78"/>
      </a:accent5>
      <a:accent6>
        <a:srgbClr val="7D3C4A"/>
      </a:accent6>
      <a:hlink>
        <a:srgbClr val="FF8119"/>
      </a:hlink>
      <a:folHlink>
        <a:srgbClr val="44B9E8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PublishingExpirationDate xmlns="http://schemas.microsoft.com/sharepoint/v3" xsi:nil="true"/>
    <PublishingStartDate xmlns="http://schemas.microsoft.com/sharepoint/v3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Документ" ma:contentTypeID="0x01010054A5655E208A2F42852AC259873231A0" ma:contentTypeVersion="1" ma:contentTypeDescription="Создание документа." ma:contentTypeScope="" ma:versionID="a370d6e454bbef9f1afc726287b2e775">
  <xsd:schema xmlns:xsd="http://www.w3.org/2001/XMLSchema" xmlns:xs="http://www.w3.org/2001/XMLSchema" xmlns:p="http://schemas.microsoft.com/office/2006/metadata/properties" xmlns:ns1="http://schemas.microsoft.com/sharepoint/v3" targetNamespace="http://schemas.microsoft.com/office/2006/metadata/properties" ma:root="true" ma:fieldsID="b9fe1e5f2c4db79edd24de3304d6b8c7" ns1:_="">
    <xsd:import namespace="http://schemas.microsoft.com/sharepoint/v3"/>
    <xsd:element name="properties">
      <xsd:complexType>
        <xsd:sequence>
          <xsd:element name="documentManagement">
            <xsd:complexType>
              <xsd:all>
                <xsd:element ref="ns1:PublishingStartDate" minOccurs="0"/>
                <xsd:element ref="ns1:PublishingExpirationDate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PublishingStartDate" ma:index="8" nillable="true" ma:displayName="Дата начала расписания" ma:description="" ma:hidden="true" ma:internalName="PublishingStartDate">
      <xsd:simpleType>
        <xsd:restriction base="dms:Unknown"/>
      </xsd:simpleType>
    </xsd:element>
    <xsd:element name="PublishingExpirationDate" ma:index="9" nillable="true" ma:displayName="Дата окончания расписания" ma:description="" ma:hidden="true" ma:internalName="PublishingExpirationDate">
      <xsd:simpleType>
        <xsd:restriction base="dms:Unknown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Тип контента"/>
        <xsd:element ref="dc:title" minOccurs="0" maxOccurs="1" ma:index="4" ma:displayName="Название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71ED4649-3ABE-41CC-9740-1E8355BAFC40}"/>
</file>

<file path=customXml/itemProps2.xml><?xml version="1.0" encoding="utf-8"?>
<ds:datastoreItem xmlns:ds="http://schemas.openxmlformats.org/officeDocument/2006/customXml" ds:itemID="{CC402526-89D2-4FA1-8ACA-A69D24FCF86F}"/>
</file>

<file path=customXml/itemProps3.xml><?xml version="1.0" encoding="utf-8"?>
<ds:datastoreItem xmlns:ds="http://schemas.openxmlformats.org/officeDocument/2006/customXml" ds:itemID="{920E3793-33B4-4D74-9FC3-20F241D97F15}"/>
</file>

<file path=docProps/app.xml><?xml version="1.0" encoding="utf-8"?>
<Properties xmlns="http://schemas.openxmlformats.org/officeDocument/2006/extended-properties" xmlns:vt="http://schemas.openxmlformats.org/officeDocument/2006/docPropsVTypes">
  <Template>ICAO</Template>
  <TotalTime>9760</TotalTime>
  <Words>1157</Words>
  <Application>Microsoft Office PowerPoint</Application>
  <PresentationFormat>On-screen Show (4:3)</PresentationFormat>
  <Paragraphs>350</Paragraphs>
  <Slides>9</Slides>
  <Notes>7</Notes>
  <HiddenSlides>0</HiddenSlides>
  <MMClips>0</MMClips>
  <ScaleCrop>false</ScaleCrop>
  <HeadingPairs>
    <vt:vector size="4" baseType="variant">
      <vt:variant>
        <vt:lpstr>Theme</vt:lpstr>
      </vt:variant>
      <vt:variant>
        <vt:i4>4</vt:i4>
      </vt:variant>
      <vt:variant>
        <vt:lpstr>Slide Titles</vt:lpstr>
      </vt:variant>
      <vt:variant>
        <vt:i4>9</vt:i4>
      </vt:variant>
    </vt:vector>
  </HeadingPairs>
  <TitlesOfParts>
    <vt:vector size="13" baseType="lpstr">
      <vt:lpstr>ICAO</vt:lpstr>
      <vt:lpstr>ICAO (2)</vt:lpstr>
      <vt:lpstr>1_ICAO</vt:lpstr>
      <vt:lpstr>Office Theme</vt:lpstr>
      <vt:lpstr>AFI USOAP Results Effective Implementation by State</vt:lpstr>
      <vt:lpstr>Matching Priorities Effective Implementation by State</vt:lpstr>
      <vt:lpstr>Critical elements (CE)</vt:lpstr>
      <vt:lpstr>Critical elements (CE)</vt:lpstr>
      <vt:lpstr>Critical elements (CE)</vt:lpstr>
      <vt:lpstr>RASG-AFI STRUCTURE</vt:lpstr>
      <vt:lpstr>Safety Performance Framework  An Evolution from the SP AFI RAN</vt:lpstr>
      <vt:lpstr>RASG-AFI Initiative Integration</vt:lpstr>
      <vt:lpstr>ICAO Plans of Action in AFI Region</vt:lpstr>
    </vt:vector>
  </TitlesOfParts>
  <Company>I.C.A.O.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D/ANB Presentation </dc:title>
  <dc:creator>smorin</dc:creator>
  <cp:lastModifiedBy>De Leon, Michael</cp:lastModifiedBy>
  <cp:revision>1094</cp:revision>
  <dcterms:created xsi:type="dcterms:W3CDTF">2010-08-25T12:07:28Z</dcterms:created>
  <dcterms:modified xsi:type="dcterms:W3CDTF">2012-05-15T20:45:00Z</dcterms:modified>
  <cp:contentStatus>Final</cp:contentStatus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MarkAsFinal">
    <vt:bool>true</vt:bool>
  </property>
  <property fmtid="{D5CDD505-2E9C-101B-9397-08002B2CF9AE}" pid="3" name="ContentTypeId">
    <vt:lpwstr>0x01010054A5655E208A2F42852AC259873231A0</vt:lpwstr>
  </property>
</Properties>
</file>