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9" r:id="rId2"/>
    <p:sldId id="260" r:id="rId3"/>
    <p:sldId id="266" r:id="rId4"/>
    <p:sldId id="286" r:id="rId5"/>
    <p:sldId id="287" r:id="rId6"/>
    <p:sldId id="267" r:id="rId7"/>
    <p:sldId id="262" r:id="rId8"/>
    <p:sldId id="283" r:id="rId9"/>
    <p:sldId id="284" r:id="rId10"/>
    <p:sldId id="285" r:id="rId11"/>
    <p:sldId id="268" r:id="rId12"/>
    <p:sldId id="276" r:id="rId13"/>
    <p:sldId id="273" r:id="rId14"/>
    <p:sldId id="275" r:id="rId15"/>
    <p:sldId id="277" r:id="rId16"/>
    <p:sldId id="278" r:id="rId17"/>
    <p:sldId id="288" r:id="rId18"/>
    <p:sldId id="282" r:id="rId19"/>
    <p:sldId id="270" r:id="rId20"/>
    <p:sldId id="271" r:id="rId21"/>
    <p:sldId id="289" r:id="rId22"/>
    <p:sldId id="27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044"/>
    <a:srgbClr val="2C6ABA"/>
    <a:srgbClr val="7030A0"/>
    <a:srgbClr val="EA157A"/>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50" autoAdjust="0"/>
  </p:normalViewPr>
  <p:slideViewPr>
    <p:cSldViewPr>
      <p:cViewPr varScale="1">
        <p:scale>
          <a:sx n="85" d="100"/>
          <a:sy n="85" d="100"/>
        </p:scale>
        <p:origin x="-23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4957D8AB-7966-458C-9BE3-02C18DF0CBED}" type="datetimeFigureOut">
              <a:rPr lang="en-US" smtClean="0"/>
              <a:pPr/>
              <a:t>2/8/2013</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257093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115DC285-F2C7-43EB-8980-030AF7421F74}" type="datetimeFigureOut">
              <a:rPr lang="en-US" smtClean="0"/>
              <a:pPr/>
              <a:t>2/8/2013</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390288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5D550C-52CF-4EDD-ABE6-64B9331ADC78}" type="slidenum">
              <a:rPr lang="en-GB" smtClean="0"/>
              <a:pPr/>
              <a:t>1</a:t>
            </a:fld>
            <a:endParaRPr lang="en-GB"/>
          </a:p>
        </p:txBody>
      </p:sp>
    </p:spTree>
    <p:extLst>
      <p:ext uri="{BB962C8B-B14F-4D97-AF65-F5344CB8AC3E}">
        <p14:creationId xmlns:p14="http://schemas.microsoft.com/office/powerpoint/2010/main" val="3866886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1:</a:t>
            </a:r>
          </a:p>
          <a:p>
            <a:r>
              <a:rPr lang="en-US" dirty="0" smtClean="0"/>
              <a:t>Because all the safety management</a:t>
            </a:r>
            <a:r>
              <a:rPr lang="en-US" baseline="0" dirty="0" smtClean="0"/>
              <a:t> </a:t>
            </a:r>
            <a:r>
              <a:rPr lang="en-US" dirty="0" smtClean="0"/>
              <a:t>SARPs  common to all domains have been compiled in one unique document,</a:t>
            </a:r>
            <a:r>
              <a:rPr lang="en-US" baseline="0" dirty="0" smtClean="0"/>
              <a:t> the role played by the State is re-enforced as the main actor managing the safety at the State level: it stresses out the concept of safety performance of the State.</a:t>
            </a:r>
          </a:p>
          <a:p>
            <a:endParaRPr lang="en-US" baseline="0" dirty="0" smtClean="0"/>
          </a:p>
          <a:p>
            <a:r>
              <a:rPr lang="en-US" baseline="0" dirty="0" smtClean="0"/>
              <a:t>Bullet 2:</a:t>
            </a:r>
          </a:p>
          <a:p>
            <a:r>
              <a:rPr lang="en-US" baseline="0" dirty="0" smtClean="0"/>
              <a:t>Annex 19 creates the legal environment for further development of safety management provisions in one unique document and applicable to all domains of the civil aviation.</a:t>
            </a:r>
          </a:p>
          <a:p>
            <a:endParaRPr lang="en-US" baseline="0" dirty="0" smtClean="0"/>
          </a:p>
          <a:p>
            <a:r>
              <a:rPr lang="en-US" baseline="0" dirty="0" smtClean="0"/>
              <a:t>Bullet 3:</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During</a:t>
            </a:r>
            <a:r>
              <a:rPr lang="en-US" b="1" baseline="0" dirty="0" smtClean="0"/>
              <a:t> the final review (AN-WP/8715 and Corr. 1 refers) it was agreed that the Secretariat would work with the ANC to develop a roll-out plan for the New Annex 19.</a:t>
            </a:r>
            <a:endParaRPr lang="en-CA" b="1" dirty="0" smtClean="0"/>
          </a:p>
          <a:p>
            <a:r>
              <a:rPr lang="en-GB" sz="1200" kern="1200" dirty="0" smtClean="0">
                <a:solidFill>
                  <a:schemeClr val="tx1"/>
                </a:solidFill>
                <a:effectLst/>
                <a:latin typeface="+mn-lt"/>
                <a:ea typeface="+mn-ea"/>
                <a:cs typeface="+mn-cs"/>
              </a:rPr>
              <a:t>The Secretariat is currently working on: </a:t>
            </a:r>
          </a:p>
          <a:p>
            <a:r>
              <a:rPr lang="en-GB" sz="1200" kern="1200" dirty="0" smtClean="0">
                <a:solidFill>
                  <a:schemeClr val="tx1"/>
                </a:solidFill>
                <a:effectLst/>
                <a:latin typeface="+mn-lt"/>
                <a:ea typeface="+mn-ea"/>
                <a:cs typeface="+mn-cs"/>
              </a:rPr>
              <a:t>1 - updating the Safety Management webpage on the ICAO public website, to include a “Frequently Asked Questions”, the third edition of the Safety Management Manual (SMM – ICAO doc 9859) and editable versions of files found in its Appendices, and informative materials; and</a:t>
            </a:r>
          </a:p>
          <a:p>
            <a:r>
              <a:rPr lang="en-GB" sz="1200" kern="1200" dirty="0" smtClean="0">
                <a:solidFill>
                  <a:schemeClr val="tx1"/>
                </a:solidFill>
                <a:effectLst/>
                <a:latin typeface="+mn-lt"/>
                <a:ea typeface="+mn-ea"/>
                <a:cs typeface="+mn-cs"/>
              </a:rPr>
              <a:t>2- drafting a State Letter to accompany the green edition of Annex 19 first edition, describing its content, impact and benefits (same objectives as this presentation).</a:t>
            </a:r>
          </a:p>
          <a:p>
            <a:endParaRPr lang="en-GB"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extLst>
      <p:ext uri="{BB962C8B-B14F-4D97-AF65-F5344CB8AC3E}">
        <p14:creationId xmlns:p14="http://schemas.microsoft.com/office/powerpoint/2010/main" val="339794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SMP recommendation for provisions to be contained in the new Annex includes safety management SAPRs to be transferred from Annexes 1 — Personnel Licensing, 6 — Operation of Aircraft, 8 — Airworthiness of Aircraft, 11 — Air Traffic Services, 13 — Aircraft Accident and Incident Investigation and 14 — Aerodromes, Volume I.</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Chapter 1: 12 existing definitions and 6 new definitions</a:t>
            </a:r>
          </a:p>
          <a:p>
            <a:r>
              <a:rPr lang="en-US" sz="1200" kern="1200" baseline="0" dirty="0" smtClean="0">
                <a:solidFill>
                  <a:schemeClr val="tx1"/>
                </a:solidFill>
                <a:latin typeface="+mn-lt"/>
                <a:ea typeface="+mn-ea"/>
                <a:cs typeface="+mn-cs"/>
              </a:rPr>
              <a:t>Chapter 2: defines the applicability of the Annex</a:t>
            </a:r>
          </a:p>
          <a:p>
            <a:r>
              <a:rPr lang="en-US" sz="1200" kern="1200" baseline="0" dirty="0" smtClean="0">
                <a:solidFill>
                  <a:schemeClr val="tx1"/>
                </a:solidFill>
                <a:latin typeface="+mn-lt"/>
                <a:ea typeface="+mn-ea"/>
                <a:cs typeface="+mn-cs"/>
              </a:rPr>
              <a:t>Chapter 3: </a:t>
            </a:r>
            <a:r>
              <a:rPr lang="en-US" sz="1200" b="1" kern="1200" baseline="0" dirty="0" smtClean="0">
                <a:solidFill>
                  <a:schemeClr val="tx1"/>
                </a:solidFill>
                <a:latin typeface="+mn-lt"/>
                <a:ea typeface="+mn-ea"/>
                <a:cs typeface="+mn-cs"/>
              </a:rPr>
              <a:t>State safety programme and State safety oversight Standards</a:t>
            </a:r>
          </a:p>
          <a:p>
            <a:r>
              <a:rPr lang="en-US" sz="1200" kern="1200" baseline="0" dirty="0" smtClean="0">
                <a:solidFill>
                  <a:schemeClr val="tx1"/>
                </a:solidFill>
                <a:latin typeface="+mn-lt"/>
                <a:ea typeface="+mn-ea"/>
                <a:cs typeface="+mn-cs"/>
              </a:rPr>
              <a:t>Chapter 4: safety management system Standards and Recommended Practices</a:t>
            </a:r>
          </a:p>
          <a:p>
            <a:r>
              <a:rPr lang="en-US" sz="1200" kern="1200" baseline="0" dirty="0" smtClean="0">
                <a:solidFill>
                  <a:schemeClr val="tx1"/>
                </a:solidFill>
                <a:latin typeface="+mn-lt"/>
                <a:ea typeface="+mn-ea"/>
                <a:cs typeface="+mn-cs"/>
              </a:rPr>
              <a:t>Chapter 5: safety data collection, analysis, </a:t>
            </a:r>
            <a:r>
              <a:rPr lang="en-US" sz="1200" b="1" kern="1200" baseline="0" dirty="0" smtClean="0">
                <a:solidFill>
                  <a:schemeClr val="tx1"/>
                </a:solidFill>
                <a:latin typeface="+mn-lt"/>
                <a:ea typeface="+mn-ea"/>
                <a:cs typeface="+mn-cs"/>
              </a:rPr>
              <a:t>protection</a:t>
            </a:r>
            <a:r>
              <a:rPr lang="en-US" sz="1200" kern="1200" baseline="0" dirty="0" smtClean="0">
                <a:solidFill>
                  <a:schemeClr val="tx1"/>
                </a:solidFill>
                <a:latin typeface="+mn-lt"/>
                <a:ea typeface="+mn-ea"/>
                <a:cs typeface="+mn-cs"/>
              </a:rPr>
              <a:t> and exchange requirements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will now provide a summary of each the</a:t>
            </a:r>
            <a:r>
              <a:rPr lang="en-GB" baseline="0" dirty="0" smtClean="0"/>
              <a:t> contents found in each Chapter of the new Annex.</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Chapter 3 contains</a:t>
            </a:r>
            <a:r>
              <a:rPr lang="en-GB" baseline="0" dirty="0" smtClean="0"/>
              <a:t> provisions related to the State’s safety management responsibilities, framed under the State safety programme.  This chapter consolidates existing SSP requirements from Annexes 1, 6, 8, 11, 13 and 14.  The Panel recommended that the four components of the SSP Framework be elevated to requirements and included in the corresponding Chapter 3 Standard. The result being that all SSPs will necessarily include the following four components: State safety policy, State safety risk management, State safety assurance and State safety promotion.  The 11 underlying elements of the SSP framework are to remain as guidance in an Attachment to Annex 19.</a:t>
            </a:r>
          </a:p>
          <a:p>
            <a:endParaRPr lang="en-GB" baseline="0" dirty="0" smtClean="0"/>
          </a:p>
          <a:p>
            <a:r>
              <a:rPr lang="en-GB" baseline="0" dirty="0" smtClean="0"/>
              <a:t>The Panel also recommended a change to the requirement for States to achieve an acceptable level of safety, or </a:t>
            </a:r>
            <a:r>
              <a:rPr lang="en-GB" baseline="0" dirty="0" err="1" smtClean="0"/>
              <a:t>ALoS</a:t>
            </a:r>
            <a:r>
              <a:rPr lang="en-GB" baseline="0" dirty="0" smtClean="0"/>
              <a:t>.  The Panel recommended that States achieve what is now known as an acceptable level of safety performance, indicating a conceptual change that links the requirement to specific safety indicators and measureable safety targets.</a:t>
            </a:r>
          </a:p>
          <a:p>
            <a:endParaRPr lang="en-GB" baseline="0" dirty="0" smtClean="0"/>
          </a:p>
          <a:p>
            <a:r>
              <a:rPr lang="en-GB" baseline="0" dirty="0" smtClean="0"/>
              <a:t>As part of the SSP, States require all aviation service providers to implement safety management systems – this is consistent with the existing requirement.  In addition, the Panel decided that the components and elements of the SMS Framework are to become applicable to design and manufacturing organizations as well as the other service providers.  This decision was necessary as the SMS Framework has not been included in Annex 8 due to questions regarding its application to design and manufacturing organizations.</a:t>
            </a:r>
          </a:p>
          <a:p>
            <a:endParaRPr lang="en-GB" baseline="0" dirty="0" smtClean="0"/>
          </a:p>
          <a:p>
            <a:r>
              <a:rPr lang="en-GB" baseline="0" dirty="0" smtClean="0"/>
              <a:t>Finally, Chapter 3 includes a new Standard, requiring States to implement safety oversight systems.  This Standard is linked to Appendix 1 of the new Annex, which I will discuss in more detail later in this presentation.</a:t>
            </a:r>
          </a:p>
          <a:p>
            <a:endParaRPr lang="en-GB" baseline="0" dirty="0" smtClean="0"/>
          </a:p>
          <a:p>
            <a:r>
              <a:rPr lang="en-GB" baseline="0" dirty="0" smtClean="0"/>
              <a:t>The Panel will consider two future work items in phase 2 of its work programme.  First is to </a:t>
            </a:r>
            <a:r>
              <a:rPr lang="en-GB" baseline="0" dirty="0" err="1" smtClean="0"/>
              <a:t>detemine</a:t>
            </a:r>
            <a:r>
              <a:rPr lang="en-GB" baseline="0" dirty="0" smtClean="0"/>
              <a:t> the relationship between the State safety programme and safety oversight systems to ensure harmonization and to eliminate any overlap or redundancies.  In addition, the Air Navigation Commission has requested that the Panel consider development of emergency response requirements for States as part of their SSP.</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Chapter</a:t>
            </a:r>
            <a:r>
              <a:rPr lang="en-GB" baseline="0" dirty="0" smtClean="0"/>
              <a:t> 4 contains provisions related to safety management systems – or SMS. First, the new Annex transfers existing provisions in Annexes 1, 6, 8, 11 and 14 requiring the establishment of safety management systems according to the SMS Framework.  While there are editorial modifications required due to the consolidation of these requirements into a single Annex, the existing requirements remain essentially unchanged.</a:t>
            </a:r>
          </a:p>
          <a:p>
            <a:endParaRPr lang="en-GB" baseline="0" dirty="0" smtClean="0"/>
          </a:p>
          <a:p>
            <a:r>
              <a:rPr lang="en-GB" baseline="0" dirty="0" smtClean="0"/>
              <a:t>In addition, the requirement for implementation of SMS by international general aviation operators is transferred from Annex 6 Part II.  I’d like to take a moment to point out that that general aviation operators are not classified as “service providers.”  In the context of safety management, service providers are those entities for whom the SMS framework is applicable.  Again, the list of service providers includes approved maintenance organizations, approved training organizations, air operators, design and manufacturing organizations, air navigation service providers and operators of certified aerodromes.  Safety management systems implemented by general aviation operators are to be consistent to the size and complexity of their operations rather than requiring adherence to all elements of the SMS framework.  This provides the necessary flexibility to reflect the wide range of operations performed by the general aviation community.</a:t>
            </a:r>
          </a:p>
          <a:p>
            <a:endParaRPr lang="en-GB" baseline="0" dirty="0" smtClean="0"/>
          </a:p>
          <a:p>
            <a:r>
              <a:rPr lang="en-GB" baseline="0" dirty="0" smtClean="0"/>
              <a:t>The SMS requirements in Chapter 4 are explicit regarding the acceptance of a service provider’s SMS.  This is necessary to ensure that the acceptance is linked to the State or States responsible for the approval  or certification of a particular service provider.</a:t>
            </a:r>
          </a:p>
          <a:p>
            <a:endParaRPr lang="en-GB" baseline="0" dirty="0" smtClean="0"/>
          </a:p>
          <a:p>
            <a:r>
              <a:rPr lang="en-GB" baseline="0" dirty="0" smtClean="0"/>
              <a:t>Finally, I would like to note that a select number of “sector specific” SMS requirements are being retained in their original Annexes.  These requirements are those that relate to a single type of service provider.  For example, the original Standards in Annex 6 require air operators to implement flight data analysis programmes as part of their SMS.  Since this type of programme is specific only to air operators, the FDA requirements are being retained in Annex 6, with the appropriate cross references in Annex 19.</a:t>
            </a:r>
          </a:p>
          <a:p>
            <a:endParaRPr lang="en-GB" baseline="0" dirty="0" smtClean="0"/>
          </a:p>
          <a:p>
            <a:r>
              <a:rPr lang="en-GB" baseline="0" dirty="0" smtClean="0"/>
              <a:t>Future work items related to SMS include the extension of requirements for organizations responsible for the design and manufacture of engines and propellers as well as harmonized SMS acceptance criteria for service providers that may receive approvals from multiple States – specifically approved training organizations and approved maintenance organizations.</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Chapter 5 includes provisions related to the collection, protection and analysis</a:t>
            </a:r>
            <a:r>
              <a:rPr lang="en-GB" baseline="0" dirty="0" smtClean="0"/>
              <a:t> of safety data and the exchange of related safety information.  These provisions are primarily being transferred from Chapter 8 to Annex 13.  There have been some modifications to ensure that all State agencies with SSP responsibilities have appropriate access to safety data.  In addition, there is a new Recommended Practice regarding the protection of information gleaned through safety management processes, complementing the provisions that are being retained in Annex 13 related to accident investigation records.</a:t>
            </a:r>
          </a:p>
          <a:p>
            <a:endParaRPr lang="en-GB" baseline="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I mentioned earlier, the focus</a:t>
            </a:r>
            <a:r>
              <a:rPr lang="en-GB" baseline="0" dirty="0" smtClean="0"/>
              <a:t> for the first phase of Annex 19 development was to consolidate existing provisions rather than to create new requirements. </a:t>
            </a:r>
          </a:p>
          <a:p>
            <a:endParaRPr lang="en-GB" baseline="0" dirty="0" smtClean="0"/>
          </a:p>
          <a:p>
            <a:r>
              <a:rPr lang="en-GB" baseline="0" dirty="0" smtClean="0"/>
              <a:t>But</a:t>
            </a:r>
            <a:r>
              <a:rPr lang="en-GB" baseline="0" dirty="0" smtClean="0"/>
              <a:t>, there are some exceptions.  Appendix 1 is an example of what can be considered new requirements related to the implementation of State safety oversight systems.  These requirements are not totally new.  They broaden the scope of existing requirements found in Appendices to Annex 6 that relate to the oversight of air operators.  </a:t>
            </a:r>
          </a:p>
          <a:p>
            <a:r>
              <a:rPr lang="en-GB" baseline="0" dirty="0" smtClean="0"/>
              <a:t>The Annex 6 provisions have been complemented with the 8 critical elements of safety oversight found in Doc 9734, to require the oversight of all service providers, establishing a comprehensive safety oversight system.</a:t>
            </a:r>
          </a:p>
          <a:p>
            <a:r>
              <a:rPr lang="en-GB" baseline="0" dirty="0" smtClean="0"/>
              <a:t>However these elements are not totally new to the States because all States have signed </a:t>
            </a:r>
            <a:r>
              <a:rPr lang="en-GB" baseline="0" dirty="0" err="1" smtClean="0"/>
              <a:t>MoUs</a:t>
            </a:r>
            <a:r>
              <a:rPr lang="en-GB" baseline="0" dirty="0" smtClean="0"/>
              <a:t> with ICAO  introducing the use of the 8CEs as part of the implementation of the USOAP.</a:t>
            </a:r>
          </a:p>
          <a:p>
            <a:endParaRPr lang="en-GB" baseline="0" dirty="0" smtClean="0"/>
          </a:p>
          <a:p>
            <a:r>
              <a:rPr lang="en-GB" baseline="0" dirty="0" smtClean="0"/>
              <a:t>All SMS Frameworks in Annexes 1, 6, 11 and 14 have been transferred to Annex 19, with a number of editorial and formatting modifications.  But, the substance of the components and elements remains unchanged.</a:t>
            </a:r>
          </a:p>
          <a:p>
            <a:endParaRPr lang="en-GB" baseline="0" dirty="0" smtClean="0"/>
          </a:p>
          <a:p>
            <a:r>
              <a:rPr lang="en-GB" baseline="0" dirty="0" smtClean="0"/>
              <a:t>All Attachments containing the SSP Framework have also been transferred to Annex 19.  Although, as I noted previously, the 4 high level SSP components have been incorporated into the Standard in Chapter 3, making them requirements for any State safety programme.  Again, the SSP elements remain as guidance for the time being.</a:t>
            </a:r>
          </a:p>
          <a:p>
            <a:endParaRPr lang="en-GB" baseline="0" dirty="0" smtClean="0"/>
          </a:p>
          <a:p>
            <a:r>
              <a:rPr lang="en-GB" baseline="0" dirty="0" smtClean="0"/>
              <a:t>Attachment B = Attachment E to Annex 13.</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displayed again the process how to make a New Annex </a:t>
            </a:r>
            <a:endParaRPr lang="en-US" baseline="0" dirty="0" smtClean="0"/>
          </a:p>
          <a:p>
            <a:r>
              <a:rPr lang="en-US" baseline="0" dirty="0" smtClean="0"/>
              <a:t>The </a:t>
            </a:r>
            <a:r>
              <a:rPr lang="en-US" baseline="0" dirty="0" smtClean="0"/>
              <a:t>objective here is to highlight that during the creation of Annex 19, ICAO has received a lot of comments:</a:t>
            </a:r>
          </a:p>
          <a:p>
            <a:pPr marL="171450" indent="-171450">
              <a:buFont typeface="Arial" pitchFamily="34" charset="0"/>
              <a:buChar char="•"/>
            </a:pPr>
            <a:r>
              <a:rPr lang="en-US" baseline="0" dirty="0" smtClean="0"/>
              <a:t>Recommendations of a future work </a:t>
            </a:r>
            <a:r>
              <a:rPr lang="en-US" baseline="0" dirty="0" err="1" smtClean="0"/>
              <a:t>programme</a:t>
            </a:r>
            <a:r>
              <a:rPr lang="en-US" baseline="0" dirty="0" smtClean="0"/>
              <a:t> by the Safety Management Panel (SMP) regarding the development of future safety management provisions or implementation tools;</a:t>
            </a:r>
          </a:p>
          <a:p>
            <a:pPr marL="171450" indent="-171450">
              <a:buFont typeface="Arial" pitchFamily="34" charset="0"/>
              <a:buChar char="•"/>
            </a:pPr>
            <a:r>
              <a:rPr lang="en-US" baseline="0" dirty="0" smtClean="0"/>
              <a:t>Comments by the States and international organizations during the comment period (Summer 2012) </a:t>
            </a:r>
            <a:r>
              <a:rPr lang="en-US" dirty="0" smtClean="0"/>
              <a:t>(AN-WP/8680 refers) </a:t>
            </a:r>
            <a:r>
              <a:rPr lang="en-US" baseline="0" dirty="0" smtClean="0"/>
              <a:t>;</a:t>
            </a:r>
          </a:p>
          <a:p>
            <a:pPr marL="171450" indent="-171450">
              <a:buFont typeface="Arial" pitchFamily="34" charset="0"/>
              <a:buChar char="•"/>
            </a:pPr>
            <a:r>
              <a:rPr lang="en-US" baseline="0" dirty="0" smtClean="0"/>
              <a:t>Discussion held by the ANC during the preliminary review in May 2012 and the final review in November 2012;</a:t>
            </a:r>
          </a:p>
          <a:p>
            <a:pPr marL="171450" indent="-171450">
              <a:buFont typeface="Arial" pitchFamily="34" charset="0"/>
              <a:buChar char="•"/>
            </a:pPr>
            <a:r>
              <a:rPr lang="en-US" baseline="0" dirty="0" smtClean="0"/>
              <a:t>Analysis made by the ICAO Secretariat.</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All these comments are the basis for Phase 2 or future of the safety management provisions. See next slide.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extLst>
      <p:ext uri="{BB962C8B-B14F-4D97-AF65-F5344CB8AC3E}">
        <p14:creationId xmlns:p14="http://schemas.microsoft.com/office/powerpoint/2010/main" val="2338127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a:t>
            </a:r>
            <a:r>
              <a:rPr lang="en-US" sz="1200" b="0" i="0" u="none" strike="noStrike" kern="1200" baseline="30000" dirty="0"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bullet: </a:t>
            </a:r>
            <a:r>
              <a:rPr lang="en-CA" sz="1200" b="0" i="0" u="none" strike="noStrike" kern="1200" baseline="0" dirty="0" smtClean="0">
                <a:solidFill>
                  <a:schemeClr val="tx1"/>
                </a:solidFill>
                <a:latin typeface="+mn-lt"/>
                <a:ea typeface="+mn-ea"/>
                <a:cs typeface="+mn-cs"/>
              </a:rPr>
              <a:t>For Phase 2 , to illustrate</a:t>
            </a:r>
          </a:p>
          <a:p>
            <a:pPr marL="914400" lvl="1" indent="-287338">
              <a:spcAft>
                <a:spcPts val="1200"/>
              </a:spcAft>
              <a:buClr>
                <a:srgbClr val="00B050"/>
              </a:buClr>
              <a:buFont typeface="Calibri" pitchFamily="34" charset="0"/>
              <a:buChar char="̶"/>
              <a:defRPr/>
            </a:pPr>
            <a:r>
              <a:rPr lang="en-US" sz="2000" dirty="0" smtClean="0"/>
              <a:t>Determine relationship between SSP and Safety Oversight</a:t>
            </a:r>
          </a:p>
          <a:p>
            <a:pPr marL="914400" lvl="1" indent="-287338">
              <a:spcAft>
                <a:spcPts val="1200"/>
              </a:spcAft>
              <a:buClr>
                <a:srgbClr val="00B050"/>
              </a:buClr>
              <a:buFont typeface="Calibri" pitchFamily="34" charset="0"/>
              <a:buChar char="̶"/>
              <a:defRPr/>
            </a:pPr>
            <a:r>
              <a:rPr lang="en-GB" sz="2000" dirty="0" smtClean="0"/>
              <a:t>Provide additional recommendations regarding emergency response</a:t>
            </a:r>
          </a:p>
          <a:p>
            <a:pPr marL="914400" lvl="1" indent="-287338">
              <a:spcAft>
                <a:spcPts val="1200"/>
              </a:spcAft>
              <a:buClr>
                <a:srgbClr val="00B050"/>
              </a:buClr>
              <a:buFont typeface="Calibri" pitchFamily="34" charset="0"/>
              <a:buChar char="̶"/>
              <a:defRPr/>
            </a:pPr>
            <a:r>
              <a:rPr lang="en-US" sz="2000" dirty="0" smtClean="0"/>
              <a:t>The need to address scalability issues</a:t>
            </a:r>
            <a:endParaRPr lang="en-CA" sz="2000" dirty="0" smtClean="0"/>
          </a:p>
          <a:p>
            <a:pPr marL="914400" lvl="1" indent="-287338">
              <a:spcAft>
                <a:spcPts val="1200"/>
              </a:spcAft>
              <a:buClr>
                <a:srgbClr val="00B050"/>
              </a:buClr>
              <a:buFont typeface="Calibri" pitchFamily="34" charset="0"/>
              <a:buChar char="̶"/>
              <a:defRPr/>
            </a:pPr>
            <a:r>
              <a:rPr lang="en-CA" sz="2000" dirty="0" smtClean="0"/>
              <a:t>Introduction of SMS provisions for </a:t>
            </a:r>
            <a:r>
              <a:rPr lang="en-US" sz="2000" dirty="0" smtClean="0"/>
              <a:t>engine and propeller design and manufacturing org.</a:t>
            </a:r>
          </a:p>
          <a:p>
            <a:pPr marL="914400" lvl="1" indent="-287338">
              <a:spcAft>
                <a:spcPts val="1200"/>
              </a:spcAft>
              <a:buClr>
                <a:srgbClr val="00B050"/>
              </a:buClr>
              <a:buFont typeface="Calibri" pitchFamily="34" charset="0"/>
              <a:buChar char="̶"/>
              <a:defRPr/>
            </a:pPr>
            <a:r>
              <a:rPr lang="en-US" sz="2000" dirty="0" smtClean="0"/>
              <a:t>Provide harmonized acceptance criteria for SMS implemented by training organizations and AMOs</a:t>
            </a:r>
          </a:p>
          <a:p>
            <a:pPr marL="914400" lvl="1" indent="-287338">
              <a:spcAft>
                <a:spcPts val="1200"/>
              </a:spcAft>
              <a:buClr>
                <a:srgbClr val="00B050"/>
              </a:buClr>
              <a:buFont typeface="Calibri" pitchFamily="34" charset="0"/>
              <a:buChar char="̶"/>
              <a:defRPr/>
            </a:pPr>
            <a:r>
              <a:rPr lang="en-GB" sz="2000" dirty="0" smtClean="0"/>
              <a:t>Additional SARPs or guidance based on recommendations from the Safety Information Protection Task Force (SIP TF)</a:t>
            </a:r>
          </a:p>
          <a:p>
            <a:pPr marL="914400" lvl="1" indent="-287338">
              <a:spcAft>
                <a:spcPts val="1200"/>
              </a:spcAft>
              <a:buClr>
                <a:srgbClr val="00B050"/>
              </a:buClr>
              <a:buFont typeface="Calibri" pitchFamily="34" charset="0"/>
              <a:buChar char="̶"/>
              <a:defRPr/>
            </a:pPr>
            <a:r>
              <a:rPr lang="en-GB" sz="2000" dirty="0" smtClean="0"/>
              <a:t>Evolution of the Attachments in Annexes 13 and 19 containing Legal Guidance on the Protection of Safety Information</a:t>
            </a:r>
          </a:p>
          <a:p>
            <a:r>
              <a:rPr lang="en-US" sz="1200" b="1" i="0" u="none" strike="noStrike" kern="1200" baseline="0" dirty="0" smtClean="0">
                <a:solidFill>
                  <a:schemeClr val="tx1"/>
                </a:solidFill>
                <a:latin typeface="+mn-lt"/>
                <a:ea typeface="+mn-ea"/>
                <a:cs typeface="+mn-cs"/>
              </a:rPr>
              <a:t>The outcome will be the next iterations of Annex 19 and the SMM (guidance material)</a:t>
            </a:r>
          </a:p>
          <a:p>
            <a:r>
              <a:rPr lang="en-US" sz="1200" b="1" i="0" u="none" strike="noStrike" kern="1200" baseline="0" dirty="0" smtClean="0">
                <a:solidFill>
                  <a:schemeClr val="tx1"/>
                </a:solidFill>
                <a:latin typeface="+mn-lt"/>
                <a:ea typeface="+mn-ea"/>
                <a:cs typeface="+mn-cs"/>
              </a:rPr>
              <a:t>No amendment of Annex 19, if adopted,  is likely to be expected before Nov 2015, at the earliest.</a:t>
            </a:r>
          </a:p>
          <a:p>
            <a:endParaRPr lang="en-CA"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a:t>
            </a:r>
            <a:r>
              <a:rPr lang="en-US" baseline="30000" dirty="0" smtClean="0"/>
              <a:t>nd</a:t>
            </a:r>
            <a:r>
              <a:rPr lang="en-US" baseline="0" dirty="0" smtClean="0"/>
              <a:t> bullet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Secretariat is currently analyzing the comments received from States during summer 2012 . As a consequence, the ANC may task SMP with additional tasks. One example would be the need to clarify SMS requirements for secondary service providers, i.e. de-icing activities provided by an aerodrome , ground handling services for the operator.</a:t>
            </a:r>
          </a:p>
          <a:p>
            <a:endParaRPr lang="en-CA"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18</a:t>
            </a:fld>
            <a:endParaRPr lang="en-GB"/>
          </a:p>
        </p:txBody>
      </p:sp>
    </p:spTree>
    <p:extLst>
      <p:ext uri="{BB962C8B-B14F-4D97-AF65-F5344CB8AC3E}">
        <p14:creationId xmlns:p14="http://schemas.microsoft.com/office/powerpoint/2010/main" val="2703668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NEED TO</a:t>
            </a:r>
            <a:r>
              <a:rPr lang="en-US" baseline="0" dirty="0" smtClean="0"/>
              <a:t> UPDATE THIS SLIDE IF ANNEX 19 IS ADOPTED ON 25 FEBRUARY 2013 BY THE COUNCIL (PLANNED DATE)</a:t>
            </a:r>
          </a:p>
          <a:p>
            <a:endParaRPr lang="en-US" baseline="0"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6456AB-BF46-4945-99E2-26BB8E956C0B}" type="slidenum">
              <a:rPr lang="en-GB">
                <a:cs typeface="Arial" charset="0"/>
              </a:rPr>
              <a:pPr fontAlgn="base">
                <a:spcBef>
                  <a:spcPct val="0"/>
                </a:spcBef>
                <a:spcAft>
                  <a:spcPct val="0"/>
                </a:spcAft>
              </a:pPr>
              <a:t>19</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slide provides a summary of the ICAO safety framework, which includes four major categories: Policy &amp; Standardization, Safety Monitoring, Safety Analysis and Implementation.</a:t>
            </a:r>
          </a:p>
          <a:p>
            <a:endParaRPr lang="en-GB" baseline="0" dirty="0" smtClean="0"/>
          </a:p>
          <a:p>
            <a:r>
              <a:rPr lang="en-GB" baseline="0" dirty="0" smtClean="0"/>
              <a:t>GASP, SMM, Annual Safety Report, Safety trends, Runway Safety toolkit and more are accessible on the ICAO public website.</a:t>
            </a:r>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75A04B-BE98-4582-8AFA-47154ECE270B}" type="slidenum">
              <a:rPr lang="en-GB">
                <a:cs typeface="Arial" charset="0"/>
              </a:rPr>
              <a:pPr fontAlgn="base">
                <a:spcBef>
                  <a:spcPct val="0"/>
                </a:spcBef>
                <a:spcAft>
                  <a:spcPct val="0"/>
                </a:spcAft>
              </a:pPr>
              <a:t>20</a:t>
            </a:fld>
            <a:endParaRPr lang="en-GB">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Part of the roll-out of Annex 19 is the third edition of the SMM.</a:t>
            </a:r>
          </a:p>
          <a:p>
            <a:pPr>
              <a:spcBef>
                <a:spcPct val="0"/>
              </a:spcBef>
            </a:pPr>
            <a:endParaRPr lang="en-US" dirty="0" smtClean="0"/>
          </a:p>
          <a:p>
            <a:pPr>
              <a:spcBef>
                <a:spcPct val="0"/>
              </a:spcBef>
            </a:pPr>
            <a:r>
              <a:rPr lang="en-US" dirty="0" smtClean="0"/>
              <a:t>A advance copy  of Edition</a:t>
            </a:r>
            <a:r>
              <a:rPr lang="en-US" baseline="0" dirty="0" smtClean="0"/>
              <a:t> 3 was published in May 2012 and will be finalized after the Council adopts Annex 19 in March 2013.</a:t>
            </a:r>
          </a:p>
          <a:p>
            <a:pPr>
              <a:spcBef>
                <a:spcPct val="0"/>
              </a:spcBef>
            </a:pPr>
            <a:endParaRPr lang="en-US" baseline="0" dirty="0" smtClean="0"/>
          </a:p>
          <a:p>
            <a:pPr>
              <a:spcBef>
                <a:spcPct val="0"/>
              </a:spcBef>
            </a:pPr>
            <a:r>
              <a:rPr lang="en-US" baseline="0" dirty="0" smtClean="0"/>
              <a:t>The document is already accessible on the ICAO public website (at http://www2.icao.int/en/ism/Pages/GuidanceMaterials.aspx)</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NEED TO</a:t>
            </a:r>
            <a:r>
              <a:rPr lang="en-US" baseline="0" dirty="0" smtClean="0"/>
              <a:t> UPDATE THIS SLIDE IF ANNEX 19 IS ADOPTED ON 25 FEBRUARY 2013 BY THE COUNCIL (PLANNED DATE)</a:t>
            </a:r>
          </a:p>
          <a:p>
            <a:endParaRPr lang="en-US" baseline="0"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6456AB-BF46-4945-99E2-26BB8E956C0B}" type="slidenum">
              <a:rPr lang="en-GB">
                <a:cs typeface="Arial" charset="0"/>
              </a:rPr>
              <a:pPr fontAlgn="base">
                <a:spcBef>
                  <a:spcPct val="0"/>
                </a:spcBef>
                <a:spcAft>
                  <a:spcPct val="0"/>
                </a:spcAft>
              </a:pPr>
              <a:t>21</a:t>
            </a:fld>
            <a:endParaRPr lang="en-GB">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Add Spanish translation</a:t>
            </a:r>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A2205-EF11-4E85-928E-3E447456E60C}" type="slidenum">
              <a:rPr lang="en-GB">
                <a:cs typeface="Arial" charset="0"/>
              </a:rPr>
              <a:pPr fontAlgn="base">
                <a:spcBef>
                  <a:spcPct val="0"/>
                </a:spcBef>
                <a:spcAft>
                  <a:spcPct val="0"/>
                </a:spcAft>
              </a:pPr>
              <a:t>22</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recommendation</a:t>
            </a:r>
            <a:r>
              <a:rPr lang="en-GB" baseline="0" dirty="0" smtClean="0"/>
              <a:t> of t</a:t>
            </a:r>
            <a:r>
              <a:rPr lang="en-GB" dirty="0" smtClean="0"/>
              <a:t>he High-level</a:t>
            </a:r>
            <a:r>
              <a:rPr lang="en-GB" baseline="0" dirty="0" smtClean="0"/>
              <a:t> Safety Conference held in 2010 provided the impetus for development of a new Annex dedicated to Safety Management.  The Conference recommended that the new Annex should contain safety responsibilities framed under the State safety programme, or SSP.  The SSP Framework also includes the implementation of safety management systems – commonly referred to as “SMS” for a number of aviation service providers.  Both the SSP and SMS provisions will be discussed in greater detail during this presentation.</a:t>
            </a:r>
          </a:p>
          <a:p>
            <a:endParaRPr lang="en-GB" baseline="0" dirty="0" smtClean="0"/>
          </a:p>
          <a:p>
            <a:r>
              <a:rPr lang="en-GB" baseline="0" dirty="0" smtClean="0"/>
              <a:t>In response to the High level safety conference recommendation, the Air Navigation Commission recommended that the new Annex be developed in two phases. </a:t>
            </a:r>
          </a:p>
          <a:p>
            <a:r>
              <a:rPr lang="en-GB" baseline="0" dirty="0" smtClean="0"/>
              <a:t>The first phase involved the consolidation of existing Standards and Recommended Practices, currently contained in as many as six different Annexes, into a single new Annex.  Therefore, the focus of the first phase is to use existing requirements as the basis for the first edition of Annex 19, with modifications made as necessary for the purposes of clarity or harmonization.  This approach is intended to ensure that the new Annex would be established expeditiously while maintaining continuity with current SSP and SMS requirements. </a:t>
            </a:r>
          </a:p>
          <a:p>
            <a:r>
              <a:rPr lang="en-GB" baseline="0" dirty="0" smtClean="0"/>
              <a:t>The development of new requirements becomes the focus of the second phase, once the new Annex becomes applicable.</a:t>
            </a:r>
          </a:p>
          <a:p>
            <a:endParaRPr lang="en-GB" baseline="0" dirty="0" smtClean="0"/>
          </a:p>
          <a:p>
            <a:r>
              <a:rPr lang="en-GB" baseline="0" dirty="0" smtClean="0"/>
              <a:t>The ICAO Council approved this two phased approach, indicating that the first edition of the new Annex should become applicable in 2013. The target date is 14 November 2013.</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depicts the process to make a new Annex (or any ICAO Standard in general)</a:t>
            </a:r>
          </a:p>
          <a:p>
            <a:endParaRPr lang="en-US" baseline="0" dirty="0" smtClean="0"/>
          </a:p>
          <a:p>
            <a:r>
              <a:rPr lang="en-US" baseline="0" dirty="0" smtClean="0"/>
              <a:t>The proposal for action included not only Annex 19 but also the consequential amendments to Annexes 1, 6, 8, 11, 13 and 14, </a:t>
            </a:r>
            <a:r>
              <a:rPr lang="en-US" baseline="0" dirty="0" err="1" smtClean="0"/>
              <a:t>Vol</a:t>
            </a:r>
            <a:r>
              <a:rPr lang="en-US" baseline="0" dirty="0" smtClean="0"/>
              <a:t> 1. </a:t>
            </a:r>
          </a:p>
          <a:p>
            <a:r>
              <a:rPr lang="en-US" baseline="0" dirty="0" smtClean="0"/>
              <a:t>The process therefore started in 2011</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extLst>
      <p:ext uri="{BB962C8B-B14F-4D97-AF65-F5344CB8AC3E}">
        <p14:creationId xmlns:p14="http://schemas.microsoft.com/office/powerpoint/2010/main" val="233812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57200">
              <a:spcAft>
                <a:spcPts val="1200"/>
              </a:spcAft>
              <a:buClr>
                <a:srgbClr val="00B050"/>
              </a:buClr>
              <a:buFont typeface="Wingdings" pitchFamily="2" charset="2"/>
              <a:buChar char="Q"/>
              <a:defRPr/>
            </a:pPr>
            <a:r>
              <a:rPr lang="en-US" sz="2800" dirty="0" smtClean="0"/>
              <a:t>Council adoption (Mar 2013)</a:t>
            </a:r>
            <a:r>
              <a:rPr lang="en-US" sz="2800" baseline="0" dirty="0" smtClean="0"/>
              <a:t> – Means that Annex 19 first edition is not approved yet.</a:t>
            </a:r>
            <a:endParaRPr lang="en-US" sz="2800" dirty="0" smtClean="0"/>
          </a:p>
          <a:p>
            <a:pPr lvl="1" indent="-457200">
              <a:spcAft>
                <a:spcPts val="1200"/>
              </a:spcAft>
              <a:buClr>
                <a:srgbClr val="00B050"/>
              </a:buClr>
              <a:buFont typeface="Wingdings" pitchFamily="2" charset="2"/>
              <a:buChar char="Q"/>
              <a:defRPr/>
            </a:pPr>
            <a:r>
              <a:rPr lang="en-US" sz="2800" dirty="0" smtClean="0"/>
              <a:t>Green edition (Apr 2013)</a:t>
            </a:r>
          </a:p>
          <a:p>
            <a:pPr lvl="1" indent="-457200">
              <a:spcAft>
                <a:spcPts val="1200"/>
              </a:spcAft>
              <a:buClr>
                <a:srgbClr val="00B050"/>
              </a:buClr>
              <a:buFont typeface="Wingdings" pitchFamily="2" charset="2"/>
              <a:buChar char="Q"/>
              <a:defRPr/>
            </a:pPr>
            <a:r>
              <a:rPr lang="en-US" sz="2800" dirty="0" smtClean="0"/>
              <a:t>Effective date (July 2013) </a:t>
            </a:r>
            <a:r>
              <a:rPr lang="en-US" sz="2400" dirty="0" smtClean="0"/>
              <a:t>+ notification of differences, if any</a:t>
            </a:r>
          </a:p>
          <a:p>
            <a:pPr lvl="1" indent="-457200">
              <a:spcAft>
                <a:spcPts val="1200"/>
              </a:spcAft>
              <a:buClr>
                <a:srgbClr val="00B050"/>
              </a:buClr>
              <a:buFont typeface="Wingdings" pitchFamily="2" charset="2"/>
              <a:buChar char="Q"/>
              <a:defRPr/>
            </a:pPr>
            <a:r>
              <a:rPr lang="en-US" sz="2800" dirty="0" smtClean="0"/>
              <a:t>Applicability date (14 Nov 2013)</a:t>
            </a:r>
            <a:endParaRPr lang="en-US" sz="280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extLst>
      <p:ext uri="{BB962C8B-B14F-4D97-AF65-F5344CB8AC3E}">
        <p14:creationId xmlns:p14="http://schemas.microsoft.com/office/powerpoint/2010/main" val="225005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2011,</a:t>
            </a:r>
            <a:r>
              <a:rPr lang="en-GB" baseline="0" dirty="0" smtClean="0"/>
              <a:t> in response to the HLSC, the </a:t>
            </a:r>
            <a:r>
              <a:rPr lang="en-GB" baseline="0" dirty="0" smtClean="0"/>
              <a:t>Air Navigation Commission established the Safety Management Panel to provide recommendations for the content and structure of Annex 19. </a:t>
            </a:r>
          </a:p>
          <a:p>
            <a:r>
              <a:rPr lang="en-GB" baseline="0" dirty="0" smtClean="0"/>
              <a:t>The Panel held its first meeting in November 2011. </a:t>
            </a:r>
          </a:p>
          <a:p>
            <a:r>
              <a:rPr lang="en-GB" baseline="0" dirty="0" smtClean="0"/>
              <a:t>A second meeting was held in February 2012, during which the Panel delivered its recommendations for the first edition of the Safety Management Annex. </a:t>
            </a:r>
          </a:p>
          <a:p>
            <a:r>
              <a:rPr lang="en-GB" baseline="0" dirty="0" smtClean="0"/>
              <a:t>The Panel includes a group of distinguished safety experts from 20 States and 7 international organizations</a:t>
            </a:r>
          </a:p>
          <a:p>
            <a:r>
              <a:rPr lang="en-GB" baseline="0" dirty="0" smtClean="0"/>
              <a:t>A significant amount of work being has been completed in such a short period of time that thanks should be given to the Panel members.</a:t>
            </a:r>
          </a:p>
          <a:p>
            <a:endParaRPr lang="en-GB" baseline="0" dirty="0" smtClean="0"/>
          </a:p>
          <a:p>
            <a:r>
              <a:rPr lang="en-GB" baseline="0" dirty="0" smtClean="0"/>
              <a:t>The Panel’s recommendations included the transfer of existing safety management provisions from Annexes 1, 6, 8, 11, 13 and 14 to Annex 19.  In addition, the Panel recommended the creation of a select number of new requirements believed necessary to promote the implementation of State safety programmes and safety management systems.  </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This</a:t>
            </a:r>
            <a:r>
              <a:rPr lang="en-GB" baseline="0" dirty="0" smtClean="0"/>
              <a:t> chart provides an overview of the existing SSP and SMS requirements that form the foundation of Annex 19.  The first “safety management” provisions were introduced into Annexes 11 and 14 in 2001, requiring what was known then as safety management programmes for ANSPs and airport operators.  Safety programme provisions for States were then introduced in 2006 in Annexes 6, 11 and 14.  Requirements for the implementation of safety management systems followed in 2009 for air operators, ANSPs and airport operators.  A significant number of new provisions became applicable in 2010, including requirements for State safety programmes as well as adding safety management system requirements for approved training organizations, approved maintenance organizations, air operators as well as design and manufacturing organizations.</a:t>
            </a:r>
          </a:p>
          <a:p>
            <a:pPr>
              <a:spcBef>
                <a:spcPct val="0"/>
              </a:spcBef>
            </a:pPr>
            <a:endParaRPr lang="en-GB" baseline="0" dirty="0" smtClean="0"/>
          </a:p>
          <a:p>
            <a:pPr>
              <a:spcBef>
                <a:spcPct val="0"/>
              </a:spcBef>
            </a:pPr>
            <a:r>
              <a:rPr lang="en-GB" baseline="0" dirty="0" smtClean="0"/>
              <a:t>The SSP and SMS Frameworks were also added in 2010, each of which is defined by four overall components and a number of underlying elements.  I would like to point out that the SMS Framework is contained in Appendices to the various Annexes, meaning that the framework components and corresponding elements are requirements, having the weight of Standards.  In contrast, the SSP Framework is currently contained in an Attachment, providing what is essentially guidance material to support SSP implementation.  Also, I’d like to point out that SMS requirements in Annex 8 for design and manufacturing organizations are not to be applicable until 2013 – three years later than the applicability date of SMS requirements for the other service providers.  In addition, the SMS framework has not been incorporated into Annex 8.  This extension for Annex 8 requirements was made to allow additional time for the consideration of SMS implementation by service providers for whom “operations” have a unique context in comparison to the other types of service providers who are directly involved in the operation of aircraft.</a:t>
            </a:r>
            <a:endParaRPr lang="en-GB"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000F70-5D2E-4A24-83CB-FA1C020655E8}" type="slidenum">
              <a:rPr lang="en-GB">
                <a:cs typeface="Arial" charset="0"/>
              </a:rPr>
              <a:pPr fontAlgn="base">
                <a:spcBef>
                  <a:spcPct val="0"/>
                </a:spcBef>
                <a:spcAft>
                  <a:spcPct val="0"/>
                </a:spcAft>
              </a:pPr>
              <a:t>7</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1:</a:t>
            </a:r>
          </a:p>
          <a:p>
            <a:r>
              <a:rPr lang="en-US" dirty="0" smtClean="0"/>
              <a:t>The existing safety management provisions in the Annexes</a:t>
            </a:r>
            <a:r>
              <a:rPr lang="en-US" baseline="0" dirty="0" smtClean="0"/>
              <a:t> have been </a:t>
            </a:r>
            <a:r>
              <a:rPr lang="en-US" b="1" baseline="0" dirty="0" smtClean="0"/>
              <a:t>transferred</a:t>
            </a:r>
            <a:r>
              <a:rPr lang="en-US" baseline="0" dirty="0" smtClean="0"/>
              <a:t> into Annex 19, except in two cases:</a:t>
            </a:r>
          </a:p>
          <a:p>
            <a:pPr marL="171450" indent="-171450">
              <a:buFont typeface="Arial" pitchFamily="34" charset="0"/>
              <a:buChar char="•"/>
            </a:pPr>
            <a:r>
              <a:rPr lang="en-US" baseline="0" dirty="0" smtClean="0"/>
              <a:t>Specific provisions relative to the safety oversight of air operators retained in Annex 6, Part I, Appendix 5 or Annex 6, Part III, Appendix 1; and</a:t>
            </a:r>
          </a:p>
          <a:p>
            <a:pPr marL="171450" indent="-171450">
              <a:buFont typeface="Arial" pitchFamily="34" charset="0"/>
              <a:buChar char="•"/>
            </a:pPr>
            <a:r>
              <a:rPr lang="en-US" baseline="0" dirty="0" smtClean="0"/>
              <a:t>Legal guidance for the protection of information from safety data collection and processing system for the specific needs of Annex 13 (Aircraft Accident and Incident Investigation).</a:t>
            </a:r>
          </a:p>
          <a:p>
            <a:pPr marL="0" indent="0">
              <a:buFont typeface="Arial" pitchFamily="34" charset="0"/>
              <a:buNone/>
            </a:pPr>
            <a:r>
              <a:rPr lang="en-US" dirty="0" smtClean="0"/>
              <a:t>Therefore</a:t>
            </a:r>
            <a:r>
              <a:rPr lang="en-US" baseline="0" dirty="0" smtClean="0"/>
              <a:t> it worth mentioning that all overarching safety management provisions will disappear from their respective Annexes in order to be compiled in Annex 19 and therefore consequential amendments to the existing Annexes accompany the creation of Annex 19.</a:t>
            </a:r>
          </a:p>
          <a:p>
            <a:pPr marL="0" indent="0">
              <a:buFont typeface="Arial" pitchFamily="34" charset="0"/>
              <a:buNone/>
            </a:pPr>
            <a:r>
              <a:rPr lang="en-US" baseline="0" dirty="0" smtClean="0"/>
              <a:t>However as a general policy, sector-specific safety management provisions have been retained in their respective Annexes.</a:t>
            </a:r>
          </a:p>
          <a:p>
            <a:pPr marL="0" indent="0">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Bullet 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Please note that, independently of the applicability date of Annex 19, most of the SARPS contained in Annex 19 are already applicable as they are existing SARPS  transferred from other Annexes.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dirty="0" smtClean="0"/>
              <a:t>Bullet 3:</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dirty="0" smtClean="0"/>
              <a:t>In the next slides,</a:t>
            </a:r>
            <a:r>
              <a:rPr lang="en-GB" baseline="0" dirty="0" smtClean="0"/>
              <a:t> I will highlight each time a change to the existing safety management provisions have been introduced, but keep in mind that the changes are light, and only for the purpose of clarity and consistency.</a:t>
            </a:r>
            <a:endParaRPr lang="en-GB" dirty="0" smtClean="0"/>
          </a:p>
          <a:p>
            <a:pPr marL="0" indent="0">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extLst>
      <p:ext uri="{BB962C8B-B14F-4D97-AF65-F5344CB8AC3E}">
        <p14:creationId xmlns:p14="http://schemas.microsoft.com/office/powerpoint/2010/main" val="362271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explained previously, the cost impact should be light because the mandate was limited to the transfer of existing provisions into Annex 19.</a:t>
            </a:r>
          </a:p>
          <a:p>
            <a:endParaRPr lang="en-US" baseline="0" dirty="0" smtClean="0"/>
          </a:p>
          <a:p>
            <a:r>
              <a:rPr lang="en-US" baseline="0" dirty="0" smtClean="0"/>
              <a:t>States will be invited during summer 2013 to cancel, if any,  the existing differences they may have filed regarding the </a:t>
            </a:r>
            <a:r>
              <a:rPr lang="en-GB" baseline="0" dirty="0" smtClean="0"/>
              <a:t>existing safety management provisions from Annexes 1, 6, 8, 11, 13 and 14  and then file them against Annex 19.</a:t>
            </a:r>
          </a:p>
          <a:p>
            <a:endParaRPr lang="en-GB" baseline="0" dirty="0" smtClean="0"/>
          </a:p>
          <a:p>
            <a:r>
              <a:rPr lang="en-GB" baseline="0" dirty="0" smtClean="0"/>
              <a:t>Associated to the costs, the next slide will give you the benefits of creating Annex 19.</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extLst>
      <p:ext uri="{BB962C8B-B14F-4D97-AF65-F5344CB8AC3E}">
        <p14:creationId xmlns:p14="http://schemas.microsoft.com/office/powerpoint/2010/main" val="1273554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Presentation of the proposed Annex 19 – Safety Management</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Presentation of the proposed Annex 19 – Safety Management</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Presentation of the proposed Annex 19 – Safety Management</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Presentation of the proposed Annex 19 – Safety Management</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Presentation of the proposed Annex 19 – Safety Management</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Presentation of the proposed Annex 19 – Safety Management</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Presentation of the proposed Annex 19 – Safety Management</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Presentation of the proposed Annex 19 – Safety Management</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Presentation of the proposed Annex 19 – Safety Management</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Presentation of the proposed Annex 19 – Safety Management</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Presentation of the proposed Annex 19 – Safety Management</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Presentation of the proposed Annex 19 – Safety Management</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Presentation of the proposed Annex 19 – Safety Management</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Presentation of the proposed Annex 19 – Safety Management</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b="1" dirty="0" smtClean="0"/>
              <a:t>Presentation of the proposed </a:t>
            </a:r>
            <a:br>
              <a:rPr lang="en-GB" sz="3200" b="1" dirty="0" smtClean="0"/>
            </a:br>
            <a:r>
              <a:rPr lang="en-GB" sz="3200" b="1" dirty="0" smtClean="0"/>
              <a:t>Annex 19 – Safety Management</a:t>
            </a:r>
            <a:endParaRPr lang="en-GB" sz="3200" b="1" dirty="0"/>
          </a:p>
        </p:txBody>
      </p:sp>
      <p:sp>
        <p:nvSpPr>
          <p:cNvPr id="3" name="Subtitle 2"/>
          <p:cNvSpPr>
            <a:spLocks noGrp="1"/>
          </p:cNvSpPr>
          <p:nvPr>
            <p:ph type="subTitle" idx="1"/>
          </p:nvPr>
        </p:nvSpPr>
        <p:spPr>
          <a:xfrm>
            <a:off x="1371600" y="4267200"/>
            <a:ext cx="6400800" cy="2057400"/>
          </a:xfrm>
        </p:spPr>
        <p:txBody>
          <a:bodyPr>
            <a:noAutofit/>
          </a:bodyPr>
          <a:lstStyle/>
          <a:p>
            <a:r>
              <a:rPr lang="en-GB" sz="2000" dirty="0" err="1" smtClean="0"/>
              <a:t>Mr.</a:t>
            </a:r>
            <a:r>
              <a:rPr lang="en-GB" sz="2000" dirty="0" smtClean="0"/>
              <a:t> Gim Thong Teo</a:t>
            </a:r>
          </a:p>
          <a:p>
            <a:pPr>
              <a:spcAft>
                <a:spcPts val="1200"/>
              </a:spcAft>
            </a:pPr>
            <a:r>
              <a:rPr lang="en-GB" sz="2000" dirty="0" smtClean="0"/>
              <a:t>Safety Management Consultant</a:t>
            </a:r>
          </a:p>
          <a:p>
            <a:pPr>
              <a:spcAft>
                <a:spcPts val="1200"/>
              </a:spcAft>
            </a:pPr>
            <a:r>
              <a:rPr lang="en-GB" sz="2000" dirty="0" smtClean="0"/>
              <a:t>Integrated Safety Management Section</a:t>
            </a:r>
          </a:p>
          <a:p>
            <a:r>
              <a:rPr lang="en-GB" sz="2000" dirty="0" smtClean="0"/>
              <a:t>13 March 2013</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lstStyle/>
          <a:p>
            <a:r>
              <a:rPr lang="en-US" dirty="0" smtClean="0"/>
              <a:t>Benefits</a:t>
            </a:r>
            <a:endParaRPr lang="en-CA" dirty="0"/>
          </a:p>
        </p:txBody>
      </p:sp>
      <p:sp>
        <p:nvSpPr>
          <p:cNvPr id="4" name="Content Placeholder 3"/>
          <p:cNvSpPr>
            <a:spLocks noGrp="1"/>
          </p:cNvSpPr>
          <p:nvPr>
            <p:ph idx="1"/>
          </p:nvPr>
        </p:nvSpPr>
        <p:spPr>
          <a:xfrm>
            <a:off x="457200" y="1600200"/>
            <a:ext cx="8458200" cy="4525963"/>
          </a:xfrm>
        </p:spPr>
        <p:txBody>
          <a:bodyPr>
            <a:normAutofit fontScale="92500" lnSpcReduction="10000"/>
          </a:bodyPr>
          <a:lstStyle/>
          <a:p>
            <a:r>
              <a:rPr lang="en-US" dirty="0" smtClean="0"/>
              <a:t>Highlights the importance of safety management at the State level;</a:t>
            </a:r>
          </a:p>
          <a:p>
            <a:r>
              <a:rPr lang="en-US" dirty="0"/>
              <a:t>Having a </a:t>
            </a:r>
            <a:r>
              <a:rPr lang="en-US" dirty="0" smtClean="0"/>
              <a:t>panel of experts analyzing </a:t>
            </a:r>
            <a:r>
              <a:rPr lang="en-US" dirty="0"/>
              <a:t>any feedback regarding the implementation of SMS and SSP </a:t>
            </a:r>
            <a:r>
              <a:rPr lang="en-US" dirty="0" smtClean="0"/>
              <a:t>provisions and facilitates the evolution of safety management provisions; and</a:t>
            </a:r>
          </a:p>
          <a:p>
            <a:r>
              <a:rPr lang="en-US" dirty="0" smtClean="0"/>
              <a:t>Roll-out plan to be developed by the ANC and the Secretariat presents an opportunity to further promote the implementation of SMS and SSP provisions.</a:t>
            </a:r>
          </a:p>
          <a:p>
            <a:endParaRPr lang="en-CA" dirty="0"/>
          </a:p>
        </p:txBody>
      </p:sp>
      <p:sp>
        <p:nvSpPr>
          <p:cNvPr id="5" name="Footer Placeholder 4"/>
          <p:cNvSpPr>
            <a:spLocks noGrp="1"/>
          </p:cNvSpPr>
          <p:nvPr>
            <p:ph type="ftr" sz="quarter" idx="11"/>
          </p:nvPr>
        </p:nvSpPr>
        <p:spPr/>
        <p:txBody>
          <a:bodyPr/>
          <a:lstStyle/>
          <a:p>
            <a:r>
              <a:rPr lang="en-US" smtClean="0"/>
              <a:t>Presentation of the proposed Annex 19 – Safety Management</a:t>
            </a:r>
            <a:endParaRPr lang="en-US"/>
          </a:p>
        </p:txBody>
      </p:sp>
    </p:spTree>
    <p:extLst>
      <p:ext uri="{BB962C8B-B14F-4D97-AF65-F5344CB8AC3E}">
        <p14:creationId xmlns:p14="http://schemas.microsoft.com/office/powerpoint/2010/main" val="182748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
            </a:r>
            <a:br>
              <a:rPr lang="en-GB" dirty="0" smtClean="0"/>
            </a:br>
            <a:r>
              <a:rPr lang="en-GB" dirty="0" smtClean="0"/>
              <a:t>Annex 19 – Safety Management</a:t>
            </a:r>
          </a:p>
        </p:txBody>
      </p:sp>
      <p:sp>
        <p:nvSpPr>
          <p:cNvPr id="5" name="TextBox 4"/>
          <p:cNvSpPr txBox="1"/>
          <p:nvPr/>
        </p:nvSpPr>
        <p:spPr>
          <a:xfrm>
            <a:off x="228600" y="1368000"/>
            <a:ext cx="8640000" cy="5040000"/>
          </a:xfrm>
          <a:prstGeom prst="rect">
            <a:avLst/>
          </a:prstGeom>
          <a:noFill/>
        </p:spPr>
        <p:txBody>
          <a:bodyPr wrap="square">
            <a:spAutoFit/>
          </a:bodyPr>
          <a:lstStyle/>
          <a:p>
            <a:pPr marL="457200" indent="-457200">
              <a:spcAft>
                <a:spcPts val="1200"/>
              </a:spcAft>
              <a:buClr>
                <a:srgbClr val="00B050"/>
              </a:buClr>
              <a:buFont typeface="Wingdings" pitchFamily="2" charset="2"/>
              <a:buChar char="Q"/>
              <a:defRPr/>
            </a:pPr>
            <a:r>
              <a:rPr lang="en-GB" sz="2300" dirty="0" smtClean="0"/>
              <a:t>CHAPTER 1 – Definitions  </a:t>
            </a:r>
            <a:endParaRPr lang="en-GB" sz="2300" i="1" dirty="0" smtClean="0"/>
          </a:p>
          <a:p>
            <a:pPr marL="457200" indent="-457200">
              <a:spcAft>
                <a:spcPts val="1200"/>
              </a:spcAft>
              <a:buClr>
                <a:srgbClr val="00B050"/>
              </a:buClr>
              <a:buFont typeface="Wingdings" pitchFamily="2" charset="2"/>
              <a:buChar char="Q"/>
              <a:defRPr/>
            </a:pPr>
            <a:r>
              <a:rPr lang="en-GB" sz="2300" dirty="0" smtClean="0"/>
              <a:t>CHAPTER 2 – Applicability </a:t>
            </a:r>
          </a:p>
          <a:p>
            <a:pPr marL="457200" indent="-457200">
              <a:spcAft>
                <a:spcPts val="1200"/>
              </a:spcAft>
              <a:buClr>
                <a:srgbClr val="00B050"/>
              </a:buClr>
              <a:buFont typeface="Wingdings" pitchFamily="2" charset="2"/>
              <a:buChar char="Q"/>
              <a:defRPr/>
            </a:pPr>
            <a:r>
              <a:rPr lang="en-GB" sz="2300" dirty="0" smtClean="0"/>
              <a:t>CHAPTER 3 – State safety management responsibilities  </a:t>
            </a:r>
            <a:endParaRPr lang="en-GB" sz="2300" i="1" dirty="0" smtClean="0"/>
          </a:p>
          <a:p>
            <a:pPr marL="457200" indent="-457200">
              <a:spcAft>
                <a:spcPts val="1200"/>
              </a:spcAft>
              <a:buClr>
                <a:srgbClr val="00B050"/>
              </a:buClr>
              <a:buFont typeface="Wingdings" pitchFamily="2" charset="2"/>
              <a:buChar char="Q"/>
              <a:defRPr/>
            </a:pPr>
            <a:r>
              <a:rPr lang="en-GB" sz="2300" dirty="0" smtClean="0"/>
              <a:t>CHAPTER 4 – Safety management system (SMS)</a:t>
            </a:r>
            <a:endParaRPr lang="en-GB" sz="2300" i="1" dirty="0" smtClean="0"/>
          </a:p>
          <a:p>
            <a:pPr marL="457200" indent="-457200">
              <a:spcAft>
                <a:spcPts val="1200"/>
              </a:spcAft>
              <a:buClr>
                <a:srgbClr val="00B050"/>
              </a:buClr>
              <a:buFont typeface="Wingdings" pitchFamily="2" charset="2"/>
              <a:buChar char="Q"/>
              <a:defRPr/>
            </a:pPr>
            <a:r>
              <a:rPr lang="en-GB" sz="2300" dirty="0" smtClean="0"/>
              <a:t>CHAPTER 5 – Safety data collection, analysis and exchange</a:t>
            </a:r>
            <a:endParaRPr lang="en-GB" sz="2300" i="1" dirty="0" smtClean="0"/>
          </a:p>
          <a:p>
            <a:pPr marL="457200" indent="-457200">
              <a:spcAft>
                <a:spcPts val="1200"/>
              </a:spcAft>
              <a:buClr>
                <a:srgbClr val="00B050"/>
              </a:buClr>
              <a:buFont typeface="Wingdings" pitchFamily="2" charset="2"/>
              <a:buChar char="Q"/>
              <a:defRPr/>
            </a:pPr>
            <a:r>
              <a:rPr lang="en-GB" sz="2300" dirty="0" smtClean="0"/>
              <a:t>APPENDIX 1 –State safety oversight system</a:t>
            </a:r>
            <a:endParaRPr lang="en-GB" sz="2300" i="1" dirty="0" smtClean="0"/>
          </a:p>
          <a:p>
            <a:pPr marL="457200" indent="-457200">
              <a:spcAft>
                <a:spcPts val="1200"/>
              </a:spcAft>
              <a:buClr>
                <a:srgbClr val="00B050"/>
              </a:buClr>
              <a:buFont typeface="Wingdings" pitchFamily="2" charset="2"/>
              <a:buChar char="Q"/>
              <a:defRPr/>
            </a:pPr>
            <a:r>
              <a:rPr lang="en-GB" sz="2300" dirty="0" smtClean="0"/>
              <a:t>APPENDIX 2 – SMS Framework</a:t>
            </a:r>
            <a:endParaRPr lang="en-GB" sz="2300" i="1" dirty="0" smtClean="0"/>
          </a:p>
          <a:p>
            <a:pPr marL="457200" indent="-457200">
              <a:spcAft>
                <a:spcPts val="1200"/>
              </a:spcAft>
              <a:buClr>
                <a:srgbClr val="00B050"/>
              </a:buClr>
              <a:buFont typeface="Wingdings" pitchFamily="2" charset="2"/>
              <a:buChar char="Q"/>
              <a:defRPr/>
            </a:pPr>
            <a:r>
              <a:rPr lang="en-GB" sz="2300" dirty="0" smtClean="0"/>
              <a:t>ATTACHMENT A – SSP Framework</a:t>
            </a:r>
          </a:p>
          <a:p>
            <a:pPr marL="457200" indent="-457200">
              <a:spcAft>
                <a:spcPts val="1200"/>
              </a:spcAft>
              <a:buClr>
                <a:srgbClr val="00B050"/>
              </a:buClr>
              <a:buFont typeface="Wingdings" pitchFamily="2" charset="2"/>
              <a:buChar char="Q"/>
              <a:defRPr/>
            </a:pPr>
            <a:r>
              <a:rPr lang="en-GB" sz="2300" dirty="0" smtClean="0"/>
              <a:t>ATTACHMENT B – Legal guidance for the protection of information from safety data collection and processing systems</a:t>
            </a:r>
          </a:p>
        </p:txBody>
      </p:sp>
      <p:sp>
        <p:nvSpPr>
          <p:cNvPr id="6" name="Slide Number Placeholder 1"/>
          <p:cNvSpPr>
            <a:spLocks noGrp="1"/>
          </p:cNvSpPr>
          <p:nvPr>
            <p:ph type="sldNum" sz="quarter" idx="12"/>
          </p:nvPr>
        </p:nvSpPr>
        <p:spPr>
          <a:xfrm>
            <a:off x="6019800" y="6629400"/>
            <a:ext cx="3124200" cy="228600"/>
          </a:xfrm>
        </p:spPr>
        <p:txBody>
          <a:bodyPr/>
          <a:lstStyle/>
          <a:p>
            <a:fld id="{C97275D5-4C12-42FF-82D2-635AEC9DB89A}" type="slidenum">
              <a:rPr lang="en-US" smtClean="0"/>
              <a:pPr/>
              <a:t>11</a:t>
            </a:fld>
            <a:endParaRPr lang="en-US" dirty="0"/>
          </a:p>
        </p:txBody>
      </p:sp>
      <p:sp>
        <p:nvSpPr>
          <p:cNvPr id="7"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20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dirty="0"/>
          </a:p>
        </p:txBody>
      </p:sp>
      <p:sp>
        <p:nvSpPr>
          <p:cNvPr id="3" name="Title 2"/>
          <p:cNvSpPr>
            <a:spLocks noGrp="1"/>
          </p:cNvSpPr>
          <p:nvPr>
            <p:ph type="title"/>
          </p:nvPr>
        </p:nvSpPr>
        <p:spPr/>
        <p:txBody>
          <a:bodyPr/>
          <a:lstStyle/>
          <a:p>
            <a:r>
              <a:rPr lang="en-GB" dirty="0"/>
              <a:t>Key areas</a:t>
            </a:r>
            <a:br>
              <a:rPr lang="en-GB" dirty="0"/>
            </a:br>
            <a:r>
              <a:rPr lang="en-GB" dirty="0"/>
              <a:t>Annex 19 – Safety Management</a:t>
            </a:r>
            <a:endParaRPr lang="en-GB" dirty="0" smtClean="0"/>
          </a:p>
        </p:txBody>
      </p:sp>
      <p:sp>
        <p:nvSpPr>
          <p:cNvPr id="5" name="TextBox 4"/>
          <p:cNvSpPr txBox="1"/>
          <p:nvPr/>
        </p:nvSpPr>
        <p:spPr>
          <a:xfrm>
            <a:off x="228600" y="1367999"/>
            <a:ext cx="8640000" cy="4893647"/>
          </a:xfrm>
          <a:prstGeom prst="rect">
            <a:avLst/>
          </a:prstGeom>
          <a:noFill/>
        </p:spPr>
        <p:txBody>
          <a:bodyPr wrap="square">
            <a:spAutoFit/>
          </a:bodyPr>
          <a:lstStyle/>
          <a:p>
            <a:pPr marL="457200" indent="-457200">
              <a:spcAft>
                <a:spcPts val="1200"/>
              </a:spcAft>
              <a:buClr>
                <a:srgbClr val="00B050"/>
              </a:buClr>
              <a:buFont typeface="Wingdings" pitchFamily="2" charset="2"/>
              <a:buChar char="Q"/>
              <a:defRPr/>
            </a:pPr>
            <a:r>
              <a:rPr lang="en-US" sz="2400" dirty="0" smtClean="0"/>
              <a:t>CHAPTER 1 - Definitions</a:t>
            </a:r>
          </a:p>
          <a:p>
            <a:pPr marL="914400" lvl="1" indent="-287338">
              <a:spcAft>
                <a:spcPts val="1200"/>
              </a:spcAft>
              <a:buClr>
                <a:srgbClr val="00B050"/>
              </a:buClr>
              <a:buFont typeface="Calibri" pitchFamily="34" charset="0"/>
              <a:buChar char="̶"/>
              <a:defRPr/>
            </a:pPr>
            <a:r>
              <a:rPr lang="en-GB" sz="2000" dirty="0"/>
              <a:t>Duplicated: </a:t>
            </a:r>
            <a:r>
              <a:rPr lang="en-US" sz="2000" i="1" dirty="0"/>
              <a:t>Accident, </a:t>
            </a:r>
            <a:r>
              <a:rPr lang="en-US" sz="2000" i="1" dirty="0" err="1"/>
              <a:t>Aeroplane</a:t>
            </a:r>
            <a:r>
              <a:rPr lang="en-US" sz="2000" i="1" dirty="0"/>
              <a:t>, Aircraft, Helicopter, Incident, Industry code of practice, Serious injury, State of Design, State of Manufacturer and State of the </a:t>
            </a:r>
            <a:r>
              <a:rPr lang="en-US" sz="2000" i="1" dirty="0" smtClean="0"/>
              <a:t>Operator</a:t>
            </a:r>
            <a:r>
              <a:rPr lang="en-CA" sz="2000" i="1" dirty="0"/>
              <a:t>, State safety </a:t>
            </a:r>
            <a:r>
              <a:rPr lang="en-CA" sz="2000" i="1" dirty="0" smtClean="0"/>
              <a:t>programme </a:t>
            </a:r>
            <a:endParaRPr lang="en-US" sz="2000" i="1" dirty="0"/>
          </a:p>
          <a:p>
            <a:pPr marL="914400" lvl="1" indent="-287338">
              <a:spcAft>
                <a:spcPts val="1200"/>
              </a:spcAft>
              <a:buClr>
                <a:srgbClr val="00B050"/>
              </a:buClr>
              <a:buFont typeface="Calibri" pitchFamily="34" charset="0"/>
              <a:buChar char="̶"/>
              <a:defRPr/>
            </a:pPr>
            <a:r>
              <a:rPr lang="en-GB" sz="2000" dirty="0"/>
              <a:t>Slightly modified: </a:t>
            </a:r>
            <a:r>
              <a:rPr lang="en-CA" sz="2000" i="1" dirty="0"/>
              <a:t>Incident, safety management </a:t>
            </a:r>
            <a:r>
              <a:rPr lang="en-CA" sz="2000" i="1" dirty="0" smtClean="0"/>
              <a:t>system, operational personnel</a:t>
            </a:r>
          </a:p>
          <a:p>
            <a:pPr marL="914400" lvl="1" indent="-287338">
              <a:spcAft>
                <a:spcPts val="1200"/>
              </a:spcAft>
              <a:buClr>
                <a:srgbClr val="00B050"/>
              </a:buClr>
              <a:buFont typeface="Calibri" pitchFamily="34" charset="0"/>
              <a:buChar char="̶"/>
              <a:defRPr/>
            </a:pPr>
            <a:r>
              <a:rPr lang="en-US" sz="2000" dirty="0" smtClean="0"/>
              <a:t>New </a:t>
            </a:r>
            <a:r>
              <a:rPr lang="en-US" sz="2000" dirty="0"/>
              <a:t>definitions: </a:t>
            </a:r>
            <a:r>
              <a:rPr lang="en-US" sz="2000" i="1" dirty="0"/>
              <a:t>Safety, Safety performance, Safety </a:t>
            </a:r>
            <a:r>
              <a:rPr lang="en-US" sz="2000" i="1" dirty="0" smtClean="0"/>
              <a:t>performance indicator</a:t>
            </a:r>
            <a:r>
              <a:rPr lang="en-US" sz="2000" i="1" dirty="0"/>
              <a:t>, Safety performance target and Safety risk</a:t>
            </a:r>
          </a:p>
          <a:p>
            <a:pPr marL="457200" indent="-457200">
              <a:spcAft>
                <a:spcPts val="1200"/>
              </a:spcAft>
              <a:buClr>
                <a:srgbClr val="00B050"/>
              </a:buClr>
              <a:buFont typeface="Wingdings" pitchFamily="2" charset="2"/>
              <a:buChar char="Q"/>
              <a:defRPr/>
            </a:pPr>
            <a:r>
              <a:rPr lang="en-US" sz="2400" dirty="0"/>
              <a:t>CHAPTER 2 - Applicability</a:t>
            </a:r>
          </a:p>
          <a:p>
            <a:pPr marL="914400" lvl="1" indent="-287338">
              <a:spcAft>
                <a:spcPts val="1200"/>
              </a:spcAft>
              <a:buClr>
                <a:srgbClr val="00B050"/>
              </a:buClr>
              <a:buFont typeface="Calibri" pitchFamily="34" charset="0"/>
              <a:buChar char="̶"/>
              <a:defRPr/>
            </a:pPr>
            <a:r>
              <a:rPr lang="en-CA" sz="2000" dirty="0"/>
              <a:t>S</a:t>
            </a:r>
            <a:r>
              <a:rPr lang="en-CA" sz="2000" dirty="0" smtClean="0"/>
              <a:t>afety </a:t>
            </a:r>
            <a:r>
              <a:rPr lang="en-CA" sz="2000" dirty="0"/>
              <a:t>management </a:t>
            </a:r>
            <a:r>
              <a:rPr lang="en-CA" sz="2000" dirty="0" smtClean="0"/>
              <a:t>functions </a:t>
            </a:r>
            <a:r>
              <a:rPr lang="en-US" sz="2000" dirty="0" smtClean="0"/>
              <a:t>related </a:t>
            </a:r>
            <a:r>
              <a:rPr lang="en-US" sz="2000" dirty="0"/>
              <a:t>to, or in direct support of, the safe operation of aircraft</a:t>
            </a:r>
          </a:p>
          <a:p>
            <a:pPr>
              <a:spcAft>
                <a:spcPts val="1200"/>
              </a:spcAft>
              <a:buClr>
                <a:schemeClr val="accent6"/>
              </a:buClr>
              <a:defRPr/>
            </a:pPr>
            <a:endParaRPr lang="en-GB" sz="2400" dirty="0" smtClean="0"/>
          </a:p>
        </p:txBody>
      </p:sp>
      <p:sp>
        <p:nvSpPr>
          <p:cNvPr id="7"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Tree>
    <p:extLst>
      <p:ext uri="{BB962C8B-B14F-4D97-AF65-F5344CB8AC3E}">
        <p14:creationId xmlns:p14="http://schemas.microsoft.com/office/powerpoint/2010/main" val="214104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13</a:t>
            </a:fld>
            <a:endParaRPr lang="en-US" dirty="0"/>
          </a:p>
        </p:txBody>
      </p:sp>
      <p:sp>
        <p:nvSpPr>
          <p:cNvPr id="3" name="Title 2"/>
          <p:cNvSpPr>
            <a:spLocks noGrp="1"/>
          </p:cNvSpPr>
          <p:nvPr>
            <p:ph type="title"/>
          </p:nvPr>
        </p:nvSpPr>
        <p:spPr/>
        <p:txBody>
          <a:bodyPr/>
          <a:lstStyle/>
          <a:p>
            <a:r>
              <a:rPr lang="en-GB" dirty="0"/>
              <a:t>Key areas</a:t>
            </a:r>
            <a:br>
              <a:rPr lang="en-GB" dirty="0"/>
            </a:br>
            <a:r>
              <a:rPr lang="en-GB" dirty="0"/>
              <a:t>Annex 19 – Safety Management</a:t>
            </a:r>
            <a:endParaRPr lang="en-GB" dirty="0" smtClean="0"/>
          </a:p>
        </p:txBody>
      </p:sp>
      <p:sp>
        <p:nvSpPr>
          <p:cNvPr id="5" name="TextBox 4"/>
          <p:cNvSpPr txBox="1"/>
          <p:nvPr/>
        </p:nvSpPr>
        <p:spPr>
          <a:xfrm>
            <a:off x="228600" y="1368000"/>
            <a:ext cx="8640000" cy="3693319"/>
          </a:xfrm>
          <a:prstGeom prst="rect">
            <a:avLst/>
          </a:prstGeom>
          <a:noFill/>
        </p:spPr>
        <p:txBody>
          <a:bodyPr wrap="square">
            <a:spAutoFit/>
          </a:bodyPr>
          <a:lstStyle/>
          <a:p>
            <a:pPr marL="457200" indent="-457200">
              <a:spcAft>
                <a:spcPts val="1200"/>
              </a:spcAft>
              <a:buClr>
                <a:srgbClr val="00B050"/>
              </a:buClr>
              <a:buFont typeface="Wingdings" pitchFamily="2" charset="2"/>
              <a:buChar char="Q"/>
              <a:defRPr/>
            </a:pPr>
            <a:r>
              <a:rPr lang="en-US" sz="2400" dirty="0" smtClean="0"/>
              <a:t>CHAPTER 3 - State safety management responsibilities</a:t>
            </a:r>
            <a:endParaRPr lang="en-US" sz="2400" dirty="0"/>
          </a:p>
          <a:p>
            <a:pPr marL="914400" lvl="1" indent="-287338">
              <a:spcAft>
                <a:spcPts val="1200"/>
              </a:spcAft>
              <a:buClr>
                <a:srgbClr val="00B050"/>
              </a:buClr>
              <a:buFont typeface="Calibri" pitchFamily="34" charset="0"/>
              <a:buChar char="̶"/>
              <a:defRPr/>
            </a:pPr>
            <a:r>
              <a:rPr lang="en-US" sz="2000" dirty="0" smtClean="0"/>
              <a:t>Consolidates existing </a:t>
            </a:r>
            <a:r>
              <a:rPr lang="en-US" sz="2000" dirty="0"/>
              <a:t>Standards </a:t>
            </a:r>
            <a:r>
              <a:rPr lang="en-US" sz="2000" dirty="0" smtClean="0"/>
              <a:t>requiring States </a:t>
            </a:r>
            <a:r>
              <a:rPr lang="en-US" sz="2000" dirty="0"/>
              <a:t>to establish an </a:t>
            </a:r>
            <a:r>
              <a:rPr lang="en-US" sz="2000" dirty="0" smtClean="0"/>
              <a:t>SSP, with the addition of the SSP Framework Components</a:t>
            </a:r>
          </a:p>
          <a:p>
            <a:pPr marL="914400" lvl="1" indent="-287338">
              <a:spcAft>
                <a:spcPts val="1200"/>
              </a:spcAft>
              <a:buClr>
                <a:srgbClr val="00B050"/>
              </a:buClr>
              <a:buFont typeface="Calibri" pitchFamily="34" charset="0"/>
              <a:buChar char="̶"/>
              <a:defRPr/>
            </a:pPr>
            <a:r>
              <a:rPr lang="en-US" sz="2000" dirty="0" smtClean="0"/>
              <a:t>Acceptable level of safety </a:t>
            </a:r>
            <a:r>
              <a:rPr lang="en-US" sz="2000" b="1" dirty="0" smtClean="0"/>
              <a:t>performance</a:t>
            </a:r>
            <a:r>
              <a:rPr lang="en-US" sz="2000" dirty="0"/>
              <a:t> </a:t>
            </a:r>
            <a:endParaRPr lang="en-US" sz="2000" dirty="0" smtClean="0"/>
          </a:p>
          <a:p>
            <a:pPr marL="914400" lvl="1" indent="-287338">
              <a:spcAft>
                <a:spcPts val="1200"/>
              </a:spcAft>
              <a:buClr>
                <a:srgbClr val="00B050"/>
              </a:buClr>
              <a:buFont typeface="Calibri" pitchFamily="34" charset="0"/>
              <a:buChar char="̶"/>
              <a:defRPr/>
            </a:pPr>
            <a:r>
              <a:rPr lang="en-US" sz="2000" dirty="0"/>
              <a:t>R</a:t>
            </a:r>
            <a:r>
              <a:rPr lang="en-US" sz="2000" dirty="0" smtClean="0"/>
              <a:t>equirement for </a:t>
            </a:r>
            <a:r>
              <a:rPr lang="en-US" sz="2000" dirty="0"/>
              <a:t>the implementation of SMS </a:t>
            </a:r>
            <a:r>
              <a:rPr lang="en-US" sz="2000" dirty="0" smtClean="0"/>
              <a:t>by service providers and general aviation operators as </a:t>
            </a:r>
            <a:r>
              <a:rPr lang="en-US" sz="2000" dirty="0"/>
              <a:t>part of a State’s </a:t>
            </a:r>
            <a:r>
              <a:rPr lang="en-US" sz="2000" dirty="0" smtClean="0"/>
              <a:t>SSP</a:t>
            </a:r>
          </a:p>
          <a:p>
            <a:pPr marL="914400" lvl="1" indent="-287338">
              <a:spcAft>
                <a:spcPts val="1200"/>
              </a:spcAft>
              <a:buClr>
                <a:srgbClr val="00B050"/>
              </a:buClr>
              <a:buFont typeface="Calibri" pitchFamily="34" charset="0"/>
              <a:buChar char="̶"/>
              <a:defRPr/>
            </a:pPr>
            <a:r>
              <a:rPr lang="en-US" sz="2000" dirty="0" smtClean="0"/>
              <a:t>SMS </a:t>
            </a:r>
            <a:r>
              <a:rPr lang="en-US" sz="2000" dirty="0"/>
              <a:t>framework </a:t>
            </a:r>
            <a:r>
              <a:rPr lang="en-US" sz="2000" dirty="0" smtClean="0"/>
              <a:t>applicable </a:t>
            </a:r>
            <a:r>
              <a:rPr lang="en-US" sz="2000" dirty="0"/>
              <a:t>to aircraft design </a:t>
            </a:r>
            <a:r>
              <a:rPr lang="en-US" sz="2000" dirty="0" smtClean="0"/>
              <a:t>and </a:t>
            </a:r>
            <a:r>
              <a:rPr lang="en-CA" sz="2000" dirty="0" smtClean="0"/>
              <a:t>manufacturing organizations</a:t>
            </a:r>
          </a:p>
          <a:p>
            <a:pPr marL="914400" lvl="1" indent="-287338">
              <a:spcAft>
                <a:spcPts val="1200"/>
              </a:spcAft>
              <a:buClr>
                <a:srgbClr val="00B050"/>
              </a:buClr>
              <a:buFont typeface="Calibri" pitchFamily="34" charset="0"/>
              <a:buChar char="̶"/>
              <a:defRPr/>
            </a:pPr>
            <a:r>
              <a:rPr lang="en-US" sz="2000" dirty="0"/>
              <a:t>N</a:t>
            </a:r>
            <a:r>
              <a:rPr lang="en-US" sz="2000" dirty="0" smtClean="0"/>
              <a:t>ew </a:t>
            </a:r>
            <a:r>
              <a:rPr lang="en-US" sz="2000" dirty="0"/>
              <a:t>requirement for States to implement </a:t>
            </a:r>
            <a:r>
              <a:rPr lang="en-CA" sz="2000" dirty="0"/>
              <a:t>safety oversight </a:t>
            </a:r>
            <a:r>
              <a:rPr lang="en-CA" sz="2000" dirty="0" smtClean="0"/>
              <a:t>systems</a:t>
            </a:r>
            <a:endParaRPr lang="en-CA" sz="2000" dirty="0"/>
          </a:p>
        </p:txBody>
      </p:sp>
      <p:sp>
        <p:nvSpPr>
          <p:cNvPr id="7"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Tree>
    <p:extLst>
      <p:ext uri="{BB962C8B-B14F-4D97-AF65-F5344CB8AC3E}">
        <p14:creationId xmlns:p14="http://schemas.microsoft.com/office/powerpoint/2010/main" val="308687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dirty="0"/>
          </a:p>
        </p:txBody>
      </p:sp>
      <p:sp>
        <p:nvSpPr>
          <p:cNvPr id="3" name="Title 2"/>
          <p:cNvSpPr>
            <a:spLocks noGrp="1"/>
          </p:cNvSpPr>
          <p:nvPr>
            <p:ph type="title"/>
          </p:nvPr>
        </p:nvSpPr>
        <p:spPr/>
        <p:txBody>
          <a:bodyPr/>
          <a:lstStyle/>
          <a:p>
            <a:r>
              <a:rPr lang="en-GB" dirty="0"/>
              <a:t>Key areas</a:t>
            </a:r>
            <a:br>
              <a:rPr lang="en-GB" dirty="0"/>
            </a:br>
            <a:r>
              <a:rPr lang="en-GB" dirty="0"/>
              <a:t>Annex 19 – Safety Management</a:t>
            </a:r>
            <a:endParaRPr lang="en-GB" dirty="0" smtClean="0"/>
          </a:p>
        </p:txBody>
      </p:sp>
      <p:sp>
        <p:nvSpPr>
          <p:cNvPr id="5" name="TextBox 4"/>
          <p:cNvSpPr txBox="1"/>
          <p:nvPr/>
        </p:nvSpPr>
        <p:spPr>
          <a:xfrm>
            <a:off x="0" y="1164134"/>
            <a:ext cx="9067800" cy="4154984"/>
          </a:xfrm>
          <a:prstGeom prst="rect">
            <a:avLst/>
          </a:prstGeom>
          <a:noFill/>
        </p:spPr>
        <p:txBody>
          <a:bodyPr wrap="square">
            <a:spAutoFit/>
          </a:bodyPr>
          <a:lstStyle/>
          <a:p>
            <a:pPr marL="457200" indent="-457200">
              <a:spcAft>
                <a:spcPts val="1200"/>
              </a:spcAft>
              <a:buClr>
                <a:srgbClr val="00B050"/>
              </a:buClr>
              <a:buFont typeface="Wingdings" pitchFamily="2" charset="2"/>
              <a:buChar char="Q"/>
              <a:defRPr/>
            </a:pPr>
            <a:r>
              <a:rPr lang="en-US" sz="2400" dirty="0"/>
              <a:t>CHAPTER </a:t>
            </a:r>
            <a:r>
              <a:rPr lang="en-US" sz="2400" dirty="0" smtClean="0"/>
              <a:t>4 </a:t>
            </a:r>
            <a:r>
              <a:rPr lang="en-US" sz="2400" dirty="0"/>
              <a:t>- </a:t>
            </a:r>
            <a:r>
              <a:rPr lang="en-GB" sz="2400" dirty="0"/>
              <a:t>Safety management </a:t>
            </a:r>
            <a:r>
              <a:rPr lang="en-GB" sz="2400" dirty="0" smtClean="0"/>
              <a:t>system (SMS)</a:t>
            </a:r>
            <a:endParaRPr lang="en-US" sz="2400" dirty="0"/>
          </a:p>
          <a:p>
            <a:pPr marL="914400" lvl="1" indent="-287338">
              <a:spcAft>
                <a:spcPts val="1200"/>
              </a:spcAft>
              <a:buClr>
                <a:srgbClr val="00B050"/>
              </a:buClr>
              <a:buFont typeface="Calibri" pitchFamily="34" charset="0"/>
              <a:buChar char="̶"/>
              <a:defRPr/>
            </a:pPr>
            <a:r>
              <a:rPr lang="en-US" sz="2000" dirty="0" smtClean="0"/>
              <a:t>SMS implementation by </a:t>
            </a:r>
            <a:r>
              <a:rPr lang="en-US" sz="2000" dirty="0"/>
              <a:t>service </a:t>
            </a:r>
            <a:r>
              <a:rPr lang="en-US" sz="2000" dirty="0" smtClean="0"/>
              <a:t>providers in accordance with the SMS Framework</a:t>
            </a:r>
            <a:endParaRPr lang="en-US" sz="2000" dirty="0"/>
          </a:p>
          <a:p>
            <a:pPr marL="914400" lvl="1" indent="-287338">
              <a:spcAft>
                <a:spcPts val="1200"/>
              </a:spcAft>
              <a:buClr>
                <a:srgbClr val="00B050"/>
              </a:buClr>
              <a:buFont typeface="Calibri" pitchFamily="34" charset="0"/>
              <a:buChar char="̶"/>
              <a:defRPr/>
            </a:pPr>
            <a:r>
              <a:rPr lang="en-US" sz="2000" dirty="0" smtClean="0"/>
              <a:t>SMS implementation by international general aviation operators appropriate to the size and complexity of the operation</a:t>
            </a:r>
          </a:p>
          <a:p>
            <a:pPr marL="914400" lvl="1" indent="-287338">
              <a:spcAft>
                <a:spcPts val="1200"/>
              </a:spcAft>
              <a:buClr>
                <a:srgbClr val="00B050"/>
              </a:buClr>
              <a:buFont typeface="Calibri" pitchFamily="34" charset="0"/>
              <a:buChar char="̶"/>
              <a:defRPr/>
            </a:pPr>
            <a:r>
              <a:rPr lang="en-US" sz="2000" dirty="0" smtClean="0"/>
              <a:t>SMS </a:t>
            </a:r>
            <a:r>
              <a:rPr lang="en-US" sz="2000" dirty="0"/>
              <a:t>to be acceptable to the relevant </a:t>
            </a:r>
            <a:r>
              <a:rPr lang="en-US" sz="2000" dirty="0" smtClean="0"/>
              <a:t>State, identifying the </a:t>
            </a:r>
            <a:r>
              <a:rPr lang="en-US" sz="2000" dirty="0"/>
              <a:t>State responsible </a:t>
            </a:r>
            <a:r>
              <a:rPr lang="en-US" sz="2000" dirty="0" smtClean="0"/>
              <a:t>for acceptance</a:t>
            </a:r>
          </a:p>
          <a:p>
            <a:pPr marL="914400" lvl="1" indent="-287338">
              <a:spcAft>
                <a:spcPts val="1200"/>
              </a:spcAft>
              <a:buClr>
                <a:srgbClr val="00B050"/>
              </a:buClr>
              <a:buFont typeface="Calibri" pitchFamily="34" charset="0"/>
              <a:buChar char="̶"/>
              <a:defRPr/>
            </a:pPr>
            <a:r>
              <a:rPr lang="en-US" sz="2000" dirty="0" smtClean="0"/>
              <a:t>Sector-specific SMS provisions retained in applicable Annexes </a:t>
            </a:r>
            <a:endParaRPr lang="en-US" sz="2000" dirty="0"/>
          </a:p>
          <a:p>
            <a:pPr marL="914400" lvl="1" indent="-287338">
              <a:spcAft>
                <a:spcPts val="1200"/>
              </a:spcAft>
              <a:buClr>
                <a:srgbClr val="00B050"/>
              </a:buClr>
              <a:buFont typeface="Calibri" pitchFamily="34" charset="0"/>
              <a:buChar char="̶"/>
              <a:defRPr/>
            </a:pPr>
            <a:endParaRPr lang="en-US" sz="2000" dirty="0" smtClean="0"/>
          </a:p>
          <a:p>
            <a:pPr marL="914400" lvl="1" indent="-287338">
              <a:spcAft>
                <a:spcPts val="1200"/>
              </a:spcAft>
              <a:buClr>
                <a:srgbClr val="00B050"/>
              </a:buClr>
              <a:buFont typeface="Calibri" pitchFamily="34" charset="0"/>
              <a:buChar char="̶"/>
              <a:defRPr/>
            </a:pPr>
            <a:endParaRPr lang="en-US" sz="2000" dirty="0"/>
          </a:p>
        </p:txBody>
      </p:sp>
      <p:sp>
        <p:nvSpPr>
          <p:cNvPr id="7"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Tree>
    <p:extLst>
      <p:ext uri="{BB962C8B-B14F-4D97-AF65-F5344CB8AC3E}">
        <p14:creationId xmlns:p14="http://schemas.microsoft.com/office/powerpoint/2010/main" val="226801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dirty="0"/>
          </a:p>
        </p:txBody>
      </p:sp>
      <p:sp>
        <p:nvSpPr>
          <p:cNvPr id="3" name="Title 2"/>
          <p:cNvSpPr>
            <a:spLocks noGrp="1"/>
          </p:cNvSpPr>
          <p:nvPr>
            <p:ph type="title"/>
          </p:nvPr>
        </p:nvSpPr>
        <p:spPr/>
        <p:txBody>
          <a:bodyPr/>
          <a:lstStyle/>
          <a:p>
            <a:r>
              <a:rPr lang="en-GB" dirty="0"/>
              <a:t>Key areas</a:t>
            </a:r>
            <a:br>
              <a:rPr lang="en-GB" dirty="0"/>
            </a:br>
            <a:r>
              <a:rPr lang="en-GB" dirty="0"/>
              <a:t>Annex 19 – Safety Management</a:t>
            </a:r>
            <a:endParaRPr lang="en-GB" dirty="0" smtClean="0"/>
          </a:p>
        </p:txBody>
      </p:sp>
      <p:sp>
        <p:nvSpPr>
          <p:cNvPr id="5" name="TextBox 4"/>
          <p:cNvSpPr txBox="1"/>
          <p:nvPr/>
        </p:nvSpPr>
        <p:spPr>
          <a:xfrm>
            <a:off x="228600" y="1368000"/>
            <a:ext cx="8640000" cy="3447098"/>
          </a:xfrm>
          <a:prstGeom prst="rect">
            <a:avLst/>
          </a:prstGeom>
          <a:noFill/>
        </p:spPr>
        <p:txBody>
          <a:bodyPr wrap="square">
            <a:spAutoFit/>
          </a:bodyPr>
          <a:lstStyle/>
          <a:p>
            <a:pPr marL="457200" indent="-457200">
              <a:spcAft>
                <a:spcPts val="1200"/>
              </a:spcAft>
              <a:buClr>
                <a:srgbClr val="00B050"/>
              </a:buClr>
              <a:buFont typeface="Wingdings" pitchFamily="2" charset="2"/>
              <a:buChar char="Q"/>
              <a:defRPr/>
            </a:pPr>
            <a:r>
              <a:rPr lang="en-US" sz="2400" dirty="0"/>
              <a:t>CHAPTER </a:t>
            </a:r>
            <a:r>
              <a:rPr lang="en-US" sz="2400" dirty="0" smtClean="0"/>
              <a:t>5 </a:t>
            </a:r>
            <a:r>
              <a:rPr lang="en-US" sz="2400" dirty="0"/>
              <a:t>- </a:t>
            </a:r>
            <a:r>
              <a:rPr lang="en-GB" sz="2400" dirty="0"/>
              <a:t>Safety data collection, analysis and exchange</a:t>
            </a:r>
            <a:endParaRPr lang="en-US" sz="2400" dirty="0" smtClean="0"/>
          </a:p>
          <a:p>
            <a:pPr marL="914400" lvl="1" indent="-287338">
              <a:spcAft>
                <a:spcPts val="1200"/>
              </a:spcAft>
              <a:buClr>
                <a:srgbClr val="00B050"/>
              </a:buClr>
              <a:buFont typeface="Calibri" pitchFamily="34" charset="0"/>
              <a:buChar char="̶"/>
              <a:defRPr/>
            </a:pPr>
            <a:r>
              <a:rPr lang="en-US" sz="2000" dirty="0" smtClean="0"/>
              <a:t>transfer </a:t>
            </a:r>
            <a:r>
              <a:rPr lang="en-US" sz="2000" dirty="0"/>
              <a:t>of provisions on safety data collection, analysis, protection and exchange </a:t>
            </a:r>
            <a:r>
              <a:rPr lang="en-US" sz="2000" dirty="0" smtClean="0"/>
              <a:t>from Annex 13, Chapter 8</a:t>
            </a:r>
          </a:p>
          <a:p>
            <a:pPr marL="914400" lvl="1" indent="-287338">
              <a:spcAft>
                <a:spcPts val="1200"/>
              </a:spcAft>
              <a:buClr>
                <a:srgbClr val="00B050"/>
              </a:buClr>
              <a:buFont typeface="Calibri" pitchFamily="34" charset="0"/>
              <a:buChar char="̶"/>
              <a:defRPr/>
            </a:pPr>
            <a:r>
              <a:rPr lang="en-GB" sz="2000" dirty="0"/>
              <a:t>coordination between accident investigation and safety stakeholders</a:t>
            </a:r>
          </a:p>
          <a:p>
            <a:pPr marL="914400" lvl="1" indent="-287338">
              <a:spcAft>
                <a:spcPts val="1200"/>
              </a:spcAft>
              <a:buClr>
                <a:srgbClr val="00B050"/>
              </a:buClr>
              <a:buFont typeface="Calibri" pitchFamily="34" charset="0"/>
              <a:buChar char="̶"/>
              <a:defRPr/>
            </a:pPr>
            <a:r>
              <a:rPr lang="en-GB" sz="2000" dirty="0"/>
              <a:t>accessibility to reporting systems by pertinent authorities to support safety </a:t>
            </a:r>
            <a:r>
              <a:rPr lang="en-GB" sz="2000" dirty="0" smtClean="0"/>
              <a:t>responsibilities </a:t>
            </a:r>
          </a:p>
          <a:p>
            <a:pPr marL="914400" lvl="1" indent="-287338">
              <a:spcAft>
                <a:spcPts val="1200"/>
              </a:spcAft>
              <a:buClr>
                <a:srgbClr val="00B050"/>
              </a:buClr>
              <a:buFont typeface="Calibri" pitchFamily="34" charset="0"/>
              <a:buChar char="̶"/>
              <a:defRPr/>
            </a:pPr>
            <a:r>
              <a:rPr lang="en-GB" sz="2000" dirty="0" smtClean="0"/>
              <a:t>new requirement for the protection of safety management data</a:t>
            </a:r>
          </a:p>
          <a:p>
            <a:pPr>
              <a:spcAft>
                <a:spcPts val="1200"/>
              </a:spcAft>
              <a:buClr>
                <a:schemeClr val="accent6"/>
              </a:buClr>
              <a:defRPr/>
            </a:pPr>
            <a:endParaRPr lang="en-GB" sz="2400" dirty="0" smtClean="0"/>
          </a:p>
        </p:txBody>
      </p:sp>
      <p:sp>
        <p:nvSpPr>
          <p:cNvPr id="7"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Tree>
    <p:extLst>
      <p:ext uri="{BB962C8B-B14F-4D97-AF65-F5344CB8AC3E}">
        <p14:creationId xmlns:p14="http://schemas.microsoft.com/office/powerpoint/2010/main" val="41359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dirty="0"/>
          </a:p>
        </p:txBody>
      </p:sp>
      <p:sp>
        <p:nvSpPr>
          <p:cNvPr id="3" name="Title 2"/>
          <p:cNvSpPr>
            <a:spLocks noGrp="1"/>
          </p:cNvSpPr>
          <p:nvPr>
            <p:ph type="title"/>
          </p:nvPr>
        </p:nvSpPr>
        <p:spPr/>
        <p:txBody>
          <a:bodyPr/>
          <a:lstStyle/>
          <a:p>
            <a:r>
              <a:rPr lang="en-GB" dirty="0"/>
              <a:t>Key areas</a:t>
            </a:r>
            <a:br>
              <a:rPr lang="en-GB" dirty="0"/>
            </a:br>
            <a:r>
              <a:rPr lang="en-GB" dirty="0"/>
              <a:t>Annex 19 – Safety Management</a:t>
            </a:r>
            <a:endParaRPr lang="en-GB" dirty="0" smtClean="0"/>
          </a:p>
        </p:txBody>
      </p:sp>
      <p:sp>
        <p:nvSpPr>
          <p:cNvPr id="5" name="TextBox 4"/>
          <p:cNvSpPr txBox="1"/>
          <p:nvPr/>
        </p:nvSpPr>
        <p:spPr>
          <a:xfrm>
            <a:off x="230400" y="1368000"/>
            <a:ext cx="8640000" cy="4478149"/>
          </a:xfrm>
          <a:prstGeom prst="rect">
            <a:avLst/>
          </a:prstGeom>
          <a:noFill/>
        </p:spPr>
        <p:txBody>
          <a:bodyPr wrap="square">
            <a:spAutoFit/>
          </a:bodyPr>
          <a:lstStyle/>
          <a:p>
            <a:pPr marL="457200" indent="-457200">
              <a:spcAft>
                <a:spcPts val="600"/>
              </a:spcAft>
              <a:buClr>
                <a:srgbClr val="00B050"/>
              </a:buClr>
              <a:buFont typeface="Wingdings" pitchFamily="2" charset="2"/>
              <a:buChar char="Q"/>
              <a:defRPr/>
            </a:pPr>
            <a:r>
              <a:rPr lang="en-GB" sz="2400" dirty="0"/>
              <a:t>APPENDIX 1 </a:t>
            </a:r>
            <a:r>
              <a:rPr lang="en-GB" sz="2400" dirty="0" smtClean="0"/>
              <a:t>- State </a:t>
            </a:r>
            <a:r>
              <a:rPr lang="en-GB" sz="2400" dirty="0"/>
              <a:t>safety oversight system</a:t>
            </a:r>
            <a:endParaRPr lang="en-GB" sz="2400" i="1" dirty="0"/>
          </a:p>
          <a:p>
            <a:pPr marL="914400" lvl="1" indent="-287338">
              <a:spcAft>
                <a:spcPts val="1200"/>
              </a:spcAft>
              <a:buClr>
                <a:srgbClr val="00B050"/>
              </a:buClr>
              <a:buFont typeface="Calibri" pitchFamily="34" charset="0"/>
              <a:buChar char="̶"/>
              <a:defRPr/>
            </a:pPr>
            <a:r>
              <a:rPr lang="en-US" sz="2000" dirty="0" smtClean="0"/>
              <a:t>provisions developed from Appendix 5 to Annex 6 (Safety oversight of air operators) and Doc 9734 (Safety Oversight Manual)</a:t>
            </a:r>
          </a:p>
          <a:p>
            <a:pPr marL="457200" indent="-457200">
              <a:spcBef>
                <a:spcPts val="600"/>
              </a:spcBef>
              <a:spcAft>
                <a:spcPts val="600"/>
              </a:spcAft>
              <a:buClr>
                <a:srgbClr val="00B050"/>
              </a:buClr>
              <a:buFont typeface="Wingdings" pitchFamily="2" charset="2"/>
              <a:buChar char="Q"/>
              <a:defRPr/>
            </a:pPr>
            <a:r>
              <a:rPr lang="en-GB" sz="2400" dirty="0"/>
              <a:t>APPENDIX 2 - SMS Framework</a:t>
            </a:r>
          </a:p>
          <a:p>
            <a:pPr marL="914400" lvl="1" indent="-287338">
              <a:spcAft>
                <a:spcPts val="1200"/>
              </a:spcAft>
              <a:buClr>
                <a:srgbClr val="00B050"/>
              </a:buClr>
              <a:buFont typeface="Calibri" pitchFamily="34" charset="0"/>
              <a:buChar char="̶"/>
              <a:defRPr/>
            </a:pPr>
            <a:r>
              <a:rPr lang="en-US" sz="2000" dirty="0" smtClean="0"/>
              <a:t>provisions were reformatted to improve readability</a:t>
            </a:r>
            <a:endParaRPr lang="en-US" sz="2000" dirty="0"/>
          </a:p>
          <a:p>
            <a:pPr marL="457200" indent="-457200">
              <a:spcBef>
                <a:spcPts val="600"/>
              </a:spcBef>
              <a:spcAft>
                <a:spcPts val="600"/>
              </a:spcAft>
              <a:buClr>
                <a:srgbClr val="00B050"/>
              </a:buClr>
              <a:buFont typeface="Wingdings" pitchFamily="2" charset="2"/>
              <a:buChar char="Q"/>
              <a:defRPr/>
            </a:pPr>
            <a:r>
              <a:rPr lang="en-GB" sz="2400" dirty="0"/>
              <a:t>ATTACHMENT A - SSP Framework</a:t>
            </a:r>
          </a:p>
          <a:p>
            <a:pPr marL="914400" lvl="1" indent="-287338">
              <a:spcAft>
                <a:spcPts val="1200"/>
              </a:spcAft>
              <a:buClr>
                <a:srgbClr val="00B050"/>
              </a:buClr>
              <a:buFont typeface="Calibri" pitchFamily="34" charset="0"/>
              <a:buChar char="̶"/>
              <a:defRPr/>
            </a:pPr>
            <a:r>
              <a:rPr lang="en-US" sz="2000" dirty="0"/>
              <a:t>c</a:t>
            </a:r>
            <a:r>
              <a:rPr lang="en-US" sz="2000" dirty="0" smtClean="0"/>
              <a:t>omponents elevated to Standards (Chapter 3) with elements unchanged</a:t>
            </a:r>
          </a:p>
          <a:p>
            <a:pPr marL="457200" indent="-457200">
              <a:spcBef>
                <a:spcPts val="600"/>
              </a:spcBef>
              <a:spcAft>
                <a:spcPts val="600"/>
              </a:spcAft>
              <a:buClr>
                <a:srgbClr val="00B050"/>
              </a:buClr>
              <a:buFont typeface="Wingdings" pitchFamily="2" charset="2"/>
              <a:buChar char="Q"/>
              <a:defRPr/>
            </a:pPr>
            <a:r>
              <a:rPr lang="en-GB" sz="2400" dirty="0" smtClean="0"/>
              <a:t>ATTACHMENT B – Legal Guidance for the Protection of Information from Safety Data Collection and Processing Systems</a:t>
            </a:r>
          </a:p>
          <a:p>
            <a:pPr marL="914400" lvl="1" indent="-287338">
              <a:spcAft>
                <a:spcPts val="1200"/>
              </a:spcAft>
              <a:buClr>
                <a:srgbClr val="00B050"/>
              </a:buClr>
              <a:buFont typeface="Calibri" pitchFamily="34" charset="0"/>
              <a:buChar char="̶"/>
              <a:defRPr/>
            </a:pPr>
            <a:r>
              <a:rPr lang="en-GB" sz="2000" dirty="0" smtClean="0"/>
              <a:t>duplicate </a:t>
            </a:r>
            <a:r>
              <a:rPr lang="en-GB" sz="2000" dirty="0"/>
              <a:t>of Attachment E to Annex 13</a:t>
            </a:r>
          </a:p>
        </p:txBody>
      </p:sp>
      <p:sp>
        <p:nvSpPr>
          <p:cNvPr id="7"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Tree>
    <p:extLst>
      <p:ext uri="{BB962C8B-B14F-4D97-AF65-F5344CB8AC3E}">
        <p14:creationId xmlns:p14="http://schemas.microsoft.com/office/powerpoint/2010/main" val="22474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955925" y="1281000"/>
            <a:ext cx="2819400" cy="502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304800" y="1295400"/>
            <a:ext cx="5181600" cy="502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smtClean="0"/>
              <a:t>Annex 19 feedback collected through the Process</a:t>
            </a:r>
            <a:endParaRPr lang="en-CA" dirty="0"/>
          </a:p>
        </p:txBody>
      </p:sp>
      <p:sp>
        <p:nvSpPr>
          <p:cNvPr id="3" name="Footer Placeholder 2"/>
          <p:cNvSpPr>
            <a:spLocks noGrp="1"/>
          </p:cNvSpPr>
          <p:nvPr>
            <p:ph type="ftr" sz="quarter" idx="11"/>
          </p:nvPr>
        </p:nvSpPr>
        <p:spPr/>
        <p:txBody>
          <a:bodyPr/>
          <a:lstStyle/>
          <a:p>
            <a:r>
              <a:rPr lang="en-US" smtClean="0"/>
              <a:t>Presentation of the proposed Annex 19 – Safety Management</a:t>
            </a:r>
            <a:endParaRPr lang="en-US"/>
          </a:p>
        </p:txBody>
      </p:sp>
      <p:sp>
        <p:nvSpPr>
          <p:cNvPr id="4" name="Slide Number Placeholder 3"/>
          <p:cNvSpPr>
            <a:spLocks noGrp="1"/>
          </p:cNvSpPr>
          <p:nvPr>
            <p:ph type="sldNum" sz="quarter" idx="12"/>
          </p:nvPr>
        </p:nvSpPr>
        <p:spPr/>
        <p:txBody>
          <a:bodyPr/>
          <a:lstStyle/>
          <a:p>
            <a:fld id="{C97275D5-4C12-42FF-82D2-635AEC9DB89A}" type="slidenum">
              <a:rPr lang="en-US" smtClean="0"/>
              <a:pPr/>
              <a:t>17</a:t>
            </a:fld>
            <a:endParaRPr lang="en-US"/>
          </a:p>
        </p:txBody>
      </p:sp>
      <p:sp>
        <p:nvSpPr>
          <p:cNvPr id="5" name="Rounded Rectangle 4"/>
          <p:cNvSpPr/>
          <p:nvPr/>
        </p:nvSpPr>
        <p:spPr>
          <a:xfrm>
            <a:off x="609598" y="2438400"/>
            <a:ext cx="1800000" cy="90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Air Navigation Commission</a:t>
            </a:r>
            <a:endParaRPr lang="en-CA" dirty="0"/>
          </a:p>
        </p:txBody>
      </p:sp>
      <p:sp>
        <p:nvSpPr>
          <p:cNvPr id="7" name="Rounded Rectangle 6"/>
          <p:cNvSpPr/>
          <p:nvPr/>
        </p:nvSpPr>
        <p:spPr>
          <a:xfrm>
            <a:off x="602490" y="4154037"/>
            <a:ext cx="1800000" cy="90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Safety Management Panel </a:t>
            </a:r>
            <a:endParaRPr lang="en-CA" dirty="0"/>
          </a:p>
        </p:txBody>
      </p:sp>
      <p:sp>
        <p:nvSpPr>
          <p:cNvPr id="10" name="TextBox 9"/>
          <p:cNvSpPr txBox="1"/>
          <p:nvPr/>
        </p:nvSpPr>
        <p:spPr>
          <a:xfrm>
            <a:off x="304800" y="1428690"/>
            <a:ext cx="2667000" cy="400110"/>
          </a:xfrm>
          <a:prstGeom prst="rect">
            <a:avLst/>
          </a:prstGeom>
          <a:noFill/>
        </p:spPr>
        <p:txBody>
          <a:bodyPr wrap="square" rtlCol="0">
            <a:spAutoFit/>
          </a:bodyPr>
          <a:lstStyle/>
          <a:p>
            <a:pPr algn="ctr"/>
            <a:r>
              <a:rPr lang="en-US" sz="2000" dirty="0" smtClean="0"/>
              <a:t>Proposal for Action</a:t>
            </a:r>
            <a:endParaRPr lang="en-CA" sz="2000" dirty="0"/>
          </a:p>
        </p:txBody>
      </p:sp>
      <p:sp>
        <p:nvSpPr>
          <p:cNvPr id="11" name="Oval 10"/>
          <p:cNvSpPr/>
          <p:nvPr/>
        </p:nvSpPr>
        <p:spPr>
          <a:xfrm>
            <a:off x="3276600" y="2362200"/>
            <a:ext cx="2038350" cy="1089263"/>
          </a:xfrm>
          <a:prstGeom prst="ellips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ANC Preliminary Review</a:t>
            </a:r>
            <a:endParaRPr lang="en-CA" dirty="0"/>
          </a:p>
        </p:txBody>
      </p:sp>
      <p:sp>
        <p:nvSpPr>
          <p:cNvPr id="14" name="Right Arrow 13"/>
          <p:cNvSpPr/>
          <p:nvPr/>
        </p:nvSpPr>
        <p:spPr>
          <a:xfrm>
            <a:off x="2747181" y="4458268"/>
            <a:ext cx="605619" cy="342900"/>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ight Arrow 14"/>
          <p:cNvSpPr/>
          <p:nvPr/>
        </p:nvSpPr>
        <p:spPr>
          <a:xfrm rot="5400000">
            <a:off x="1257154" y="3551192"/>
            <a:ext cx="533688"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6428096" y="1447800"/>
            <a:ext cx="1800000" cy="720000"/>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Comment Period</a:t>
            </a:r>
            <a:endParaRPr lang="en-CA" sz="1600" dirty="0"/>
          </a:p>
        </p:txBody>
      </p:sp>
      <p:sp>
        <p:nvSpPr>
          <p:cNvPr id="20" name="Rounded Rectangle 19"/>
          <p:cNvSpPr/>
          <p:nvPr/>
        </p:nvSpPr>
        <p:spPr>
          <a:xfrm>
            <a:off x="6429600" y="2895600"/>
            <a:ext cx="1800000" cy="90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smtClean="0"/>
              <a:t>Secretariat Analysis</a:t>
            </a:r>
            <a:endParaRPr lang="en-CA" sz="2000" dirty="0"/>
          </a:p>
        </p:txBody>
      </p:sp>
      <p:sp>
        <p:nvSpPr>
          <p:cNvPr id="22" name="Oval 21"/>
          <p:cNvSpPr/>
          <p:nvPr/>
        </p:nvSpPr>
        <p:spPr>
          <a:xfrm>
            <a:off x="6408688" y="4495800"/>
            <a:ext cx="1913873" cy="945255"/>
          </a:xfrm>
          <a:prstGeom prst="ellips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ANC Final Review</a:t>
            </a:r>
            <a:endParaRPr lang="en-CA" dirty="0"/>
          </a:p>
        </p:txBody>
      </p:sp>
      <p:sp>
        <p:nvSpPr>
          <p:cNvPr id="23" name="Bent Arrow 22"/>
          <p:cNvSpPr/>
          <p:nvPr/>
        </p:nvSpPr>
        <p:spPr>
          <a:xfrm>
            <a:off x="4267200" y="1752600"/>
            <a:ext cx="2057400" cy="508751"/>
          </a:xfrm>
          <a:prstGeom prst="bentArrow">
            <a:avLst>
              <a:gd name="adj1" fmla="val 24202"/>
              <a:gd name="adj2" fmla="val 22317"/>
              <a:gd name="adj3" fmla="val 50000"/>
              <a:gd name="adj4" fmla="val 4375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 name="Right Arrow 24"/>
          <p:cNvSpPr/>
          <p:nvPr/>
        </p:nvSpPr>
        <p:spPr>
          <a:xfrm rot="5400000">
            <a:off x="1226803" y="1950991"/>
            <a:ext cx="533688"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ight Arrow 25"/>
          <p:cNvSpPr/>
          <p:nvPr/>
        </p:nvSpPr>
        <p:spPr>
          <a:xfrm rot="5400000">
            <a:off x="7066552" y="2403218"/>
            <a:ext cx="533688"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ight Arrow 26"/>
          <p:cNvSpPr/>
          <p:nvPr/>
        </p:nvSpPr>
        <p:spPr>
          <a:xfrm rot="5400000">
            <a:off x="7098781" y="4008392"/>
            <a:ext cx="533688"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00" y="5715000"/>
            <a:ext cx="5181600" cy="609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Development</a:t>
            </a:r>
            <a:endParaRPr lang="en-CA" sz="2000" b="1" dirty="0"/>
          </a:p>
        </p:txBody>
      </p:sp>
      <p:sp>
        <p:nvSpPr>
          <p:cNvPr id="29" name="Rectangle 28"/>
          <p:cNvSpPr/>
          <p:nvPr/>
        </p:nvSpPr>
        <p:spPr>
          <a:xfrm>
            <a:off x="5955925" y="5715000"/>
            <a:ext cx="2819400" cy="609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Review</a:t>
            </a:r>
            <a:endParaRPr lang="en-CA" sz="2000" b="1" dirty="0"/>
          </a:p>
        </p:txBody>
      </p:sp>
      <p:sp>
        <p:nvSpPr>
          <p:cNvPr id="8" name="Flowchart: Multidocument 7"/>
          <p:cNvSpPr/>
          <p:nvPr/>
        </p:nvSpPr>
        <p:spPr>
          <a:xfrm>
            <a:off x="3707073" y="3916195"/>
            <a:ext cx="1143000" cy="1427045"/>
          </a:xfrm>
          <a:prstGeom prst="flowChartMultidocumen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Proposal</a:t>
            </a:r>
            <a:endParaRPr lang="en-CA" sz="1600" dirty="0"/>
          </a:p>
        </p:txBody>
      </p:sp>
      <p:sp>
        <p:nvSpPr>
          <p:cNvPr id="30" name="Right Arrow 29"/>
          <p:cNvSpPr/>
          <p:nvPr/>
        </p:nvSpPr>
        <p:spPr>
          <a:xfrm rot="16200000">
            <a:off x="4086153" y="3553823"/>
            <a:ext cx="419244"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6249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11" grpId="0" animBg="1"/>
      <p:bldP spid="17" grpId="0" animBg="1"/>
      <p:bldP spid="20" grpId="0" animBg="1"/>
      <p:bldP spid="22" grpId="0" animBg="1"/>
      <p:bldP spid="23" grpId="0" animBg="1"/>
      <p:bldP spid="26" grpId="0" animBg="1"/>
      <p:bldP spid="27"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18</a:t>
            </a:fld>
            <a:endParaRPr lang="en-US"/>
          </a:p>
        </p:txBody>
      </p:sp>
      <p:sp>
        <p:nvSpPr>
          <p:cNvPr id="3" name="Title 2"/>
          <p:cNvSpPr>
            <a:spLocks noGrp="1"/>
          </p:cNvSpPr>
          <p:nvPr>
            <p:ph type="title"/>
          </p:nvPr>
        </p:nvSpPr>
        <p:spPr/>
        <p:txBody>
          <a:bodyPr/>
          <a:lstStyle/>
          <a:p>
            <a:r>
              <a:rPr lang="en-US" dirty="0" smtClean="0"/>
              <a:t>SMP Current Work Programme</a:t>
            </a:r>
            <a:endParaRPr lang="en-CA" dirty="0"/>
          </a:p>
        </p:txBody>
      </p:sp>
      <p:sp>
        <p:nvSpPr>
          <p:cNvPr id="4" name="Content Placeholder 3"/>
          <p:cNvSpPr>
            <a:spLocks noGrp="1"/>
          </p:cNvSpPr>
          <p:nvPr>
            <p:ph idx="1"/>
          </p:nvPr>
        </p:nvSpPr>
        <p:spPr>
          <a:xfrm>
            <a:off x="457200" y="1600200"/>
            <a:ext cx="8458200" cy="4525963"/>
          </a:xfrm>
        </p:spPr>
        <p:txBody>
          <a:bodyPr>
            <a:normAutofit fontScale="92500" lnSpcReduction="20000"/>
          </a:bodyPr>
          <a:lstStyle/>
          <a:p>
            <a:r>
              <a:rPr lang="en-US" dirty="0" smtClean="0"/>
              <a:t>Approved by the ANC on 1 June (</a:t>
            </a:r>
            <a:r>
              <a:rPr lang="en-US" dirty="0"/>
              <a:t>AN-WP/8662 </a:t>
            </a:r>
            <a:r>
              <a:rPr lang="en-US" dirty="0" smtClean="0"/>
              <a:t>refers), it Includes:</a:t>
            </a:r>
          </a:p>
          <a:p>
            <a:pPr lvl="1"/>
            <a:r>
              <a:rPr lang="en-US" dirty="0" smtClean="0"/>
              <a:t>Development of amendments to SSP provisions</a:t>
            </a:r>
          </a:p>
          <a:p>
            <a:pPr lvl="1"/>
            <a:r>
              <a:rPr lang="en-US" dirty="0" smtClean="0"/>
              <a:t>Development of amendments to SMS provisions</a:t>
            </a:r>
          </a:p>
          <a:p>
            <a:pPr lvl="1"/>
            <a:r>
              <a:rPr lang="en-US" dirty="0" smtClean="0"/>
              <a:t>Development of emergency response plan provisions; and</a:t>
            </a:r>
          </a:p>
          <a:p>
            <a:pPr lvl="1"/>
            <a:r>
              <a:rPr lang="en-US" dirty="0" smtClean="0"/>
              <a:t>Enhancement of provisions for the collection, analysis and protection of safety data and safety information</a:t>
            </a:r>
          </a:p>
          <a:p>
            <a:r>
              <a:rPr lang="en-US" dirty="0" smtClean="0"/>
              <a:t>Comments received to State letter under analysis</a:t>
            </a:r>
          </a:p>
          <a:p>
            <a:r>
              <a:rPr lang="en-US" dirty="0" smtClean="0"/>
              <a:t>SMP to coordinate with any other Panel, Task force or groups of experts</a:t>
            </a:r>
          </a:p>
        </p:txBody>
      </p:sp>
      <p:sp>
        <p:nvSpPr>
          <p:cNvPr id="5" name="Footer Placeholder 4"/>
          <p:cNvSpPr>
            <a:spLocks noGrp="1"/>
          </p:cNvSpPr>
          <p:nvPr>
            <p:ph type="ftr" sz="quarter" idx="11"/>
          </p:nvPr>
        </p:nvSpPr>
        <p:spPr/>
        <p:txBody>
          <a:bodyPr/>
          <a:lstStyle/>
          <a:p>
            <a:r>
              <a:rPr lang="en-US" smtClean="0"/>
              <a:t>Presentation of the proposed Annex 19 – Safety Management</a:t>
            </a:r>
            <a:endParaRPr lang="en-US"/>
          </a:p>
        </p:txBody>
      </p:sp>
    </p:spTree>
    <p:extLst>
      <p:ext uri="{BB962C8B-B14F-4D97-AF65-F5344CB8AC3E}">
        <p14:creationId xmlns:p14="http://schemas.microsoft.com/office/powerpoint/2010/main" val="380874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p:txBody>
          <a:bodyPr/>
          <a:lstStyle/>
          <a:p>
            <a:pPr marL="319088" indent="0"/>
            <a:r>
              <a:rPr lang="en-GB" dirty="0" smtClean="0"/>
              <a:t/>
            </a:r>
            <a:br>
              <a:rPr lang="en-GB" dirty="0" smtClean="0"/>
            </a:br>
            <a:r>
              <a:rPr lang="en-GB" dirty="0" smtClean="0"/>
              <a:t>Annex 19 – summary of next </a:t>
            </a:r>
            <a:r>
              <a:rPr lang="en-GB" dirty="0"/>
              <a:t>s</a:t>
            </a:r>
            <a:r>
              <a:rPr lang="en-GB" dirty="0" smtClean="0"/>
              <a:t>teps</a:t>
            </a:r>
          </a:p>
        </p:txBody>
      </p:sp>
      <p:grpSp>
        <p:nvGrpSpPr>
          <p:cNvPr id="2" name="Group 1"/>
          <p:cNvGrpSpPr/>
          <p:nvPr/>
        </p:nvGrpSpPr>
        <p:grpSpPr>
          <a:xfrm>
            <a:off x="457200" y="1828799"/>
            <a:ext cx="3060000" cy="3960000"/>
            <a:chOff x="450850" y="1676399"/>
            <a:chExt cx="3442903" cy="4389456"/>
          </a:xfrm>
        </p:grpSpPr>
        <p:pic>
          <p:nvPicPr>
            <p:cNvPr id="35842" name="Picture 2"/>
            <p:cNvPicPr>
              <a:picLocks noChangeArrowheads="1"/>
            </p:cNvPicPr>
            <p:nvPr/>
          </p:nvPicPr>
          <p:blipFill>
            <a:blip r:embed="rId3" cstate="print"/>
            <a:srcRect/>
            <a:stretch>
              <a:fillRect/>
            </a:stretch>
          </p:blipFill>
          <p:spPr bwMode="auto">
            <a:xfrm>
              <a:off x="450850" y="1676399"/>
              <a:ext cx="3442903" cy="4389456"/>
            </a:xfrm>
            <a:prstGeom prst="rect">
              <a:avLst/>
            </a:prstGeom>
            <a:noFill/>
            <a:ln w="9525">
              <a:noFill/>
              <a:miter lim="800000"/>
              <a:headEnd/>
              <a:tailEnd/>
            </a:ln>
            <a:effectLst>
              <a:outerShdw blurRad="127000" dist="254000" dir="2700000" algn="tl" rotWithShape="0">
                <a:prstClr val="black">
                  <a:alpha val="50000"/>
                </a:prstClr>
              </a:outerShdw>
            </a:effectLst>
          </p:spPr>
        </p:pic>
        <p:sp>
          <p:nvSpPr>
            <p:cNvPr id="30724" name="TextBox 6"/>
            <p:cNvSpPr txBox="1">
              <a:spLocks noChangeArrowheads="1"/>
            </p:cNvSpPr>
            <p:nvPr/>
          </p:nvSpPr>
          <p:spPr bwMode="auto">
            <a:xfrm>
              <a:off x="606425" y="3448050"/>
              <a:ext cx="3022600" cy="369888"/>
            </a:xfrm>
            <a:prstGeom prst="rect">
              <a:avLst/>
            </a:prstGeom>
            <a:solidFill>
              <a:srgbClr val="056CDD"/>
            </a:solidFill>
            <a:ln w="9525">
              <a:noFill/>
              <a:miter lim="800000"/>
              <a:headEnd/>
              <a:tailEnd/>
            </a:ln>
          </p:spPr>
          <p:txBody>
            <a:bodyPr>
              <a:spAutoFit/>
            </a:bodyPr>
            <a:lstStyle/>
            <a:p>
              <a:r>
                <a:rPr lang="en-GB" b="1" dirty="0">
                  <a:solidFill>
                    <a:srgbClr val="FFFF00"/>
                  </a:solidFill>
                </a:rPr>
                <a:t>Safety Management</a:t>
              </a:r>
            </a:p>
          </p:txBody>
        </p:sp>
        <p:sp>
          <p:nvSpPr>
            <p:cNvPr id="30725" name="TextBox 9"/>
            <p:cNvSpPr txBox="1">
              <a:spLocks noChangeArrowheads="1"/>
            </p:cNvSpPr>
            <p:nvPr/>
          </p:nvSpPr>
          <p:spPr bwMode="auto">
            <a:xfrm>
              <a:off x="1423200" y="2984100"/>
              <a:ext cx="381000" cy="185738"/>
            </a:xfrm>
            <a:prstGeom prst="rect">
              <a:avLst/>
            </a:prstGeom>
            <a:noFill/>
            <a:ln w="9525">
              <a:noFill/>
              <a:miter lim="800000"/>
              <a:headEnd/>
              <a:tailEnd/>
            </a:ln>
          </p:spPr>
          <p:txBody>
            <a:bodyPr>
              <a:spAutoFit/>
            </a:bodyPr>
            <a:lstStyle/>
            <a:p>
              <a:r>
                <a:rPr lang="en-GB" sz="600" b="1" dirty="0" smtClean="0">
                  <a:solidFill>
                    <a:schemeClr val="bg1"/>
                  </a:solidFill>
                </a:rPr>
                <a:t>9</a:t>
              </a:r>
              <a:endParaRPr lang="en-GB" sz="600" b="1" dirty="0">
                <a:solidFill>
                  <a:schemeClr val="bg1"/>
                </a:solidFill>
              </a:endParaRPr>
            </a:p>
          </p:txBody>
        </p:sp>
        <p:sp>
          <p:nvSpPr>
            <p:cNvPr id="12" name="Rectangle 11"/>
            <p:cNvSpPr/>
            <p:nvPr/>
          </p:nvSpPr>
          <p:spPr>
            <a:xfrm>
              <a:off x="1066800" y="5353050"/>
              <a:ext cx="533400" cy="381000"/>
            </a:xfrm>
            <a:prstGeom prst="rect">
              <a:avLst/>
            </a:prstGeom>
            <a:solidFill>
              <a:srgbClr val="056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13" name="TextBox 12"/>
          <p:cNvSpPr txBox="1"/>
          <p:nvPr/>
        </p:nvSpPr>
        <p:spPr>
          <a:xfrm>
            <a:off x="3960000" y="2160000"/>
            <a:ext cx="5181600" cy="4093428"/>
          </a:xfrm>
          <a:prstGeom prst="rect">
            <a:avLst/>
          </a:prstGeom>
          <a:noFill/>
        </p:spPr>
        <p:txBody>
          <a:bodyPr wrap="square">
            <a:spAutoFit/>
          </a:bodyPr>
          <a:lstStyle/>
          <a:p>
            <a:pPr lvl="1" indent="-457200">
              <a:spcAft>
                <a:spcPts val="1200"/>
              </a:spcAft>
              <a:buClr>
                <a:srgbClr val="00B050"/>
              </a:buClr>
              <a:buFont typeface="Wingdings" pitchFamily="2" charset="2"/>
              <a:buChar char="Q"/>
              <a:defRPr/>
            </a:pPr>
            <a:r>
              <a:rPr lang="en-US" sz="2800" dirty="0" smtClean="0"/>
              <a:t>Council </a:t>
            </a:r>
            <a:r>
              <a:rPr lang="en-US" sz="2800" dirty="0"/>
              <a:t>adoption (Mar 2013</a:t>
            </a:r>
            <a:r>
              <a:rPr lang="en-US" sz="2800" dirty="0" smtClean="0"/>
              <a:t>), C-WP/13935 refers</a:t>
            </a:r>
            <a:endParaRPr lang="en-US" sz="2800" dirty="0"/>
          </a:p>
          <a:p>
            <a:pPr lvl="1" indent="-457200">
              <a:spcAft>
                <a:spcPts val="1200"/>
              </a:spcAft>
              <a:buClr>
                <a:srgbClr val="00B050"/>
              </a:buClr>
              <a:buFont typeface="Wingdings" pitchFamily="2" charset="2"/>
              <a:buChar char="Q"/>
              <a:defRPr/>
            </a:pPr>
            <a:r>
              <a:rPr lang="en-US" sz="2800" dirty="0"/>
              <a:t>Green edition (Apr 2013)</a:t>
            </a:r>
          </a:p>
          <a:p>
            <a:pPr lvl="1" indent="-457200">
              <a:spcAft>
                <a:spcPts val="1200"/>
              </a:spcAft>
              <a:buClr>
                <a:srgbClr val="00B050"/>
              </a:buClr>
              <a:buFont typeface="Wingdings" pitchFamily="2" charset="2"/>
              <a:buChar char="Q"/>
              <a:defRPr/>
            </a:pPr>
            <a:r>
              <a:rPr lang="en-US" sz="2800" dirty="0"/>
              <a:t>Effective date (July 2013</a:t>
            </a:r>
            <a:r>
              <a:rPr lang="en-US" sz="2800" dirty="0" smtClean="0"/>
              <a:t>) </a:t>
            </a:r>
            <a:r>
              <a:rPr lang="en-US" sz="2400" dirty="0" smtClean="0"/>
              <a:t>+ notification of differences, if any</a:t>
            </a:r>
            <a:endParaRPr lang="en-US" sz="2400" dirty="0"/>
          </a:p>
          <a:p>
            <a:pPr lvl="1" indent="-457200">
              <a:spcAft>
                <a:spcPts val="1200"/>
              </a:spcAft>
              <a:buClr>
                <a:srgbClr val="00B050"/>
              </a:buClr>
              <a:buFont typeface="Wingdings" pitchFamily="2" charset="2"/>
              <a:buChar char="Q"/>
              <a:defRPr/>
            </a:pPr>
            <a:r>
              <a:rPr lang="en-US" sz="2800" dirty="0"/>
              <a:t>Applicability date (Nov 2013</a:t>
            </a:r>
            <a:r>
              <a:rPr lang="en-US" sz="2800" dirty="0" smtClean="0"/>
              <a:t>)</a:t>
            </a:r>
          </a:p>
          <a:p>
            <a:pPr lvl="1" indent="-457200">
              <a:spcAft>
                <a:spcPts val="1200"/>
              </a:spcAft>
              <a:buClr>
                <a:srgbClr val="00B050"/>
              </a:buClr>
              <a:buFont typeface="Wingdings" pitchFamily="2" charset="2"/>
              <a:buChar char="Q"/>
              <a:defRPr/>
            </a:pPr>
            <a:r>
              <a:rPr lang="en-US" sz="2800" dirty="0" smtClean="0"/>
              <a:t>Then Annex 19 will evolve like any other Annex </a:t>
            </a:r>
            <a:endParaRPr lang="en-US" sz="2800" dirty="0"/>
          </a:p>
        </p:txBody>
      </p:sp>
      <p:sp>
        <p:nvSpPr>
          <p:cNvPr id="9" name="Slide Number Placeholder 1"/>
          <p:cNvSpPr>
            <a:spLocks noGrp="1"/>
          </p:cNvSpPr>
          <p:nvPr>
            <p:ph type="sldNum" sz="quarter" idx="12"/>
          </p:nvPr>
        </p:nvSpPr>
        <p:spPr>
          <a:xfrm>
            <a:off x="6019800" y="6629400"/>
            <a:ext cx="3124200" cy="228600"/>
          </a:xfrm>
        </p:spPr>
        <p:txBody>
          <a:bodyPr/>
          <a:lstStyle/>
          <a:p>
            <a:fld id="{C97275D5-4C12-42FF-82D2-635AEC9DB89A}" type="slidenum">
              <a:rPr lang="en-US" smtClean="0"/>
              <a:pPr/>
              <a:t>19</a:t>
            </a:fld>
            <a:endParaRPr lang="en-US" dirty="0"/>
          </a:p>
        </p:txBody>
      </p:sp>
      <p:sp>
        <p:nvSpPr>
          <p:cNvPr id="10" name="Footer Placeholder 4"/>
          <p:cNvSpPr>
            <a:spLocks noGrp="1"/>
          </p:cNvSpPr>
          <p:nvPr>
            <p:ph type="ftr" sz="quarter" idx="11"/>
          </p:nvPr>
        </p:nvSpPr>
        <p:spPr>
          <a:xfrm>
            <a:off x="1295400" y="6629400"/>
            <a:ext cx="6553200" cy="228600"/>
          </a:xfrm>
        </p:spPr>
        <p:txBody>
          <a:bodyPr/>
          <a:lstStyle/>
          <a:p>
            <a:r>
              <a:rPr lang="en-US" dirty="0" smtClean="0"/>
              <a:t>Presentation of the proposed Annex 19 – Safety Management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1000"/>
                                        <p:tgtEl>
                                          <p:spTgt spid="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1000"/>
                                        <p:tgtEl>
                                          <p:spTgt spid="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1000"/>
                                        <p:tgtEl>
                                          <p:spTgt spid="1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US" dirty="0" smtClean="0"/>
              <a:t>A more strategic approach</a:t>
            </a:r>
            <a:endParaRPr lang="en-GB" dirty="0"/>
          </a:p>
        </p:txBody>
      </p:sp>
      <p:sp>
        <p:nvSpPr>
          <p:cNvPr id="5" name="Footer Placeholder 4"/>
          <p:cNvSpPr>
            <a:spLocks noGrp="1"/>
          </p:cNvSpPr>
          <p:nvPr>
            <p:ph type="ftr" sz="quarter" idx="11"/>
          </p:nvPr>
        </p:nvSpPr>
        <p:spPr/>
        <p:txBody>
          <a:bodyPr/>
          <a:lstStyle/>
          <a:p>
            <a:r>
              <a:rPr lang="en-US" smtClean="0"/>
              <a:t>Presentation of the proposed Annex 19 – Safety Management</a:t>
            </a:r>
            <a:endParaRPr lang="en-US" dirty="0"/>
          </a:p>
        </p:txBody>
      </p:sp>
      <p:pic>
        <p:nvPicPr>
          <p:cNvPr id="6" name="Picture 1"/>
          <p:cNvPicPr>
            <a:picLocks noChangeAspect="1" noChangeArrowheads="1"/>
          </p:cNvPicPr>
          <p:nvPr/>
        </p:nvPicPr>
        <p:blipFill>
          <a:blip r:embed="rId3" cstate="print"/>
          <a:srcRect/>
          <a:stretch>
            <a:fillRect/>
          </a:stretch>
        </p:blipFill>
        <p:spPr bwMode="auto">
          <a:xfrm>
            <a:off x="473075" y="1905000"/>
            <a:ext cx="2803525" cy="3505200"/>
          </a:xfrm>
          <a:prstGeom prst="rect">
            <a:avLst/>
          </a:prstGeom>
          <a:noFill/>
          <a:ln w="9525">
            <a:noFill/>
            <a:miter lim="800000"/>
            <a:headEnd/>
            <a:tailEnd/>
          </a:ln>
          <a:effectLst>
            <a:outerShdw blurRad="304800" dist="368300" dir="2700000" algn="tl" rotWithShape="0">
              <a:prstClr val="black">
                <a:alpha val="57000"/>
              </a:prstClr>
            </a:outerShdw>
          </a:effectLst>
        </p:spPr>
      </p:pic>
      <p:sp>
        <p:nvSpPr>
          <p:cNvPr id="7" name="TextBox 6"/>
          <p:cNvSpPr txBox="1"/>
          <p:nvPr/>
        </p:nvSpPr>
        <p:spPr>
          <a:xfrm>
            <a:off x="3733800" y="1542395"/>
            <a:ext cx="5181600" cy="4693593"/>
          </a:xfrm>
          <a:prstGeom prst="rect">
            <a:avLst/>
          </a:prstGeom>
          <a:noFill/>
        </p:spPr>
        <p:txBody>
          <a:bodyPr wrap="square">
            <a:spAutoFit/>
          </a:bodyPr>
          <a:lstStyle/>
          <a:p>
            <a:pPr marL="457200" indent="-457200" fontAlgn="auto">
              <a:spcBef>
                <a:spcPts val="0"/>
              </a:spcBef>
              <a:spcAft>
                <a:spcPts val="1200"/>
              </a:spcAft>
              <a:buClr>
                <a:srgbClr val="00B050"/>
              </a:buClr>
              <a:buFont typeface="Wingdings" pitchFamily="2" charset="2"/>
              <a:buChar char="Q"/>
              <a:defRPr/>
            </a:pPr>
            <a:r>
              <a:rPr lang="en-GB" sz="2800" dirty="0" smtClean="0">
                <a:latin typeface="+mn-lt"/>
                <a:cs typeface="+mn-cs"/>
              </a:rPr>
              <a:t>ICAO Safety Framework</a:t>
            </a:r>
            <a:endParaRPr lang="en-GB" sz="2800" dirty="0">
              <a:latin typeface="+mn-lt"/>
              <a:cs typeface="+mn-cs"/>
            </a:endParaRPr>
          </a:p>
          <a:p>
            <a:pPr marL="914400" lvl="1" indent="-457200" fontAlgn="auto">
              <a:spcBef>
                <a:spcPts val="0"/>
              </a:spcBef>
              <a:spcAft>
                <a:spcPts val="0"/>
              </a:spcAft>
              <a:buClr>
                <a:schemeClr val="accent6"/>
              </a:buClr>
              <a:defRPr/>
            </a:pPr>
            <a:r>
              <a:rPr lang="en-GB" sz="2000" dirty="0" smtClean="0"/>
              <a:t>Policy &amp; Standardization</a:t>
            </a:r>
          </a:p>
          <a:p>
            <a:pPr marL="1027113" lvl="2" indent="-339725" fontAlgn="auto">
              <a:spcBef>
                <a:spcPts val="0"/>
              </a:spcBef>
              <a:spcAft>
                <a:spcPts val="0"/>
              </a:spcAft>
              <a:buClr>
                <a:srgbClr val="00B050"/>
              </a:buClr>
              <a:buFont typeface="Arial" pitchFamily="34" charset="0"/>
              <a:buChar char="–"/>
              <a:defRPr/>
            </a:pPr>
            <a:r>
              <a:rPr lang="en-GB" dirty="0" smtClean="0"/>
              <a:t>Safety Annex &amp; SMM revision</a:t>
            </a:r>
          </a:p>
          <a:p>
            <a:pPr marL="1027113" lvl="2" indent="-339725" fontAlgn="auto">
              <a:spcBef>
                <a:spcPts val="0"/>
              </a:spcBef>
              <a:spcAft>
                <a:spcPts val="0"/>
              </a:spcAft>
              <a:buClr>
                <a:srgbClr val="00B050"/>
              </a:buClr>
              <a:buFont typeface="Arial" pitchFamily="34" charset="0"/>
              <a:buChar char="–"/>
              <a:defRPr/>
            </a:pPr>
            <a:r>
              <a:rPr lang="en-GB" dirty="0" smtClean="0"/>
              <a:t>GASP update</a:t>
            </a:r>
          </a:p>
          <a:p>
            <a:pPr marL="914400" lvl="1" indent="-457200" fontAlgn="auto">
              <a:spcBef>
                <a:spcPts val="0"/>
              </a:spcBef>
              <a:spcAft>
                <a:spcPts val="0"/>
              </a:spcAft>
              <a:buClr>
                <a:schemeClr val="accent6"/>
              </a:buClr>
              <a:defRPr/>
            </a:pPr>
            <a:endParaRPr lang="en-GB" sz="1300" dirty="0" smtClean="0"/>
          </a:p>
          <a:p>
            <a:pPr marL="914400" lvl="1" indent="-457200" fontAlgn="auto">
              <a:spcBef>
                <a:spcPts val="0"/>
              </a:spcBef>
              <a:spcAft>
                <a:spcPts val="0"/>
              </a:spcAft>
              <a:buClr>
                <a:schemeClr val="accent6"/>
              </a:buClr>
              <a:defRPr/>
            </a:pPr>
            <a:r>
              <a:rPr lang="en-GB" sz="2000" dirty="0" smtClean="0"/>
              <a:t>Safety Monitoring</a:t>
            </a:r>
          </a:p>
          <a:p>
            <a:pPr marL="1027113" lvl="2" indent="-339725" fontAlgn="auto">
              <a:spcBef>
                <a:spcPts val="0"/>
              </a:spcBef>
              <a:spcAft>
                <a:spcPts val="0"/>
              </a:spcAft>
              <a:buClr>
                <a:srgbClr val="00B050"/>
              </a:buClr>
              <a:buFont typeface="Arial" pitchFamily="34" charset="0"/>
              <a:buChar char="–"/>
              <a:defRPr/>
            </a:pPr>
            <a:r>
              <a:rPr lang="en-GB" dirty="0" smtClean="0"/>
              <a:t>Continuous Monitoring Approach</a:t>
            </a:r>
          </a:p>
          <a:p>
            <a:pPr marL="1027113" lvl="2" indent="-339725" fontAlgn="auto">
              <a:spcBef>
                <a:spcPts val="0"/>
              </a:spcBef>
              <a:spcAft>
                <a:spcPts val="1200"/>
              </a:spcAft>
              <a:buClr>
                <a:srgbClr val="00B050"/>
              </a:buClr>
              <a:buFont typeface="Arial" pitchFamily="34" charset="0"/>
              <a:buChar char="–"/>
              <a:defRPr/>
            </a:pPr>
            <a:r>
              <a:rPr lang="en-GB" dirty="0" smtClean="0"/>
              <a:t>Common framework for safety monitoring</a:t>
            </a:r>
          </a:p>
          <a:p>
            <a:pPr marL="914400" lvl="1" indent="-457200" fontAlgn="auto">
              <a:spcBef>
                <a:spcPts val="0"/>
              </a:spcBef>
              <a:spcAft>
                <a:spcPts val="0"/>
              </a:spcAft>
              <a:buClr>
                <a:schemeClr val="accent6"/>
              </a:buClr>
              <a:defRPr/>
            </a:pPr>
            <a:r>
              <a:rPr lang="en-GB" sz="2000" dirty="0" smtClean="0"/>
              <a:t>Safety Analysis</a:t>
            </a:r>
          </a:p>
          <a:p>
            <a:pPr marL="1027113" lvl="2" indent="-339725" fontAlgn="auto">
              <a:spcBef>
                <a:spcPts val="0"/>
              </a:spcBef>
              <a:spcAft>
                <a:spcPts val="0"/>
              </a:spcAft>
              <a:buClr>
                <a:srgbClr val="00B050"/>
              </a:buClr>
              <a:buFont typeface="Arial" pitchFamily="34" charset="0"/>
              <a:buChar char="–"/>
              <a:defRPr/>
            </a:pPr>
            <a:r>
              <a:rPr lang="en-GB" dirty="0" smtClean="0"/>
              <a:t>Evolution of Safety Reporting Systems</a:t>
            </a:r>
          </a:p>
          <a:p>
            <a:pPr marL="1027113" lvl="2" indent="-339725">
              <a:spcAft>
                <a:spcPts val="1200"/>
              </a:spcAft>
              <a:buClr>
                <a:srgbClr val="00B050"/>
              </a:buClr>
              <a:buFont typeface="Arial" pitchFamily="34" charset="0"/>
              <a:buChar char="–"/>
              <a:defRPr/>
            </a:pPr>
            <a:r>
              <a:rPr lang="en-GB" dirty="0"/>
              <a:t>Information Sharing Initiatives</a:t>
            </a:r>
          </a:p>
          <a:p>
            <a:pPr marL="914400" lvl="1" indent="-457200" fontAlgn="auto">
              <a:spcBef>
                <a:spcPts val="0"/>
              </a:spcBef>
              <a:spcAft>
                <a:spcPts val="0"/>
              </a:spcAft>
              <a:buClr>
                <a:schemeClr val="accent6"/>
              </a:buClr>
              <a:defRPr/>
            </a:pPr>
            <a:r>
              <a:rPr lang="en-GB" sz="2000" dirty="0" smtClean="0"/>
              <a:t>Implementation</a:t>
            </a:r>
          </a:p>
          <a:p>
            <a:pPr marL="1027113" lvl="2" indent="-339725">
              <a:buClr>
                <a:srgbClr val="00B050"/>
              </a:buClr>
              <a:buFont typeface="Arial" pitchFamily="34" charset="0"/>
              <a:buChar char="–"/>
              <a:defRPr/>
            </a:pPr>
            <a:r>
              <a:rPr lang="en-GB" dirty="0"/>
              <a:t>Annual Safety Report</a:t>
            </a:r>
          </a:p>
          <a:p>
            <a:pPr marL="1027113" lvl="2" indent="-339725">
              <a:buClr>
                <a:srgbClr val="00B050"/>
              </a:buClr>
              <a:buFont typeface="Arial" pitchFamily="34" charset="0"/>
              <a:buChar char="–"/>
              <a:defRPr/>
            </a:pPr>
            <a:r>
              <a:rPr lang="en-GB" dirty="0"/>
              <a:t>Runway Safety Programme</a:t>
            </a:r>
          </a:p>
        </p:txBody>
      </p:sp>
      <p:sp>
        <p:nvSpPr>
          <p:cNvPr id="12" name="Rounded Rectangle 11"/>
          <p:cNvSpPr/>
          <p:nvPr/>
        </p:nvSpPr>
        <p:spPr>
          <a:xfrm>
            <a:off x="4775202" y="2463801"/>
            <a:ext cx="2895600" cy="304800"/>
          </a:xfrm>
          <a:prstGeom prst="roundRect">
            <a:avLst/>
          </a:prstGeom>
          <a:noFill/>
          <a:ln>
            <a:solidFill>
              <a:srgbClr val="D31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960000" y="1828800"/>
            <a:ext cx="4778992" cy="3962400"/>
          </a:xfrm>
        </p:spPr>
        <p:txBody>
          <a:bodyPr rtlCol="0">
            <a:normAutofit/>
          </a:bodyPr>
          <a:lstStyle/>
          <a:p>
            <a:pPr marL="457200" indent="-457200">
              <a:spcBef>
                <a:spcPts val="0"/>
              </a:spcBef>
              <a:spcAft>
                <a:spcPts val="1200"/>
              </a:spcAft>
              <a:buClr>
                <a:srgbClr val="00B050"/>
              </a:buClr>
              <a:buSzPct val="100000"/>
              <a:buFont typeface="Wingdings" pitchFamily="2" charset="2"/>
              <a:buChar char="Q"/>
              <a:defRPr/>
            </a:pPr>
            <a:r>
              <a:rPr lang="en-US" sz="3000" dirty="0"/>
              <a:t>Safety Management Manual - Doc 9859</a:t>
            </a:r>
          </a:p>
          <a:p>
            <a:pPr marL="627063" lvl="1" indent="-284163">
              <a:spcBef>
                <a:spcPts val="0"/>
              </a:spcBef>
              <a:spcAft>
                <a:spcPts val="1200"/>
              </a:spcAft>
              <a:buClr>
                <a:srgbClr val="00B050"/>
              </a:buClr>
              <a:buSzPct val="130000"/>
              <a:defRPr/>
            </a:pPr>
            <a:r>
              <a:rPr lang="en-US" sz="2400" dirty="0"/>
              <a:t>Update </a:t>
            </a:r>
            <a:r>
              <a:rPr lang="en-US" sz="2400" dirty="0" smtClean="0"/>
              <a:t>completed</a:t>
            </a:r>
          </a:p>
          <a:p>
            <a:pPr marL="627063" lvl="1" indent="-284163">
              <a:spcBef>
                <a:spcPts val="0"/>
              </a:spcBef>
              <a:spcAft>
                <a:spcPts val="1200"/>
              </a:spcAft>
              <a:buClr>
                <a:srgbClr val="00B050"/>
              </a:buClr>
              <a:buSzPct val="130000"/>
              <a:defRPr/>
            </a:pPr>
            <a:r>
              <a:rPr lang="en-US" sz="2400" dirty="0" smtClean="0"/>
              <a:t>Restructured according to the SSP and SMS Frameworks</a:t>
            </a:r>
            <a:endParaRPr lang="en-US" sz="2400" dirty="0"/>
          </a:p>
          <a:p>
            <a:pPr marL="627063" lvl="1" indent="-284163">
              <a:spcBef>
                <a:spcPts val="0"/>
              </a:spcBef>
              <a:spcAft>
                <a:spcPts val="1200"/>
              </a:spcAft>
              <a:buClr>
                <a:srgbClr val="00B050"/>
              </a:buClr>
              <a:buSzPct val="130000"/>
              <a:defRPr/>
            </a:pPr>
            <a:r>
              <a:rPr lang="en-US" sz="2400" dirty="0"/>
              <a:t>Detailed guidance and </a:t>
            </a:r>
            <a:r>
              <a:rPr lang="en-US" sz="2400" b="1" dirty="0"/>
              <a:t>tools</a:t>
            </a:r>
            <a:r>
              <a:rPr lang="en-US" sz="2400" dirty="0"/>
              <a:t> developed for </a:t>
            </a:r>
            <a:r>
              <a:rPr lang="en-US" sz="2400" dirty="0" smtClean="0"/>
              <a:t>SSP </a:t>
            </a:r>
            <a:r>
              <a:rPr lang="en-US" sz="2400" dirty="0"/>
              <a:t>and </a:t>
            </a:r>
            <a:r>
              <a:rPr lang="en-US" sz="2400" dirty="0" smtClean="0"/>
              <a:t>SMS implementation</a:t>
            </a:r>
          </a:p>
          <a:p>
            <a:pPr marL="342900" lvl="1" indent="0">
              <a:spcBef>
                <a:spcPts val="0"/>
              </a:spcBef>
              <a:spcAft>
                <a:spcPts val="1200"/>
              </a:spcAft>
              <a:buClr>
                <a:srgbClr val="00B050"/>
              </a:buClr>
              <a:buSzPct val="130000"/>
              <a:buNone/>
              <a:defRPr/>
            </a:pPr>
            <a:endParaRPr lang="en-US" sz="2400" dirty="0"/>
          </a:p>
        </p:txBody>
      </p:sp>
      <p:pic>
        <p:nvPicPr>
          <p:cNvPr id="32770" name="Picture 1" descr="SMM"/>
          <p:cNvPicPr>
            <a:picLocks noChangeArrowheads="1"/>
          </p:cNvPicPr>
          <p:nvPr/>
        </p:nvPicPr>
        <p:blipFill>
          <a:blip r:embed="rId3" cstate="print"/>
          <a:srcRect/>
          <a:stretch>
            <a:fillRect/>
          </a:stretch>
        </p:blipFill>
        <p:spPr bwMode="auto">
          <a:xfrm>
            <a:off x="319585" y="1672200"/>
            <a:ext cx="3600000" cy="4576200"/>
          </a:xfrm>
          <a:prstGeom prst="rect">
            <a:avLst/>
          </a:prstGeom>
          <a:noFill/>
          <a:ln w="9525">
            <a:noFill/>
            <a:miter lim="800000"/>
            <a:headEnd/>
            <a:tailEnd/>
          </a:ln>
        </p:spPr>
      </p:pic>
      <p:sp>
        <p:nvSpPr>
          <p:cNvPr id="32771" name="Title 4"/>
          <p:cNvSpPr>
            <a:spLocks noGrp="1"/>
          </p:cNvSpPr>
          <p:nvPr>
            <p:ph type="title"/>
          </p:nvPr>
        </p:nvSpPr>
        <p:spPr/>
        <p:txBody>
          <a:bodyPr/>
          <a:lstStyle/>
          <a:p>
            <a:pPr marL="319088" indent="0"/>
            <a:r>
              <a:rPr lang="en-GB" dirty="0" smtClean="0"/>
              <a:t>Safety management guidance material</a:t>
            </a:r>
          </a:p>
        </p:txBody>
      </p:sp>
      <p:sp>
        <p:nvSpPr>
          <p:cNvPr id="6" name="Slide Number Placeholder 1"/>
          <p:cNvSpPr>
            <a:spLocks noGrp="1"/>
          </p:cNvSpPr>
          <p:nvPr>
            <p:ph type="sldNum" sz="quarter" idx="12"/>
          </p:nvPr>
        </p:nvSpPr>
        <p:spPr>
          <a:xfrm>
            <a:off x="6019800" y="6629400"/>
            <a:ext cx="3124200" cy="228600"/>
          </a:xfrm>
        </p:spPr>
        <p:txBody>
          <a:bodyPr/>
          <a:lstStyle/>
          <a:p>
            <a:fld id="{C97275D5-4C12-42FF-82D2-635AEC9DB89A}" type="slidenum">
              <a:rPr lang="en-US" smtClean="0"/>
              <a:pPr/>
              <a:t>20</a:t>
            </a:fld>
            <a:endParaRPr lang="en-US" dirty="0"/>
          </a:p>
        </p:txBody>
      </p:sp>
      <p:sp>
        <p:nvSpPr>
          <p:cNvPr id="7"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Effect transition="in" filter="fade">
                                      <p:cBhvr>
                                        <p:cTn id="11" dur="1000"/>
                                        <p:tgtEl>
                                          <p:spTgt spid="819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fade">
                                      <p:cBhvr>
                                        <p:cTn id="15" dur="1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p:txBody>
          <a:bodyPr/>
          <a:lstStyle/>
          <a:p>
            <a:pPr marL="319088" indent="0"/>
            <a:r>
              <a:rPr lang="en-GB" dirty="0" smtClean="0"/>
              <a:t/>
            </a:r>
            <a:br>
              <a:rPr lang="en-GB" dirty="0" smtClean="0"/>
            </a:br>
            <a:r>
              <a:rPr lang="en-GB" dirty="0" smtClean="0"/>
              <a:t>Conclusions</a:t>
            </a:r>
          </a:p>
        </p:txBody>
      </p:sp>
      <p:grpSp>
        <p:nvGrpSpPr>
          <p:cNvPr id="2" name="Group 1"/>
          <p:cNvGrpSpPr/>
          <p:nvPr/>
        </p:nvGrpSpPr>
        <p:grpSpPr>
          <a:xfrm>
            <a:off x="33454" y="1196123"/>
            <a:ext cx="2862146" cy="3638647"/>
            <a:chOff x="450850" y="1676399"/>
            <a:chExt cx="3442903" cy="4389456"/>
          </a:xfrm>
        </p:grpSpPr>
        <p:pic>
          <p:nvPicPr>
            <p:cNvPr id="35842" name="Picture 2"/>
            <p:cNvPicPr>
              <a:picLocks noChangeArrowheads="1"/>
            </p:cNvPicPr>
            <p:nvPr/>
          </p:nvPicPr>
          <p:blipFill>
            <a:blip r:embed="rId3" cstate="print"/>
            <a:srcRect/>
            <a:stretch>
              <a:fillRect/>
            </a:stretch>
          </p:blipFill>
          <p:spPr bwMode="auto">
            <a:xfrm>
              <a:off x="450850" y="1676399"/>
              <a:ext cx="3442903" cy="4389456"/>
            </a:xfrm>
            <a:prstGeom prst="rect">
              <a:avLst/>
            </a:prstGeom>
            <a:noFill/>
            <a:ln w="9525">
              <a:noFill/>
              <a:miter lim="800000"/>
              <a:headEnd/>
              <a:tailEnd/>
            </a:ln>
            <a:effectLst>
              <a:outerShdw blurRad="127000" dist="254000" dir="2700000" algn="tl" rotWithShape="0">
                <a:prstClr val="black">
                  <a:alpha val="50000"/>
                </a:prstClr>
              </a:outerShdw>
            </a:effectLst>
          </p:spPr>
        </p:pic>
        <p:sp>
          <p:nvSpPr>
            <p:cNvPr id="30724" name="TextBox 6"/>
            <p:cNvSpPr txBox="1">
              <a:spLocks noChangeArrowheads="1"/>
            </p:cNvSpPr>
            <p:nvPr/>
          </p:nvSpPr>
          <p:spPr bwMode="auto">
            <a:xfrm>
              <a:off x="606425" y="3448050"/>
              <a:ext cx="3022600" cy="369888"/>
            </a:xfrm>
            <a:prstGeom prst="rect">
              <a:avLst/>
            </a:prstGeom>
            <a:solidFill>
              <a:srgbClr val="056CDD"/>
            </a:solidFill>
            <a:ln w="9525">
              <a:noFill/>
              <a:miter lim="800000"/>
              <a:headEnd/>
              <a:tailEnd/>
            </a:ln>
          </p:spPr>
          <p:txBody>
            <a:bodyPr>
              <a:spAutoFit/>
            </a:bodyPr>
            <a:lstStyle/>
            <a:p>
              <a:r>
                <a:rPr lang="en-GB" b="1" dirty="0">
                  <a:solidFill>
                    <a:srgbClr val="FFFF00"/>
                  </a:solidFill>
                </a:rPr>
                <a:t>Safety Management</a:t>
              </a:r>
            </a:p>
          </p:txBody>
        </p:sp>
        <p:sp>
          <p:nvSpPr>
            <p:cNvPr id="30725" name="TextBox 9"/>
            <p:cNvSpPr txBox="1">
              <a:spLocks noChangeArrowheads="1"/>
            </p:cNvSpPr>
            <p:nvPr/>
          </p:nvSpPr>
          <p:spPr bwMode="auto">
            <a:xfrm>
              <a:off x="1423200" y="2984100"/>
              <a:ext cx="381000" cy="185738"/>
            </a:xfrm>
            <a:prstGeom prst="rect">
              <a:avLst/>
            </a:prstGeom>
            <a:noFill/>
            <a:ln w="9525">
              <a:noFill/>
              <a:miter lim="800000"/>
              <a:headEnd/>
              <a:tailEnd/>
            </a:ln>
          </p:spPr>
          <p:txBody>
            <a:bodyPr>
              <a:spAutoFit/>
            </a:bodyPr>
            <a:lstStyle/>
            <a:p>
              <a:r>
                <a:rPr lang="en-GB" sz="600" b="1" dirty="0" smtClean="0">
                  <a:solidFill>
                    <a:schemeClr val="bg1"/>
                  </a:solidFill>
                </a:rPr>
                <a:t>9</a:t>
              </a:r>
              <a:endParaRPr lang="en-GB" sz="600" b="1" dirty="0">
                <a:solidFill>
                  <a:schemeClr val="bg1"/>
                </a:solidFill>
              </a:endParaRPr>
            </a:p>
          </p:txBody>
        </p:sp>
        <p:sp>
          <p:nvSpPr>
            <p:cNvPr id="12" name="Rectangle 11"/>
            <p:cNvSpPr/>
            <p:nvPr/>
          </p:nvSpPr>
          <p:spPr>
            <a:xfrm>
              <a:off x="1066800" y="5353050"/>
              <a:ext cx="533400" cy="381000"/>
            </a:xfrm>
            <a:prstGeom prst="rect">
              <a:avLst/>
            </a:prstGeom>
            <a:solidFill>
              <a:srgbClr val="056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13" name="TextBox 12"/>
          <p:cNvSpPr txBox="1"/>
          <p:nvPr/>
        </p:nvSpPr>
        <p:spPr>
          <a:xfrm>
            <a:off x="2939440" y="1164540"/>
            <a:ext cx="6239873" cy="1877437"/>
          </a:xfrm>
          <a:prstGeom prst="rect">
            <a:avLst/>
          </a:prstGeom>
          <a:noFill/>
        </p:spPr>
        <p:txBody>
          <a:bodyPr wrap="square">
            <a:spAutoFit/>
          </a:bodyPr>
          <a:lstStyle/>
          <a:p>
            <a:pPr marL="0" lvl="1">
              <a:spcAft>
                <a:spcPts val="1200"/>
              </a:spcAft>
              <a:buClr>
                <a:srgbClr val="00B050"/>
              </a:buClr>
              <a:defRPr/>
            </a:pPr>
            <a:r>
              <a:rPr lang="en-US" sz="2400" b="1" dirty="0" smtClean="0"/>
              <a:t>Annex 19 first edition </a:t>
            </a:r>
            <a:r>
              <a:rPr lang="en-US" sz="2400" dirty="0" smtClean="0"/>
              <a:t>expected to be applicable 14 Nov 2013.</a:t>
            </a:r>
          </a:p>
          <a:p>
            <a:pPr marL="0" lvl="1">
              <a:spcAft>
                <a:spcPts val="1200"/>
              </a:spcAft>
              <a:buClr>
                <a:srgbClr val="00B050"/>
              </a:buClr>
              <a:defRPr/>
            </a:pPr>
            <a:r>
              <a:rPr lang="en-US" sz="2400" dirty="0" smtClean="0"/>
              <a:t>No big impact: transfer of existing provisions</a:t>
            </a:r>
          </a:p>
          <a:p>
            <a:pPr marL="0" lvl="1">
              <a:spcAft>
                <a:spcPts val="1200"/>
              </a:spcAft>
              <a:buClr>
                <a:srgbClr val="00B050"/>
              </a:buClr>
              <a:defRPr/>
            </a:pPr>
            <a:r>
              <a:rPr lang="en-US" sz="2400" dirty="0"/>
              <a:t>Then Annex 19 will evolve like any other Annex </a:t>
            </a:r>
          </a:p>
        </p:txBody>
      </p:sp>
      <p:sp>
        <p:nvSpPr>
          <p:cNvPr id="9" name="Slide Number Placeholder 1"/>
          <p:cNvSpPr>
            <a:spLocks noGrp="1"/>
          </p:cNvSpPr>
          <p:nvPr>
            <p:ph type="sldNum" sz="quarter" idx="12"/>
          </p:nvPr>
        </p:nvSpPr>
        <p:spPr>
          <a:xfrm>
            <a:off x="6019800" y="6629400"/>
            <a:ext cx="3124200" cy="228600"/>
          </a:xfrm>
        </p:spPr>
        <p:txBody>
          <a:bodyPr/>
          <a:lstStyle/>
          <a:p>
            <a:fld id="{C97275D5-4C12-42FF-82D2-635AEC9DB89A}" type="slidenum">
              <a:rPr lang="en-US" smtClean="0"/>
              <a:pPr/>
              <a:t>21</a:t>
            </a:fld>
            <a:endParaRPr lang="en-US" dirty="0"/>
          </a:p>
        </p:txBody>
      </p:sp>
      <p:sp>
        <p:nvSpPr>
          <p:cNvPr id="10" name="Footer Placeholder 4"/>
          <p:cNvSpPr>
            <a:spLocks noGrp="1"/>
          </p:cNvSpPr>
          <p:nvPr>
            <p:ph type="ftr" sz="quarter" idx="11"/>
          </p:nvPr>
        </p:nvSpPr>
        <p:spPr>
          <a:xfrm>
            <a:off x="1295400" y="6629400"/>
            <a:ext cx="6553200" cy="228600"/>
          </a:xfrm>
        </p:spPr>
        <p:txBody>
          <a:bodyPr/>
          <a:lstStyle/>
          <a:p>
            <a:r>
              <a:rPr lang="en-US" dirty="0" smtClean="0"/>
              <a:t>Presentation of the proposed Annex 19 – Safety Management</a:t>
            </a:r>
            <a:endParaRPr lang="en-US" dirty="0"/>
          </a:p>
        </p:txBody>
      </p:sp>
      <p:pic>
        <p:nvPicPr>
          <p:cNvPr id="11" name="Picture 1" descr="SMM"/>
          <p:cNvPicPr>
            <a:picLocks noChangeArrowheads="1"/>
          </p:cNvPicPr>
          <p:nvPr/>
        </p:nvPicPr>
        <p:blipFill>
          <a:blip r:embed="rId4" cstate="print"/>
          <a:srcRect/>
          <a:stretch>
            <a:fillRect/>
          </a:stretch>
        </p:blipFill>
        <p:spPr bwMode="auto">
          <a:xfrm>
            <a:off x="3124200" y="3200400"/>
            <a:ext cx="2935176" cy="3657599"/>
          </a:xfrm>
          <a:prstGeom prst="rect">
            <a:avLst/>
          </a:prstGeom>
          <a:noFill/>
          <a:ln w="9525">
            <a:noFill/>
            <a:miter lim="800000"/>
            <a:headEnd/>
            <a:tailEnd/>
          </a:ln>
        </p:spPr>
      </p:pic>
      <p:sp>
        <p:nvSpPr>
          <p:cNvPr id="14" name="Rectangle 3"/>
          <p:cNvSpPr txBox="1">
            <a:spLocks noChangeArrowheads="1"/>
          </p:cNvSpPr>
          <p:nvPr/>
        </p:nvSpPr>
        <p:spPr>
          <a:xfrm>
            <a:off x="5791199" y="3650938"/>
            <a:ext cx="3380679" cy="282606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Clr>
                <a:srgbClr val="00B050"/>
              </a:buClr>
              <a:buSzPct val="100000"/>
              <a:buNone/>
              <a:defRPr/>
            </a:pPr>
            <a:r>
              <a:rPr lang="en-US" sz="3000" b="1" dirty="0" smtClean="0"/>
              <a:t>Safety Management Manual - Doc 9859 – 3</a:t>
            </a:r>
            <a:r>
              <a:rPr lang="en-US" sz="3000" b="1" baseline="30000" dirty="0" smtClean="0"/>
              <a:t>rd</a:t>
            </a:r>
            <a:r>
              <a:rPr lang="en-US" sz="3000" b="1" dirty="0" smtClean="0"/>
              <a:t> Edition</a:t>
            </a:r>
          </a:p>
          <a:p>
            <a:pPr marL="627063" lvl="1" indent="-284163">
              <a:spcBef>
                <a:spcPts val="0"/>
              </a:spcBef>
              <a:spcAft>
                <a:spcPts val="1200"/>
              </a:spcAft>
              <a:buClr>
                <a:srgbClr val="00B050"/>
              </a:buClr>
              <a:buSzPct val="130000"/>
              <a:defRPr/>
            </a:pPr>
            <a:r>
              <a:rPr lang="en-US" sz="3100" dirty="0" smtClean="0"/>
              <a:t>Support the roll-out of Annex 19</a:t>
            </a:r>
          </a:p>
          <a:p>
            <a:pPr marL="627063" lvl="1" indent="-284163">
              <a:spcBef>
                <a:spcPts val="0"/>
              </a:spcBef>
              <a:spcAft>
                <a:spcPts val="1200"/>
              </a:spcAft>
              <a:buClr>
                <a:srgbClr val="00B050"/>
              </a:buClr>
              <a:buSzPct val="130000"/>
              <a:defRPr/>
            </a:pPr>
            <a:r>
              <a:rPr lang="en-US" sz="3100" dirty="0" smtClean="0"/>
              <a:t>Detailed guidance and </a:t>
            </a:r>
            <a:r>
              <a:rPr lang="en-US" sz="3100" b="1" dirty="0" smtClean="0"/>
              <a:t>tools</a:t>
            </a:r>
            <a:r>
              <a:rPr lang="en-US" sz="3100" dirty="0" smtClean="0"/>
              <a:t> developed for SSP and SMS implementation</a:t>
            </a:r>
          </a:p>
          <a:p>
            <a:pPr marL="342900" lvl="1" indent="0">
              <a:spcBef>
                <a:spcPts val="0"/>
              </a:spcBef>
              <a:spcAft>
                <a:spcPts val="1200"/>
              </a:spcAft>
              <a:buClr>
                <a:srgbClr val="00B050"/>
              </a:buClr>
              <a:buSzPct val="130000"/>
              <a:buFont typeface="Arial" pitchFamily="34" charset="0"/>
              <a:buNone/>
              <a:defRPr/>
            </a:pPr>
            <a:endParaRPr lang="en-US" sz="2400" dirty="0"/>
          </a:p>
        </p:txBody>
      </p:sp>
    </p:spTree>
    <p:extLst>
      <p:ext uri="{BB962C8B-B14F-4D97-AF65-F5344CB8AC3E}">
        <p14:creationId xmlns:p14="http://schemas.microsoft.com/office/powerpoint/2010/main" val="141841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B4742B-B40F-459C-9D86-CD0DC8D9C11B}" type="slidenum">
              <a:rPr lang="en-US">
                <a:cs typeface="Arial" charset="0"/>
              </a:rPr>
              <a:pPr fontAlgn="base">
                <a:spcBef>
                  <a:spcPct val="0"/>
                </a:spcBef>
                <a:spcAft>
                  <a:spcPct val="0"/>
                </a:spcAft>
              </a:pPr>
              <a:t>22</a:t>
            </a:fld>
            <a:endParaRPr lang="en-US">
              <a:cs typeface="Arial" charset="0"/>
            </a:endParaRPr>
          </a:p>
        </p:txBody>
      </p:sp>
      <p:pic>
        <p:nvPicPr>
          <p:cNvPr id="100354" name="Picture 2"/>
          <p:cNvPicPr>
            <a:picLocks noGrp="1" noChangeAspect="1" noChangeArrowheads="1"/>
          </p:cNvPicPr>
          <p:nvPr>
            <p:ph idx="1"/>
          </p:nvPr>
        </p:nvPicPr>
        <p:blipFill>
          <a:blip r:embed="rId3" cstate="print"/>
          <a:srcRect/>
          <a:stretch>
            <a:fillRect/>
          </a:stretch>
        </p:blipFill>
        <p:spPr>
          <a:xfrm>
            <a:off x="457200" y="1752600"/>
            <a:ext cx="8229600" cy="4229100"/>
          </a:xfrm>
        </p:spPr>
      </p:pic>
      <p:sp>
        <p:nvSpPr>
          <p:cNvPr id="5" name="TextBox 4"/>
          <p:cNvSpPr txBox="1"/>
          <p:nvPr/>
        </p:nvSpPr>
        <p:spPr>
          <a:xfrm>
            <a:off x="2133600" y="3276600"/>
            <a:ext cx="4800600"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auto">
              <a:spcBef>
                <a:spcPts val="0"/>
              </a:spcBef>
              <a:spcAft>
                <a:spcPts val="0"/>
              </a:spcAft>
              <a:defRPr/>
            </a:pPr>
            <a:r>
              <a:rPr lang="en-GB" sz="4500" dirty="0">
                <a:solidFill>
                  <a:schemeClr val="bg1"/>
                </a:solidFill>
              </a:rPr>
              <a:t>Thank </a:t>
            </a:r>
            <a:r>
              <a:rPr lang="en-GB" sz="4500" dirty="0" smtClean="0">
                <a:solidFill>
                  <a:schemeClr val="bg1"/>
                </a:solidFill>
              </a:rPr>
              <a:t>you</a:t>
            </a:r>
          </a:p>
          <a:p>
            <a:pPr algn="ctr" fontAlgn="auto">
              <a:spcBef>
                <a:spcPts val="0"/>
              </a:spcBef>
              <a:spcAft>
                <a:spcPts val="0"/>
              </a:spcAft>
              <a:defRPr/>
            </a:pPr>
            <a:r>
              <a:rPr lang="en-GB" sz="4500" dirty="0" err="1" smtClean="0">
                <a:solidFill>
                  <a:schemeClr val="bg1"/>
                </a:solidFill>
              </a:rPr>
              <a:t>Gracias</a:t>
            </a:r>
            <a:endParaRPr lang="en-GB" sz="4500" dirty="0">
              <a:solidFill>
                <a:schemeClr val="bg1"/>
              </a:solidFill>
            </a:endParaRPr>
          </a:p>
        </p:txBody>
      </p:sp>
      <p:sp>
        <p:nvSpPr>
          <p:cNvPr id="2" name="Footer Placeholder 1"/>
          <p:cNvSpPr>
            <a:spLocks noGrp="1"/>
          </p:cNvSpPr>
          <p:nvPr>
            <p:ph type="ftr" sz="quarter" idx="11"/>
          </p:nvPr>
        </p:nvSpPr>
        <p:spPr/>
        <p:txBody>
          <a:bodyPr/>
          <a:lstStyle/>
          <a:p>
            <a:r>
              <a:rPr lang="en-US" smtClean="0"/>
              <a:t>Presentation of the proposed Annex 19 – Safety Management</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dirty="0"/>
          </a:p>
        </p:txBody>
      </p:sp>
      <p:sp>
        <p:nvSpPr>
          <p:cNvPr id="3" name="Title 2"/>
          <p:cNvSpPr>
            <a:spLocks noGrp="1"/>
          </p:cNvSpPr>
          <p:nvPr>
            <p:ph type="title"/>
          </p:nvPr>
        </p:nvSpPr>
        <p:spPr/>
        <p:txBody>
          <a:bodyPr/>
          <a:lstStyle/>
          <a:p>
            <a:r>
              <a:rPr lang="en-GB" dirty="0" smtClean="0"/>
              <a:t>Annex – safety management </a:t>
            </a:r>
          </a:p>
        </p:txBody>
      </p:sp>
      <p:sp>
        <p:nvSpPr>
          <p:cNvPr id="5" name="TextBox 4"/>
          <p:cNvSpPr txBox="1"/>
          <p:nvPr/>
        </p:nvSpPr>
        <p:spPr>
          <a:xfrm>
            <a:off x="228600" y="1307842"/>
            <a:ext cx="8458200" cy="5016758"/>
          </a:xfrm>
          <a:prstGeom prst="rect">
            <a:avLst/>
          </a:prstGeom>
          <a:noFill/>
        </p:spPr>
        <p:txBody>
          <a:bodyPr wrap="square">
            <a:spAutoFit/>
          </a:bodyPr>
          <a:lstStyle/>
          <a:p>
            <a:pPr marL="457200" indent="-457200">
              <a:spcAft>
                <a:spcPts val="1200"/>
              </a:spcAft>
              <a:buClr>
                <a:srgbClr val="00B050"/>
              </a:buClr>
              <a:buFont typeface="Wingdings" pitchFamily="2" charset="2"/>
              <a:buChar char="Q"/>
              <a:defRPr/>
            </a:pPr>
            <a:r>
              <a:rPr lang="en-GB" sz="2400" dirty="0" smtClean="0"/>
              <a:t>High-level Safety Conference 2010 - </a:t>
            </a:r>
            <a:r>
              <a:rPr lang="en-GB" sz="2000" i="1" dirty="0" smtClean="0"/>
              <a:t>RECOMMENDATION 2/5</a:t>
            </a:r>
          </a:p>
          <a:p>
            <a:pPr marL="914400" indent="-457200">
              <a:spcAft>
                <a:spcPts val="1200"/>
              </a:spcAft>
              <a:buClr>
                <a:srgbClr val="00B050"/>
              </a:buClr>
              <a:buFont typeface="Calibri" pitchFamily="34" charset="0"/>
              <a:buChar char="–"/>
              <a:defRPr/>
            </a:pPr>
            <a:r>
              <a:rPr lang="en-US" dirty="0" smtClean="0"/>
              <a:t>ICAO should develop, in close collaboration with States, international and national organizations, a new Annex dedicated to safety management responsibilities and processes which would address the safety management responsibilities of States framed under the State Safety Programme (SSP).</a:t>
            </a:r>
          </a:p>
          <a:p>
            <a:pPr marL="914400" indent="-457200">
              <a:spcAft>
                <a:spcPts val="1200"/>
              </a:spcAft>
              <a:buClr>
                <a:srgbClr val="00B050"/>
              </a:buClr>
              <a:buFont typeface="Calibri" pitchFamily="34" charset="0"/>
              <a:buChar char="–"/>
              <a:defRPr/>
            </a:pPr>
            <a:r>
              <a:rPr lang="en-US" dirty="0" smtClean="0"/>
              <a:t>The new Safety Management Annex should facilitate the provision of State and air carrier safety information to the travelling public, in addition to specifying the high level safety responsibilities of States.</a:t>
            </a:r>
          </a:p>
          <a:p>
            <a:pPr marL="457200" indent="-457200">
              <a:spcAft>
                <a:spcPts val="1200"/>
              </a:spcAft>
              <a:buClr>
                <a:srgbClr val="00B050"/>
              </a:buClr>
              <a:buFont typeface="Wingdings" pitchFamily="2" charset="2"/>
              <a:buChar char="Q"/>
              <a:defRPr/>
            </a:pPr>
            <a:r>
              <a:rPr lang="en-GB" sz="2400" dirty="0"/>
              <a:t>ANC recommended and Council accepted that the new safety management Annex be developed in two phases</a:t>
            </a:r>
          </a:p>
          <a:p>
            <a:pPr marL="1143000" indent="-457200">
              <a:spcAft>
                <a:spcPts val="1200"/>
              </a:spcAft>
              <a:buClr>
                <a:srgbClr val="00B050"/>
              </a:buClr>
              <a:buFont typeface="Calibri" pitchFamily="34" charset="0"/>
              <a:buChar char="–"/>
              <a:defRPr/>
            </a:pPr>
            <a:r>
              <a:rPr lang="en-US" dirty="0" smtClean="0"/>
              <a:t>First phase focused on the reorganization of the existing Standards and Recommended Practices (SARPs) and supporting guidance material </a:t>
            </a:r>
          </a:p>
          <a:p>
            <a:pPr marL="1143000" indent="-457200">
              <a:spcAft>
                <a:spcPts val="1200"/>
              </a:spcAft>
              <a:buClr>
                <a:srgbClr val="00B050"/>
              </a:buClr>
              <a:buFont typeface="Calibri" pitchFamily="34" charset="0"/>
              <a:buChar char="–"/>
              <a:defRPr/>
            </a:pPr>
            <a:r>
              <a:rPr lang="en-US" dirty="0" smtClean="0"/>
              <a:t>Second phase focused on further development of the Safety Management Annex and related provisions in other Annexes</a:t>
            </a:r>
          </a:p>
        </p:txBody>
      </p:sp>
      <p:sp>
        <p:nvSpPr>
          <p:cNvPr id="7"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955925" y="1281000"/>
            <a:ext cx="2819400" cy="502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304800" y="1295400"/>
            <a:ext cx="5181600" cy="502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smtClean="0"/>
              <a:t>Annex 19 Establishment Process</a:t>
            </a:r>
            <a:endParaRPr lang="en-CA" dirty="0"/>
          </a:p>
        </p:txBody>
      </p:sp>
      <p:sp>
        <p:nvSpPr>
          <p:cNvPr id="3" name="Footer Placeholder 2"/>
          <p:cNvSpPr>
            <a:spLocks noGrp="1"/>
          </p:cNvSpPr>
          <p:nvPr>
            <p:ph type="ftr" sz="quarter" idx="11"/>
          </p:nvPr>
        </p:nvSpPr>
        <p:spPr/>
        <p:txBody>
          <a:bodyPr/>
          <a:lstStyle/>
          <a:p>
            <a:r>
              <a:rPr lang="en-US" smtClean="0"/>
              <a:t>Presentation of the proposed Annex 19 – Safety Management</a:t>
            </a:r>
            <a:endParaRPr lang="en-US"/>
          </a:p>
        </p:txBody>
      </p:sp>
      <p:sp>
        <p:nvSpPr>
          <p:cNvPr id="4" name="Slide Number Placeholder 3"/>
          <p:cNvSpPr>
            <a:spLocks noGrp="1"/>
          </p:cNvSpPr>
          <p:nvPr>
            <p:ph type="sldNum" sz="quarter" idx="12"/>
          </p:nvPr>
        </p:nvSpPr>
        <p:spPr/>
        <p:txBody>
          <a:bodyPr/>
          <a:lstStyle/>
          <a:p>
            <a:fld id="{C97275D5-4C12-42FF-82D2-635AEC9DB89A}" type="slidenum">
              <a:rPr lang="en-US" smtClean="0"/>
              <a:pPr/>
              <a:t>4</a:t>
            </a:fld>
            <a:endParaRPr lang="en-US"/>
          </a:p>
        </p:txBody>
      </p:sp>
      <p:sp>
        <p:nvSpPr>
          <p:cNvPr id="5" name="Rounded Rectangle 4"/>
          <p:cNvSpPr/>
          <p:nvPr/>
        </p:nvSpPr>
        <p:spPr>
          <a:xfrm>
            <a:off x="609598" y="2438400"/>
            <a:ext cx="1800000" cy="90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Air Navigation Commission</a:t>
            </a:r>
            <a:endParaRPr lang="en-CA" dirty="0"/>
          </a:p>
        </p:txBody>
      </p:sp>
      <p:sp>
        <p:nvSpPr>
          <p:cNvPr id="7" name="Rounded Rectangle 6"/>
          <p:cNvSpPr/>
          <p:nvPr/>
        </p:nvSpPr>
        <p:spPr>
          <a:xfrm>
            <a:off x="602490" y="4154037"/>
            <a:ext cx="1800000" cy="90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Safety Management Panel </a:t>
            </a:r>
            <a:endParaRPr lang="en-CA" dirty="0"/>
          </a:p>
        </p:txBody>
      </p:sp>
      <p:sp>
        <p:nvSpPr>
          <p:cNvPr id="10" name="TextBox 9"/>
          <p:cNvSpPr txBox="1"/>
          <p:nvPr/>
        </p:nvSpPr>
        <p:spPr>
          <a:xfrm>
            <a:off x="304800" y="1428690"/>
            <a:ext cx="2667000" cy="400110"/>
          </a:xfrm>
          <a:prstGeom prst="rect">
            <a:avLst/>
          </a:prstGeom>
          <a:noFill/>
        </p:spPr>
        <p:txBody>
          <a:bodyPr wrap="square" rtlCol="0">
            <a:spAutoFit/>
          </a:bodyPr>
          <a:lstStyle/>
          <a:p>
            <a:pPr algn="ctr"/>
            <a:r>
              <a:rPr lang="en-US" sz="2000" dirty="0" smtClean="0"/>
              <a:t>Proposal for Action</a:t>
            </a:r>
            <a:endParaRPr lang="en-CA" sz="2000" dirty="0"/>
          </a:p>
        </p:txBody>
      </p:sp>
      <p:sp>
        <p:nvSpPr>
          <p:cNvPr id="11" name="Oval 10"/>
          <p:cNvSpPr/>
          <p:nvPr/>
        </p:nvSpPr>
        <p:spPr>
          <a:xfrm>
            <a:off x="3276600" y="2362200"/>
            <a:ext cx="2038350" cy="1089263"/>
          </a:xfrm>
          <a:prstGeom prst="ellips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ANC Preliminary Review</a:t>
            </a:r>
            <a:endParaRPr lang="en-CA" dirty="0"/>
          </a:p>
        </p:txBody>
      </p:sp>
      <p:sp>
        <p:nvSpPr>
          <p:cNvPr id="14" name="Right Arrow 13"/>
          <p:cNvSpPr/>
          <p:nvPr/>
        </p:nvSpPr>
        <p:spPr>
          <a:xfrm>
            <a:off x="2747181" y="4458268"/>
            <a:ext cx="605619" cy="342900"/>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ight Arrow 14"/>
          <p:cNvSpPr/>
          <p:nvPr/>
        </p:nvSpPr>
        <p:spPr>
          <a:xfrm rot="5400000">
            <a:off x="1257154" y="3551192"/>
            <a:ext cx="533688"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6428096" y="1447800"/>
            <a:ext cx="1800000" cy="720000"/>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Comment Period</a:t>
            </a:r>
            <a:endParaRPr lang="en-CA" sz="1600" dirty="0"/>
          </a:p>
        </p:txBody>
      </p:sp>
      <p:sp>
        <p:nvSpPr>
          <p:cNvPr id="20" name="Rounded Rectangle 19"/>
          <p:cNvSpPr/>
          <p:nvPr/>
        </p:nvSpPr>
        <p:spPr>
          <a:xfrm>
            <a:off x="6429600" y="2895600"/>
            <a:ext cx="1800000" cy="900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smtClean="0"/>
              <a:t>Secretariat Analysis</a:t>
            </a:r>
            <a:endParaRPr lang="en-CA" sz="2000" dirty="0"/>
          </a:p>
        </p:txBody>
      </p:sp>
      <p:sp>
        <p:nvSpPr>
          <p:cNvPr id="22" name="Oval 21"/>
          <p:cNvSpPr/>
          <p:nvPr/>
        </p:nvSpPr>
        <p:spPr>
          <a:xfrm>
            <a:off x="6408688" y="4495800"/>
            <a:ext cx="1913873" cy="945255"/>
          </a:xfrm>
          <a:prstGeom prst="ellips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ANC Final Review</a:t>
            </a:r>
            <a:endParaRPr lang="en-CA" dirty="0"/>
          </a:p>
        </p:txBody>
      </p:sp>
      <p:sp>
        <p:nvSpPr>
          <p:cNvPr id="23" name="Bent Arrow 22"/>
          <p:cNvSpPr/>
          <p:nvPr/>
        </p:nvSpPr>
        <p:spPr>
          <a:xfrm>
            <a:off x="4267200" y="1752600"/>
            <a:ext cx="2057400" cy="508751"/>
          </a:xfrm>
          <a:prstGeom prst="bentArrow">
            <a:avLst>
              <a:gd name="adj1" fmla="val 24202"/>
              <a:gd name="adj2" fmla="val 22317"/>
              <a:gd name="adj3" fmla="val 50000"/>
              <a:gd name="adj4" fmla="val 4375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 name="Right Arrow 24"/>
          <p:cNvSpPr/>
          <p:nvPr/>
        </p:nvSpPr>
        <p:spPr>
          <a:xfrm rot="5400000">
            <a:off x="1226803" y="1950991"/>
            <a:ext cx="533688"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ight Arrow 25"/>
          <p:cNvSpPr/>
          <p:nvPr/>
        </p:nvSpPr>
        <p:spPr>
          <a:xfrm rot="5400000">
            <a:off x="7066552" y="2403218"/>
            <a:ext cx="533688"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ight Arrow 26"/>
          <p:cNvSpPr/>
          <p:nvPr/>
        </p:nvSpPr>
        <p:spPr>
          <a:xfrm rot="5400000">
            <a:off x="7098781" y="4008392"/>
            <a:ext cx="533688"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00" y="5715000"/>
            <a:ext cx="5181600" cy="609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Development</a:t>
            </a:r>
            <a:endParaRPr lang="en-CA" sz="2000" b="1" dirty="0"/>
          </a:p>
        </p:txBody>
      </p:sp>
      <p:sp>
        <p:nvSpPr>
          <p:cNvPr id="29" name="Rectangle 28"/>
          <p:cNvSpPr/>
          <p:nvPr/>
        </p:nvSpPr>
        <p:spPr>
          <a:xfrm>
            <a:off x="5955925" y="5715000"/>
            <a:ext cx="2819400" cy="609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Review</a:t>
            </a:r>
            <a:endParaRPr lang="en-CA" sz="2000" b="1" dirty="0"/>
          </a:p>
        </p:txBody>
      </p:sp>
      <p:sp>
        <p:nvSpPr>
          <p:cNvPr id="8" name="Flowchart: Multidocument 7"/>
          <p:cNvSpPr/>
          <p:nvPr/>
        </p:nvSpPr>
        <p:spPr>
          <a:xfrm>
            <a:off x="3707073" y="3916195"/>
            <a:ext cx="1143000" cy="1427045"/>
          </a:xfrm>
          <a:prstGeom prst="flowChartMultidocumen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Proposal</a:t>
            </a:r>
            <a:endParaRPr lang="en-CA" sz="1600" dirty="0"/>
          </a:p>
        </p:txBody>
      </p:sp>
      <p:sp>
        <p:nvSpPr>
          <p:cNvPr id="30" name="Right Arrow 29"/>
          <p:cNvSpPr/>
          <p:nvPr/>
        </p:nvSpPr>
        <p:spPr>
          <a:xfrm rot="16200000">
            <a:off x="4086153" y="3553823"/>
            <a:ext cx="419244" cy="289305"/>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9331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animBg="1"/>
      <p:bldP spid="20" grpId="0" animBg="1"/>
      <p:bldP spid="22" grpId="0" animBg="1"/>
      <p:bldP spid="23" grpId="0" animBg="1"/>
      <p:bldP spid="26" grpId="0" animBg="1"/>
      <p:bldP spid="27"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22696" y="1295400"/>
            <a:ext cx="6477000" cy="502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1322696" y="5715000"/>
            <a:ext cx="6477000" cy="609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Approval / Publication</a:t>
            </a:r>
            <a:endParaRPr lang="en-CA" sz="2000" b="1" dirty="0"/>
          </a:p>
        </p:txBody>
      </p:sp>
      <p:sp>
        <p:nvSpPr>
          <p:cNvPr id="2" name="Title 1"/>
          <p:cNvSpPr>
            <a:spLocks noGrp="1"/>
          </p:cNvSpPr>
          <p:nvPr>
            <p:ph type="title"/>
          </p:nvPr>
        </p:nvSpPr>
        <p:spPr/>
        <p:txBody>
          <a:bodyPr/>
          <a:lstStyle/>
          <a:p>
            <a:r>
              <a:rPr lang="en-US" dirty="0"/>
              <a:t>Annex 19 Establishment Process</a:t>
            </a:r>
            <a:endParaRPr lang="en-CA" dirty="0"/>
          </a:p>
        </p:txBody>
      </p:sp>
      <p:sp>
        <p:nvSpPr>
          <p:cNvPr id="3" name="Footer Placeholder 2"/>
          <p:cNvSpPr>
            <a:spLocks noGrp="1"/>
          </p:cNvSpPr>
          <p:nvPr>
            <p:ph type="ftr" sz="quarter" idx="11"/>
          </p:nvPr>
        </p:nvSpPr>
        <p:spPr/>
        <p:txBody>
          <a:bodyPr/>
          <a:lstStyle/>
          <a:p>
            <a:r>
              <a:rPr lang="en-US" smtClean="0"/>
              <a:t>Presentation of the proposed Annex 19 – Safety Management</a:t>
            </a:r>
            <a:endParaRPr lang="en-US"/>
          </a:p>
        </p:txBody>
      </p:sp>
      <p:sp>
        <p:nvSpPr>
          <p:cNvPr id="4" name="Slide Number Placeholder 3"/>
          <p:cNvSpPr>
            <a:spLocks noGrp="1"/>
          </p:cNvSpPr>
          <p:nvPr>
            <p:ph type="sldNum" sz="quarter" idx="12"/>
          </p:nvPr>
        </p:nvSpPr>
        <p:spPr/>
        <p:txBody>
          <a:bodyPr/>
          <a:lstStyle/>
          <a:p>
            <a:fld id="{C97275D5-4C12-42FF-82D2-635AEC9DB89A}" type="slidenum">
              <a:rPr lang="en-US" smtClean="0"/>
              <a:pPr/>
              <a:t>5</a:t>
            </a:fld>
            <a:endParaRPr lang="en-US"/>
          </a:p>
        </p:txBody>
      </p:sp>
      <p:sp>
        <p:nvSpPr>
          <p:cNvPr id="11" name="Oval 10"/>
          <p:cNvSpPr/>
          <p:nvPr/>
        </p:nvSpPr>
        <p:spPr>
          <a:xfrm>
            <a:off x="1524001" y="1896600"/>
            <a:ext cx="1854389" cy="1080000"/>
          </a:xfrm>
          <a:prstGeom prst="ellips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smtClean="0"/>
              <a:t>ANC</a:t>
            </a:r>
            <a:r>
              <a:rPr lang="en-US" sz="1600" dirty="0" smtClean="0"/>
              <a:t> Recommends</a:t>
            </a:r>
            <a:endParaRPr lang="en-CA" sz="1600" dirty="0"/>
          </a:p>
        </p:txBody>
      </p:sp>
      <p:sp>
        <p:nvSpPr>
          <p:cNvPr id="12" name="Oval 11"/>
          <p:cNvSpPr/>
          <p:nvPr/>
        </p:nvSpPr>
        <p:spPr>
          <a:xfrm>
            <a:off x="1524001" y="3757116"/>
            <a:ext cx="1854389" cy="1080000"/>
          </a:xfrm>
          <a:prstGeom prst="ellips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Council Adoption</a:t>
            </a:r>
            <a:endParaRPr lang="en-CA" dirty="0"/>
          </a:p>
        </p:txBody>
      </p:sp>
      <p:sp>
        <p:nvSpPr>
          <p:cNvPr id="13" name="Flowchart: Multidocument 12"/>
          <p:cNvSpPr/>
          <p:nvPr/>
        </p:nvSpPr>
        <p:spPr>
          <a:xfrm>
            <a:off x="4036975" y="3613116"/>
            <a:ext cx="1080000" cy="1368000"/>
          </a:xfrm>
          <a:prstGeom prst="flowChartMultidocument">
            <a:avLst/>
          </a:prstGeom>
          <a:solidFill>
            <a:schemeClr val="accent5">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chemeClr val="bg1"/>
                </a:solidFill>
              </a:rPr>
              <a:t>Green Edition</a:t>
            </a:r>
            <a:endParaRPr lang="en-CA" b="1" dirty="0">
              <a:solidFill>
                <a:schemeClr val="bg1"/>
              </a:solidFill>
            </a:endParaRPr>
          </a:p>
        </p:txBody>
      </p:sp>
      <p:sp>
        <p:nvSpPr>
          <p:cNvPr id="14" name="Flowchart: Multidocument 13"/>
          <p:cNvSpPr/>
          <p:nvPr/>
        </p:nvSpPr>
        <p:spPr>
          <a:xfrm>
            <a:off x="6248400" y="1752600"/>
            <a:ext cx="1080000" cy="1368000"/>
          </a:xfrm>
          <a:prstGeom prst="flowChartMultidocument">
            <a:avLst/>
          </a:prstGeom>
          <a:solidFill>
            <a:schemeClr val="tx2">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chemeClr val="bg1"/>
                </a:solidFill>
              </a:rPr>
              <a:t>Blue Edition</a:t>
            </a:r>
            <a:endParaRPr lang="en-CA" b="1" dirty="0">
              <a:solidFill>
                <a:schemeClr val="bg1"/>
              </a:solidFill>
            </a:endParaRPr>
          </a:p>
        </p:txBody>
      </p:sp>
      <p:sp>
        <p:nvSpPr>
          <p:cNvPr id="15" name="Rounded Rectangle 14"/>
          <p:cNvSpPr/>
          <p:nvPr/>
        </p:nvSpPr>
        <p:spPr>
          <a:xfrm>
            <a:off x="3743751" y="2099350"/>
            <a:ext cx="1666449" cy="67450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Contracting States</a:t>
            </a:r>
            <a:endParaRPr lang="en-CA" dirty="0"/>
          </a:p>
        </p:txBody>
      </p:sp>
      <p:sp>
        <p:nvSpPr>
          <p:cNvPr id="10" name="Right Arrow 9"/>
          <p:cNvSpPr/>
          <p:nvPr/>
        </p:nvSpPr>
        <p:spPr>
          <a:xfrm rot="5400000">
            <a:off x="2162035" y="3229686"/>
            <a:ext cx="578321" cy="277506"/>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ight Arrow 16"/>
          <p:cNvSpPr/>
          <p:nvPr/>
        </p:nvSpPr>
        <p:spPr>
          <a:xfrm>
            <a:off x="5593023" y="2265150"/>
            <a:ext cx="605619" cy="342900"/>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rot="16200000">
            <a:off x="4274166" y="3030940"/>
            <a:ext cx="605619" cy="342900"/>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ight Arrow 21"/>
          <p:cNvSpPr/>
          <p:nvPr/>
        </p:nvSpPr>
        <p:spPr>
          <a:xfrm>
            <a:off x="3442648" y="4158363"/>
            <a:ext cx="537381" cy="277506"/>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762095" y="4981463"/>
            <a:ext cx="1378200" cy="338554"/>
          </a:xfrm>
          <a:prstGeom prst="rect">
            <a:avLst/>
          </a:prstGeom>
          <a:noFill/>
        </p:spPr>
        <p:txBody>
          <a:bodyPr wrap="square" rtlCol="0">
            <a:spAutoFit/>
          </a:bodyPr>
          <a:lstStyle/>
          <a:p>
            <a:pPr algn="ctr"/>
            <a:r>
              <a:rPr lang="en-US" sz="1600" dirty="0" smtClean="0">
                <a:solidFill>
                  <a:schemeClr val="tx2">
                    <a:lumMod val="90000"/>
                    <a:lumOff val="10000"/>
                  </a:schemeClr>
                </a:solidFill>
                <a:latin typeface="Arial" pitchFamily="34" charset="0"/>
                <a:cs typeface="Arial" pitchFamily="34" charset="0"/>
              </a:rPr>
              <a:t>March 2013</a:t>
            </a:r>
            <a:endParaRPr lang="en-CA" sz="1600" dirty="0">
              <a:solidFill>
                <a:schemeClr val="tx2">
                  <a:lumMod val="90000"/>
                  <a:lumOff val="10000"/>
                </a:schemeClr>
              </a:solidFill>
              <a:latin typeface="Arial" pitchFamily="34" charset="0"/>
              <a:cs typeface="Arial" pitchFamily="34" charset="0"/>
            </a:endParaRPr>
          </a:p>
        </p:txBody>
      </p:sp>
      <p:sp>
        <p:nvSpPr>
          <p:cNvPr id="23" name="TextBox 22"/>
          <p:cNvSpPr txBox="1"/>
          <p:nvPr/>
        </p:nvSpPr>
        <p:spPr>
          <a:xfrm>
            <a:off x="6099300" y="3208086"/>
            <a:ext cx="1378200" cy="584775"/>
          </a:xfrm>
          <a:prstGeom prst="rect">
            <a:avLst/>
          </a:prstGeom>
          <a:noFill/>
        </p:spPr>
        <p:txBody>
          <a:bodyPr wrap="square" rtlCol="0">
            <a:spAutoFit/>
          </a:bodyPr>
          <a:lstStyle/>
          <a:p>
            <a:pPr algn="ctr"/>
            <a:r>
              <a:rPr lang="en-US" sz="1600" dirty="0" smtClean="0">
                <a:solidFill>
                  <a:schemeClr val="tx2">
                    <a:lumMod val="90000"/>
                    <a:lumOff val="10000"/>
                  </a:schemeClr>
                </a:solidFill>
                <a:latin typeface="Arial" pitchFamily="34" charset="0"/>
                <a:cs typeface="Arial" pitchFamily="34" charset="0"/>
              </a:rPr>
              <a:t>Applicable 14 Nov </a:t>
            </a:r>
            <a:r>
              <a:rPr lang="en-US" sz="1600" dirty="0" smtClean="0">
                <a:solidFill>
                  <a:schemeClr val="tx2">
                    <a:lumMod val="90000"/>
                    <a:lumOff val="10000"/>
                  </a:schemeClr>
                </a:solidFill>
                <a:latin typeface="Arial" pitchFamily="34" charset="0"/>
                <a:cs typeface="Arial" pitchFamily="34" charset="0"/>
              </a:rPr>
              <a:t>2013</a:t>
            </a:r>
            <a:endParaRPr lang="en-CA" sz="1600" dirty="0">
              <a:solidFill>
                <a:schemeClr val="tx2">
                  <a:lumMod val="90000"/>
                  <a:lumOff val="10000"/>
                </a:schemeClr>
              </a:solidFill>
              <a:latin typeface="Arial" pitchFamily="34" charset="0"/>
              <a:cs typeface="Arial" pitchFamily="34" charset="0"/>
            </a:endParaRPr>
          </a:p>
        </p:txBody>
      </p:sp>
      <p:sp>
        <p:nvSpPr>
          <p:cNvPr id="24" name="TextBox 23"/>
          <p:cNvSpPr txBox="1"/>
          <p:nvPr/>
        </p:nvSpPr>
        <p:spPr>
          <a:xfrm>
            <a:off x="3889500" y="1396425"/>
            <a:ext cx="1378200" cy="584775"/>
          </a:xfrm>
          <a:prstGeom prst="rect">
            <a:avLst/>
          </a:prstGeom>
          <a:noFill/>
        </p:spPr>
        <p:txBody>
          <a:bodyPr wrap="square" rtlCol="0">
            <a:spAutoFit/>
          </a:bodyPr>
          <a:lstStyle/>
          <a:p>
            <a:pPr algn="ctr"/>
            <a:r>
              <a:rPr lang="en-US" sz="1600" dirty="0" smtClean="0">
                <a:solidFill>
                  <a:schemeClr val="tx2">
                    <a:lumMod val="90000"/>
                    <a:lumOff val="10000"/>
                  </a:schemeClr>
                </a:solidFill>
                <a:latin typeface="Arial" pitchFamily="34" charset="0"/>
                <a:cs typeface="Arial" pitchFamily="34" charset="0"/>
              </a:rPr>
              <a:t>Effective</a:t>
            </a:r>
          </a:p>
          <a:p>
            <a:pPr algn="ctr"/>
            <a:r>
              <a:rPr lang="en-US" sz="1600" dirty="0" smtClean="0">
                <a:solidFill>
                  <a:schemeClr val="tx2">
                    <a:lumMod val="90000"/>
                    <a:lumOff val="10000"/>
                  </a:schemeClr>
                </a:solidFill>
                <a:latin typeface="Arial" pitchFamily="34" charset="0"/>
                <a:cs typeface="Arial" pitchFamily="34" charset="0"/>
              </a:rPr>
              <a:t>July 2013</a:t>
            </a:r>
            <a:endParaRPr lang="en-CA" sz="1600" dirty="0">
              <a:solidFill>
                <a:schemeClr val="tx2">
                  <a:lumMod val="90000"/>
                  <a:lumOff val="10000"/>
                </a:schemeClr>
              </a:solidFill>
              <a:latin typeface="Arial" pitchFamily="34" charset="0"/>
              <a:cs typeface="Arial" pitchFamily="34" charset="0"/>
            </a:endParaRPr>
          </a:p>
        </p:txBody>
      </p:sp>
    </p:spTree>
    <p:extLst>
      <p:ext uri="{BB962C8B-B14F-4D97-AF65-F5344CB8AC3E}">
        <p14:creationId xmlns:p14="http://schemas.microsoft.com/office/powerpoint/2010/main" val="244746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P spid="22" grpId="0" animBg="1"/>
      <p:bldP spid="6"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2691606" y="5262316"/>
            <a:ext cx="3532187" cy="130570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dirty="0"/>
          </a:p>
        </p:txBody>
      </p:sp>
      <p:sp>
        <p:nvSpPr>
          <p:cNvPr id="3" name="Title 2"/>
          <p:cNvSpPr>
            <a:spLocks noGrp="1"/>
          </p:cNvSpPr>
          <p:nvPr>
            <p:ph type="title"/>
          </p:nvPr>
        </p:nvSpPr>
        <p:spPr/>
        <p:txBody>
          <a:bodyPr/>
          <a:lstStyle/>
          <a:p>
            <a:r>
              <a:rPr lang="en-GB" dirty="0" smtClean="0"/>
              <a:t>Safety Management Panel (SMP)</a:t>
            </a:r>
          </a:p>
        </p:txBody>
      </p:sp>
      <p:sp>
        <p:nvSpPr>
          <p:cNvPr id="5" name="TextBox 4"/>
          <p:cNvSpPr txBox="1"/>
          <p:nvPr/>
        </p:nvSpPr>
        <p:spPr>
          <a:xfrm>
            <a:off x="152400" y="1269861"/>
            <a:ext cx="8839200" cy="4216539"/>
          </a:xfrm>
          <a:prstGeom prst="rect">
            <a:avLst/>
          </a:prstGeom>
          <a:noFill/>
        </p:spPr>
        <p:txBody>
          <a:bodyPr wrap="square">
            <a:spAutoFit/>
          </a:bodyPr>
          <a:lstStyle/>
          <a:p>
            <a:pPr marL="457200" indent="-457200">
              <a:spcAft>
                <a:spcPts val="1200"/>
              </a:spcAft>
              <a:buClr>
                <a:srgbClr val="00B050"/>
              </a:buClr>
              <a:buFont typeface="Wingdings" pitchFamily="2" charset="2"/>
              <a:buChar char="Q"/>
              <a:defRPr/>
            </a:pPr>
            <a:r>
              <a:rPr lang="en-GB" sz="2300" dirty="0" smtClean="0"/>
              <a:t>ANC established the SMP to provide recommendations on the development of a new Annex on safety management responsibilities and processes</a:t>
            </a:r>
          </a:p>
          <a:p>
            <a:pPr marL="457200" indent="-457200">
              <a:spcAft>
                <a:spcPts val="1200"/>
              </a:spcAft>
              <a:buClr>
                <a:srgbClr val="00B050"/>
              </a:buClr>
              <a:buFont typeface="Wingdings" pitchFamily="2" charset="2"/>
              <a:buChar char="Q"/>
              <a:defRPr/>
            </a:pPr>
            <a:r>
              <a:rPr lang="en-GB" sz="2300" dirty="0" smtClean="0"/>
              <a:t>27 members representing 20 States and 7 international organizations</a:t>
            </a:r>
          </a:p>
          <a:p>
            <a:pPr marL="457200" indent="-457200">
              <a:spcAft>
                <a:spcPts val="1200"/>
              </a:spcAft>
              <a:buClr>
                <a:srgbClr val="00B050"/>
              </a:buClr>
              <a:buFont typeface="Wingdings" pitchFamily="2" charset="2"/>
              <a:buChar char="Q"/>
              <a:defRPr/>
            </a:pPr>
            <a:r>
              <a:rPr lang="en-GB" sz="2300" dirty="0" smtClean="0"/>
              <a:t>2 meetings (November 2011 &amp; February 2012)</a:t>
            </a:r>
          </a:p>
          <a:p>
            <a:pPr marL="457200" indent="-457200">
              <a:spcAft>
                <a:spcPts val="1200"/>
              </a:spcAft>
              <a:buClr>
                <a:srgbClr val="00B050"/>
              </a:buClr>
              <a:buFont typeface="Wingdings" pitchFamily="2" charset="2"/>
              <a:buChar char="Q"/>
              <a:defRPr/>
            </a:pPr>
            <a:r>
              <a:rPr lang="en-GB" sz="2300" dirty="0" smtClean="0"/>
              <a:t>SMP recommendations </a:t>
            </a:r>
          </a:p>
          <a:p>
            <a:pPr marL="1143000" indent="-457200">
              <a:spcAft>
                <a:spcPts val="1200"/>
              </a:spcAft>
              <a:buClr>
                <a:srgbClr val="00B050"/>
              </a:buClr>
              <a:buFont typeface="Calibri" pitchFamily="34" charset="0"/>
              <a:buChar char="–"/>
              <a:defRPr/>
            </a:pPr>
            <a:r>
              <a:rPr lang="en-US" sz="2000" dirty="0" smtClean="0"/>
              <a:t>Provisions to be transferred from other Annexes, many of which have been modified for consistency and clarity</a:t>
            </a:r>
          </a:p>
          <a:p>
            <a:pPr marL="1143000" indent="-457200">
              <a:spcAft>
                <a:spcPts val="1200"/>
              </a:spcAft>
              <a:buClr>
                <a:srgbClr val="00B050"/>
              </a:buClr>
              <a:buFont typeface="Calibri" pitchFamily="34" charset="0"/>
              <a:buChar char="–"/>
              <a:defRPr/>
            </a:pPr>
            <a:r>
              <a:rPr lang="en-US" sz="2000" dirty="0" smtClean="0"/>
              <a:t>New provisions deemed necessary to facilitate SSP and SMS implementation</a:t>
            </a:r>
          </a:p>
        </p:txBody>
      </p:sp>
      <p:sp>
        <p:nvSpPr>
          <p:cNvPr id="6"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206904445"/>
              </p:ext>
            </p:extLst>
          </p:nvPr>
        </p:nvGraphicFramePr>
        <p:xfrm>
          <a:off x="1066800" y="3733800"/>
          <a:ext cx="7239000" cy="2595880"/>
        </p:xfrm>
        <a:graphic>
          <a:graphicData uri="http://schemas.openxmlformats.org/drawingml/2006/table">
            <a:tbl>
              <a:tblPr firstRow="1" bandRow="1">
                <a:effectLst>
                  <a:innerShdw blurRad="63500" dist="50800" dir="13500000">
                    <a:prstClr val="black">
                      <a:alpha val="50000"/>
                    </a:prstClr>
                  </a:innerShdw>
                </a:effectLst>
                <a:tableStyleId>{E8B1032C-EA38-4F05-BA0D-38AFFFC7BED3}</a:tableStyleId>
              </a:tblPr>
              <a:tblGrid>
                <a:gridCol w="1346791"/>
                <a:gridCol w="3872023"/>
                <a:gridCol w="2020186"/>
              </a:tblGrid>
              <a:tr h="370840">
                <a:tc gridSpan="3">
                  <a:txBody>
                    <a:bodyPr/>
                    <a:lstStyle/>
                    <a:p>
                      <a:pPr algn="ctr"/>
                      <a:r>
                        <a:rPr lang="en-GB" dirty="0" smtClean="0">
                          <a:solidFill>
                            <a:schemeClr val="bg1"/>
                          </a:solidFill>
                        </a:rPr>
                        <a:t>Safety Management</a:t>
                      </a:r>
                      <a:r>
                        <a:rPr lang="en-GB" baseline="0" dirty="0" smtClean="0">
                          <a:solidFill>
                            <a:schemeClr val="bg1"/>
                          </a:solidFill>
                        </a:rPr>
                        <a:t> SARPs for Service Providers</a:t>
                      </a:r>
                      <a:endParaRPr lang="en-GB"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en-GB"/>
                    </a:p>
                  </a:txBody>
                  <a:tcPr/>
                </a:tc>
                <a:tc hMerge="1">
                  <a:txBody>
                    <a:bodyPr/>
                    <a:lstStyle/>
                    <a:p>
                      <a:endParaRPr lang="en-GB"/>
                    </a:p>
                  </a:txBody>
                  <a:tcPr/>
                </a:tc>
              </a:tr>
              <a:tr h="370840">
                <a:tc>
                  <a:txBody>
                    <a:bodyPr/>
                    <a:lstStyle/>
                    <a:p>
                      <a:pPr algn="ctr"/>
                      <a:r>
                        <a:rPr lang="en-GB" dirty="0" smtClean="0"/>
                        <a:t>Date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GB" dirty="0" smtClean="0"/>
                        <a:t>Denomination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GB" dirty="0" smtClean="0"/>
                        <a:t>Annex</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Nov 2001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t>Safety Management Programme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dirty="0" smtClean="0"/>
                        <a:t>11</a:t>
                      </a:r>
                      <a:r>
                        <a:rPr lang="en-GB" baseline="0" dirty="0" smtClean="0"/>
                        <a:t>,14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dirty="0" smtClean="0"/>
                        <a:t>Jan  2009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t>SMS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dirty="0" smtClean="0"/>
                        <a:t>6, 11,14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dirty="0" smtClean="0"/>
                        <a:t>Nov 2010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t>SMS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dirty="0" smtClean="0"/>
                        <a:t>1, 8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dirty="0" smtClean="0"/>
                        <a:t>Nov 2010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t>SMS Framework (Appendix)</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dirty="0" smtClean="0"/>
                        <a:t>1,</a:t>
                      </a:r>
                      <a:r>
                        <a:rPr lang="en-GB" baseline="0" dirty="0" smtClean="0"/>
                        <a:t> 6, 11,14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dirty="0" smtClean="0"/>
                        <a:t>Nov 2013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t>SMS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6625" name="Title 2"/>
          <p:cNvSpPr>
            <a:spLocks noGrp="1"/>
          </p:cNvSpPr>
          <p:nvPr>
            <p:ph type="title"/>
          </p:nvPr>
        </p:nvSpPr>
        <p:spPr/>
        <p:txBody>
          <a:bodyPr/>
          <a:lstStyle/>
          <a:p>
            <a:pPr marL="319088" indent="0"/>
            <a:r>
              <a:rPr lang="en-GB" smtClean="0"/>
              <a:t>Current SSP / SMS SARPs</a:t>
            </a:r>
          </a:p>
        </p:txBody>
      </p:sp>
      <p:graphicFrame>
        <p:nvGraphicFramePr>
          <p:cNvPr id="9" name="Table 8"/>
          <p:cNvGraphicFramePr>
            <a:graphicFrameLocks noGrp="1"/>
          </p:cNvGraphicFramePr>
          <p:nvPr>
            <p:extLst>
              <p:ext uri="{D42A27DB-BD31-4B8C-83A1-F6EECF244321}">
                <p14:modId xmlns:p14="http://schemas.microsoft.com/office/powerpoint/2010/main" val="2832698145"/>
              </p:ext>
            </p:extLst>
          </p:nvPr>
        </p:nvGraphicFramePr>
        <p:xfrm>
          <a:off x="1066800" y="1447800"/>
          <a:ext cx="7162800" cy="1854200"/>
        </p:xfrm>
        <a:graphic>
          <a:graphicData uri="http://schemas.openxmlformats.org/drawingml/2006/table">
            <a:tbl>
              <a:tblPr firstRow="1" bandRow="1">
                <a:effectLst>
                  <a:innerShdw blurRad="63500" dist="50800" dir="13500000">
                    <a:prstClr val="black">
                      <a:alpha val="50000"/>
                    </a:prstClr>
                  </a:innerShdw>
                </a:effectLst>
                <a:tableStyleId>{E8B1032C-EA38-4F05-BA0D-38AFFFC7BED3}</a:tableStyleId>
              </a:tblPr>
              <a:tblGrid>
                <a:gridCol w="1332614"/>
                <a:gridCol w="3831265"/>
                <a:gridCol w="1998921"/>
              </a:tblGrid>
              <a:tr h="370840">
                <a:tc gridSpan="3">
                  <a:txBody>
                    <a:bodyPr/>
                    <a:lstStyle/>
                    <a:p>
                      <a:pPr algn="ctr"/>
                      <a:r>
                        <a:rPr lang="en-GB" dirty="0" smtClean="0">
                          <a:solidFill>
                            <a:schemeClr val="bg1"/>
                          </a:solidFill>
                        </a:rPr>
                        <a:t>Safety Management</a:t>
                      </a:r>
                      <a:r>
                        <a:rPr lang="en-GB" baseline="0" dirty="0" smtClean="0">
                          <a:solidFill>
                            <a:schemeClr val="bg1"/>
                          </a:solidFill>
                        </a:rPr>
                        <a:t> SARPs for States</a:t>
                      </a:r>
                      <a:endParaRPr lang="en-GB"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en-GB"/>
                    </a:p>
                  </a:txBody>
                  <a:tcPr/>
                </a:tc>
                <a:tc hMerge="1">
                  <a:txBody>
                    <a:bodyPr/>
                    <a:lstStyle/>
                    <a:p>
                      <a:endParaRPr lang="en-GB"/>
                    </a:p>
                  </a:txBody>
                  <a:tcPr/>
                </a:tc>
              </a:tr>
              <a:tr h="370840">
                <a:tc>
                  <a:txBody>
                    <a:bodyPr/>
                    <a:lstStyle/>
                    <a:p>
                      <a:pPr algn="ctr"/>
                      <a:r>
                        <a:rPr lang="en-GB" dirty="0" smtClean="0"/>
                        <a:t>Date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alpha val="20000"/>
                      </a:schemeClr>
                    </a:solidFill>
                  </a:tcPr>
                </a:tc>
                <a:tc>
                  <a:txBody>
                    <a:bodyPr/>
                    <a:lstStyle/>
                    <a:p>
                      <a:pPr algn="ctr"/>
                      <a:r>
                        <a:rPr lang="en-GB" dirty="0" smtClean="0"/>
                        <a:t>Denomination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alpha val="20000"/>
                      </a:schemeClr>
                    </a:solidFill>
                  </a:tcPr>
                </a:tc>
                <a:tc>
                  <a:txBody>
                    <a:bodyPr/>
                    <a:lstStyle/>
                    <a:p>
                      <a:pPr algn="ctr"/>
                      <a:r>
                        <a:rPr lang="en-GB" dirty="0" smtClean="0"/>
                        <a:t>Annex</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alpha val="2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Nov 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Safety Programme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dirty="0" smtClean="0"/>
                        <a:t>6, 11</a:t>
                      </a:r>
                      <a:r>
                        <a:rPr lang="en-GB" baseline="0" dirty="0" smtClean="0"/>
                        <a:t>,14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Nov 2010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t>SSP</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dirty="0" smtClean="0"/>
                        <a:t>1,</a:t>
                      </a:r>
                      <a:r>
                        <a:rPr lang="en-GB" baseline="0" dirty="0" smtClean="0"/>
                        <a:t> 8,13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dirty="0" smtClean="0"/>
                        <a:t>Nov 2010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SSP Framework (Attachment)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dirty="0" smtClean="0"/>
                        <a:t>1,</a:t>
                      </a:r>
                      <a:r>
                        <a:rPr lang="en-GB" baseline="0" dirty="0" smtClean="0"/>
                        <a:t> 6, 8,11,13,14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1"/>
          <p:cNvSpPr>
            <a:spLocks noGrp="1"/>
          </p:cNvSpPr>
          <p:nvPr>
            <p:ph type="sldNum" sz="quarter" idx="12"/>
          </p:nvPr>
        </p:nvSpPr>
        <p:spPr>
          <a:xfrm>
            <a:off x="6019800" y="6629400"/>
            <a:ext cx="3124200" cy="228600"/>
          </a:xfrm>
        </p:spPr>
        <p:txBody>
          <a:bodyPr/>
          <a:lstStyle/>
          <a:p>
            <a:fld id="{C97275D5-4C12-42FF-82D2-635AEC9DB89A}" type="slidenum">
              <a:rPr lang="en-US" smtClean="0"/>
              <a:pPr/>
              <a:t>7</a:t>
            </a:fld>
            <a:endParaRPr lang="en-US" dirty="0"/>
          </a:p>
        </p:txBody>
      </p:sp>
      <p:sp>
        <p:nvSpPr>
          <p:cNvPr id="10" name="Footer Placeholder 4"/>
          <p:cNvSpPr>
            <a:spLocks noGrp="1"/>
          </p:cNvSpPr>
          <p:nvPr>
            <p:ph type="ftr" sz="quarter" idx="11"/>
          </p:nvPr>
        </p:nvSpPr>
        <p:spPr>
          <a:xfrm>
            <a:off x="1295400" y="6629400"/>
            <a:ext cx="6553200" cy="228600"/>
          </a:xfrm>
        </p:spPr>
        <p:txBody>
          <a:bodyPr/>
          <a:lstStyle/>
          <a:p>
            <a:r>
              <a:rPr lang="en-US" smtClean="0"/>
              <a:t>Presentation of the proposed Annex 19 – Safety Management</a:t>
            </a:r>
            <a:endParaRPr lang="en-US" dirty="0"/>
          </a:p>
        </p:txBody>
      </p:sp>
      <p:sp>
        <p:nvSpPr>
          <p:cNvPr id="2" name="Rectangle 1"/>
          <p:cNvSpPr/>
          <p:nvPr/>
        </p:nvSpPr>
        <p:spPr>
          <a:xfrm>
            <a:off x="990600" y="2569192"/>
            <a:ext cx="7391400" cy="94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990600" y="5233348"/>
            <a:ext cx="7391400" cy="911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958755" y="5978856"/>
            <a:ext cx="7391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990600" y="2209800"/>
            <a:ext cx="7391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986051" y="4871112"/>
            <a:ext cx="7391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lstStyle/>
          <a:p>
            <a:r>
              <a:rPr lang="en-US" dirty="0" smtClean="0"/>
              <a:t>Summary of Annex 19 initial edition</a:t>
            </a:r>
            <a:endParaRPr lang="en-CA" dirty="0"/>
          </a:p>
        </p:txBody>
      </p:sp>
      <p:sp>
        <p:nvSpPr>
          <p:cNvPr id="4" name="Content Placeholder 3"/>
          <p:cNvSpPr>
            <a:spLocks noGrp="1"/>
          </p:cNvSpPr>
          <p:nvPr>
            <p:ph idx="1"/>
          </p:nvPr>
        </p:nvSpPr>
        <p:spPr/>
        <p:txBody>
          <a:bodyPr/>
          <a:lstStyle/>
          <a:p>
            <a:r>
              <a:rPr lang="en-US" dirty="0"/>
              <a:t>Phase 1 of the development of Annex 19 was purposely limited to the consolidation </a:t>
            </a:r>
            <a:r>
              <a:rPr lang="en-US" dirty="0" smtClean="0"/>
              <a:t>and restructuring of </a:t>
            </a:r>
            <a:r>
              <a:rPr lang="en-US" dirty="0"/>
              <a:t>existing SMS and SSP </a:t>
            </a:r>
            <a:r>
              <a:rPr lang="en-US" dirty="0" smtClean="0"/>
              <a:t>provisions.</a:t>
            </a:r>
          </a:p>
          <a:p>
            <a:r>
              <a:rPr lang="en-US" dirty="0" smtClean="0"/>
              <a:t>Applicability date: 14 November 2013</a:t>
            </a:r>
            <a:endParaRPr lang="en-US" dirty="0"/>
          </a:p>
          <a:p>
            <a:r>
              <a:rPr lang="en-US" dirty="0"/>
              <a:t>Amendments only to </a:t>
            </a:r>
            <a:r>
              <a:rPr lang="en-US" dirty="0" smtClean="0"/>
              <a:t>enhance </a:t>
            </a:r>
            <a:r>
              <a:rPr lang="en-US" dirty="0"/>
              <a:t>clarity or </a:t>
            </a:r>
            <a:r>
              <a:rPr lang="en-US" dirty="0" smtClean="0"/>
              <a:t>consistency</a:t>
            </a:r>
          </a:p>
          <a:p>
            <a:endParaRPr lang="en-US" dirty="0"/>
          </a:p>
          <a:p>
            <a:pPr marL="0" indent="0">
              <a:buNone/>
            </a:pPr>
            <a:endParaRPr lang="en-CA" dirty="0"/>
          </a:p>
        </p:txBody>
      </p:sp>
      <p:sp>
        <p:nvSpPr>
          <p:cNvPr id="5" name="Footer Placeholder 4"/>
          <p:cNvSpPr>
            <a:spLocks noGrp="1"/>
          </p:cNvSpPr>
          <p:nvPr>
            <p:ph type="ftr" sz="quarter" idx="11"/>
          </p:nvPr>
        </p:nvSpPr>
        <p:spPr/>
        <p:txBody>
          <a:bodyPr/>
          <a:lstStyle/>
          <a:p>
            <a:r>
              <a:rPr lang="en-US" smtClean="0"/>
              <a:t>Presentation of the proposed Annex 19 – Safety Management</a:t>
            </a:r>
            <a:endParaRPr lang="en-US"/>
          </a:p>
        </p:txBody>
      </p:sp>
    </p:spTree>
    <p:extLst>
      <p:ext uri="{BB962C8B-B14F-4D97-AF65-F5344CB8AC3E}">
        <p14:creationId xmlns:p14="http://schemas.microsoft.com/office/powerpoint/2010/main" val="382651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lstStyle/>
          <a:p>
            <a:r>
              <a:rPr lang="en-US" dirty="0" smtClean="0"/>
              <a:t>Cost Impact</a:t>
            </a:r>
            <a:endParaRPr lang="en-CA" dirty="0"/>
          </a:p>
        </p:txBody>
      </p:sp>
      <p:sp>
        <p:nvSpPr>
          <p:cNvPr id="4" name="Content Placeholder 3"/>
          <p:cNvSpPr>
            <a:spLocks noGrp="1"/>
          </p:cNvSpPr>
          <p:nvPr>
            <p:ph idx="1"/>
          </p:nvPr>
        </p:nvSpPr>
        <p:spPr/>
        <p:txBody>
          <a:bodyPr>
            <a:normAutofit fontScale="92500" lnSpcReduction="20000"/>
          </a:bodyPr>
          <a:lstStyle/>
          <a:p>
            <a:pPr marL="0" indent="0">
              <a:buNone/>
            </a:pPr>
            <a:r>
              <a:rPr lang="en-US" b="1" dirty="0" smtClean="0"/>
              <a:t>States:</a:t>
            </a:r>
          </a:p>
          <a:p>
            <a:r>
              <a:rPr lang="en-US" dirty="0" smtClean="0"/>
              <a:t>Administrative work for the review and amendment of existing legislation and regulations </a:t>
            </a:r>
          </a:p>
          <a:p>
            <a:r>
              <a:rPr lang="en-US" dirty="0" smtClean="0"/>
              <a:t>Update to references to existing Annex provisions.</a:t>
            </a:r>
          </a:p>
          <a:p>
            <a:r>
              <a:rPr lang="en-US" dirty="0" smtClean="0"/>
              <a:t>Notification </a:t>
            </a:r>
            <a:r>
              <a:rPr lang="en-US" dirty="0"/>
              <a:t>of differences to Annex 19, if </a:t>
            </a:r>
            <a:r>
              <a:rPr lang="en-US" dirty="0" smtClean="0"/>
              <a:t>any.</a:t>
            </a:r>
            <a:endParaRPr lang="en-US" dirty="0"/>
          </a:p>
          <a:p>
            <a:pPr marL="0" indent="0">
              <a:buNone/>
            </a:pPr>
            <a:endParaRPr lang="en-US" dirty="0" smtClean="0"/>
          </a:p>
          <a:p>
            <a:pPr marL="0" indent="0">
              <a:buNone/>
            </a:pPr>
            <a:r>
              <a:rPr lang="en-US" b="1" dirty="0"/>
              <a:t>Service providers and general aviation </a:t>
            </a:r>
            <a:r>
              <a:rPr lang="en-US" b="1" dirty="0" smtClean="0"/>
              <a:t>operators: </a:t>
            </a:r>
            <a:endParaRPr lang="en-US" b="1" dirty="0"/>
          </a:p>
          <a:p>
            <a:r>
              <a:rPr lang="en-US" dirty="0" smtClean="0"/>
              <a:t>Minor updates to operations manuals and other materials.</a:t>
            </a:r>
            <a:endParaRPr lang="en-CA" dirty="0"/>
          </a:p>
        </p:txBody>
      </p:sp>
      <p:sp>
        <p:nvSpPr>
          <p:cNvPr id="5" name="Footer Placeholder 4"/>
          <p:cNvSpPr>
            <a:spLocks noGrp="1"/>
          </p:cNvSpPr>
          <p:nvPr>
            <p:ph type="ftr" sz="quarter" idx="11"/>
          </p:nvPr>
        </p:nvSpPr>
        <p:spPr/>
        <p:txBody>
          <a:bodyPr/>
          <a:lstStyle/>
          <a:p>
            <a:r>
              <a:rPr lang="en-US" smtClean="0"/>
              <a:t>Presentation of the proposed Annex 19 – Safety Management</a:t>
            </a:r>
            <a:endParaRPr lang="en-US"/>
          </a:p>
        </p:txBody>
      </p:sp>
    </p:spTree>
    <p:extLst>
      <p:ext uri="{BB962C8B-B14F-4D97-AF65-F5344CB8AC3E}">
        <p14:creationId xmlns:p14="http://schemas.microsoft.com/office/powerpoint/2010/main" val="19717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6BCFCF9A967F9B4580388D37FCC186AD" ma:contentTypeVersion="3" ma:contentTypeDescription="Upload an image or a photograph." ma:contentTypeScope="" ma:versionID="4ddf842a1415b552673e443499339a4b">
  <xsd:schema xmlns:xsd="http://www.w3.org/2001/XMLSchema" xmlns:xs="http://www.w3.org/2001/XMLSchema" xmlns:p="http://schemas.microsoft.com/office/2006/metadata/properties" xmlns:ns1="http://schemas.microsoft.com/sharepoint/v3" xmlns:ns2="d03cc09a-fbee-42ee-afc6-2dd3c0ff7b8d" targetNamespace="http://schemas.microsoft.com/office/2006/metadata/properties" ma:root="true" ma:fieldsID="11ae2a5a8e5a828a459c0b14a6266caa" ns1:_="" ns2:_="">
    <xsd:import namespace="http://schemas.microsoft.com/sharepoint/v3"/>
    <xsd:import namespace="d03cc09a-fbee-42ee-afc6-2dd3c0ff7b8d"/>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NewColumn2"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element name="URL" ma:index="27"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3cc09a-fbee-42ee-afc6-2dd3c0ff7b8d" elementFormDefault="qualified">
    <xsd:import namespace="http://schemas.microsoft.com/office/2006/documentManagement/types"/>
    <xsd:import namespace="http://schemas.microsoft.com/office/infopath/2007/PartnerControls"/>
    <xsd:element name="NewColumn2" ma:index="26" nillable="true" ma:displayName="NewColumn2" ma:internalName="NewColumn2">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URL xmlns="http://schemas.microsoft.com/sharepoint/v3">
      <Url xsi:nil="true"/>
      <Description xsi:nil="true"/>
    </URL>
    <NewColumn2 xmlns="d03cc09a-fbee-42ee-afc6-2dd3c0ff7b8d" xsi:nil="true"/>
    <ImageCreateDate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E5FD9BD8-401C-4548-966A-7259AB89C828}"/>
</file>

<file path=customXml/itemProps2.xml><?xml version="1.0" encoding="utf-8"?>
<ds:datastoreItem xmlns:ds="http://schemas.openxmlformats.org/officeDocument/2006/customXml" ds:itemID="{C05C0CD0-C29D-49A7-8EC0-671C6F234729}"/>
</file>

<file path=customXml/itemProps3.xml><?xml version="1.0" encoding="utf-8"?>
<ds:datastoreItem xmlns:ds="http://schemas.openxmlformats.org/officeDocument/2006/customXml" ds:itemID="{0FDCD6DE-A4FD-475D-B5C6-1A10FB7AE00F}"/>
</file>

<file path=docProps/app.xml><?xml version="1.0" encoding="utf-8"?>
<Properties xmlns="http://schemas.openxmlformats.org/officeDocument/2006/extended-properties" xmlns:vt="http://schemas.openxmlformats.org/officeDocument/2006/docPropsVTypes">
  <Template>ICAO</Template>
  <TotalTime>5046</TotalTime>
  <Words>4559</Words>
  <Application>Microsoft Office PowerPoint</Application>
  <PresentationFormat>On-screen Show (4:3)</PresentationFormat>
  <Paragraphs>381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ICAO</vt:lpstr>
      <vt:lpstr>Presentation of the proposed  Annex 19 – Safety Management</vt:lpstr>
      <vt:lpstr>A more strategic approach</vt:lpstr>
      <vt:lpstr>Annex – safety management </vt:lpstr>
      <vt:lpstr>Annex 19 Establishment Process</vt:lpstr>
      <vt:lpstr>Annex 19 Establishment Process</vt:lpstr>
      <vt:lpstr>Safety Management Panel (SMP)</vt:lpstr>
      <vt:lpstr>Current SSP / SMS SARPs</vt:lpstr>
      <vt:lpstr>Summary of Annex 19 initial edition</vt:lpstr>
      <vt:lpstr>Cost Impact</vt:lpstr>
      <vt:lpstr>Benefits</vt:lpstr>
      <vt:lpstr> Annex 19 – Safety Management</vt:lpstr>
      <vt:lpstr>Key areas Annex 19 – Safety Management</vt:lpstr>
      <vt:lpstr>Key areas Annex 19 – Safety Management</vt:lpstr>
      <vt:lpstr>Key areas Annex 19 – Safety Management</vt:lpstr>
      <vt:lpstr>Key areas Annex 19 – Safety Management</vt:lpstr>
      <vt:lpstr>Key areas Annex 19 – Safety Management</vt:lpstr>
      <vt:lpstr>Annex 19 feedback collected through the Process</vt:lpstr>
      <vt:lpstr>SMP Current Work Programme</vt:lpstr>
      <vt:lpstr> Annex 19 – summary of next steps</vt:lpstr>
      <vt:lpstr>Safety management guidance material</vt:lpstr>
      <vt:lpstr> Conclusions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Management Initiatives</dc:title>
  <dc:creator>JBlumenkron</dc:creator>
  <cp:keywords/>
  <cp:lastModifiedBy>Arnaud, Jean-Pierre</cp:lastModifiedBy>
  <cp:revision>368</cp:revision>
  <cp:lastPrinted>2012-12-13T17:25:00Z</cp:lastPrinted>
  <dcterms:created xsi:type="dcterms:W3CDTF">2012-04-11T16:12:00Z</dcterms:created>
  <dcterms:modified xsi:type="dcterms:W3CDTF">2013-02-09T00:53:23Z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0x010102006BCFCF9A967F9B4580388D37FCC186AD</vt:lpwstr>
  </property>
  <property fmtid="{D5CDD505-2E9C-101B-9397-08002B2CF9AE}" pid="3" name="vti_description">
    <vt:lpwstr/>
  </property>
</Properties>
</file>