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1"/>
  </p:notesMasterIdLst>
  <p:sldIdLst>
    <p:sldId id="256" r:id="rId2"/>
    <p:sldId id="328" r:id="rId3"/>
    <p:sldId id="329" r:id="rId4"/>
    <p:sldId id="326" r:id="rId5"/>
    <p:sldId id="289" r:id="rId6"/>
    <p:sldId id="317" r:id="rId7"/>
    <p:sldId id="320" r:id="rId8"/>
    <p:sldId id="321" r:id="rId9"/>
    <p:sldId id="322" r:id="rId10"/>
    <p:sldId id="323" r:id="rId11"/>
    <p:sldId id="332" r:id="rId12"/>
    <p:sldId id="334" r:id="rId13"/>
    <p:sldId id="330" r:id="rId14"/>
    <p:sldId id="327" r:id="rId15"/>
    <p:sldId id="325" r:id="rId16"/>
    <p:sldId id="304" r:id="rId17"/>
    <p:sldId id="324" r:id="rId18"/>
    <p:sldId id="331" r:id="rId19"/>
    <p:sldId id="31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75666" autoAdjust="0"/>
  </p:normalViewPr>
  <p:slideViewPr>
    <p:cSldViewPr>
      <p:cViewPr>
        <p:scale>
          <a:sx n="60" d="100"/>
          <a:sy n="60" d="100"/>
        </p:scale>
        <p:origin x="-1320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9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6B7EC-9F62-485F-B289-D800D37E2960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E7737-8D49-4CA2-B77D-69E1D0D80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15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90F32-1FFD-4DEC-A58C-424735995CF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78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E7737-8D49-4CA2-B77D-69E1D0D80BC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92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&lt;</a:t>
            </a:r>
            <a:r>
              <a:rPr lang="en-US" dirty="0" err="1" smtClean="0"/>
              <a:t>iframe</a:t>
            </a:r>
            <a:r>
              <a:rPr lang="en-US" dirty="0" smtClean="0"/>
              <a:t> width="940" height="600" </a:t>
            </a:r>
            <a:r>
              <a:rPr lang="en-US" dirty="0" err="1" smtClean="0"/>
              <a:t>frameborder</a:t>
            </a:r>
            <a:r>
              <a:rPr lang="en-US" dirty="0" smtClean="0"/>
              <a:t>="0" scrolling="no" </a:t>
            </a:r>
            <a:r>
              <a:rPr lang="en-US" dirty="0" err="1" smtClean="0"/>
              <a:t>marginheight</a:t>
            </a:r>
            <a:r>
              <a:rPr lang="en-US" dirty="0" smtClean="0"/>
              <a:t>="0" </a:t>
            </a:r>
            <a:r>
              <a:rPr lang="en-US" dirty="0" err="1" smtClean="0"/>
              <a:t>marginwidth</a:t>
            </a:r>
            <a:r>
              <a:rPr lang="en-US" dirty="0" smtClean="0"/>
              <a:t>="0" </a:t>
            </a:r>
          </a:p>
          <a:p>
            <a:endParaRPr lang="en-US" dirty="0" smtClean="0"/>
          </a:p>
          <a:p>
            <a:r>
              <a:rPr lang="en-US" dirty="0" err="1" smtClean="0"/>
              <a:t>src</a:t>
            </a:r>
            <a:r>
              <a:rPr lang="en-US" dirty="0" smtClean="0"/>
              <a:t>="http://www.arcgis.com/home/webmap/templates/OnePane/basicviewer/embed.html?</a:t>
            </a:r>
          </a:p>
          <a:p>
            <a:endParaRPr lang="en-US" dirty="0" smtClean="0"/>
          </a:p>
          <a:p>
            <a:r>
              <a:rPr lang="en-US" dirty="0" err="1" smtClean="0"/>
              <a:t>webmap</a:t>
            </a:r>
            <a:r>
              <a:rPr lang="en-US" dirty="0" smtClean="0"/>
              <a:t>=c25219712f0d4c4a83b537f26ae0da8a&amp;gcsextent=-180,-</a:t>
            </a:r>
          </a:p>
          <a:p>
            <a:endParaRPr lang="en-US" dirty="0" smtClean="0"/>
          </a:p>
          <a:p>
            <a:r>
              <a:rPr lang="en-US" dirty="0" smtClean="0"/>
              <a:t>74.3548,180,84.5246&amp;displayslider=</a:t>
            </a:r>
            <a:r>
              <a:rPr lang="en-US" dirty="0" err="1" smtClean="0"/>
              <a:t>true&amp;displayscalebar</a:t>
            </a:r>
            <a:r>
              <a:rPr lang="en-US" dirty="0" smtClean="0"/>
              <a:t>=</a:t>
            </a:r>
            <a:r>
              <a:rPr lang="en-US" dirty="0" err="1" smtClean="0"/>
              <a:t>true&amp;displaylegend</a:t>
            </a:r>
            <a:r>
              <a:rPr lang="en-US" dirty="0" smtClean="0"/>
              <a:t>=</a:t>
            </a:r>
            <a:r>
              <a:rPr lang="en-US" dirty="0" err="1" smtClean="0"/>
              <a:t>true&amp;displaydetails</a:t>
            </a:r>
            <a:r>
              <a:rPr lang="en-US" dirty="0" smtClean="0"/>
              <a:t>=</a:t>
            </a:r>
            <a:r>
              <a:rPr lang="en-US" dirty="0" err="1" smtClean="0"/>
              <a:t>tr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ue&amp;displaysearch</a:t>
            </a:r>
            <a:r>
              <a:rPr lang="en-US" dirty="0" smtClean="0"/>
              <a:t>=</a:t>
            </a:r>
            <a:r>
              <a:rPr lang="en-US" dirty="0" err="1" smtClean="0"/>
              <a:t>true&amp;displaybasemaps</a:t>
            </a:r>
            <a:r>
              <a:rPr lang="en-US" dirty="0" smtClean="0"/>
              <a:t>=true"&gt;&lt;/</a:t>
            </a:r>
            <a:r>
              <a:rPr lang="en-US" dirty="0" err="1" smtClean="0"/>
              <a:t>iframe</a:t>
            </a:r>
            <a:r>
              <a:rPr lang="en-US" dirty="0" smtClean="0"/>
              <a:t>&gt;&lt;</a:t>
            </a:r>
            <a:r>
              <a:rPr lang="en-US" dirty="0" err="1" smtClean="0"/>
              <a:t>br</a:t>
            </a:r>
            <a:r>
              <a:rPr lang="en-US" dirty="0" smtClean="0"/>
              <a:t> /&gt;&lt;small&gt;&lt;a </a:t>
            </a:r>
          </a:p>
          <a:p>
            <a:endParaRPr lang="en-US" dirty="0" smtClean="0"/>
          </a:p>
          <a:p>
            <a:r>
              <a:rPr lang="en-US" dirty="0" err="1" smtClean="0"/>
              <a:t>href</a:t>
            </a:r>
            <a:r>
              <a:rPr lang="en-US" dirty="0" smtClean="0"/>
              <a:t>="http://www.arcgis.com/home/webmap/viewer.html?</a:t>
            </a:r>
          </a:p>
          <a:p>
            <a:endParaRPr lang="en-US" dirty="0" smtClean="0"/>
          </a:p>
          <a:p>
            <a:r>
              <a:rPr lang="en-US" dirty="0" err="1" smtClean="0"/>
              <a:t>webmap</a:t>
            </a:r>
            <a:r>
              <a:rPr lang="en-US" dirty="0" smtClean="0"/>
              <a:t>=c25219712f0d4c4a83b537f26ae0da8a&amp;extent=-180,-74.3548,180,84.5246" </a:t>
            </a:r>
          </a:p>
          <a:p>
            <a:endParaRPr lang="en-US" dirty="0" smtClean="0"/>
          </a:p>
          <a:p>
            <a:r>
              <a:rPr lang="en-US" dirty="0" smtClean="0"/>
              <a:t>style="color:#0000FF;text-align:left" target="_blank"&gt;View Larger Map&lt;/a&gt;&lt;/small&gt;&lt;/</a:t>
            </a:r>
            <a:r>
              <a:rPr lang="en-US" dirty="0" err="1" smtClean="0"/>
              <a:t>iframe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E7737-8D49-4CA2-B77D-69E1D0D80BC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75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E7737-8D49-4CA2-B77D-69E1D0D80BC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09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E7737-8D49-4CA2-B77D-69E1D0D80BC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28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E7737-8D49-4CA2-B77D-69E1D0D80BC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62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E7737-8D49-4CA2-B77D-69E1D0D80BC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26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rtl="0" eaLnBrk="1" fontAlgn="t" latinLnBrk="0" hangingPunct="1"/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LPR</a:t>
            </a:r>
            <a:endParaRPr lang="en-CA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-27941955 -10077827  27239464 15086465</a:t>
            </a:r>
            <a:endParaRPr lang="en-CA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</a:t>
            </a:r>
            <a:endParaRPr lang="en-CA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-14148000 -6077000 17082000 8775000</a:t>
            </a:r>
            <a:endParaRPr lang="en-CA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AFI</a:t>
            </a:r>
            <a:endParaRPr lang="en-CA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-6240000 -3156000 9375000 4270000</a:t>
            </a:r>
            <a:endParaRPr lang="en-CA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ASIA</a:t>
            </a:r>
            <a:endParaRPr lang="en-CA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4858000 -1026000 20474000 6400000</a:t>
            </a:r>
            <a:endParaRPr lang="en-CA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</a:t>
            </a:r>
            <a:endParaRPr lang="en-CA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-13580000 190000 -5772000 3903000</a:t>
            </a:r>
            <a:endParaRPr lang="en-CA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</a:t>
            </a:r>
            <a:endParaRPr lang="en-CA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-15109000 -5975000 506000 1451000</a:t>
            </a:r>
            <a:endParaRPr lang="en-CA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</a:t>
            </a:r>
            <a:endParaRPr lang="en-CA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-1564000 4105000 14051000 11531000</a:t>
            </a:r>
            <a:endParaRPr lang="en-CA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</a:t>
            </a:r>
            <a:endParaRPr lang="en-CA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1037000 1080000 8845000 4793000</a:t>
            </a:r>
            <a:endParaRPr lang="en-CA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</a:t>
            </a:r>
            <a:endParaRPr lang="en-CA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-19202000 3037000 -3587000 10463000</a:t>
            </a:r>
            <a:endParaRPr lang="en-CA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</a:t>
            </a:r>
            <a:endParaRPr lang="en-CA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-12231000 4332000 3384000 11758000</a:t>
            </a:r>
            <a:endParaRPr lang="en-CA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MEXICO OFFICE</a:t>
            </a:r>
            <a:endParaRPr lang="en-CA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-11041157 2205690 -11040695 2205904</a:t>
            </a:r>
            <a:endParaRPr lang="en-CA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CA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 Francisco</a:t>
            </a:r>
            <a:endParaRPr lang="en-CA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-13638000 4541000 -13632000 4551000</a:t>
            </a:r>
          </a:p>
          <a:p>
            <a:pPr rtl="0" eaLnBrk="1" fontAlgn="t" latinLnBrk="0" hangingPunct="1"/>
            <a:r>
              <a:rPr lang="es-ES_tradnl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Louisville, Kentucky</a:t>
            </a:r>
            <a:endParaRPr lang="en-CA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s-ES_tradn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-9559973 4601704 -9529513 4621654</a:t>
            </a:r>
            <a:endParaRPr lang="en-CA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s-ES_tradnl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</a:t>
            </a:r>
            <a:r>
              <a:rPr lang="es-ES_tradnl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Angeles</a:t>
            </a:r>
            <a:endParaRPr lang="en-CA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s-ES_tradn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-13211400 3993400 -13119200 4056100</a:t>
            </a:r>
            <a:endParaRPr lang="en-CA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s-ES_tradnl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Japan</a:t>
            </a:r>
            <a:endParaRPr lang="en-CA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s-ES_tradn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13917200 3452300 16908700 5477600</a:t>
            </a:r>
            <a:endParaRPr lang="en-CA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Lisbon</a:t>
            </a:r>
            <a:endParaRPr lang="en-CA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-1039800 4665500 -993700 4696800</a:t>
            </a:r>
            <a:endParaRPr lang="en-CA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Chile</a:t>
            </a:r>
            <a:endParaRPr lang="en-CA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-8732266 -8111526 -6810170 -1859588</a:t>
            </a:r>
            <a:endParaRPr lang="en-CA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E7737-8D49-4CA2-B77D-69E1D0D80BC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5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5497" y="6453336"/>
            <a:ext cx="9073008" cy="404664"/>
          </a:xfrm>
          <a:prstGeom prst="rect">
            <a:avLst/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19015"/>
            <a:ext cx="7772400" cy="1470025"/>
          </a:xfrm>
        </p:spPr>
        <p:txBody>
          <a:bodyPr/>
          <a:lstStyle>
            <a:lvl1pPr algn="ctr">
              <a:defRPr b="1" baseline="0">
                <a:solidFill>
                  <a:srgbClr val="1B4177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030216"/>
            <a:ext cx="6400800" cy="105496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Sub-Title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496" y="1196752"/>
            <a:ext cx="9073008" cy="36000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5688632" cy="89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09194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0677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40768"/>
            <a:ext cx="2057400" cy="47853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40768"/>
            <a:ext cx="6019800" cy="478539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37671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80093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703503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7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7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3268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8341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8341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5599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6200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90172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355160" cy="92370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12776"/>
            <a:ext cx="3008313" cy="4713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036099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12775"/>
            <a:ext cx="5486400" cy="33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761623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8E0F9-EF33-48D4-BB92-FA6823343513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55F36-82FF-4BDD-9C79-E3F6C4D7E7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988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496" y="6309320"/>
            <a:ext cx="9073008" cy="530679"/>
          </a:xfrm>
          <a:prstGeom prst="rect">
            <a:avLst/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350168" y="644825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E3B26C-73AB-4A40-93F7-43A9E526C3BC}" type="datetime3">
              <a:rPr lang="en-US" sz="1400" smtClean="0">
                <a:solidFill>
                  <a:srgbClr val="666666"/>
                </a:solidFill>
              </a:rPr>
              <a:pPr/>
              <a:t>11 December 2012</a:t>
            </a:fld>
            <a:endParaRPr lang="en-US" sz="1400" dirty="0">
              <a:solidFill>
                <a:srgbClr val="666666"/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6686872" y="644825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rgbClr val="666666"/>
                </a:solidFill>
              </a:rPr>
              <a:t>Page </a:t>
            </a:r>
            <a:fld id="{AEBC9397-8921-489F-B39C-2E8FC685A84F}" type="slidenum">
              <a:rPr lang="en-US" sz="1400" smtClean="0">
                <a:solidFill>
                  <a:srgbClr val="666666"/>
                </a:solidFill>
              </a:rPr>
              <a:pPr algn="r"/>
              <a:t>‹#›</a:t>
            </a:fld>
            <a:endParaRPr lang="en-US" sz="1400" dirty="0">
              <a:solidFill>
                <a:srgbClr val="6666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497" y="6309320"/>
            <a:ext cx="9073008" cy="18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496" y="1196752"/>
            <a:ext cx="9073008" cy="36000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210" y="180000"/>
            <a:ext cx="1059246" cy="86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31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slow">
    <p:fade/>
  </p:transition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B417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F5E41"/>
        </a:buClr>
        <a:buFont typeface="Arial" pitchFamily="34" charset="0"/>
        <a:buChar char="•"/>
        <a:defRPr sz="3200" kern="1200" baseline="0">
          <a:solidFill>
            <a:srgbClr val="1B4177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F5E41"/>
        </a:buClr>
        <a:buFont typeface="Arial" pitchFamily="34" charset="0"/>
        <a:buChar char="–"/>
        <a:defRPr sz="2800" kern="1200" baseline="0">
          <a:solidFill>
            <a:srgbClr val="1B417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F5E41"/>
        </a:buClr>
        <a:buFont typeface="Arial" pitchFamily="34" charset="0"/>
        <a:buChar char="•"/>
        <a:defRPr sz="2400" kern="1200" baseline="0">
          <a:solidFill>
            <a:srgbClr val="1B417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F5E41"/>
        </a:buClr>
        <a:buFont typeface="Arial" pitchFamily="34" charset="0"/>
        <a:buChar char="–"/>
        <a:defRPr sz="2000" kern="1200" baseline="0">
          <a:solidFill>
            <a:srgbClr val="1B417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F5E41"/>
        </a:buClr>
        <a:buFont typeface="Arial" pitchFamily="34" charset="0"/>
        <a:buChar char="»"/>
        <a:defRPr sz="2000" kern="1200" baseline="0">
          <a:solidFill>
            <a:srgbClr val="1B417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Morawski@icao.int" TargetMode="External"/><Relationship Id="rId2" Type="http://schemas.openxmlformats.org/officeDocument/2006/relationships/hyperlink" Target="mailto:glasnier@icao.in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HORST@icao.int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Webmaster's Guide:</a:t>
            </a:r>
            <a:br>
              <a:rPr lang="en-US" dirty="0" smtClean="0"/>
            </a:br>
            <a:r>
              <a:rPr lang="en-US" dirty="0" smtClean="0"/>
              <a:t>Embed GIS Maps with Java Tutorial</a:t>
            </a:r>
            <a:br>
              <a:rPr lang="en-US" dirty="0" smtClean="0"/>
            </a:br>
            <a:r>
              <a:rPr lang="en-US" dirty="0" smtClean="0"/>
              <a:t>and Walkthrough w/Examples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Add Java-based GIS Maps</a:t>
            </a:r>
            <a:br>
              <a:rPr lang="en-US" dirty="0" smtClean="0"/>
            </a:br>
            <a:r>
              <a:rPr lang="en-US" dirty="0" smtClean="0"/>
              <a:t> to Your Webpages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SCAN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00" y="1326467"/>
            <a:ext cx="7200000" cy="469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381000" y="4479758"/>
            <a:ext cx="8305800" cy="1524000"/>
          </a:xfrm>
          <a:prstGeom prst="rect">
            <a:avLst/>
          </a:prstGeom>
          <a:solidFill>
            <a:srgbClr val="FFFFCC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•"/>
              <a:defRPr sz="32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–"/>
              <a:defRPr sz="28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•"/>
              <a:defRPr sz="24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–"/>
              <a:defRPr sz="20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»"/>
              <a:defRPr sz="20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&lt;</a:t>
            </a:r>
            <a:r>
              <a:rPr lang="en-US" sz="1200" dirty="0" err="1">
                <a:solidFill>
                  <a:schemeClr val="tx1"/>
                </a:solidFill>
              </a:rPr>
              <a:t>iframe</a:t>
            </a:r>
            <a:r>
              <a:rPr lang="en-US" sz="1200" dirty="0">
                <a:solidFill>
                  <a:schemeClr val="tx1"/>
                </a:solidFill>
              </a:rPr>
              <a:t> width="940" height="600" </a:t>
            </a:r>
            <a:r>
              <a:rPr lang="en-US" sz="1200" dirty="0" err="1">
                <a:solidFill>
                  <a:schemeClr val="tx1"/>
                </a:solidFill>
              </a:rPr>
              <a:t>frameborder</a:t>
            </a:r>
            <a:r>
              <a:rPr lang="en-US" sz="1200" dirty="0">
                <a:solidFill>
                  <a:schemeClr val="tx1"/>
                </a:solidFill>
              </a:rPr>
              <a:t>="0" scrolling="no" </a:t>
            </a:r>
            <a:r>
              <a:rPr lang="en-US" sz="1200" dirty="0" err="1">
                <a:solidFill>
                  <a:schemeClr val="tx1"/>
                </a:solidFill>
              </a:rPr>
              <a:t>marginheight</a:t>
            </a:r>
            <a:r>
              <a:rPr lang="en-US" sz="1200" dirty="0">
                <a:solidFill>
                  <a:schemeClr val="tx1"/>
                </a:solidFill>
              </a:rPr>
              <a:t>="0" </a:t>
            </a:r>
            <a:r>
              <a:rPr lang="en-US" sz="1200" dirty="0" err="1">
                <a:solidFill>
                  <a:schemeClr val="tx1"/>
                </a:solidFill>
              </a:rPr>
              <a:t>marginwidth</a:t>
            </a:r>
            <a:r>
              <a:rPr lang="en-US" sz="1200" dirty="0">
                <a:solidFill>
                  <a:schemeClr val="tx1"/>
                </a:solidFill>
              </a:rPr>
              <a:t>="0" </a:t>
            </a:r>
            <a:r>
              <a:rPr lang="en-US" sz="1200" dirty="0" err="1">
                <a:solidFill>
                  <a:schemeClr val="tx1"/>
                </a:solidFill>
              </a:rPr>
              <a:t>src</a:t>
            </a:r>
            <a:r>
              <a:rPr lang="en-US" sz="1200" dirty="0">
                <a:solidFill>
                  <a:schemeClr val="tx1"/>
                </a:solidFill>
              </a:rPr>
              <a:t>="http://www.arcgis.com/home/webmap/templates/OnePane/basicviewer/embed.html?webmap=9623e72ea1b1428399e1d1b7802dba5e&amp;gcsextent=-103.2715,-45.3367,126.4746,67.204&amp;displayslider=true&amp;displayscalebar=true&amp;displaylegend=true&amp;displaydetails=true&amp;displaysearch=true&amp;displaybasemaps=true"&gt;&lt;/iframe&gt;&lt;br /&gt;&lt;small&gt;&lt;a </a:t>
            </a:r>
            <a:r>
              <a:rPr lang="en-US" sz="1200" dirty="0" err="1">
                <a:solidFill>
                  <a:schemeClr val="tx1"/>
                </a:solidFill>
              </a:rPr>
              <a:t>href</a:t>
            </a:r>
            <a:r>
              <a:rPr lang="en-US" sz="1200" dirty="0">
                <a:solidFill>
                  <a:schemeClr val="tx1"/>
                </a:solidFill>
              </a:rPr>
              <a:t>="http://www.arcgis.com/home/webmap/viewer.html?webmap=9623e72ea1b1428399e1d1b7802dba5e&amp;extent=-103.2715,-45.3367,126.4746,67.204" style="color:#0000FF;text-align:left" target="_blank"&gt;View Larger Map&lt;/a&gt;&lt;/small&gt;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48708649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1: Position the Map – Extent Coordinates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how the map starts – the central point – by editing the Extent Coordinates</a:t>
            </a:r>
          </a:p>
          <a:p>
            <a:pPr lvl="2"/>
            <a:r>
              <a:rPr lang="en-US" dirty="0" smtClean="0"/>
              <a:t>FIR for ICAO CAR region below</a:t>
            </a:r>
            <a:endParaRPr lang="en-US" dirty="0"/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381000" y="3200400"/>
            <a:ext cx="8305800" cy="2438400"/>
          </a:xfrm>
          <a:prstGeom prst="rect">
            <a:avLst/>
          </a:prstGeom>
          <a:solidFill>
            <a:srgbClr val="FFFFCC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•"/>
              <a:defRPr sz="32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–"/>
              <a:defRPr sz="28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•"/>
              <a:defRPr sz="24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–"/>
              <a:defRPr sz="20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»"/>
              <a:defRPr sz="20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&lt;</a:t>
            </a:r>
            <a:r>
              <a:rPr lang="en-US" sz="2000" dirty="0" err="1" smtClean="0"/>
              <a:t>iframe</a:t>
            </a:r>
            <a:r>
              <a:rPr lang="en-US" sz="2000" dirty="0" smtClean="0"/>
              <a:t> </a:t>
            </a:r>
            <a:r>
              <a:rPr lang="en-US" sz="2000" dirty="0" err="1" smtClean="0"/>
              <a:t>src</a:t>
            </a:r>
            <a:r>
              <a:rPr lang="en-US" sz="2000" dirty="0"/>
              <a:t>="http://gis.icao.int/</a:t>
            </a:r>
            <a:r>
              <a:rPr lang="en-US" sz="2000" dirty="0" err="1"/>
              <a:t>firmsd?extent</a:t>
            </a:r>
            <a:r>
              <a:rPr lang="en-US" sz="2000" dirty="0"/>
              <a:t>=</a:t>
            </a:r>
            <a:r>
              <a:rPr lang="en-US" sz="2800" b="1" dirty="0"/>
              <a:t>-13580000 190000 -</a:t>
            </a:r>
          </a:p>
          <a:p>
            <a:pPr marL="0" indent="0">
              <a:buNone/>
            </a:pPr>
            <a:r>
              <a:rPr lang="en-US" sz="2800" b="1" dirty="0" smtClean="0"/>
              <a:t>5772000 3903000</a:t>
            </a:r>
            <a:r>
              <a:rPr lang="en-US" sz="2000" dirty="0" smtClean="0"/>
              <a:t>"&gt;&lt;/</a:t>
            </a:r>
            <a:r>
              <a:rPr lang="en-US" sz="2000" dirty="0" err="1"/>
              <a:t>iframe</a:t>
            </a:r>
            <a:r>
              <a:rPr lang="en-US" sz="20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077787849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…Extent Coordinates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GB" dirty="0"/>
              <a:t>Use the extent coordinates </a:t>
            </a:r>
            <a:r>
              <a:rPr lang="en-GB" dirty="0" smtClean="0"/>
              <a:t>below to show</a:t>
            </a:r>
            <a:endParaRPr lang="en-GB" dirty="0"/>
          </a:p>
          <a:p>
            <a:pPr lvl="1" fontAlgn="t"/>
            <a:r>
              <a:rPr lang="en-GB" dirty="0"/>
              <a:t>AFI: -6240000 -3156000 9375000 4270000</a:t>
            </a:r>
            <a:endParaRPr lang="en-CA" dirty="0"/>
          </a:p>
          <a:p>
            <a:pPr lvl="1" fontAlgn="t"/>
            <a:r>
              <a:rPr lang="en-GB" dirty="0"/>
              <a:t>ASIA: 4858000 -1026000 20474000 6400000</a:t>
            </a:r>
            <a:endParaRPr lang="en-CA" dirty="0"/>
          </a:p>
          <a:p>
            <a:pPr lvl="1" fontAlgn="t"/>
            <a:r>
              <a:rPr lang="en-GB" dirty="0"/>
              <a:t>CAR: -13580000 190000 -5772000 3903000</a:t>
            </a:r>
            <a:endParaRPr lang="en-CA" dirty="0"/>
          </a:p>
          <a:p>
            <a:pPr lvl="1" fontAlgn="t"/>
            <a:r>
              <a:rPr lang="en-GB" dirty="0"/>
              <a:t>SAM: -15109000 -5975000 506000 1451000</a:t>
            </a:r>
            <a:endParaRPr lang="en-CA" dirty="0"/>
          </a:p>
          <a:p>
            <a:pPr lvl="1" fontAlgn="t"/>
            <a:r>
              <a:rPr lang="en-GB" dirty="0"/>
              <a:t>EUR: -1564000 4105000 14051000 11531000</a:t>
            </a:r>
            <a:endParaRPr lang="en-CA" dirty="0"/>
          </a:p>
          <a:p>
            <a:pPr lvl="1" fontAlgn="t"/>
            <a:r>
              <a:rPr lang="en-GB" dirty="0"/>
              <a:t>MID: 1037000 1080000 8845000 </a:t>
            </a:r>
            <a:r>
              <a:rPr lang="en-GB" dirty="0" smtClean="0"/>
              <a:t>4793000</a:t>
            </a:r>
          </a:p>
          <a:p>
            <a:pPr lvl="1" fontAlgn="t"/>
            <a:r>
              <a:rPr lang="en-GB" dirty="0"/>
              <a:t>NAM: -19202000 3037000 -3587000 10463000</a:t>
            </a:r>
            <a:endParaRPr lang="en-CA" dirty="0"/>
          </a:p>
          <a:p>
            <a:pPr lvl="1" fontAlgn="t"/>
            <a:r>
              <a:rPr lang="en-GB" dirty="0"/>
              <a:t>NAT: 12231000 4332000 3384000 </a:t>
            </a:r>
            <a:r>
              <a:rPr lang="en-GB" dirty="0" smtClean="0"/>
              <a:t>11758000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4441634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Customization options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77819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Customize the Code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Edit the code to customize</a:t>
            </a:r>
          </a:p>
          <a:p>
            <a:pPr lvl="1"/>
            <a:r>
              <a:rPr lang="en-US" dirty="0" smtClean="0"/>
              <a:t>Refer to the unchanged code below (FIR)</a:t>
            </a:r>
          </a:p>
          <a:p>
            <a:pPr lvl="1"/>
            <a:r>
              <a:rPr lang="en-US" dirty="0" smtClean="0"/>
              <a:t>The following slides identify elements to change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81000" y="3200400"/>
            <a:ext cx="8305800" cy="2438400"/>
          </a:xfrm>
          <a:prstGeom prst="rect">
            <a:avLst/>
          </a:prstGeom>
          <a:solidFill>
            <a:srgbClr val="FFFFCC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•"/>
              <a:defRPr sz="32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–"/>
              <a:defRPr sz="28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•"/>
              <a:defRPr sz="24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–"/>
              <a:defRPr sz="20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»"/>
              <a:defRPr sz="20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&lt;</a:t>
            </a:r>
            <a:r>
              <a:rPr lang="en-US" sz="1600" dirty="0" err="1"/>
              <a:t>iframe</a:t>
            </a:r>
            <a:r>
              <a:rPr lang="en-US" sz="1600" dirty="0"/>
              <a:t> width="940" height="600" </a:t>
            </a:r>
            <a:r>
              <a:rPr lang="en-US" sz="1600" dirty="0" err="1"/>
              <a:t>frameborder</a:t>
            </a:r>
            <a:r>
              <a:rPr lang="en-US" sz="1600" dirty="0"/>
              <a:t>="0" scrolling="no" </a:t>
            </a:r>
            <a:r>
              <a:rPr lang="en-US" sz="1600" dirty="0" err="1"/>
              <a:t>marginheight</a:t>
            </a:r>
            <a:r>
              <a:rPr lang="en-US" sz="1600" dirty="0"/>
              <a:t>="0" </a:t>
            </a:r>
            <a:r>
              <a:rPr lang="en-US" sz="1600" dirty="0" err="1"/>
              <a:t>marginwidth</a:t>
            </a:r>
            <a:r>
              <a:rPr lang="en-US" sz="1600" dirty="0"/>
              <a:t>="0" </a:t>
            </a:r>
            <a:r>
              <a:rPr lang="en-US" sz="1600" dirty="0" err="1" smtClean="0"/>
              <a:t>src</a:t>
            </a:r>
            <a:r>
              <a:rPr lang="en-US" sz="1600" dirty="0" smtClean="0"/>
              <a:t>="http://www.arcgis.com/home/webmap/templates/OnePane/basicviewer/embed.html?webmap=724dfc8916604483a0ab06b4f3cbe57f&amp;gcsextent=-180,-76.3104,180,83.7348&amp;displayslider=true&amp;displayscalebar=true&amp;displaylegend=true&amp;displaydetails=true&amp;displaysearch=true&amp;displaybasemaps=true"&gt;&lt;/iframe&gt;&lt;br /&gt;&lt;small&gt;&lt;</a:t>
            </a:r>
            <a:r>
              <a:rPr lang="en-US" sz="1600" dirty="0"/>
              <a:t>a </a:t>
            </a:r>
            <a:r>
              <a:rPr lang="en-US" sz="1600" dirty="0" err="1"/>
              <a:t>href</a:t>
            </a:r>
            <a:r>
              <a:rPr lang="en-US" sz="1600" dirty="0"/>
              <a:t>="http://www.arcgis.com/home/webmap/viewer.html?webmap=724dfc8916604483a0ab06b4f3cbe57f&amp;extent=-180,-76.3104,180,83.7348" style="color:#0000FF;text-align:left" target="_blank"&gt;View Larger Map&lt;/a&gt;&lt;/small&gt;&lt;/</a:t>
            </a:r>
            <a:r>
              <a:rPr lang="en-US" sz="1600" dirty="0" err="1"/>
              <a:t>iframe</a:t>
            </a:r>
            <a:r>
              <a:rPr lang="en-US" sz="16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213048837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2: Size, borders, margin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width</a:t>
            </a:r>
            <a:r>
              <a:rPr lang="en-US" dirty="0"/>
              <a:t>="940" </a:t>
            </a:r>
            <a:endParaRPr lang="en-US" dirty="0" smtClean="0"/>
          </a:p>
          <a:p>
            <a:pPr lvl="1"/>
            <a:r>
              <a:rPr lang="en-US" dirty="0" smtClean="0"/>
              <a:t>height</a:t>
            </a:r>
            <a:r>
              <a:rPr lang="en-US" dirty="0"/>
              <a:t>="600" </a:t>
            </a:r>
            <a:endParaRPr lang="en-US" dirty="0" smtClean="0"/>
          </a:p>
          <a:p>
            <a:pPr lvl="1"/>
            <a:r>
              <a:rPr lang="en-US" dirty="0" err="1" smtClean="0"/>
              <a:t>frameborder</a:t>
            </a:r>
            <a:r>
              <a:rPr lang="en-US" dirty="0"/>
              <a:t>="0" </a:t>
            </a:r>
            <a:endParaRPr lang="en-US" dirty="0" smtClean="0"/>
          </a:p>
          <a:p>
            <a:pPr lvl="1"/>
            <a:r>
              <a:rPr lang="en-US" dirty="0" smtClean="0"/>
              <a:t>scrolling</a:t>
            </a:r>
            <a:r>
              <a:rPr lang="en-US" dirty="0"/>
              <a:t>="no" </a:t>
            </a:r>
            <a:endParaRPr lang="en-US" dirty="0" smtClean="0"/>
          </a:p>
          <a:p>
            <a:pPr lvl="1"/>
            <a:r>
              <a:rPr lang="en-US" dirty="0" err="1" smtClean="0"/>
              <a:t>marginheight</a:t>
            </a:r>
            <a:r>
              <a:rPr lang="en-US" dirty="0"/>
              <a:t>="0" </a:t>
            </a:r>
            <a:endParaRPr lang="en-US" dirty="0" smtClean="0"/>
          </a:p>
          <a:p>
            <a:pPr lvl="1"/>
            <a:r>
              <a:rPr lang="en-US" dirty="0" err="1" smtClean="0"/>
              <a:t>marginwidth</a:t>
            </a:r>
            <a:r>
              <a:rPr lang="en-US" dirty="0"/>
              <a:t>="0"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953166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Part 3: Display Elements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 the elements to display (true)</a:t>
            </a:r>
          </a:p>
          <a:p>
            <a:pPr lvl="1"/>
            <a:r>
              <a:rPr lang="en-US" dirty="0" err="1" smtClean="0"/>
              <a:t>displayslider</a:t>
            </a:r>
            <a:r>
              <a:rPr lang="en-US" dirty="0" smtClean="0"/>
              <a:t>=true/false</a:t>
            </a:r>
            <a:endParaRPr lang="en-US" dirty="0"/>
          </a:p>
          <a:p>
            <a:pPr lvl="1"/>
            <a:r>
              <a:rPr lang="en-US" dirty="0" err="1" smtClean="0"/>
              <a:t>displayscalebar</a:t>
            </a:r>
            <a:r>
              <a:rPr lang="en-US" dirty="0" smtClean="0"/>
              <a:t>=true/false</a:t>
            </a:r>
            <a:endParaRPr lang="en-US" dirty="0"/>
          </a:p>
          <a:p>
            <a:pPr lvl="1"/>
            <a:r>
              <a:rPr lang="en-US" dirty="0" err="1" smtClean="0"/>
              <a:t>displaylegend</a:t>
            </a:r>
            <a:r>
              <a:rPr lang="en-US" dirty="0" smtClean="0"/>
              <a:t>=true/false</a:t>
            </a:r>
            <a:endParaRPr lang="en-US" dirty="0"/>
          </a:p>
          <a:p>
            <a:pPr lvl="1"/>
            <a:r>
              <a:rPr lang="en-US" dirty="0" err="1" smtClean="0"/>
              <a:t>displaydetails</a:t>
            </a:r>
            <a:r>
              <a:rPr lang="en-US" dirty="0" smtClean="0"/>
              <a:t>=true/false</a:t>
            </a:r>
            <a:endParaRPr lang="en-US" dirty="0"/>
          </a:p>
          <a:p>
            <a:pPr lvl="1"/>
            <a:r>
              <a:rPr lang="en-US" dirty="0" err="1" smtClean="0"/>
              <a:t>displaysearch</a:t>
            </a:r>
            <a:r>
              <a:rPr lang="en-US" dirty="0" smtClean="0"/>
              <a:t>=true/false</a:t>
            </a:r>
            <a:endParaRPr lang="en-US" dirty="0"/>
          </a:p>
          <a:p>
            <a:pPr lvl="1"/>
            <a:r>
              <a:rPr lang="en-US" dirty="0" err="1" smtClean="0"/>
              <a:t>displaybasmaps</a:t>
            </a:r>
            <a:r>
              <a:rPr lang="en-US" dirty="0" smtClean="0"/>
              <a:t>=true/false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4746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4: Include Link to Larger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…&lt;</a:t>
            </a:r>
            <a:r>
              <a:rPr lang="en-US" dirty="0"/>
              <a:t>small</a:t>
            </a:r>
            <a:r>
              <a:rPr lang="en-US" dirty="0" smtClean="0"/>
              <a:t>&gt;… </a:t>
            </a:r>
          </a:p>
          <a:p>
            <a:pPr marL="0" indent="0">
              <a:buNone/>
            </a:pPr>
            <a:r>
              <a:rPr lang="en-US" sz="2400" dirty="0" smtClean="0"/>
              <a:t>&lt;</a:t>
            </a:r>
            <a:r>
              <a:rPr lang="en-US" sz="2400" dirty="0"/>
              <a:t>a </a:t>
            </a:r>
            <a:r>
              <a:rPr lang="en-US" sz="2400" dirty="0" err="1"/>
              <a:t>href</a:t>
            </a:r>
            <a:r>
              <a:rPr lang="en-US" sz="2400" dirty="0"/>
              <a:t>="http://www.arcgis.com/home/webmap/viewer.html?webmap=724dfc8916604483a0ab06b4f3cbe57f&amp;extent=-180,-76.3104,180,83.7348" style="color:#0000FF;text-align:left" target="_blank"&gt;</a:t>
            </a:r>
            <a:r>
              <a:rPr lang="en-US" sz="2400" b="1" dirty="0"/>
              <a:t>View Larger </a:t>
            </a:r>
            <a:r>
              <a:rPr lang="en-US" sz="2400" b="1" dirty="0" smtClean="0"/>
              <a:t>Map</a:t>
            </a:r>
          </a:p>
          <a:p>
            <a:pPr marL="0" indent="0">
              <a:buNone/>
            </a:pPr>
            <a:r>
              <a:rPr lang="en-US" sz="2400" dirty="0" smtClean="0"/>
              <a:t>&lt;/</a:t>
            </a:r>
            <a:r>
              <a:rPr lang="en-US" sz="2400" dirty="0"/>
              <a:t>a</a:t>
            </a:r>
            <a:r>
              <a:rPr lang="en-US" sz="2400" dirty="0" smtClean="0"/>
              <a:t>&gt;</a:t>
            </a:r>
          </a:p>
          <a:p>
            <a:pPr marL="0" indent="0">
              <a:buNone/>
            </a:pPr>
            <a:r>
              <a:rPr lang="en-US" sz="3500" dirty="0" smtClean="0"/>
              <a:t>&lt;/</a:t>
            </a:r>
            <a:r>
              <a:rPr lang="en-US" sz="3500" dirty="0"/>
              <a:t>small&gt;</a:t>
            </a:r>
            <a:endParaRPr lang="en-US" sz="3500" dirty="0" smtClean="0"/>
          </a:p>
          <a:p>
            <a:pPr marL="0" indent="0">
              <a:buNone/>
            </a:pPr>
            <a:r>
              <a:rPr lang="en-US" dirty="0" smtClean="0"/>
              <a:t>&lt;/</a:t>
            </a:r>
            <a:r>
              <a:rPr lang="en-US" dirty="0" err="1"/>
              <a:t>iframe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834525717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GLasnier@icao.int</a:t>
            </a:r>
            <a:r>
              <a:rPr lang="en-US" dirty="0" smtClean="0"/>
              <a:t> </a:t>
            </a:r>
            <a:r>
              <a:rPr lang="en-US" dirty="0"/>
              <a:t>(GIS</a:t>
            </a:r>
            <a:r>
              <a:rPr lang="en-US" dirty="0" smtClean="0"/>
              <a:t>)</a:t>
            </a:r>
          </a:p>
          <a:p>
            <a:r>
              <a:rPr lang="en-US" dirty="0" smtClean="0">
                <a:hlinkClick r:id="rId3"/>
              </a:rPr>
              <a:t>MMorawski@icao.int</a:t>
            </a:r>
            <a:r>
              <a:rPr lang="en-US" dirty="0" smtClean="0"/>
              <a:t> (GIS Assistant)</a:t>
            </a:r>
          </a:p>
          <a:p>
            <a:r>
              <a:rPr lang="en-US" dirty="0" smtClean="0">
                <a:hlinkClick r:id="rId4"/>
              </a:rPr>
              <a:t>KHorst@icao.int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Tutorial)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341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240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 to Tutorials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Java-based GIS Maps, use this tutorial</a:t>
            </a:r>
          </a:p>
          <a:p>
            <a:pPr lvl="1"/>
            <a:r>
              <a:rPr lang="en-US" dirty="0" smtClean="0"/>
              <a:t>Maximum customization and configuration</a:t>
            </a:r>
          </a:p>
          <a:p>
            <a:r>
              <a:rPr lang="en-US" dirty="0" smtClean="0"/>
              <a:t>For Adobe Flash Maps, use "</a:t>
            </a:r>
            <a:r>
              <a:rPr lang="en-US" dirty="0"/>
              <a:t>B</a:t>
            </a:r>
            <a:r>
              <a:rPr lang="en-US" dirty="0" smtClean="0"/>
              <a:t>eginner's Guide"</a:t>
            </a:r>
          </a:p>
          <a:p>
            <a:r>
              <a:rPr lang="en-US" dirty="0" smtClean="0"/>
              <a:t>For a very simple FIR, use the Quick Start FIR</a:t>
            </a:r>
          </a:p>
          <a:p>
            <a:pPr lvl="1"/>
            <a:r>
              <a:rPr lang="en-US" dirty="0" smtClean="0"/>
              <a:t>Copy and paste </a:t>
            </a:r>
            <a:r>
              <a:rPr lang="en-US" u="sng" dirty="0" smtClean="0"/>
              <a:t>one line</a:t>
            </a:r>
            <a:r>
              <a:rPr lang="en-US" dirty="0" smtClean="0"/>
              <a:t> of HTML shown below</a:t>
            </a:r>
          </a:p>
          <a:p>
            <a:r>
              <a:rPr lang="en-US" dirty="0" smtClean="0"/>
              <a:t>Copy and paste code in the yellow boxes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1792288" y="4800600"/>
            <a:ext cx="5486400" cy="804862"/>
          </a:xfrm>
          <a:prstGeom prst="rect">
            <a:avLst/>
          </a:prstGeom>
          <a:solidFill>
            <a:srgbClr val="FFFFCC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•"/>
              <a:defRPr sz="32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–"/>
              <a:defRPr sz="28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•"/>
              <a:defRPr sz="24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–"/>
              <a:defRPr sz="20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»"/>
              <a:defRPr sz="20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 smtClean="0"/>
              <a:t>&lt;</a:t>
            </a:r>
            <a:r>
              <a:rPr lang="en-US" sz="1200" b="1" dirty="0" err="1" smtClean="0"/>
              <a:t>iframe</a:t>
            </a:r>
            <a:r>
              <a:rPr lang="en-US" sz="1200" b="1" dirty="0" smtClean="0"/>
              <a:t> height="600"src="http://gis.icao.int/</a:t>
            </a:r>
            <a:r>
              <a:rPr lang="en-US" sz="1200" b="1" dirty="0" err="1" smtClean="0"/>
              <a:t>FIRMSD"width</a:t>
            </a:r>
            <a:r>
              <a:rPr lang="en-US" sz="1200" b="1" dirty="0" smtClean="0"/>
              <a:t>="100%"&lt;/</a:t>
            </a:r>
            <a:r>
              <a:rPr lang="en-US" sz="1200" b="1" dirty="0" err="1" smtClean="0"/>
              <a:t>iframe</a:t>
            </a:r>
            <a:r>
              <a:rPr lang="en-US" sz="1200" b="1" dirty="0" smtClean="0"/>
              <a:t>&gt;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98808392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 Java-based </a:t>
            </a:r>
            <a:r>
              <a:rPr lang="en-US" dirty="0" err="1" smtClean="0"/>
              <a:t>gis</a:t>
            </a:r>
            <a:r>
              <a:rPr lang="en-US" dirty="0" smtClean="0"/>
              <a:t> maps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8509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and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Client is Java-based, so it works cross-platform</a:t>
            </a:r>
          </a:p>
          <a:p>
            <a:r>
              <a:rPr lang="en-US" dirty="0" smtClean="0"/>
              <a:t>Java maps give more control and configuration</a:t>
            </a:r>
          </a:p>
          <a:p>
            <a:r>
              <a:rPr lang="en-US" dirty="0" smtClean="0"/>
              <a:t>Use the code in the following slides to render maps on the following subjects</a:t>
            </a:r>
            <a:r>
              <a:rPr lang="en-US" dirty="0"/>
              <a:t>:</a:t>
            </a:r>
            <a:endParaRPr lang="en-US" dirty="0" smtClean="0"/>
          </a:p>
          <a:p>
            <a:pPr lvl="1"/>
            <a:r>
              <a:rPr lang="en-US" dirty="0" smtClean="0"/>
              <a:t>Flight Information Region (FIR) Global</a:t>
            </a:r>
          </a:p>
          <a:p>
            <a:pPr lvl="1"/>
            <a:r>
              <a:rPr lang="en-US" dirty="0" smtClean="0"/>
              <a:t>Language Proficiency Requirements Status</a:t>
            </a:r>
          </a:p>
          <a:p>
            <a:pPr lvl="1"/>
            <a:r>
              <a:rPr lang="en-US" dirty="0" smtClean="0"/>
              <a:t>WGS-84 Compliance</a:t>
            </a:r>
          </a:p>
          <a:p>
            <a:pPr lvl="1"/>
            <a:r>
              <a:rPr lang="en-US" dirty="0" smtClean="0"/>
              <a:t>Flight Plan (FPL) Status</a:t>
            </a:r>
          </a:p>
          <a:p>
            <a:pPr lvl="1"/>
            <a:r>
              <a:rPr lang="en-US" dirty="0" smtClean="0"/>
              <a:t>Traffic Flow Services</a:t>
            </a:r>
          </a:p>
          <a:p>
            <a:pPr lvl="1"/>
            <a:r>
              <a:rPr lang="en-US" dirty="0" smtClean="0"/>
              <a:t>SCAN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88779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00" y="1295990"/>
            <a:ext cx="7200000" cy="472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 Global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381000" y="4479758"/>
            <a:ext cx="8305800" cy="1524000"/>
          </a:xfrm>
          <a:solidFill>
            <a:srgbClr val="FFFFC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&lt;</a:t>
            </a:r>
            <a:r>
              <a:rPr lang="en-US" sz="1200" dirty="0" err="1"/>
              <a:t>iframe</a:t>
            </a:r>
            <a:r>
              <a:rPr lang="en-US" sz="1200" dirty="0"/>
              <a:t> width="940" height="600" </a:t>
            </a:r>
            <a:r>
              <a:rPr lang="en-US" sz="1200" dirty="0" err="1"/>
              <a:t>frameborder</a:t>
            </a:r>
            <a:r>
              <a:rPr lang="en-US" sz="1200" dirty="0"/>
              <a:t>="0" scrolling="no" </a:t>
            </a:r>
            <a:r>
              <a:rPr lang="en-US" sz="1200" dirty="0" err="1"/>
              <a:t>marginheight</a:t>
            </a:r>
            <a:r>
              <a:rPr lang="en-US" sz="1200" dirty="0"/>
              <a:t>="0" </a:t>
            </a:r>
            <a:r>
              <a:rPr lang="en-US" sz="1200" dirty="0" err="1"/>
              <a:t>marginwidth</a:t>
            </a:r>
            <a:r>
              <a:rPr lang="en-US" sz="1200" dirty="0"/>
              <a:t>="0" </a:t>
            </a:r>
            <a:r>
              <a:rPr lang="en-US" sz="1200" dirty="0" err="1"/>
              <a:t>src</a:t>
            </a:r>
            <a:r>
              <a:rPr lang="en-US" sz="1200" dirty="0"/>
              <a:t>="http://www.arcgis.com/home/webmap/templates/OnePane/basicviewer/embed.html?webmap=724dfc8916604483a0ab06b4f3cbe57f&amp;gcsextent=-180,-76.3104,180,83.7348&amp;displayslider=true&amp;displayscalebar=true&amp;displaylegend=true&amp;displaydetails=true&amp;displaysearch=true&amp;displaybasemaps=true"&gt;&lt;/iframe&gt;&lt;br /&gt;&lt;small&gt;&lt;a </a:t>
            </a:r>
            <a:r>
              <a:rPr lang="en-US" sz="1200" dirty="0" err="1"/>
              <a:t>href</a:t>
            </a:r>
            <a:r>
              <a:rPr lang="en-US" sz="1200" dirty="0"/>
              <a:t>="http://www.arcgis.com/home/webmap/viewer.html?webmap=724dfc8916604483a0ab06b4f3cbe57f&amp;extent=-180,-76.3104,180,83.7348" style="color:#0000FF;text-align:left" target="_blank"&gt;View Larger Map&lt;/a&gt;&lt;/small&gt;&lt;/</a:t>
            </a:r>
            <a:r>
              <a:rPr lang="en-US" sz="1200" dirty="0" err="1"/>
              <a:t>iframe</a:t>
            </a:r>
            <a:r>
              <a:rPr lang="en-US" sz="12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2113560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WGS-84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200000" cy="472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381000" y="4479758"/>
            <a:ext cx="8305800" cy="1524000"/>
          </a:xfrm>
          <a:prstGeom prst="rect">
            <a:avLst/>
          </a:prstGeom>
          <a:solidFill>
            <a:srgbClr val="FFFFCC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•"/>
              <a:defRPr sz="32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–"/>
              <a:defRPr sz="28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•"/>
              <a:defRPr sz="24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–"/>
              <a:defRPr sz="20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»"/>
              <a:defRPr sz="20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&lt;</a:t>
            </a:r>
            <a:r>
              <a:rPr lang="en-US" sz="1200" dirty="0" err="1">
                <a:solidFill>
                  <a:schemeClr val="tx1"/>
                </a:solidFill>
              </a:rPr>
              <a:t>iframe</a:t>
            </a:r>
            <a:r>
              <a:rPr lang="en-US" sz="1200" dirty="0">
                <a:solidFill>
                  <a:schemeClr val="tx1"/>
                </a:solidFill>
              </a:rPr>
              <a:t> width="940" height="600" </a:t>
            </a:r>
            <a:r>
              <a:rPr lang="en-US" sz="1200" dirty="0" err="1">
                <a:solidFill>
                  <a:schemeClr val="tx1"/>
                </a:solidFill>
              </a:rPr>
              <a:t>frameborder</a:t>
            </a:r>
            <a:r>
              <a:rPr lang="en-US" sz="1200" dirty="0">
                <a:solidFill>
                  <a:schemeClr val="tx1"/>
                </a:solidFill>
              </a:rPr>
              <a:t>="0" scrolling="no" </a:t>
            </a:r>
            <a:r>
              <a:rPr lang="en-US" sz="1200" dirty="0" err="1">
                <a:solidFill>
                  <a:schemeClr val="tx1"/>
                </a:solidFill>
              </a:rPr>
              <a:t>marginheight</a:t>
            </a:r>
            <a:r>
              <a:rPr lang="en-US" sz="1200" dirty="0">
                <a:solidFill>
                  <a:schemeClr val="tx1"/>
                </a:solidFill>
              </a:rPr>
              <a:t>="0" </a:t>
            </a:r>
            <a:r>
              <a:rPr lang="en-US" sz="1200" dirty="0" err="1">
                <a:solidFill>
                  <a:schemeClr val="tx1"/>
                </a:solidFill>
              </a:rPr>
              <a:t>marginwidth</a:t>
            </a:r>
            <a:r>
              <a:rPr lang="en-US" sz="1200" dirty="0">
                <a:solidFill>
                  <a:schemeClr val="tx1"/>
                </a:solidFill>
              </a:rPr>
              <a:t>="0" </a:t>
            </a:r>
            <a:r>
              <a:rPr lang="en-US" sz="1200" dirty="0" err="1">
                <a:solidFill>
                  <a:schemeClr val="tx1"/>
                </a:solidFill>
              </a:rPr>
              <a:t>src</a:t>
            </a:r>
            <a:r>
              <a:rPr lang="en-US" sz="1200" dirty="0">
                <a:solidFill>
                  <a:schemeClr val="tx1"/>
                </a:solidFill>
              </a:rPr>
              <a:t>="http://www.arcgis.com/home/webmap/templates/OnePane/basicviewer/embed.html?webmap=9885f8bf33434879b7afec57d2e5d687&amp;gcsextent=-175.6601,-20.4043,64.2814,76.8563&amp;displayslider=true&amp;displayscalebar=true&amp;displaylegend=true&amp;displaydetails=true&amp;displaysearch=true&amp;displaybasemaps=true"&gt;&lt;/iframe&gt;&lt;br /&gt;&lt;small&gt;&lt;a </a:t>
            </a:r>
            <a:r>
              <a:rPr lang="en-US" sz="1200" dirty="0" err="1">
                <a:solidFill>
                  <a:schemeClr val="tx1"/>
                </a:solidFill>
              </a:rPr>
              <a:t>href</a:t>
            </a:r>
            <a:r>
              <a:rPr lang="en-US" sz="1200" dirty="0">
                <a:solidFill>
                  <a:schemeClr val="tx1"/>
                </a:solidFill>
              </a:rPr>
              <a:t>="http://www.arcgis.com/home/webmap/viewer.html?webmap=9885f8bf33434879b7afec57d2e5d687&amp;extent=-175.6601,-20.4043,64.2814,76.8563" style="color:#0000FF;text-align:left" target="_blank"&gt;View Larger Map&lt;/a&gt;&lt;/small</a:t>
            </a:r>
            <a:r>
              <a:rPr lang="en-US" sz="1200" dirty="0" smtClean="0">
                <a:solidFill>
                  <a:schemeClr val="tx1"/>
                </a:solidFill>
              </a:rPr>
              <a:t>&gt;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26656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Proficiency Requirements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00" y="1392406"/>
            <a:ext cx="7200000" cy="4703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381000" y="4479758"/>
            <a:ext cx="8305800" cy="1524000"/>
          </a:xfrm>
          <a:prstGeom prst="rect">
            <a:avLst/>
          </a:prstGeom>
          <a:solidFill>
            <a:srgbClr val="FFFFCC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•"/>
              <a:defRPr sz="32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–"/>
              <a:defRPr sz="28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•"/>
              <a:defRPr sz="24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–"/>
              <a:defRPr sz="20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»"/>
              <a:defRPr sz="20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&lt;</a:t>
            </a:r>
            <a:r>
              <a:rPr lang="en-US" sz="1200" dirty="0" err="1">
                <a:solidFill>
                  <a:schemeClr val="tx1"/>
                </a:solidFill>
              </a:rPr>
              <a:t>iframe</a:t>
            </a:r>
            <a:r>
              <a:rPr lang="en-US" sz="1200" dirty="0">
                <a:solidFill>
                  <a:schemeClr val="tx1"/>
                </a:solidFill>
              </a:rPr>
              <a:t> width="940" height="600" </a:t>
            </a:r>
            <a:r>
              <a:rPr lang="en-US" sz="1200" dirty="0" err="1">
                <a:solidFill>
                  <a:schemeClr val="tx1"/>
                </a:solidFill>
              </a:rPr>
              <a:t>frameborder</a:t>
            </a:r>
            <a:r>
              <a:rPr lang="en-US" sz="1200" dirty="0">
                <a:solidFill>
                  <a:schemeClr val="tx1"/>
                </a:solidFill>
              </a:rPr>
              <a:t>="0" scrolling="no" </a:t>
            </a:r>
            <a:r>
              <a:rPr lang="en-US" sz="1200" dirty="0" err="1">
                <a:solidFill>
                  <a:schemeClr val="tx1"/>
                </a:solidFill>
              </a:rPr>
              <a:t>marginheight</a:t>
            </a:r>
            <a:r>
              <a:rPr lang="en-US" sz="1200" dirty="0">
                <a:solidFill>
                  <a:schemeClr val="tx1"/>
                </a:solidFill>
              </a:rPr>
              <a:t>="0" </a:t>
            </a:r>
            <a:r>
              <a:rPr lang="en-US" sz="1200" dirty="0" err="1">
                <a:solidFill>
                  <a:schemeClr val="tx1"/>
                </a:solidFill>
              </a:rPr>
              <a:t>marginwidth</a:t>
            </a:r>
            <a:r>
              <a:rPr lang="en-US" sz="1200" dirty="0">
                <a:solidFill>
                  <a:schemeClr val="tx1"/>
                </a:solidFill>
              </a:rPr>
              <a:t>="0" </a:t>
            </a:r>
            <a:r>
              <a:rPr lang="en-US" sz="1200" dirty="0" err="1">
                <a:solidFill>
                  <a:schemeClr val="tx1"/>
                </a:solidFill>
              </a:rPr>
              <a:t>src</a:t>
            </a:r>
            <a:r>
              <a:rPr lang="en-US" sz="1200" dirty="0">
                <a:solidFill>
                  <a:schemeClr val="tx1"/>
                </a:solidFill>
              </a:rPr>
              <a:t>="http://www.arcgis.com/home/webmap/templates/OnePane/basicviewer/embed.html?webmap=c25219712f0d4c4a83b537f26ae0da8a&amp;gcsextent=-180,-74.3548,180,84.5246&amp;displayslider=true&amp;displayscalebar=true&amp;displaylegend=true&amp;displaydetails=true&amp;displaysearch=true&amp;displaybasemaps=true"&gt;&lt;/iframe&gt;&lt;br /&gt;&lt;small&gt;&lt;a </a:t>
            </a:r>
            <a:r>
              <a:rPr lang="en-US" sz="1200" dirty="0" err="1">
                <a:solidFill>
                  <a:schemeClr val="tx1"/>
                </a:solidFill>
              </a:rPr>
              <a:t>href</a:t>
            </a:r>
            <a:r>
              <a:rPr lang="en-US" sz="1200" dirty="0">
                <a:solidFill>
                  <a:schemeClr val="tx1"/>
                </a:solidFill>
              </a:rPr>
              <a:t>="http://www.arcgis.com/home/webmap/viewer.html?webmap=c25219712f0d4c4a83b537f26ae0da8a&amp;extent=-180,-74.3548,180,84.5246" style="color:#0000FF;text-align:left" target="_blank"&gt;View Larger Map&lt;/a&gt;&lt;/small&gt;&lt;/</a:t>
            </a:r>
            <a:r>
              <a:rPr lang="en-US" sz="1200" dirty="0" err="1">
                <a:solidFill>
                  <a:schemeClr val="tx1"/>
                </a:solidFill>
              </a:rPr>
              <a:t>iframe</a:t>
            </a:r>
            <a:r>
              <a:rPr lang="en-US" sz="1200" dirty="0">
                <a:solidFill>
                  <a:schemeClr val="tx1"/>
                </a:solidFill>
              </a:rPr>
              <a:t>&gt;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2390309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Plan Status (zoom for details)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00" y="1346740"/>
            <a:ext cx="7200000" cy="474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381000" y="4479758"/>
            <a:ext cx="8305800" cy="1524000"/>
          </a:xfrm>
          <a:prstGeom prst="rect">
            <a:avLst/>
          </a:prstGeom>
          <a:solidFill>
            <a:srgbClr val="FFFFCC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•"/>
              <a:defRPr sz="32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–"/>
              <a:defRPr sz="28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•"/>
              <a:defRPr sz="24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–"/>
              <a:defRPr sz="20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»"/>
              <a:defRPr sz="20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&lt;</a:t>
            </a:r>
            <a:r>
              <a:rPr lang="en-US" sz="1200" dirty="0" err="1">
                <a:solidFill>
                  <a:schemeClr val="tx1"/>
                </a:solidFill>
              </a:rPr>
              <a:t>iframe</a:t>
            </a:r>
            <a:r>
              <a:rPr lang="en-US" sz="1200" dirty="0">
                <a:solidFill>
                  <a:schemeClr val="tx1"/>
                </a:solidFill>
              </a:rPr>
              <a:t> width="940" height="600" </a:t>
            </a:r>
            <a:r>
              <a:rPr lang="en-US" sz="1200" dirty="0" err="1">
                <a:solidFill>
                  <a:schemeClr val="tx1"/>
                </a:solidFill>
              </a:rPr>
              <a:t>frameborder</a:t>
            </a:r>
            <a:r>
              <a:rPr lang="en-US" sz="1200" dirty="0">
                <a:solidFill>
                  <a:schemeClr val="tx1"/>
                </a:solidFill>
              </a:rPr>
              <a:t>="0" scrolling="no" </a:t>
            </a:r>
            <a:r>
              <a:rPr lang="en-US" sz="1200" dirty="0" err="1">
                <a:solidFill>
                  <a:schemeClr val="tx1"/>
                </a:solidFill>
              </a:rPr>
              <a:t>marginheight</a:t>
            </a:r>
            <a:r>
              <a:rPr lang="en-US" sz="1200" dirty="0">
                <a:solidFill>
                  <a:schemeClr val="tx1"/>
                </a:solidFill>
              </a:rPr>
              <a:t>="0" </a:t>
            </a:r>
            <a:r>
              <a:rPr lang="en-US" sz="1200" dirty="0" err="1">
                <a:solidFill>
                  <a:schemeClr val="tx1"/>
                </a:solidFill>
              </a:rPr>
              <a:t>marginwidth</a:t>
            </a:r>
            <a:r>
              <a:rPr lang="en-US" sz="1200" dirty="0">
                <a:solidFill>
                  <a:schemeClr val="tx1"/>
                </a:solidFill>
              </a:rPr>
              <a:t>="0" </a:t>
            </a:r>
            <a:r>
              <a:rPr lang="en-US" sz="1200" dirty="0" err="1">
                <a:solidFill>
                  <a:schemeClr val="tx1"/>
                </a:solidFill>
              </a:rPr>
              <a:t>src</a:t>
            </a:r>
            <a:r>
              <a:rPr lang="en-US" sz="1200" dirty="0">
                <a:solidFill>
                  <a:schemeClr val="tx1"/>
                </a:solidFill>
              </a:rPr>
              <a:t>="http://www.arcgis.com/home/webmap/templates/OnePane/basicviewer/embed.html?webmap=efa98892aedd4516ad2b94eb8a476bcc&amp;gcsextent=-180,-77.8788,180,82.9187&amp;displayslider=true&amp;displayscalebar=true&amp;displaylegend=true&amp;displaydetails=true&amp;displaysearch=true&amp;displaybasemaps=true"&gt;&lt;/iframe&gt;&lt;br /&gt;&lt;small&gt;&lt;a </a:t>
            </a:r>
            <a:r>
              <a:rPr lang="en-US" sz="1200" dirty="0" err="1">
                <a:solidFill>
                  <a:schemeClr val="tx1"/>
                </a:solidFill>
              </a:rPr>
              <a:t>href</a:t>
            </a:r>
            <a:r>
              <a:rPr lang="en-US" sz="1200" dirty="0">
                <a:solidFill>
                  <a:schemeClr val="tx1"/>
                </a:solidFill>
              </a:rPr>
              <a:t>="http://www.arcgis.com/home/webmap/viewer.html?webmap=efa98892aedd4516ad2b94eb8a476bcc&amp;extent=-180,-77.8788,180,82.9187" style="color:#0000FF;text-align:left" target="_blank"&gt;View Larger Map&lt;/a&gt;&lt;/small&gt;&lt;/</a:t>
            </a:r>
            <a:r>
              <a:rPr lang="en-US" sz="1200" dirty="0" err="1">
                <a:solidFill>
                  <a:schemeClr val="tx1"/>
                </a:solidFill>
              </a:rPr>
              <a:t>iframe</a:t>
            </a:r>
            <a:r>
              <a:rPr lang="en-US" sz="1200" dirty="0">
                <a:solidFill>
                  <a:schemeClr val="tx1"/>
                </a:solidFill>
              </a:rPr>
              <a:t>&gt;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7088618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Flow Services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00" y="1390068"/>
            <a:ext cx="7200000" cy="470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381000" y="4479758"/>
            <a:ext cx="8305800" cy="1524000"/>
          </a:xfrm>
          <a:prstGeom prst="rect">
            <a:avLst/>
          </a:prstGeom>
          <a:solidFill>
            <a:srgbClr val="FFFFCC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•"/>
              <a:defRPr sz="32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–"/>
              <a:defRPr sz="28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•"/>
              <a:defRPr sz="24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–"/>
              <a:defRPr sz="20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»"/>
              <a:defRPr sz="20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&lt;</a:t>
            </a:r>
            <a:r>
              <a:rPr lang="en-US" sz="1200" dirty="0" err="1"/>
              <a:t>iframe</a:t>
            </a:r>
            <a:r>
              <a:rPr lang="en-US" sz="1200" dirty="0"/>
              <a:t> width="940" height="600" </a:t>
            </a:r>
            <a:r>
              <a:rPr lang="en-US" sz="1200" dirty="0" err="1"/>
              <a:t>frameborder</a:t>
            </a:r>
            <a:r>
              <a:rPr lang="en-US" sz="1200" dirty="0"/>
              <a:t>="0" scrolling="no" </a:t>
            </a:r>
            <a:r>
              <a:rPr lang="en-US" sz="1200" dirty="0" err="1"/>
              <a:t>marginheight</a:t>
            </a:r>
            <a:r>
              <a:rPr lang="en-US" sz="1200" dirty="0"/>
              <a:t>="0" </a:t>
            </a:r>
            <a:r>
              <a:rPr lang="en-US" sz="1200" dirty="0" err="1"/>
              <a:t>marginwidth</a:t>
            </a:r>
            <a:r>
              <a:rPr lang="en-US" sz="1200" dirty="0"/>
              <a:t>="0" </a:t>
            </a:r>
            <a:r>
              <a:rPr lang="en-US" sz="1200" dirty="0" err="1"/>
              <a:t>src</a:t>
            </a:r>
            <a:r>
              <a:rPr lang="en-US" sz="1200" dirty="0"/>
              <a:t>="http://www.arcgis.com/home/webmap/templates/OnePane/basicviewer/embed.html?webmap=7fb950e1c21349e7aaf740498d79b85f&amp;gcsextent=-80.387,-9.2105,149.3591,78.8828&amp;displayslider=true&amp;displayscalebar=true&amp;displaylegend=true&amp;displaydetails=true&amp;displaysearch=true&amp;displaybasemaps=true"&gt;&lt;/iframe&gt;&lt;br /&gt;&lt;small&gt;&lt;a </a:t>
            </a:r>
            <a:r>
              <a:rPr lang="en-US" sz="1200" dirty="0" err="1"/>
              <a:t>href</a:t>
            </a:r>
            <a:r>
              <a:rPr lang="en-US" sz="1200" dirty="0"/>
              <a:t>="http://www.arcgis.com/home/webmap/viewer.html?webmap=7fb950e1c21349e7aaf740498d79b85f&amp;extent=-80.387,-9.2105,149.3591,78.8828" style="color:#0000FF;text-align:left" target="_blank"&gt;View Larger Map&lt;/a&gt;&lt;/small&gt;</a:t>
            </a:r>
          </a:p>
        </p:txBody>
      </p:sp>
    </p:spTree>
    <p:extLst>
      <p:ext uri="{BB962C8B-B14F-4D97-AF65-F5344CB8AC3E}">
        <p14:creationId xmlns:p14="http://schemas.microsoft.com/office/powerpoint/2010/main" val="89825156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eANP-v2-26Nov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B417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175c7a3b-10d7-4228-a993-9d30ba765f28">Embed Java-based GIS Maps - most customization options. PPT version, if you wish to copy examples.</Description0>
    <Level xmlns="175c7a3b-10d7-4228-a993-9d30ba765f28">Advanced</Leve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F5A3EB60D50D499FB5555FE073347B" ma:contentTypeVersion="2" ma:contentTypeDescription="Create a new document." ma:contentTypeScope="" ma:versionID="a6df346c4e8007b7759bd461d396c53f">
  <xsd:schema xmlns:xsd="http://www.w3.org/2001/XMLSchema" xmlns:xs="http://www.w3.org/2001/XMLSchema" xmlns:p="http://schemas.microsoft.com/office/2006/metadata/properties" xmlns:ns2="175c7a3b-10d7-4228-a993-9d30ba765f28" targetNamespace="http://schemas.microsoft.com/office/2006/metadata/properties" ma:root="true" ma:fieldsID="c905395450c6582bb9eb270cc63ea986" ns2:_="">
    <xsd:import namespace="175c7a3b-10d7-4228-a993-9d30ba765f28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Level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5c7a3b-10d7-4228-a993-9d30ba765f28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Level" ma:index="9" ma:displayName="Level" ma:default="Beginner" ma:description="" ma:format="Dropdown" ma:internalName="Level">
      <xsd:simpleType>
        <xsd:restriction base="dms:Choice">
          <xsd:enumeration value="All Levels"/>
          <xsd:enumeration value="Beginner"/>
          <xsd:enumeration value="Intermediate"/>
          <xsd:enumeration value="Advanc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3D6F0F-E92A-44CC-B650-A1042F6372AC}"/>
</file>

<file path=customXml/itemProps2.xml><?xml version="1.0" encoding="utf-8"?>
<ds:datastoreItem xmlns:ds="http://schemas.openxmlformats.org/officeDocument/2006/customXml" ds:itemID="{0D7F91D5-1A66-42CE-B2EA-33FA4F138478}"/>
</file>

<file path=customXml/itemProps3.xml><?xml version="1.0" encoding="utf-8"?>
<ds:datastoreItem xmlns:ds="http://schemas.openxmlformats.org/officeDocument/2006/customXml" ds:itemID="{8E47072B-C1AF-4ECE-BD79-3D8232F20620}"/>
</file>

<file path=docProps/app.xml><?xml version="1.0" encoding="utf-8"?>
<Properties xmlns="http://schemas.openxmlformats.org/officeDocument/2006/extended-properties" xmlns:vt="http://schemas.openxmlformats.org/officeDocument/2006/docPropsVTypes">
  <Template>eANP-v2-26Nov12</Template>
  <TotalTime>3643</TotalTime>
  <Words>1117</Words>
  <Application>Microsoft Office PowerPoint</Application>
  <PresentationFormat>On-screen Show (4:3)</PresentationFormat>
  <Paragraphs>139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eANP-v2-26Nov12</vt:lpstr>
      <vt:lpstr>Webmaster's Guide: Embed GIS Maps with Java Tutorial and Walkthrough w/Examples</vt:lpstr>
      <vt:lpstr>Guide to Tutorials</vt:lpstr>
      <vt:lpstr>Embed Java-based gis maps</vt:lpstr>
      <vt:lpstr>Benefits and Maps</vt:lpstr>
      <vt:lpstr>FIR Global</vt:lpstr>
      <vt:lpstr>WGS-84</vt:lpstr>
      <vt:lpstr>Language Proficiency Requirements</vt:lpstr>
      <vt:lpstr>Flight Plan Status (zoom for details)</vt:lpstr>
      <vt:lpstr>Traffic Flow Services</vt:lpstr>
      <vt:lpstr>SCAN</vt:lpstr>
      <vt:lpstr>Part 1: Position the Map – Extent Coordinates</vt:lpstr>
      <vt:lpstr>…Extent Coordinates </vt:lpstr>
      <vt:lpstr>Customization options</vt:lpstr>
      <vt:lpstr>Customize the Code Overview</vt:lpstr>
      <vt:lpstr>Part 2: Size, borders, margin</vt:lpstr>
      <vt:lpstr>Part 3: Display Elements</vt:lpstr>
      <vt:lpstr>Part 4: Include Link to Larger Map</vt:lpstr>
      <vt:lpstr>Contacts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 GIS Maps</dc:title>
  <dc:creator>fs</dc:creator>
  <cp:lastModifiedBy>Horst, Kevin C.</cp:lastModifiedBy>
  <cp:revision>83</cp:revision>
  <dcterms:created xsi:type="dcterms:W3CDTF">2012-11-27T20:05:24Z</dcterms:created>
  <dcterms:modified xsi:type="dcterms:W3CDTF">2012-12-12T13:30:54Z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0x01010095F5A3EB60D50D499FB5555FE073347B</vt:lpwstr>
  </property>
</Properties>
</file>