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handoutMasterIdLst>
    <p:handoutMasterId r:id="rId24"/>
  </p:handoutMasterIdLst>
  <p:sldIdLst>
    <p:sldId id="257" r:id="rId3"/>
    <p:sldId id="258" r:id="rId4"/>
    <p:sldId id="276" r:id="rId5"/>
    <p:sldId id="277" r:id="rId6"/>
    <p:sldId id="27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600E149-7CEB-41F6-8EA0-073F704BDB2C}" type="datetimeFigureOut">
              <a:rPr lang="en-US" smtClean="0"/>
              <a:t>8/19/2013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9350BD-9416-4E18-9C5A-8065E31306CB}" type="slidenum">
              <a:rPr lang="en-US" smtClean="0"/>
              <a:t>‹#›</a:t>
            </a:fld>
            <a:endParaRPr lang="en-US"/>
          </a:p>
        </p:txBody>
      </p:sp>
    </p:spTree>
    <p:extLst>
      <p:ext uri="{BB962C8B-B14F-4D97-AF65-F5344CB8AC3E}">
        <p14:creationId xmlns:p14="http://schemas.microsoft.com/office/powerpoint/2010/main" val="39327747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481976"/>
            <a:ext cx="2594344" cy="320040"/>
          </a:xfrm>
        </p:spPr>
        <p:txBody>
          <a:bodyPr>
            <a:normAutofit/>
          </a:bodyPr>
          <a:lstStyle>
            <a:lvl1pPr>
              <a:defRPr sz="1100"/>
            </a:lvl1pPr>
          </a:lstStyle>
          <a:p>
            <a:r>
              <a:rPr lang="en-US" dirty="0" smtClean="0"/>
              <a:t>Click to edit Master title style</a:t>
            </a:r>
            <a:endParaRPr lang="en-US" dirty="0"/>
          </a:p>
        </p:txBody>
      </p:sp>
      <p:sp>
        <p:nvSpPr>
          <p:cNvPr id="3" name="Content Placeholder 2"/>
          <p:cNvSpPr>
            <a:spLocks noGrp="1"/>
          </p:cNvSpPr>
          <p:nvPr>
            <p:ph idx="1"/>
          </p:nvPr>
        </p:nvSpPr>
        <p:spPr>
          <a:xfrm>
            <a:off x="0" y="1881962"/>
            <a:ext cx="2615609" cy="4976038"/>
          </a:xfrm>
        </p:spPr>
        <p:txBody>
          <a:bodyPr/>
          <a:lstStyle>
            <a:lvl1pPr>
              <a:defRPr sz="1000"/>
            </a:lvl1pPr>
            <a:lvl2pPr>
              <a:defRPr sz="1000"/>
            </a:lvl2pPr>
            <a:lvl3pPr>
              <a:defRPr sz="10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72366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3" name="Footer Placeholder 2"/>
          <p:cNvSpPr>
            <a:spLocks noGrp="1"/>
          </p:cNvSpPr>
          <p:nvPr>
            <p:ph type="ftr" sz="quarter" idx="11"/>
          </p:nvPr>
        </p:nvSpPr>
        <p:spPr>
          <a:xfrm>
            <a:off x="9865242" y="3421764"/>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188104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6" name="Footer Placeholder 5"/>
          <p:cNvSpPr>
            <a:spLocks noGrp="1"/>
          </p:cNvSpPr>
          <p:nvPr>
            <p:ph type="ftr" sz="quarter" idx="11"/>
          </p:nvPr>
        </p:nvSpPr>
        <p:spPr>
          <a:xfrm>
            <a:off x="9865242" y="342176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264340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60391" y="47455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6" name="Footer Placeholder 5"/>
          <p:cNvSpPr>
            <a:spLocks noGrp="1"/>
          </p:cNvSpPr>
          <p:nvPr>
            <p:ph type="ftr" sz="quarter" idx="11"/>
          </p:nvPr>
        </p:nvSpPr>
        <p:spPr>
          <a:xfrm>
            <a:off x="9865242" y="3421764"/>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23961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202156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260155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191116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4212080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1044304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205159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465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280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81782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4536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008A31-E835-4423-ACA8-8E4E935A32B5}" type="datetimeFigureOut">
              <a:rPr lang="en-US" smtClean="0"/>
              <a:t>8/19/2013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D0D2EC-9EC5-4B08-8C85-1C590AFD0C42}" type="slidenum">
              <a:rPr lang="en-US" smtClean="0"/>
              <a:t>‹#›</a:t>
            </a:fld>
            <a:endParaRPr lang="en-US"/>
          </a:p>
        </p:txBody>
      </p:sp>
    </p:spTree>
    <p:extLst>
      <p:ext uri="{BB962C8B-B14F-4D97-AF65-F5344CB8AC3E}">
        <p14:creationId xmlns:p14="http://schemas.microsoft.com/office/powerpoint/2010/main" val="23382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100566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66603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5" name="Footer Placeholder 4"/>
          <p:cNvSpPr>
            <a:spLocks noGrp="1"/>
          </p:cNvSpPr>
          <p:nvPr>
            <p:ph type="ftr" sz="quarter" idx="11"/>
          </p:nvPr>
        </p:nvSpPr>
        <p:spPr>
          <a:xfrm>
            <a:off x="9865242" y="3421764"/>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187820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1520455"/>
            <a:ext cx="7772400" cy="609563"/>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382772" y="220625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37567" y="220625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6" name="Footer Placeholder 5"/>
          <p:cNvSpPr>
            <a:spLocks noGrp="1"/>
          </p:cNvSpPr>
          <p:nvPr>
            <p:ph type="ftr" sz="quarter" idx="11"/>
          </p:nvPr>
        </p:nvSpPr>
        <p:spPr>
          <a:xfrm>
            <a:off x="9865242" y="3421764"/>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402738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4037" y="189661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2140" y="264270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98188" y="19072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5658" y="264270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18536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10239153" y="5962946"/>
            <a:ext cx="2133600" cy="365125"/>
          </a:xfrm>
          <a:prstGeom prst="rect">
            <a:avLst/>
          </a:prstGeom>
        </p:spPr>
        <p:txBody>
          <a:bodyPr/>
          <a:lstStyle/>
          <a:p>
            <a:fld id="{5E2F9563-9E9C-49C5-8F84-3EA2E69C01CA}" type="datetimeFigureOut">
              <a:rPr lang="en-CA" smtClean="0"/>
              <a:t>19/08/2013</a:t>
            </a:fld>
            <a:endParaRPr lang="en-CA"/>
          </a:p>
        </p:txBody>
      </p:sp>
      <p:sp>
        <p:nvSpPr>
          <p:cNvPr id="4" name="Footer Placeholder 3"/>
          <p:cNvSpPr>
            <a:spLocks noGrp="1"/>
          </p:cNvSpPr>
          <p:nvPr>
            <p:ph type="ftr" sz="quarter" idx="11"/>
          </p:nvPr>
        </p:nvSpPr>
        <p:spPr>
          <a:xfrm>
            <a:off x="9865242" y="3421764"/>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10274595" y="4197940"/>
            <a:ext cx="2133600" cy="365125"/>
          </a:xfrm>
          <a:prstGeom prst="rect">
            <a:avLst/>
          </a:prstGeom>
        </p:spPr>
        <p:txBody>
          <a:bodyPr/>
          <a:lstStyle/>
          <a:p>
            <a:fld id="{9C35F7B7-AB21-46EF-825F-43372F270AFF}" type="slidenum">
              <a:rPr lang="en-CA" smtClean="0"/>
              <a:t>‹#›</a:t>
            </a:fld>
            <a:endParaRPr lang="en-CA"/>
          </a:p>
        </p:txBody>
      </p:sp>
    </p:spTree>
    <p:extLst>
      <p:ext uri="{BB962C8B-B14F-4D97-AF65-F5344CB8AC3E}">
        <p14:creationId xmlns:p14="http://schemas.microsoft.com/office/powerpoint/2010/main" val="3909371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 y="0"/>
            <a:ext cx="9144000" cy="1649201"/>
          </a:xfrm>
          <a:prstGeom prst="rect">
            <a:avLst/>
          </a:prstGeom>
        </p:spPr>
      </p:pic>
      <p:sp>
        <p:nvSpPr>
          <p:cNvPr id="2" name="Title Placeholder 1"/>
          <p:cNvSpPr>
            <a:spLocks noGrp="1"/>
          </p:cNvSpPr>
          <p:nvPr>
            <p:ph type="title"/>
          </p:nvPr>
        </p:nvSpPr>
        <p:spPr>
          <a:xfrm>
            <a:off x="-2" y="1461976"/>
            <a:ext cx="2604977" cy="3200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1435394"/>
            <a:ext cx="2615608" cy="54226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3" y="1817579"/>
            <a:ext cx="2604974" cy="504042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userDrawn="1"/>
        </p:nvSpPr>
        <p:spPr>
          <a:xfrm>
            <a:off x="1" y="1482751"/>
            <a:ext cx="2604976" cy="332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userDrawn="1"/>
        </p:nvCxnSpPr>
        <p:spPr>
          <a:xfrm flipV="1">
            <a:off x="0" y="1408814"/>
            <a:ext cx="9144000" cy="5316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31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ctr" defTabSz="914400" rtl="0" eaLnBrk="1" latinLnBrk="0" hangingPunct="1">
        <a:spcBef>
          <a:spcPct val="0"/>
        </a:spcBef>
        <a:buNone/>
        <a:defRPr sz="9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9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900" b="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9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900" b="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9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30619" y="1775636"/>
            <a:ext cx="8282761" cy="426365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1649201"/>
          </a:xfrm>
          <a:prstGeom prst="rect">
            <a:avLst/>
          </a:prstGeom>
        </p:spPr>
      </p:pic>
      <p:cxnSp>
        <p:nvCxnSpPr>
          <p:cNvPr id="9" name="Straight Connector 8"/>
          <p:cNvCxnSpPr/>
          <p:nvPr userDrawn="1"/>
        </p:nvCxnSpPr>
        <p:spPr>
          <a:xfrm flipV="1">
            <a:off x="0" y="1446026"/>
            <a:ext cx="9144000" cy="5316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568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457200" indent="-457200" algn="l" defTabSz="914400" rtl="0" eaLnBrk="1" latinLnBrk="0" hangingPunct="1">
        <a:spcBef>
          <a:spcPct val="20000"/>
        </a:spcBef>
        <a:buFont typeface="Wingdings" pitchFamily="2" charset="2"/>
        <a:buChar char="Ø"/>
        <a:defRPr sz="3200" kern="1200">
          <a:solidFill>
            <a:schemeClr val="tx1"/>
          </a:solidFill>
          <a:latin typeface="+mn-lt"/>
          <a:ea typeface="+mn-ea"/>
          <a:cs typeface="+mn-cs"/>
        </a:defRPr>
      </a:lvl1pPr>
      <a:lvl2pPr marL="914400" indent="-4572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endParaRPr lang="en-CA" b="1" i="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725" y="2256539"/>
            <a:ext cx="4400550" cy="7810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649201"/>
          </a:xfrm>
          <a:prstGeom prst="rect">
            <a:avLst/>
          </a:prstGeom>
        </p:spPr>
      </p:pic>
      <p:cxnSp>
        <p:nvCxnSpPr>
          <p:cNvPr id="12" name="Straight Connector 11"/>
          <p:cNvCxnSpPr/>
          <p:nvPr/>
        </p:nvCxnSpPr>
        <p:spPr>
          <a:xfrm>
            <a:off x="0" y="1499191"/>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43740" y="3593805"/>
            <a:ext cx="5879804" cy="1015663"/>
          </a:xfrm>
          <a:prstGeom prst="rect">
            <a:avLst/>
          </a:prstGeom>
          <a:noFill/>
        </p:spPr>
        <p:txBody>
          <a:bodyPr wrap="square" rtlCol="0">
            <a:spAutoFit/>
          </a:bodyPr>
          <a:lstStyle/>
          <a:p>
            <a:pPr algn="ctr"/>
            <a:r>
              <a:rPr lang="en-CA" sz="6000" b="1" dirty="0" smtClean="0">
                <a:effectLst>
                  <a:outerShdw blurRad="38100" dist="38100" dir="2700000" algn="tl">
                    <a:srgbClr val="000000">
                      <a:alpha val="43137"/>
                    </a:srgbClr>
                  </a:outerShdw>
                </a:effectLst>
              </a:rPr>
              <a:t>Notes on the data</a:t>
            </a:r>
            <a:endParaRPr lang="en-CA"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552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Relationship between OFOD and TFS</a:t>
            </a:r>
            <a:endParaRPr lang="en-US" dirty="0"/>
          </a:p>
        </p:txBody>
      </p:sp>
      <p:sp>
        <p:nvSpPr>
          <p:cNvPr id="3" name="Content Placeholder 2"/>
          <p:cNvSpPr>
            <a:spLocks noGrp="1"/>
          </p:cNvSpPr>
          <p:nvPr>
            <p:ph idx="1"/>
          </p:nvPr>
        </p:nvSpPr>
        <p:spPr/>
        <p:txBody>
          <a:bodyPr>
            <a:normAutofit/>
          </a:bodyPr>
          <a:lstStyle/>
          <a:p>
            <a:pPr marL="0" indent="0">
              <a:buNone/>
            </a:pPr>
            <a:r>
              <a:rPr lang="en-CA" dirty="0"/>
              <a:t>The best way to illustrate the relationship between the data reported on each one of the two reporting Forms, OFOD and TFS, is through a simple example. </a:t>
            </a:r>
          </a:p>
          <a:p>
            <a:pPr marL="0" indent="0">
              <a:buNone/>
            </a:pPr>
            <a:r>
              <a:rPr lang="en-CA" dirty="0"/>
              <a:t>Let us assume that there is a flight PA 001 with the following itinerary:</a:t>
            </a:r>
          </a:p>
          <a:p>
            <a:pPr marL="0" indent="0">
              <a:buNone/>
            </a:pPr>
            <a:endParaRPr lang="en-CA" dirty="0"/>
          </a:p>
          <a:p>
            <a:pPr marL="0" indent="0">
              <a:buNone/>
            </a:pPr>
            <a:r>
              <a:rPr lang="en-CA" b="1" dirty="0"/>
              <a:t>New York (NYC) - Miami (MIA) - Lima (LIM)  - Santiago de Chile (SCL)</a:t>
            </a:r>
          </a:p>
          <a:p>
            <a:pPr marL="0" indent="0">
              <a:buNone/>
            </a:pPr>
            <a:endParaRPr lang="en-CA" dirty="0"/>
          </a:p>
          <a:p>
            <a:pPr marL="0" indent="0">
              <a:buNone/>
            </a:pPr>
            <a:r>
              <a:rPr lang="en-CA" dirty="0"/>
              <a:t>where PA is a carrier with principal place of business in the United States. For the purpose of this exercise also assume no traffic restrictions apply. The flight is performed with a Boeing 767-200 with 216 seats and a total payload capacity of 31 tonnes. </a:t>
            </a:r>
          </a:p>
          <a:p>
            <a:pPr marL="0" indent="0">
              <a:buNone/>
            </a:pPr>
            <a:endParaRPr lang="en-CA" dirty="0"/>
          </a:p>
          <a:p>
            <a:pPr marL="0" indent="0">
              <a:buNone/>
            </a:pPr>
            <a:r>
              <a:rPr lang="en-CA" dirty="0"/>
              <a:t>(Please note that air carrier and flight data are fictitious).</a:t>
            </a:r>
          </a:p>
        </p:txBody>
      </p:sp>
      <p:sp>
        <p:nvSpPr>
          <p:cNvPr id="4" name="TextBox 3"/>
          <p:cNvSpPr txBox="1"/>
          <p:nvPr/>
        </p:nvSpPr>
        <p:spPr>
          <a:xfrm>
            <a:off x="2913320" y="2191419"/>
            <a:ext cx="1265275" cy="369332"/>
          </a:xfrm>
          <a:prstGeom prst="rect">
            <a:avLst/>
          </a:prstGeom>
          <a:noFill/>
        </p:spPr>
        <p:txBody>
          <a:bodyPr wrap="square" rtlCol="0">
            <a:spAutoFit/>
          </a:bodyPr>
          <a:lstStyle/>
          <a:p>
            <a:r>
              <a:rPr lang="en-GB" dirty="0" smtClean="0"/>
              <a:t>Flight data</a:t>
            </a:r>
            <a:endParaRPr lang="en-GB" dirty="0"/>
          </a:p>
        </p:txBody>
      </p:sp>
      <p:sp>
        <p:nvSpPr>
          <p:cNvPr id="5" name="TextBox 4"/>
          <p:cNvSpPr txBox="1"/>
          <p:nvPr/>
        </p:nvSpPr>
        <p:spPr>
          <a:xfrm>
            <a:off x="2913320" y="1709040"/>
            <a:ext cx="3083442" cy="369332"/>
          </a:xfrm>
          <a:prstGeom prst="rect">
            <a:avLst/>
          </a:prstGeom>
          <a:noFill/>
        </p:spPr>
        <p:txBody>
          <a:bodyPr wrap="square" rtlCol="0">
            <a:spAutoFit/>
          </a:bodyPr>
          <a:lstStyle/>
          <a:p>
            <a:r>
              <a:rPr lang="en-GB" b="1" dirty="0" smtClean="0"/>
              <a:t>Air carrier</a:t>
            </a:r>
            <a:r>
              <a:rPr lang="en-GB" dirty="0" smtClean="0"/>
              <a:t>:  PA (United States)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305" y="2692996"/>
            <a:ext cx="6111249" cy="100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851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Relationship (cont.)</a:t>
            </a:r>
            <a:endParaRPr lang="en-US" dirty="0"/>
          </a:p>
        </p:txBody>
      </p:sp>
      <p:sp>
        <p:nvSpPr>
          <p:cNvPr id="3" name="Content Placeholder 2"/>
          <p:cNvSpPr>
            <a:spLocks noGrp="1"/>
          </p:cNvSpPr>
          <p:nvPr>
            <p:ph idx="1"/>
          </p:nvPr>
        </p:nvSpPr>
        <p:spPr/>
        <p:txBody>
          <a:bodyPr/>
          <a:lstStyle/>
          <a:p>
            <a:pPr marL="0" indent="0">
              <a:buNone/>
            </a:pPr>
            <a:r>
              <a:rPr lang="en-GB" dirty="0"/>
              <a:t>The OFOD traffic data for flight PA 001 shows that:</a:t>
            </a:r>
          </a:p>
          <a:p>
            <a:pPr marL="0" indent="0">
              <a:buNone/>
            </a:pPr>
            <a:endParaRPr lang="en-GB" dirty="0"/>
          </a:p>
          <a:p>
            <a:pPr>
              <a:buFont typeface="Wingdings" pitchFamily="2" charset="2"/>
              <a:buChar char="v"/>
            </a:pPr>
            <a:r>
              <a:rPr lang="en-GB" dirty="0"/>
              <a:t>165 passengers boarded the aircraft in NYC: 110 with destination MIA, 20 with destination LIM and 35 with destination SCL</a:t>
            </a:r>
          </a:p>
          <a:p>
            <a:pPr>
              <a:buFont typeface="Wingdings" pitchFamily="2" charset="2"/>
              <a:buChar char="v"/>
            </a:pPr>
            <a:endParaRPr lang="en-GB" dirty="0"/>
          </a:p>
          <a:p>
            <a:pPr>
              <a:buFont typeface="Wingdings" pitchFamily="2" charset="2"/>
              <a:buChar char="v"/>
            </a:pPr>
            <a:r>
              <a:rPr lang="en-GB" dirty="0"/>
              <a:t>120 passengers boarded the aircraft in MIA: 40 with destination LIM and 80 with destination SCL</a:t>
            </a:r>
          </a:p>
          <a:p>
            <a:pPr>
              <a:buFont typeface="Wingdings" pitchFamily="2" charset="2"/>
              <a:buChar char="v"/>
            </a:pPr>
            <a:endParaRPr lang="en-GB" dirty="0"/>
          </a:p>
          <a:p>
            <a:pPr>
              <a:buFont typeface="Wingdings" pitchFamily="2" charset="2"/>
              <a:buChar char="v"/>
            </a:pPr>
            <a:r>
              <a:rPr lang="en-GB" dirty="0"/>
              <a:t>30 passengers boarded the aircraft in LIM with destination SCL</a:t>
            </a:r>
          </a:p>
          <a:p>
            <a:pPr marL="0" indent="0">
              <a:buNone/>
            </a:pPr>
            <a:endParaRPr lang="en-GB" dirty="0"/>
          </a:p>
          <a:p>
            <a:pPr marL="0" indent="0">
              <a:buNone/>
            </a:pPr>
            <a:r>
              <a:rPr lang="en-GB" dirty="0"/>
              <a:t>The table also shows the OFOD traffic for the freight carried on this flight</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193" y="3055679"/>
            <a:ext cx="5723564" cy="237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19960" y="1569560"/>
            <a:ext cx="1937297" cy="369332"/>
          </a:xfrm>
          <a:prstGeom prst="rect">
            <a:avLst/>
          </a:prstGeom>
          <a:noFill/>
        </p:spPr>
        <p:txBody>
          <a:bodyPr wrap="square" rtlCol="0">
            <a:spAutoFit/>
          </a:bodyPr>
          <a:lstStyle/>
          <a:p>
            <a:r>
              <a:rPr lang="en-GB" b="1" dirty="0" smtClean="0"/>
              <a:t>OFOD traffic data</a:t>
            </a:r>
            <a:endParaRPr lang="en-GB"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193" y="2117209"/>
            <a:ext cx="28479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523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Relationship (cont.)</a:t>
            </a:r>
            <a:endParaRPr lang="en-US" dirty="0"/>
          </a:p>
        </p:txBody>
      </p:sp>
      <p:sp>
        <p:nvSpPr>
          <p:cNvPr id="3" name="Content Placeholder 2"/>
          <p:cNvSpPr>
            <a:spLocks noGrp="1"/>
          </p:cNvSpPr>
          <p:nvPr>
            <p:ph idx="1"/>
          </p:nvPr>
        </p:nvSpPr>
        <p:spPr/>
        <p:txBody>
          <a:bodyPr/>
          <a:lstStyle/>
          <a:p>
            <a:pPr marL="0" indent="0">
              <a:buNone/>
            </a:pPr>
            <a:r>
              <a:rPr lang="en-CA" dirty="0"/>
              <a:t>The </a:t>
            </a:r>
            <a:r>
              <a:rPr lang="en-CA" dirty="0" smtClean="0"/>
              <a:t>table </a:t>
            </a:r>
            <a:r>
              <a:rPr lang="en-CA" dirty="0"/>
              <a:t>on the right shows for our example how the OFOD passenger traffic can be mapped into the TFS data. The TFS table shows the three flight stages of flight PA001. Under each flight stage heading one has to place the passengers numbers which are on board the aircraft during that flight stage. </a:t>
            </a:r>
          </a:p>
          <a:p>
            <a:pPr marL="0" indent="0">
              <a:buNone/>
            </a:pPr>
            <a:endParaRPr lang="en-CA" dirty="0"/>
          </a:p>
          <a:p>
            <a:pPr marL="0" indent="0">
              <a:buNone/>
            </a:pPr>
            <a:r>
              <a:rPr lang="en-CA" dirty="0"/>
              <a:t>Lets take all the passengers departing from NYC. All these passengers, adding up to 165, must appear on the flight stage NYC – MIA. </a:t>
            </a:r>
          </a:p>
          <a:p>
            <a:pPr marL="0" indent="0">
              <a:buNone/>
            </a:pPr>
            <a:endParaRPr lang="en-CA" dirty="0"/>
          </a:p>
          <a:p>
            <a:pPr marL="0" indent="0">
              <a:buNone/>
            </a:pPr>
            <a:r>
              <a:rPr lang="en-CA" dirty="0"/>
              <a:t>The next stage is MIA – LIM. The 110 passengers that were going from NYC to MIA are no longer there as they all disembarked in MIA. Those going from NYC to LIM and SCL are still on-board. In addition we now must include the passengers which boarded this flight in MIA also for LIM and SCL. Hence the number of passengers on this flight stage are 175.</a:t>
            </a:r>
          </a:p>
          <a:p>
            <a:pPr marL="0" indent="0">
              <a:buNone/>
            </a:pPr>
            <a:r>
              <a:rPr lang="en-CA" dirty="0"/>
              <a:t>Finally, for the last stage the number of passengers on board are 145.</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322" y="3172157"/>
            <a:ext cx="6376987" cy="225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14117" y="1617552"/>
            <a:ext cx="3608360" cy="369332"/>
          </a:xfrm>
          <a:prstGeom prst="rect">
            <a:avLst/>
          </a:prstGeom>
        </p:spPr>
        <p:txBody>
          <a:bodyPr wrap="none">
            <a:spAutoFit/>
          </a:bodyPr>
          <a:lstStyle/>
          <a:p>
            <a:r>
              <a:rPr lang="en-CA" dirty="0"/>
              <a:t>Relationship between OFOD and TFS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322" y="2185987"/>
            <a:ext cx="28479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1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 carrier traffic</a:t>
            </a:r>
            <a:endParaRPr lang="en-US" dirty="0"/>
          </a:p>
        </p:txBody>
      </p:sp>
      <p:sp>
        <p:nvSpPr>
          <p:cNvPr id="4" name="Content Placeholder 3"/>
          <p:cNvSpPr>
            <a:spLocks noGrp="1"/>
          </p:cNvSpPr>
          <p:nvPr>
            <p:ph idx="1"/>
          </p:nvPr>
        </p:nvSpPr>
        <p:spPr/>
        <p:txBody>
          <a:bodyPr/>
          <a:lstStyle/>
          <a:p>
            <a:pPr marL="0" indent="0">
              <a:buNone/>
            </a:pPr>
            <a:r>
              <a:rPr lang="en-GB" dirty="0" smtClean="0"/>
              <a:t>The bottom table on the right shows what the data for flight PA001 would look like in the air carrier traffic module, which in ICAO is referred to as Form A.</a:t>
            </a:r>
          </a:p>
          <a:p>
            <a:pPr marL="0" indent="0">
              <a:buNone/>
            </a:pPr>
            <a:endParaRPr lang="en-GB" dirty="0"/>
          </a:p>
          <a:p>
            <a:pPr marL="0" indent="0">
              <a:buNone/>
            </a:pPr>
            <a:r>
              <a:rPr lang="en-GB" dirty="0" smtClean="0"/>
              <a:t>The number of passengers and freight carried </a:t>
            </a:r>
            <a:r>
              <a:rPr lang="en-GB" dirty="0" smtClean="0"/>
              <a:t>come </a:t>
            </a:r>
            <a:r>
              <a:rPr lang="en-GB" dirty="0" smtClean="0"/>
              <a:t>from the OFOD data shown for flight PA001.</a:t>
            </a:r>
          </a:p>
          <a:p>
            <a:pPr marL="0" indent="0">
              <a:buNone/>
            </a:pPr>
            <a:endParaRPr lang="en-GB" dirty="0"/>
          </a:p>
          <a:p>
            <a:pPr marL="0" indent="0">
              <a:buNone/>
            </a:pPr>
            <a:r>
              <a:rPr lang="en-GB" dirty="0" smtClean="0"/>
              <a:t>Now taking </a:t>
            </a:r>
            <a:r>
              <a:rPr lang="en-GB" dirty="0"/>
              <a:t>the TFS data for flight PA001 and adding the flight stage distance and the block hours one can complete the data required for </a:t>
            </a:r>
            <a:r>
              <a:rPr lang="en-GB" dirty="0" smtClean="0"/>
              <a:t>the air carrier traffic module.</a:t>
            </a:r>
          </a:p>
          <a:p>
            <a:pPr marL="0" indent="0">
              <a:buNone/>
            </a:pPr>
            <a:endParaRPr lang="en-GB" dirty="0" smtClean="0"/>
          </a:p>
          <a:p>
            <a:pPr marL="0" indent="0">
              <a:buNone/>
            </a:pPr>
            <a:r>
              <a:rPr lang="en-GB" dirty="0" smtClean="0"/>
              <a:t>Using the same criteria </a:t>
            </a:r>
            <a:r>
              <a:rPr lang="en-CA" dirty="0" smtClean="0"/>
              <a:t>and applying the appropriate passenger mass plus baggage (for this example 100kg), one can then complete the rest of the table. </a:t>
            </a:r>
          </a:p>
          <a:p>
            <a:pPr marL="0" indent="0">
              <a:buNone/>
            </a:pPr>
            <a:endParaRPr lang="en-CA" dirty="0"/>
          </a:p>
          <a:p>
            <a:pPr marL="0" indent="0">
              <a:buNone/>
            </a:pPr>
            <a:r>
              <a:rPr lang="en-CA" dirty="0" smtClean="0"/>
              <a:t>The </a:t>
            </a:r>
            <a:r>
              <a:rPr lang="en-CA" dirty="0" smtClean="0"/>
              <a:t>load factors are derived from the traffic data in the table.</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441" y="1547147"/>
            <a:ext cx="5571461" cy="513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831" y="1959560"/>
            <a:ext cx="6230680" cy="100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983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US" dirty="0"/>
          </a:p>
        </p:txBody>
      </p:sp>
      <p:sp>
        <p:nvSpPr>
          <p:cNvPr id="3" name="Content Placeholder 2"/>
          <p:cNvSpPr>
            <a:spLocks noGrp="1"/>
          </p:cNvSpPr>
          <p:nvPr>
            <p:ph idx="1"/>
          </p:nvPr>
        </p:nvSpPr>
        <p:spPr/>
        <p:txBody>
          <a:bodyPr/>
          <a:lstStyle/>
          <a:p>
            <a:pPr marL="0" indent="0">
              <a:buNone/>
            </a:pPr>
            <a:r>
              <a:rPr lang="en-CA" dirty="0" smtClean="0"/>
              <a:t>The relationship between  OFOD, TFS and the air carrier traffic module (form A) can be summarised by the tables shown on the right.</a:t>
            </a:r>
            <a:endParaRPr lang="en-US" dirty="0"/>
          </a:p>
        </p:txBody>
      </p:sp>
      <p:sp>
        <p:nvSpPr>
          <p:cNvPr id="4" name="TextBox 3"/>
          <p:cNvSpPr txBox="1"/>
          <p:nvPr/>
        </p:nvSpPr>
        <p:spPr>
          <a:xfrm>
            <a:off x="4005923" y="1575765"/>
            <a:ext cx="3817897" cy="369332"/>
          </a:xfrm>
          <a:prstGeom prst="rect">
            <a:avLst/>
          </a:prstGeom>
          <a:noFill/>
        </p:spPr>
        <p:txBody>
          <a:bodyPr wrap="square" rtlCol="0">
            <a:spAutoFit/>
          </a:bodyPr>
          <a:lstStyle/>
          <a:p>
            <a:r>
              <a:rPr lang="en-GB" b="1" dirty="0" smtClean="0"/>
              <a:t>Relationship between Forms B and A</a:t>
            </a:r>
            <a:endParaRPr lang="en-GB" b="1" dirty="0"/>
          </a:p>
        </p:txBody>
      </p:sp>
      <p:sp>
        <p:nvSpPr>
          <p:cNvPr id="5" name="TextBox 4"/>
          <p:cNvSpPr txBox="1"/>
          <p:nvPr/>
        </p:nvSpPr>
        <p:spPr>
          <a:xfrm>
            <a:off x="4063098" y="3687761"/>
            <a:ext cx="3773096" cy="369332"/>
          </a:xfrm>
          <a:prstGeom prst="rect">
            <a:avLst/>
          </a:prstGeom>
          <a:noFill/>
        </p:spPr>
        <p:txBody>
          <a:bodyPr wrap="square" rtlCol="0">
            <a:spAutoFit/>
          </a:bodyPr>
          <a:lstStyle/>
          <a:p>
            <a:r>
              <a:rPr lang="en-GB" b="1" dirty="0" smtClean="0"/>
              <a:t>Relationship between Forms C and A</a:t>
            </a:r>
            <a:endParaRPr lang="en-GB"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080" y="2139806"/>
            <a:ext cx="6198781" cy="137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256" y="4189479"/>
            <a:ext cx="6198781" cy="2413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64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 carrier traffic module</a:t>
            </a:r>
            <a:endParaRPr lang="en-US" dirty="0"/>
          </a:p>
        </p:txBody>
      </p:sp>
      <p:sp>
        <p:nvSpPr>
          <p:cNvPr id="3" name="Content Placeholder 2"/>
          <p:cNvSpPr>
            <a:spLocks noGrp="1"/>
          </p:cNvSpPr>
          <p:nvPr>
            <p:ph idx="1"/>
          </p:nvPr>
        </p:nvSpPr>
        <p:spPr/>
        <p:txBody>
          <a:bodyPr/>
          <a:lstStyle/>
          <a:p>
            <a:pPr marL="0" indent="0">
              <a:buNone/>
            </a:pPr>
            <a:r>
              <a:rPr lang="en-GB" dirty="0"/>
              <a:t>The air carrier traffic data are classified into international and domestic flight stages for</a:t>
            </a:r>
            <a:r>
              <a:rPr lang="en-GB" dirty="0" smtClean="0"/>
              <a:t>:</a:t>
            </a:r>
          </a:p>
          <a:p>
            <a:pPr marL="0" indent="0">
              <a:buNone/>
            </a:pPr>
            <a:endParaRPr lang="en-GB" dirty="0"/>
          </a:p>
          <a:p>
            <a:pPr>
              <a:buFont typeface="Wingdings" pitchFamily="2" charset="2"/>
              <a:buChar char="v"/>
            </a:pPr>
            <a:r>
              <a:rPr lang="en-GB" b="1" dirty="0"/>
              <a:t>All services</a:t>
            </a:r>
            <a:r>
              <a:rPr lang="en-GB" dirty="0"/>
              <a:t>: i.e. covering passenger services (carrying </a:t>
            </a:r>
            <a:r>
              <a:rPr lang="en-GB" dirty="0" smtClean="0"/>
              <a:t>passengers </a:t>
            </a:r>
            <a:r>
              <a:rPr lang="en-GB" dirty="0"/>
              <a:t>freight and mail) </a:t>
            </a:r>
            <a:r>
              <a:rPr lang="en-GB" b="1" dirty="0"/>
              <a:t>and</a:t>
            </a:r>
            <a:r>
              <a:rPr lang="en-GB" dirty="0"/>
              <a:t> all-freight services; </a:t>
            </a:r>
            <a:r>
              <a:rPr lang="en-GB" dirty="0" smtClean="0"/>
              <a:t>and</a:t>
            </a:r>
          </a:p>
          <a:p>
            <a:pPr>
              <a:buFont typeface="Wingdings" pitchFamily="2" charset="2"/>
              <a:buChar char="v"/>
            </a:pPr>
            <a:endParaRPr lang="en-GB" dirty="0"/>
          </a:p>
          <a:p>
            <a:pPr>
              <a:buFont typeface="Wingdings" pitchFamily="2" charset="2"/>
              <a:buChar char="v"/>
            </a:pPr>
            <a:r>
              <a:rPr lang="en-GB" b="1" dirty="0"/>
              <a:t>All-freight services</a:t>
            </a:r>
            <a:r>
              <a:rPr lang="en-GB" dirty="0"/>
              <a:t>, i.e. services operated by aircraft  dedicated to the carriage of </a:t>
            </a:r>
            <a:r>
              <a:rPr lang="en-GB" dirty="0" smtClean="0"/>
              <a:t>freight</a:t>
            </a:r>
          </a:p>
          <a:p>
            <a:pPr>
              <a:buFont typeface="Wingdings" pitchFamily="2" charset="2"/>
              <a:buChar char="v"/>
            </a:pPr>
            <a:endParaRPr lang="en-GB" dirty="0"/>
          </a:p>
          <a:p>
            <a:pPr marL="0" indent="0">
              <a:buNone/>
            </a:pPr>
            <a:r>
              <a:rPr lang="en-GB" dirty="0"/>
              <a:t>In addition the revenue flights identified above are further subdivided into scheduled and non-scheduled revenue flights.</a:t>
            </a:r>
            <a:endParaRPr lang="en-US" dirty="0"/>
          </a:p>
        </p:txBody>
      </p:sp>
      <p:sp>
        <p:nvSpPr>
          <p:cNvPr id="4" name="TextBox 3"/>
          <p:cNvSpPr txBox="1"/>
          <p:nvPr/>
        </p:nvSpPr>
        <p:spPr>
          <a:xfrm>
            <a:off x="2919896" y="1514478"/>
            <a:ext cx="5480009" cy="369332"/>
          </a:xfrm>
          <a:prstGeom prst="rect">
            <a:avLst/>
          </a:prstGeom>
          <a:noFill/>
        </p:spPr>
        <p:txBody>
          <a:bodyPr wrap="square" rtlCol="0">
            <a:spAutoFit/>
          </a:bodyPr>
          <a:lstStyle/>
          <a:p>
            <a:r>
              <a:rPr lang="en-GB" b="1" dirty="0" smtClean="0"/>
              <a:t>System wide commercial air carrier traffic data - Form A</a:t>
            </a:r>
            <a:endParaRPr lang="en-GB" b="1"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319" y="2008782"/>
            <a:ext cx="4625164" cy="268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624" y="4711465"/>
            <a:ext cx="4603249" cy="199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840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issues</a:t>
            </a:r>
            <a:endParaRPr lang="en-CA" dirty="0"/>
          </a:p>
        </p:txBody>
      </p:sp>
      <p:sp>
        <p:nvSpPr>
          <p:cNvPr id="3" name="Content Placeholder 2"/>
          <p:cNvSpPr>
            <a:spLocks noGrp="1"/>
          </p:cNvSpPr>
          <p:nvPr>
            <p:ph idx="1"/>
          </p:nvPr>
        </p:nvSpPr>
        <p:spPr/>
        <p:txBody>
          <a:bodyPr/>
          <a:lstStyle/>
          <a:p>
            <a:pPr marL="0" indent="0">
              <a:buNone/>
            </a:pPr>
            <a:r>
              <a:rPr lang="en-GB" dirty="0"/>
              <a:t>As a United Nations specialized agency ICAO members are States. Consequently statistics are primarily collected from a State point of view and are published under each State name. With globalization, some air carrier companies no longer serve as a flag carrier of a single State but may also own subsidiaries which are carriers of other States, for example, LAN Airlines. </a:t>
            </a:r>
            <a:endParaRPr lang="en-CA" dirty="0"/>
          </a:p>
          <a:p>
            <a:pPr marL="0" indent="0">
              <a:buNone/>
            </a:pPr>
            <a:endParaRPr lang="en-GB" dirty="0" smtClean="0"/>
          </a:p>
          <a:p>
            <a:pPr marL="0" indent="0">
              <a:buNone/>
            </a:pPr>
            <a:r>
              <a:rPr lang="en-GB" dirty="0" smtClean="0"/>
              <a:t>This </a:t>
            </a:r>
            <a:r>
              <a:rPr lang="en-GB" dirty="0"/>
              <a:t>carrier started out as the national carrier of Chile. Today it has subsidiaries based in four other Latin American countries: Argentina, Colombia, Ecuador and Peru. For ICAO statistics each of these States has to submit the data for the LAN Airlines subsidiary based in their State, namely: LAN Argentina, LAN Colombia, LAN Ecuador and LAN Peru. Their traffic will then be shown under the appropriate State. Users should therefore be aware of this when comparing data published by ICAO and those presented by other entities as the latter may show consolidated traffic data for LAN Airlines as a single entity.</a:t>
            </a:r>
            <a:endParaRPr lang="en-CA" dirty="0"/>
          </a:p>
        </p:txBody>
      </p:sp>
      <p:sp>
        <p:nvSpPr>
          <p:cNvPr id="4" name="TextBox 3"/>
          <p:cNvSpPr txBox="1"/>
          <p:nvPr/>
        </p:nvSpPr>
        <p:spPr>
          <a:xfrm>
            <a:off x="3306723" y="1613341"/>
            <a:ext cx="4561367" cy="369332"/>
          </a:xfrm>
          <a:prstGeom prst="rect">
            <a:avLst/>
          </a:prstGeom>
          <a:noFill/>
        </p:spPr>
        <p:txBody>
          <a:bodyPr wrap="square" rtlCol="0">
            <a:spAutoFit/>
          </a:bodyPr>
          <a:lstStyle/>
          <a:p>
            <a:r>
              <a:rPr lang="en-CA" b="1" dirty="0" smtClean="0"/>
              <a:t>Air carrier with subsidiaries in different States </a:t>
            </a:r>
            <a:endParaRPr lang="en-US"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335" y="2067733"/>
            <a:ext cx="4284145" cy="439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932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issues (cont.)</a:t>
            </a:r>
            <a:endParaRPr lang="en-CA" dirty="0"/>
          </a:p>
        </p:txBody>
      </p:sp>
      <p:sp>
        <p:nvSpPr>
          <p:cNvPr id="3" name="Content Placeholder 2"/>
          <p:cNvSpPr>
            <a:spLocks noGrp="1"/>
          </p:cNvSpPr>
          <p:nvPr>
            <p:ph idx="1"/>
          </p:nvPr>
        </p:nvSpPr>
        <p:spPr/>
        <p:txBody>
          <a:bodyPr/>
          <a:lstStyle/>
          <a:p>
            <a:pPr marL="0" indent="0">
              <a:buNone/>
            </a:pPr>
            <a:r>
              <a:rPr lang="en-US" b="1" i="1" dirty="0" smtClean="0"/>
              <a:t>Multinational carriers</a:t>
            </a:r>
          </a:p>
          <a:p>
            <a:pPr marL="0" indent="0">
              <a:buNone/>
            </a:pPr>
            <a:endParaRPr lang="en-US" dirty="0"/>
          </a:p>
          <a:p>
            <a:pPr marL="0" indent="0">
              <a:buNone/>
            </a:pPr>
            <a:r>
              <a:rPr lang="en-US" dirty="0"/>
              <a:t>In the past, needing to deal at a State level meant that traffic data for air carriers owned by a group of States, such as Gulf Air or SAS had to artificially be allocated to each of the countries which participated in the ownership of these carriers.  This allocation was done on the basis of the shares each country owned of the multinational carrier concerned. </a:t>
            </a:r>
            <a:endParaRPr lang="en-CA" dirty="0"/>
          </a:p>
          <a:p>
            <a:pPr marL="0" indent="0">
              <a:buNone/>
            </a:pPr>
            <a:endParaRPr lang="en-US" dirty="0" smtClean="0"/>
          </a:p>
          <a:p>
            <a:pPr marL="0" indent="0">
              <a:buNone/>
            </a:pPr>
            <a:r>
              <a:rPr lang="en-US" dirty="0" smtClean="0"/>
              <a:t>Gulf </a:t>
            </a:r>
            <a:r>
              <a:rPr lang="en-US" dirty="0"/>
              <a:t>Air </a:t>
            </a:r>
            <a:r>
              <a:rPr lang="en-US" dirty="0" smtClean="0"/>
              <a:t>originally owned by Bahrain, Oman, Qatari, and the United Arab Emirates (collectively identified as the Gulf State) is </a:t>
            </a:r>
            <a:r>
              <a:rPr lang="en-US" dirty="0"/>
              <a:t>now owned by a single State: Bahrain</a:t>
            </a:r>
            <a:r>
              <a:rPr lang="en-US" dirty="0" smtClean="0"/>
              <a:t>.</a:t>
            </a:r>
          </a:p>
          <a:p>
            <a:pPr marL="0" indent="0">
              <a:buNone/>
            </a:pPr>
            <a:endParaRPr lang="en-US" dirty="0" smtClean="0"/>
          </a:p>
          <a:p>
            <a:pPr marL="0" indent="0">
              <a:buNone/>
            </a:pPr>
            <a:r>
              <a:rPr lang="en-US" dirty="0" smtClean="0"/>
              <a:t>SAS </a:t>
            </a:r>
            <a:r>
              <a:rPr lang="en-US" dirty="0"/>
              <a:t>has been reorganized into four companies under the SAS Group name, Three of them, SAS Sweden, SAS Denmark, and SAS Norway are each located in one of the three Scandinavian countries and their traffic is published under the name of the States concerned. The fourth one, Scandinavian International has remained a multinational entity and as such its traffic is reallocated to the three Scandinavian countries in the proportion of their shareholding in the company.</a:t>
            </a:r>
            <a:endParaRPr lang="en-CA" dirty="0"/>
          </a:p>
          <a:p>
            <a:pPr marL="0" indent="0">
              <a:buNone/>
            </a:pP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863" y="2120897"/>
            <a:ext cx="4500784" cy="3198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41237" y="5443869"/>
            <a:ext cx="4444410" cy="646331"/>
          </a:xfrm>
          <a:prstGeom prst="rect">
            <a:avLst/>
          </a:prstGeom>
          <a:noFill/>
        </p:spPr>
        <p:txBody>
          <a:bodyPr wrap="square" rtlCol="0">
            <a:spAutoFit/>
          </a:bodyPr>
          <a:lstStyle/>
          <a:p>
            <a:r>
              <a:rPr lang="en-CA" dirty="0" smtClean="0"/>
              <a:t>Where </a:t>
            </a:r>
            <a:r>
              <a:rPr lang="en-CA" b="1" dirty="0" smtClean="0"/>
              <a:t>Scandinavia</a:t>
            </a:r>
            <a:r>
              <a:rPr lang="en-CA" dirty="0" smtClean="0"/>
              <a:t> is the collective name for:</a:t>
            </a:r>
          </a:p>
          <a:p>
            <a:r>
              <a:rPr lang="en-CA" dirty="0" smtClean="0"/>
              <a:t>Denmark + Norway + Sweden</a:t>
            </a:r>
            <a:endParaRPr lang="en-US" dirty="0"/>
          </a:p>
        </p:txBody>
      </p:sp>
      <p:sp>
        <p:nvSpPr>
          <p:cNvPr id="5" name="TextBox 4"/>
          <p:cNvSpPr txBox="1"/>
          <p:nvPr/>
        </p:nvSpPr>
        <p:spPr>
          <a:xfrm>
            <a:off x="3189767" y="1751565"/>
            <a:ext cx="4890977" cy="369332"/>
          </a:xfrm>
          <a:prstGeom prst="rect">
            <a:avLst/>
          </a:prstGeom>
          <a:noFill/>
        </p:spPr>
        <p:txBody>
          <a:bodyPr wrap="square" rtlCol="0">
            <a:spAutoFit/>
          </a:bodyPr>
          <a:lstStyle/>
          <a:p>
            <a:r>
              <a:rPr lang="en-CA" b="1" dirty="0" smtClean="0"/>
              <a:t>Air carrier partially owned by two or more States</a:t>
            </a:r>
            <a:endParaRPr lang="en-US" b="1" dirty="0"/>
          </a:p>
        </p:txBody>
      </p:sp>
    </p:spTree>
    <p:extLst>
      <p:ext uri="{BB962C8B-B14F-4D97-AF65-F5344CB8AC3E}">
        <p14:creationId xmlns:p14="http://schemas.microsoft.com/office/powerpoint/2010/main" val="2277727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 carrier finances module</a:t>
            </a:r>
            <a:endParaRPr lang="en-US" dirty="0"/>
          </a:p>
        </p:txBody>
      </p:sp>
      <p:sp>
        <p:nvSpPr>
          <p:cNvPr id="3" name="Content Placeholder 2"/>
          <p:cNvSpPr>
            <a:spLocks noGrp="1"/>
          </p:cNvSpPr>
          <p:nvPr>
            <p:ph idx="1"/>
          </p:nvPr>
        </p:nvSpPr>
        <p:spPr/>
        <p:txBody>
          <a:bodyPr/>
          <a:lstStyle/>
          <a:p>
            <a:pPr marL="0" indent="0">
              <a:buNone/>
            </a:pPr>
            <a:r>
              <a:rPr lang="en-CA" dirty="0"/>
              <a:t>In 1947,  ICAO introduced a data collection on air carrier financial data which would offer the possibility to </a:t>
            </a:r>
            <a:r>
              <a:rPr lang="en-CA" dirty="0" smtClean="0"/>
              <a:t>identify </a:t>
            </a:r>
            <a:r>
              <a:rPr lang="en-CA" dirty="0"/>
              <a:t>revenues and expenses and also allow them to be directly compared with the related traffic carried and capacity offered. </a:t>
            </a:r>
            <a:r>
              <a:rPr lang="en-CA" dirty="0" smtClean="0"/>
              <a:t>The </a:t>
            </a:r>
            <a:r>
              <a:rPr lang="en-CA" dirty="0"/>
              <a:t>latter allows to calculate the corresponding operating revenue yields and unit costs which can be used to evaluate the performance of the carrier concerned over time and also compare its figures with those from other air carriers</a:t>
            </a:r>
            <a:r>
              <a:rPr lang="en-CA" dirty="0" smtClean="0"/>
              <a:t>.</a:t>
            </a:r>
          </a:p>
          <a:p>
            <a:pPr marL="0" indent="0">
              <a:buNone/>
            </a:pPr>
            <a:endParaRPr lang="en-US" dirty="0" smtClean="0"/>
          </a:p>
          <a:p>
            <a:pPr marL="0" indent="0">
              <a:buNone/>
            </a:pPr>
            <a:r>
              <a:rPr lang="en-US" dirty="0" smtClean="0"/>
              <a:t>Commercial </a:t>
            </a:r>
            <a:r>
              <a:rPr lang="en-US" dirty="0"/>
              <a:t>air carrier financial data are collected by ICAO through </a:t>
            </a:r>
            <a:r>
              <a:rPr lang="en-US" dirty="0" smtClean="0"/>
              <a:t>Reporting </a:t>
            </a:r>
            <a:r>
              <a:rPr lang="en-US" dirty="0"/>
              <a:t>Form EF. </a:t>
            </a:r>
            <a:r>
              <a:rPr lang="en-US" dirty="0" smtClean="0"/>
              <a:t>The Form </a:t>
            </a:r>
            <a:r>
              <a:rPr lang="en-US" dirty="0"/>
              <a:t>covers several financial statements as well as the traffic and capacity figures related to the financial data These are:</a:t>
            </a:r>
          </a:p>
          <a:p>
            <a:endParaRPr lang="en-US" dirty="0"/>
          </a:p>
          <a:p>
            <a:pPr marL="171450" indent="-171450">
              <a:buFont typeface="Wingdings" pitchFamily="2" charset="2"/>
              <a:buChar char="v"/>
            </a:pPr>
            <a:r>
              <a:rPr lang="en-CA" dirty="0"/>
              <a:t>Part 1 – Profit and </a:t>
            </a:r>
            <a:r>
              <a:rPr lang="en-CA" dirty="0" smtClean="0"/>
              <a:t>Loss </a:t>
            </a:r>
            <a:r>
              <a:rPr lang="en-CA" dirty="0"/>
              <a:t>statement;</a:t>
            </a:r>
          </a:p>
          <a:p>
            <a:pPr marL="171450" indent="-171450">
              <a:buFont typeface="Wingdings" pitchFamily="2" charset="2"/>
              <a:buChar char="v"/>
            </a:pPr>
            <a:r>
              <a:rPr lang="en-CA" dirty="0"/>
              <a:t>Part 2 – Balance sheet;</a:t>
            </a:r>
          </a:p>
          <a:p>
            <a:pPr marL="171450" indent="-171450">
              <a:buFont typeface="Wingdings" pitchFamily="2" charset="2"/>
              <a:buChar char="v"/>
            </a:pPr>
            <a:r>
              <a:rPr lang="en-CA" dirty="0"/>
              <a:t>Part 3 – Statement of retained earnings; and</a:t>
            </a:r>
          </a:p>
          <a:p>
            <a:pPr marL="171450" indent="-171450">
              <a:buFont typeface="Wingdings" pitchFamily="2" charset="2"/>
              <a:buChar char="v"/>
            </a:pPr>
            <a:r>
              <a:rPr lang="en-CA" dirty="0"/>
              <a:t>Part 4 – Revenue traffic and capacity statistics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227" y="1527435"/>
            <a:ext cx="5470267" cy="514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307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 of companies</a:t>
            </a:r>
            <a:endParaRPr lang="en-US" dirty="0"/>
          </a:p>
        </p:txBody>
      </p:sp>
      <p:sp>
        <p:nvSpPr>
          <p:cNvPr id="3" name="Content Placeholder 2"/>
          <p:cNvSpPr>
            <a:spLocks noGrp="1"/>
          </p:cNvSpPr>
          <p:nvPr>
            <p:ph idx="1"/>
          </p:nvPr>
        </p:nvSpPr>
        <p:spPr/>
        <p:txBody>
          <a:bodyPr/>
          <a:lstStyle/>
          <a:p>
            <a:pPr marL="0" indent="0">
              <a:buNone/>
            </a:pPr>
            <a:r>
              <a:rPr lang="en-CA" dirty="0"/>
              <a:t>If the air carrier is part of a group of companies encompassing other related activities, such as aircraft maintenance, catering, and/or reservation systems, only the activities pertaining to the air carrier as a provider of commercial air transport services should be covered in the Form EF. </a:t>
            </a:r>
          </a:p>
          <a:p>
            <a:pPr marL="0" indent="0">
              <a:buNone/>
            </a:pPr>
            <a:endParaRPr lang="en-CA" dirty="0"/>
          </a:p>
          <a:p>
            <a:pPr marL="0" indent="0">
              <a:buNone/>
            </a:pPr>
            <a:r>
              <a:rPr lang="en-CA" dirty="0"/>
              <a:t>However, in some cases some financial data, such as the balance sheet, cannot be reported separately for the air carrier entity alone. Consequently only the operating data (revenues and expenses) shown in the profit and loss statement (Part 1) refer to the air carrier activities. The non-operating items as well as the other financial data shown in the balance sheet (Part 2) and in the statement of retained earnings (Part 3) may be for the group as a whole</a:t>
            </a:r>
            <a:r>
              <a:rPr lang="en-CA" dirty="0" smtClean="0"/>
              <a:t>.</a:t>
            </a:r>
          </a:p>
          <a:p>
            <a:pPr marL="0" indent="0">
              <a:buNone/>
            </a:pPr>
            <a:endParaRPr lang="en-CA" dirty="0"/>
          </a:p>
          <a:p>
            <a:pPr marL="0" indent="0">
              <a:buNone/>
            </a:pPr>
            <a:r>
              <a:rPr lang="en-CA" dirty="0" smtClean="0"/>
              <a:t>Because of these issues, all of the graphical analysis </a:t>
            </a:r>
            <a:r>
              <a:rPr lang="en-CA" dirty="0"/>
              <a:t>shown </a:t>
            </a:r>
            <a:r>
              <a:rPr lang="en-CA" dirty="0" smtClean="0"/>
              <a:t>in </a:t>
            </a:r>
            <a:r>
              <a:rPr lang="en-CA" dirty="0" err="1" smtClean="0"/>
              <a:t>ICAOdata</a:t>
            </a:r>
            <a:r>
              <a:rPr lang="en-CA" dirty="0" smtClean="0"/>
              <a:t>+ is limited to </a:t>
            </a:r>
            <a:r>
              <a:rPr lang="en-CA" dirty="0"/>
              <a:t>the </a:t>
            </a:r>
            <a:r>
              <a:rPr lang="en-CA" dirty="0" smtClean="0"/>
              <a:t>cost and expenses shown in the Profit </a:t>
            </a:r>
            <a:r>
              <a:rPr lang="en-CA" dirty="0"/>
              <a:t>and Loss statement.</a:t>
            </a:r>
          </a:p>
          <a:p>
            <a:pPr marL="0" indent="0">
              <a:buNone/>
            </a:pPr>
            <a:endParaRPr lang="en-C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790" y="1877459"/>
            <a:ext cx="5456237"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917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a:t>
            </a:r>
            <a:endParaRPr lang="en-US" dirty="0"/>
          </a:p>
        </p:txBody>
      </p:sp>
      <p:sp>
        <p:nvSpPr>
          <p:cNvPr id="3" name="Content Placeholder 2"/>
          <p:cNvSpPr>
            <a:spLocks noGrp="1"/>
          </p:cNvSpPr>
          <p:nvPr>
            <p:ph idx="1"/>
          </p:nvPr>
        </p:nvSpPr>
        <p:spPr/>
        <p:txBody>
          <a:bodyPr>
            <a:normAutofit/>
          </a:bodyPr>
          <a:lstStyle/>
          <a:p>
            <a:pPr marL="0" indent="0">
              <a:buNone/>
            </a:pPr>
            <a:r>
              <a:rPr lang="en-CA" dirty="0" smtClean="0"/>
              <a:t>ICAO </a:t>
            </a:r>
            <a:r>
              <a:rPr lang="en-CA" dirty="0" smtClean="0"/>
              <a:t>started collecting statistics on civil aviation in </a:t>
            </a:r>
            <a:r>
              <a:rPr lang="en-CA" dirty="0" smtClean="0"/>
              <a:t>1947. Over </a:t>
            </a:r>
            <a:r>
              <a:rPr lang="en-CA" dirty="0" smtClean="0"/>
              <a:t>time data series were modified, new ones were added and some were deleted according to the needs of States and the Organization. </a:t>
            </a:r>
            <a:r>
              <a:rPr lang="en-CA" dirty="0"/>
              <a:t>D</a:t>
            </a:r>
            <a:r>
              <a:rPr lang="en-CA" dirty="0" smtClean="0"/>
              <a:t>ata in electronic form did not become available till the 1970’s.</a:t>
            </a:r>
          </a:p>
          <a:p>
            <a:pPr marL="0" indent="0">
              <a:buNone/>
            </a:pPr>
            <a:endParaRPr lang="en-CA" dirty="0" smtClean="0"/>
          </a:p>
          <a:p>
            <a:pPr marL="0" indent="0">
              <a:buNone/>
            </a:pPr>
            <a:r>
              <a:rPr lang="en-CA" dirty="0" smtClean="0"/>
              <a:t>The table on the right shows the reporting period for each data series and the first year of data which are available in </a:t>
            </a:r>
            <a:r>
              <a:rPr lang="en-CA" dirty="0" err="1" smtClean="0"/>
              <a:t>ICAOdata</a:t>
            </a:r>
            <a:r>
              <a:rPr lang="en-CA" dirty="0" smtClean="0"/>
              <a:t>+ for the six modules concerned.</a:t>
            </a:r>
          </a:p>
          <a:p>
            <a:pPr marL="0" indent="0">
              <a:buNone/>
            </a:pPr>
            <a:endParaRPr lang="en-CA" dirty="0"/>
          </a:p>
          <a:p>
            <a:pPr marL="0" indent="0">
              <a:buNone/>
            </a:pPr>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504" y="1962704"/>
            <a:ext cx="56959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74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Airport traffic module</a:t>
            </a:r>
            <a:endParaRPr lang="en-US" dirty="0"/>
          </a:p>
        </p:txBody>
      </p:sp>
      <p:sp>
        <p:nvSpPr>
          <p:cNvPr id="3" name="Content Placeholder 2"/>
          <p:cNvSpPr>
            <a:spLocks noGrp="1"/>
          </p:cNvSpPr>
          <p:nvPr>
            <p:ph idx="1"/>
          </p:nvPr>
        </p:nvSpPr>
        <p:spPr/>
        <p:txBody>
          <a:bodyPr/>
          <a:lstStyle/>
          <a:p>
            <a:pPr marL="0" indent="0">
              <a:buNone/>
            </a:pPr>
            <a:r>
              <a:rPr lang="en-GB" dirty="0"/>
              <a:t>Airport traffic data only covers the main international airports in a State. However, as from 2012 </a:t>
            </a:r>
            <a:r>
              <a:rPr lang="en-GB" dirty="0" smtClean="0"/>
              <a:t>they must </a:t>
            </a:r>
            <a:r>
              <a:rPr lang="en-GB" dirty="0"/>
              <a:t>also includes those international airports with a major domestic component</a:t>
            </a:r>
            <a:r>
              <a:rPr lang="en-GB" dirty="0" smtClean="0"/>
              <a:t>.</a:t>
            </a:r>
          </a:p>
          <a:p>
            <a:pPr marL="0" indent="0">
              <a:buNone/>
            </a:pPr>
            <a:endParaRPr lang="en-GB" dirty="0"/>
          </a:p>
          <a:p>
            <a:pPr marL="0" indent="0">
              <a:buNone/>
            </a:pPr>
            <a:r>
              <a:rPr lang="en-GB" dirty="0" smtClean="0"/>
              <a:t>Part </a:t>
            </a:r>
            <a:r>
              <a:rPr lang="en-GB" dirty="0"/>
              <a:t>I </a:t>
            </a:r>
            <a:r>
              <a:rPr lang="en-GB" dirty="0" smtClean="0"/>
              <a:t>of the reporting form is </a:t>
            </a:r>
            <a:r>
              <a:rPr lang="en-GB" dirty="0"/>
              <a:t>shown on the right. The </a:t>
            </a:r>
            <a:r>
              <a:rPr lang="en-GB" dirty="0" smtClean="0"/>
              <a:t>form </a:t>
            </a:r>
            <a:r>
              <a:rPr lang="en-GB" dirty="0"/>
              <a:t>has been split so that it can fit in the available space.</a:t>
            </a:r>
          </a:p>
          <a:p>
            <a:pPr marL="0" indent="0">
              <a:buNone/>
            </a:pPr>
            <a:endParaRPr lang="en-GB" dirty="0"/>
          </a:p>
          <a:p>
            <a:pPr marL="0" indent="0">
              <a:buNone/>
            </a:pPr>
            <a:r>
              <a:rPr lang="en-GB" dirty="0"/>
              <a:t>This is the only ICAO Form that was affected by the change in the definition of air transport </a:t>
            </a:r>
            <a:r>
              <a:rPr lang="en-GB" dirty="0" smtClean="0"/>
              <a:t>activities adopted by ICAO in 2009.</a:t>
            </a:r>
          </a:p>
          <a:p>
            <a:pPr marL="0" indent="0">
              <a:buNone/>
            </a:pPr>
            <a:endParaRPr lang="en-GB" dirty="0"/>
          </a:p>
          <a:p>
            <a:pPr marL="0" indent="0">
              <a:buNone/>
            </a:pPr>
            <a:r>
              <a:rPr lang="en-GB" dirty="0"/>
              <a:t>As from 2012, air taxi and commercial business flights are included in each of the appropriate commercial air transport items (2 to 5) and shown separately under air transport commercial traffic (row 7). Until 2012 these flights were considered as part of General Aviation (GA) and thus shown under </a:t>
            </a:r>
            <a:r>
              <a:rPr lang="en-GB" b="1" dirty="0"/>
              <a:t>All other movements</a:t>
            </a:r>
            <a:r>
              <a:rPr lang="en-GB" b="1" dirty="0" smtClean="0"/>
              <a:t>.</a:t>
            </a:r>
          </a:p>
          <a:p>
            <a:pPr marL="0" indent="0">
              <a:buNone/>
            </a:pPr>
            <a:endParaRPr lang="en-GB"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893" y="1799425"/>
            <a:ext cx="6041396" cy="243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211" y="4235634"/>
            <a:ext cx="3790506" cy="2485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87209" y="1430093"/>
            <a:ext cx="3891517" cy="369332"/>
          </a:xfrm>
          <a:prstGeom prst="rect">
            <a:avLst/>
          </a:prstGeom>
          <a:noFill/>
        </p:spPr>
        <p:txBody>
          <a:bodyPr wrap="square" rtlCol="0">
            <a:spAutoFit/>
          </a:bodyPr>
          <a:lstStyle/>
          <a:p>
            <a:pPr algn="ctr"/>
            <a:r>
              <a:rPr lang="en-GB" b="1" dirty="0" smtClean="0"/>
              <a:t>Airport traffic (</a:t>
            </a:r>
            <a:r>
              <a:rPr lang="en-GB" sz="1600" b="1" dirty="0" smtClean="0"/>
              <a:t>Form I – Part I)</a:t>
            </a:r>
            <a:endParaRPr lang="en-GB" sz="1600" b="1" dirty="0"/>
          </a:p>
        </p:txBody>
      </p:sp>
    </p:spTree>
    <p:extLst>
      <p:ext uri="{BB962C8B-B14F-4D97-AF65-F5344CB8AC3E}">
        <p14:creationId xmlns:p14="http://schemas.microsoft.com/office/powerpoint/2010/main" val="2157896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240636"/>
            <a:ext cx="1224136" cy="523220"/>
          </a:xfrm>
          <a:prstGeom prst="rect">
            <a:avLst/>
          </a:prstGeom>
          <a:noFill/>
        </p:spPr>
        <p:txBody>
          <a:bodyPr wrap="square" rtlCol="0" anchor="ctr" anchorCtr="1">
            <a:spAutoFit/>
          </a:bodyPr>
          <a:lstStyle/>
          <a:p>
            <a:pPr algn="ctr"/>
            <a:r>
              <a:rPr lang="en-CA" sz="2800" b="1" dirty="0" smtClean="0"/>
              <a:t>- END -</a:t>
            </a:r>
            <a:endParaRPr lang="en-US" sz="2800" b="1" dirty="0"/>
          </a:p>
        </p:txBody>
      </p:sp>
    </p:spTree>
    <p:extLst>
      <p:ext uri="{BB962C8B-B14F-4D97-AF65-F5344CB8AC3E}">
        <p14:creationId xmlns:p14="http://schemas.microsoft.com/office/powerpoint/2010/main" val="260569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Data (cont.)</a:t>
            </a:r>
            <a:endParaRPr lang="en-US" dirty="0"/>
          </a:p>
        </p:txBody>
      </p:sp>
      <p:sp>
        <p:nvSpPr>
          <p:cNvPr id="9" name="Content Placeholder 8"/>
          <p:cNvSpPr>
            <a:spLocks noGrp="1"/>
          </p:cNvSpPr>
          <p:nvPr>
            <p:ph idx="1"/>
          </p:nvPr>
        </p:nvSpPr>
        <p:spPr/>
        <p:txBody>
          <a:bodyPr>
            <a:normAutofit lnSpcReduction="10000"/>
          </a:bodyPr>
          <a:lstStyle/>
          <a:p>
            <a:pPr marL="0" indent="0">
              <a:buNone/>
            </a:pPr>
            <a:r>
              <a:rPr lang="en-CA" dirty="0" smtClean="0"/>
              <a:t>On the right is a partial view of the first screen for air carrier traffic. As indicated by the tab on the top, this view is </a:t>
            </a:r>
            <a:r>
              <a:rPr lang="en-CA" dirty="0" smtClean="0"/>
              <a:t>for reported </a:t>
            </a:r>
            <a:r>
              <a:rPr lang="en-CA" dirty="0" smtClean="0"/>
              <a:t>data. The numbers in the </a:t>
            </a:r>
            <a:r>
              <a:rPr lang="en-CA" dirty="0" smtClean="0"/>
              <a:t>table </a:t>
            </a:r>
            <a:r>
              <a:rPr lang="en-CA" dirty="0" smtClean="0"/>
              <a:t>show the overall totals for each column for the year 2012. The dials at the bottom show the percentage change </a:t>
            </a:r>
            <a:r>
              <a:rPr lang="en-CA" dirty="0" smtClean="0"/>
              <a:t>for</a:t>
            </a:r>
            <a:r>
              <a:rPr lang="en-CA" dirty="0" smtClean="0"/>
              <a:t> </a:t>
            </a:r>
            <a:r>
              <a:rPr lang="en-CA" dirty="0" smtClean="0"/>
              <a:t>the same data </a:t>
            </a:r>
            <a:r>
              <a:rPr lang="en-CA" dirty="0" smtClean="0"/>
              <a:t>for </a:t>
            </a:r>
            <a:r>
              <a:rPr lang="en-CA" dirty="0" smtClean="0"/>
              <a:t>2011. Note that the only selections made refer to period and flight. No selections are shown for State or air carriers.</a:t>
            </a:r>
          </a:p>
          <a:p>
            <a:pPr marL="0" indent="0">
              <a:buNone/>
            </a:pPr>
            <a:endParaRPr lang="en-CA" dirty="0"/>
          </a:p>
          <a:p>
            <a:pPr marL="0" indent="0">
              <a:buNone/>
            </a:pPr>
            <a:r>
              <a:rPr lang="en-CA" dirty="0" smtClean="0"/>
              <a:t>The dials would appear to suggests that  between 2011 and 2012 international scheduled passenger traffic decreased by over 20 per cent; is this correct?</a:t>
            </a:r>
          </a:p>
          <a:p>
            <a:pPr marL="0" indent="0">
              <a:buNone/>
            </a:pPr>
            <a:endParaRPr lang="en-CA" dirty="0"/>
          </a:p>
          <a:p>
            <a:pPr marL="0" indent="0">
              <a:buNone/>
            </a:pPr>
            <a:r>
              <a:rPr lang="en-CA" dirty="0" smtClean="0"/>
              <a:t>No. Those </a:t>
            </a:r>
            <a:r>
              <a:rPr lang="en-CA" dirty="0" smtClean="0"/>
              <a:t>changes </a:t>
            </a:r>
            <a:r>
              <a:rPr lang="en-CA" dirty="0" smtClean="0"/>
              <a:t>refers to </a:t>
            </a:r>
            <a:r>
              <a:rPr lang="en-CA" dirty="0" smtClean="0"/>
              <a:t>the reported </a:t>
            </a:r>
            <a:r>
              <a:rPr lang="en-CA" dirty="0" smtClean="0"/>
              <a:t>data. Unfortunately the reported data which ICAO receives each year may vary in terms of the number of carriers and time period received. Hence this comparison is not carried out on a like with like basis. To ensure that this is the case one needs to select the same air carriers and months for both years.</a:t>
            </a:r>
          </a:p>
          <a:p>
            <a:pPr marL="0" indent="0">
              <a:buNone/>
            </a:pPr>
            <a:endParaRPr lang="en-CA" dirty="0"/>
          </a:p>
          <a:p>
            <a:pPr marL="0" indent="0">
              <a:buNone/>
            </a:pPr>
            <a:r>
              <a:rPr lang="en-CA" dirty="0" smtClean="0"/>
              <a:t>Comparable overall traffic and capacity totals including non-reporting air carriers are estimated by ICAO and shown by clicking the </a:t>
            </a:r>
            <a:r>
              <a:rPr lang="en-CA" b="1" i="1" dirty="0" smtClean="0"/>
              <a:t>Total traffic</a:t>
            </a:r>
            <a:r>
              <a:rPr lang="en-CA" dirty="0" smtClean="0"/>
              <a:t> button (see next slide).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844824"/>
            <a:ext cx="6261372" cy="4320480"/>
          </a:xfrm>
          <a:prstGeom prst="rect">
            <a:avLst/>
          </a:prstGeom>
        </p:spPr>
      </p:pic>
    </p:spTree>
    <p:extLst>
      <p:ext uri="{BB962C8B-B14F-4D97-AF65-F5344CB8AC3E}">
        <p14:creationId xmlns:p14="http://schemas.microsoft.com/office/powerpoint/2010/main" val="300743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Country and Regional totals</a:t>
            </a:r>
            <a:endParaRPr lang="en-US" dirty="0"/>
          </a:p>
        </p:txBody>
      </p:sp>
      <p:sp>
        <p:nvSpPr>
          <p:cNvPr id="3" name="Content Placeholder 2"/>
          <p:cNvSpPr>
            <a:spLocks noGrp="1"/>
          </p:cNvSpPr>
          <p:nvPr>
            <p:ph idx="1"/>
          </p:nvPr>
        </p:nvSpPr>
        <p:spPr/>
        <p:txBody>
          <a:bodyPr/>
          <a:lstStyle/>
          <a:p>
            <a:pPr marL="0" indent="0">
              <a:buNone/>
            </a:pPr>
            <a:r>
              <a:rPr lang="en-CA" dirty="0" smtClean="0"/>
              <a:t>Clicking on the Total traffic button shown in the air carrier traffic module will take the user to the area containing the total </a:t>
            </a:r>
            <a:r>
              <a:rPr lang="en-CA" dirty="0" smtClean="0"/>
              <a:t>consolidated estimated </a:t>
            </a:r>
            <a:r>
              <a:rPr lang="en-CA" dirty="0" smtClean="0"/>
              <a:t>traffic and capacity data for the air carriers of each country. In addition to reported data these figures also include traffic and capacity estimates for non-reporting air carriers.</a:t>
            </a:r>
          </a:p>
          <a:p>
            <a:pPr marL="0" indent="0">
              <a:buNone/>
            </a:pPr>
            <a:endParaRPr lang="en-CA" dirty="0"/>
          </a:p>
          <a:p>
            <a:pPr marL="0" indent="0">
              <a:buNone/>
            </a:pPr>
            <a:r>
              <a:rPr lang="en-CA" dirty="0" smtClean="0"/>
              <a:t>The country total figures are further grouped into the six ICAO statistical regions; namely:</a:t>
            </a:r>
          </a:p>
          <a:p>
            <a:pPr marL="0" indent="0">
              <a:buNone/>
            </a:pPr>
            <a:endParaRPr lang="en-CA" dirty="0" smtClean="0"/>
          </a:p>
          <a:p>
            <a:pPr>
              <a:buFont typeface="Wingdings" pitchFamily="2" charset="2"/>
              <a:buChar char="v"/>
            </a:pPr>
            <a:r>
              <a:rPr lang="en-CA" dirty="0" smtClean="0"/>
              <a:t>Africa</a:t>
            </a:r>
          </a:p>
          <a:p>
            <a:pPr>
              <a:buFont typeface="Wingdings" pitchFamily="2" charset="2"/>
              <a:buChar char="v"/>
            </a:pPr>
            <a:r>
              <a:rPr lang="en-CA" dirty="0" smtClean="0"/>
              <a:t>Asia/Pacific</a:t>
            </a:r>
          </a:p>
          <a:p>
            <a:pPr>
              <a:buFont typeface="Wingdings" pitchFamily="2" charset="2"/>
              <a:buChar char="v"/>
            </a:pPr>
            <a:r>
              <a:rPr lang="en-CA" dirty="0" smtClean="0"/>
              <a:t>Europe</a:t>
            </a:r>
          </a:p>
          <a:p>
            <a:pPr>
              <a:buFont typeface="Wingdings" pitchFamily="2" charset="2"/>
              <a:buChar char="v"/>
            </a:pPr>
            <a:r>
              <a:rPr lang="en-CA" dirty="0" smtClean="0"/>
              <a:t>Latin America/Caribbean</a:t>
            </a:r>
          </a:p>
          <a:p>
            <a:pPr>
              <a:buFont typeface="Wingdings" pitchFamily="2" charset="2"/>
              <a:buChar char="v"/>
            </a:pPr>
            <a:r>
              <a:rPr lang="en-CA" dirty="0" smtClean="0"/>
              <a:t>Middle East, and</a:t>
            </a:r>
          </a:p>
          <a:p>
            <a:pPr>
              <a:buFont typeface="Wingdings" pitchFamily="2" charset="2"/>
              <a:buChar char="v"/>
            </a:pPr>
            <a:r>
              <a:rPr lang="en-CA" dirty="0" smtClean="0"/>
              <a:t>North America</a:t>
            </a:r>
          </a:p>
          <a:p>
            <a:pPr>
              <a:buFont typeface="Wingdings" pitchFamily="2" charset="2"/>
              <a:buChar char="v"/>
            </a:pPr>
            <a:endParaRPr lang="en-CA" dirty="0"/>
          </a:p>
          <a:p>
            <a:pPr marL="0" indent="0">
              <a:buNone/>
            </a:pPr>
            <a:r>
              <a:rPr lang="en-CA" dirty="0" smtClean="0"/>
              <a:t>The regional traffic and capacity data shown present in the traffic module represent the worldwide traffic carried by the air carriers based in each region; NOT the traffic carried between regions.</a:t>
            </a:r>
          </a:p>
          <a:p>
            <a:pPr marL="0" indent="0">
              <a:buNone/>
            </a:pPr>
            <a:endParaRPr lang="en-CA"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844824"/>
            <a:ext cx="1657350" cy="304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714" y="2492896"/>
            <a:ext cx="6395932" cy="1800200"/>
          </a:xfrm>
          <a:prstGeom prst="rect">
            <a:avLst/>
          </a:prstGeom>
        </p:spPr>
      </p:pic>
      <p:sp>
        <p:nvSpPr>
          <p:cNvPr id="5" name="Down Arrow 4"/>
          <p:cNvSpPr/>
          <p:nvPr/>
        </p:nvSpPr>
        <p:spPr>
          <a:xfrm>
            <a:off x="7020855" y="2258368"/>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949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1427" y="1484784"/>
            <a:ext cx="674397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CA" dirty="0" smtClean="0"/>
              <a:t>Regional and world totals</a:t>
            </a:r>
            <a:endParaRPr lang="en-US" dirty="0"/>
          </a:p>
        </p:txBody>
      </p:sp>
      <p:sp>
        <p:nvSpPr>
          <p:cNvPr id="4" name="Content Placeholder 3"/>
          <p:cNvSpPr>
            <a:spLocks noGrp="1"/>
          </p:cNvSpPr>
          <p:nvPr>
            <p:ph idx="1"/>
          </p:nvPr>
        </p:nvSpPr>
        <p:spPr/>
        <p:txBody>
          <a:bodyPr/>
          <a:lstStyle/>
          <a:p>
            <a:pPr marL="0" indent="0">
              <a:buNone/>
            </a:pPr>
            <a:r>
              <a:rPr lang="en-CA" dirty="0" smtClean="0"/>
              <a:t>All modules in ICAOdata+ show </a:t>
            </a:r>
            <a:r>
              <a:rPr lang="en-CA" b="1" dirty="0" smtClean="0"/>
              <a:t>reported data. </a:t>
            </a:r>
            <a:r>
              <a:rPr lang="en-CA" dirty="0" smtClean="0"/>
              <a:t>Hence the need to be very careful when interpreting percentage changes between two or more time periods.</a:t>
            </a:r>
          </a:p>
          <a:p>
            <a:pPr marL="0" indent="0">
              <a:buNone/>
            </a:pPr>
            <a:endParaRPr lang="en-CA" dirty="0"/>
          </a:p>
          <a:p>
            <a:pPr marL="0" indent="0">
              <a:buNone/>
            </a:pPr>
            <a:r>
              <a:rPr lang="en-CA" dirty="0"/>
              <a:t>Only </a:t>
            </a:r>
            <a:r>
              <a:rPr lang="en-CA" dirty="0" smtClean="0"/>
              <a:t>the </a:t>
            </a:r>
            <a:r>
              <a:rPr lang="en-CA" dirty="0"/>
              <a:t>air carrier traffic and financial </a:t>
            </a:r>
            <a:r>
              <a:rPr lang="en-CA" dirty="0" smtClean="0"/>
              <a:t>modules </a:t>
            </a:r>
            <a:r>
              <a:rPr lang="en-CA" dirty="0" smtClean="0"/>
              <a:t>contain </a:t>
            </a:r>
            <a:r>
              <a:rPr lang="en-CA" dirty="0" smtClean="0"/>
              <a:t>total estimated </a:t>
            </a:r>
            <a:r>
              <a:rPr lang="en-CA" dirty="0" smtClean="0"/>
              <a:t>figures for </a:t>
            </a:r>
            <a:r>
              <a:rPr lang="en-CA" dirty="0" smtClean="0"/>
              <a:t>reporting and non-reporting </a:t>
            </a:r>
            <a:r>
              <a:rPr lang="en-CA" dirty="0" smtClean="0"/>
              <a:t>air carriers at a regional and world </a:t>
            </a:r>
            <a:r>
              <a:rPr lang="en-CA" dirty="0" smtClean="0"/>
              <a:t>level. </a:t>
            </a:r>
            <a:r>
              <a:rPr lang="en-CA" dirty="0" smtClean="0"/>
              <a:t>These are accessed through the </a:t>
            </a:r>
            <a:r>
              <a:rPr lang="en-CA" b="1" i="1" dirty="0" smtClean="0"/>
              <a:t>Total traffic</a:t>
            </a:r>
            <a:r>
              <a:rPr lang="en-CA" dirty="0" smtClean="0"/>
              <a:t> button in the air carrier traffic module and the </a:t>
            </a:r>
            <a:r>
              <a:rPr lang="en-CA" b="1" i="1" dirty="0" smtClean="0"/>
              <a:t>Regional results</a:t>
            </a:r>
            <a:r>
              <a:rPr lang="en-CA" dirty="0" smtClean="0"/>
              <a:t> button in the air carrier finances module.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204592"/>
            <a:ext cx="1657350" cy="3048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619" y="4150392"/>
            <a:ext cx="6069366" cy="224072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643" y="5877271"/>
            <a:ext cx="1657350" cy="295275"/>
          </a:xfrm>
          <a:prstGeom prst="rect">
            <a:avLst/>
          </a:prstGeom>
        </p:spPr>
      </p:pic>
    </p:spTree>
    <p:extLst>
      <p:ext uri="{BB962C8B-B14F-4D97-AF65-F5344CB8AC3E}">
        <p14:creationId xmlns:p14="http://schemas.microsoft.com/office/powerpoint/2010/main" val="364604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235" y="2242546"/>
            <a:ext cx="4554537"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CA" dirty="0"/>
              <a:t>A</a:t>
            </a:r>
            <a:r>
              <a:rPr lang="en-CA" dirty="0" smtClean="0"/>
              <a:t>ir carrier data</a:t>
            </a:r>
            <a:endParaRPr lang="en-US" dirty="0"/>
          </a:p>
        </p:txBody>
      </p:sp>
      <p:sp>
        <p:nvSpPr>
          <p:cNvPr id="5" name="Content Placeholder 4"/>
          <p:cNvSpPr>
            <a:spLocks noGrp="1"/>
          </p:cNvSpPr>
          <p:nvPr>
            <p:ph idx="1"/>
          </p:nvPr>
        </p:nvSpPr>
        <p:spPr/>
        <p:txBody>
          <a:bodyPr>
            <a:normAutofit/>
          </a:bodyPr>
          <a:lstStyle/>
          <a:p>
            <a:pPr marL="0" indent="0">
              <a:buNone/>
            </a:pPr>
            <a:r>
              <a:rPr lang="en-CA" dirty="0" smtClean="0"/>
              <a:t>ICAO </a:t>
            </a:r>
            <a:r>
              <a:rPr lang="en-CA" dirty="0"/>
              <a:t>collects air carrier data using different reporting </a:t>
            </a:r>
            <a:r>
              <a:rPr lang="en-CA" dirty="0" smtClean="0"/>
              <a:t>Forms. </a:t>
            </a:r>
            <a:r>
              <a:rPr lang="en-CA" dirty="0" smtClean="0"/>
              <a:t>These data are </a:t>
            </a:r>
            <a:r>
              <a:rPr lang="en-CA" dirty="0"/>
              <a:t>often related and, for the data to be correct, these relationships have to be respected. </a:t>
            </a:r>
            <a:endParaRPr lang="en-CA" dirty="0" smtClean="0"/>
          </a:p>
          <a:p>
            <a:pPr marL="0" indent="0">
              <a:buNone/>
            </a:pPr>
            <a:endParaRPr lang="en-CA" dirty="0"/>
          </a:p>
          <a:p>
            <a:pPr marL="0" indent="0">
              <a:buNone/>
            </a:pPr>
            <a:r>
              <a:rPr lang="en-CA" dirty="0"/>
              <a:t>In this context it is important to note that the OFOD and TFS data </a:t>
            </a:r>
            <a:r>
              <a:rPr lang="en-CA" dirty="0" smtClean="0"/>
              <a:t>(respectively known </a:t>
            </a:r>
            <a:r>
              <a:rPr lang="en-CA" dirty="0" smtClean="0"/>
              <a:t>in ICAO as Reporting Forms </a:t>
            </a:r>
            <a:r>
              <a:rPr lang="en-CA" dirty="0"/>
              <a:t>B and C) contain the necessary information to derive all other traffic and capacity data which appears in other forms such as Form A – </a:t>
            </a:r>
            <a:r>
              <a:rPr lang="en-CA" dirty="0" smtClean="0"/>
              <a:t>Air carrier traffic</a:t>
            </a:r>
            <a:r>
              <a:rPr lang="en-CA" dirty="0"/>
              <a:t>, Form D – </a:t>
            </a:r>
            <a:r>
              <a:rPr lang="en-CA" dirty="0" smtClean="0"/>
              <a:t>Part I, Fleet </a:t>
            </a:r>
            <a:r>
              <a:rPr lang="en-CA" dirty="0"/>
              <a:t>and the traffic and capacity portion of Form EF – Finances (Part 4</a:t>
            </a:r>
            <a:r>
              <a:rPr lang="en-CA" dirty="0" smtClean="0"/>
              <a:t>).</a:t>
            </a:r>
          </a:p>
          <a:p>
            <a:pPr marL="0" indent="0">
              <a:buNone/>
            </a:pPr>
            <a:endParaRPr lang="en-CA" dirty="0"/>
          </a:p>
          <a:p>
            <a:pPr marL="0" indent="0">
              <a:buNone/>
            </a:pPr>
            <a:r>
              <a:rPr lang="en-CA" dirty="0"/>
              <a:t>While the data relationship across the various reporting Forms applies to the whole traffic, ICAO collects Forms B and C only for international services, consequently the comparability with the other forms is limited to these operations</a:t>
            </a:r>
          </a:p>
          <a:p>
            <a:endParaRPr lang="en-US" dirty="0"/>
          </a:p>
        </p:txBody>
      </p:sp>
      <p:sp>
        <p:nvSpPr>
          <p:cNvPr id="2" name="TextBox 1"/>
          <p:cNvSpPr txBox="1"/>
          <p:nvPr/>
        </p:nvSpPr>
        <p:spPr>
          <a:xfrm>
            <a:off x="3327991" y="1661487"/>
            <a:ext cx="3934046" cy="400110"/>
          </a:xfrm>
          <a:prstGeom prst="rect">
            <a:avLst/>
          </a:prstGeom>
          <a:noFill/>
        </p:spPr>
        <p:txBody>
          <a:bodyPr wrap="square" rtlCol="0">
            <a:spAutoFit/>
          </a:bodyPr>
          <a:lstStyle/>
          <a:p>
            <a:r>
              <a:rPr lang="en-CA" sz="2000" b="1" dirty="0" smtClean="0"/>
              <a:t>Air carrier traffic and capacity data</a:t>
            </a:r>
            <a:endParaRPr lang="en-US" sz="2000" b="1" dirty="0"/>
          </a:p>
        </p:txBody>
      </p:sp>
    </p:spTree>
    <p:extLst>
      <p:ext uri="{BB962C8B-B14F-4D97-AF65-F5344CB8AC3E}">
        <p14:creationId xmlns:p14="http://schemas.microsoft.com/office/powerpoint/2010/main" val="181682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OFOD</a:t>
            </a:r>
            <a:endParaRPr lang="en-US" dirty="0"/>
          </a:p>
        </p:txBody>
      </p:sp>
      <p:sp>
        <p:nvSpPr>
          <p:cNvPr id="3" name="Content Placeholder 2"/>
          <p:cNvSpPr>
            <a:spLocks noGrp="1"/>
          </p:cNvSpPr>
          <p:nvPr>
            <p:ph idx="1"/>
          </p:nvPr>
        </p:nvSpPr>
        <p:spPr>
          <a:xfrm>
            <a:off x="0" y="1881962"/>
            <a:ext cx="2604977" cy="4901610"/>
          </a:xfrm>
        </p:spPr>
        <p:txBody>
          <a:bodyPr>
            <a:normAutofit/>
          </a:bodyPr>
          <a:lstStyle/>
          <a:p>
            <a:pPr marL="0" indent="0">
              <a:buNone/>
            </a:pPr>
            <a:r>
              <a:rPr lang="en-CA" dirty="0" smtClean="0"/>
              <a:t>ICAO collects on a quarterly basis on-flight origin and destination (OFOD) data for the international scheduled </a:t>
            </a:r>
            <a:r>
              <a:rPr lang="en-CA" dirty="0" smtClean="0"/>
              <a:t>and, from 2012, </a:t>
            </a:r>
            <a:r>
              <a:rPr lang="en-CA" dirty="0" smtClean="0"/>
              <a:t>non-scheduled  operations of individual commercial air carriers. </a:t>
            </a:r>
          </a:p>
          <a:p>
            <a:pPr marL="0" indent="0">
              <a:buNone/>
            </a:pPr>
            <a:endParaRPr lang="en-CA" dirty="0"/>
          </a:p>
          <a:p>
            <a:pPr marL="0" indent="0">
              <a:buNone/>
            </a:pPr>
            <a:r>
              <a:rPr lang="en-CA" dirty="0"/>
              <a:t>The revenue traffic shown in OFOD is classified by city-pair taking as a basis </a:t>
            </a:r>
            <a:r>
              <a:rPr lang="en-CA" b="1" dirty="0"/>
              <a:t>the points of embarkation and disembarkation </a:t>
            </a:r>
            <a:r>
              <a:rPr lang="en-CA" dirty="0"/>
              <a:t>from a flight (i.e. the operation of an aircraft on a flight-stage or a number of flight-stages with an unchanging flight number) identified in the boarding pass issued and used, or the shipment document.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503" y="2690038"/>
            <a:ext cx="5609041" cy="137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57600" y="1743740"/>
            <a:ext cx="4008475" cy="369332"/>
          </a:xfrm>
          <a:prstGeom prst="rect">
            <a:avLst/>
          </a:prstGeom>
          <a:noFill/>
        </p:spPr>
        <p:txBody>
          <a:bodyPr wrap="square" rtlCol="0">
            <a:spAutoFit/>
          </a:bodyPr>
          <a:lstStyle/>
          <a:p>
            <a:r>
              <a:rPr lang="en-CA" dirty="0" smtClean="0"/>
              <a:t>On-Flight Origin and Destination (OFOD)</a:t>
            </a:r>
            <a:endParaRPr lang="en-US" dirty="0"/>
          </a:p>
        </p:txBody>
      </p:sp>
    </p:spTree>
    <p:extLst>
      <p:ext uri="{BB962C8B-B14F-4D97-AF65-F5344CB8AC3E}">
        <p14:creationId xmlns:p14="http://schemas.microsoft.com/office/powerpoint/2010/main" val="30939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Counting passengers</a:t>
            </a:r>
            <a:endParaRPr lang="en-US" dirty="0"/>
          </a:p>
        </p:txBody>
      </p:sp>
      <p:sp>
        <p:nvSpPr>
          <p:cNvPr id="3" name="Content Placeholder 2"/>
          <p:cNvSpPr>
            <a:spLocks noGrp="1"/>
          </p:cNvSpPr>
          <p:nvPr>
            <p:ph idx="1"/>
          </p:nvPr>
        </p:nvSpPr>
        <p:spPr>
          <a:xfrm>
            <a:off x="0" y="1881962"/>
            <a:ext cx="2583712" cy="4901610"/>
          </a:xfrm>
        </p:spPr>
        <p:txBody>
          <a:bodyPr>
            <a:normAutofit/>
          </a:bodyPr>
          <a:lstStyle/>
          <a:p>
            <a:pPr marL="0" indent="0">
              <a:buNone/>
            </a:pPr>
            <a:r>
              <a:rPr lang="en-CA" dirty="0" smtClean="0"/>
              <a:t>Air carrier passengers numbers carried are counted on the basis of the numbers reported in OFOD.</a:t>
            </a:r>
          </a:p>
          <a:p>
            <a:pPr marL="0" indent="0">
              <a:buNone/>
            </a:pPr>
            <a:endParaRPr lang="en-CA" dirty="0"/>
          </a:p>
          <a:p>
            <a:pPr marL="0" indent="0">
              <a:buNone/>
            </a:pPr>
            <a:r>
              <a:rPr lang="en-CA" dirty="0" smtClean="0"/>
              <a:t>For </a:t>
            </a:r>
            <a:r>
              <a:rPr lang="en-CA" dirty="0"/>
              <a:t>statistical purposes, a passenger, who during his or her journey needs to transfer to another flight (i.e. a flight with a different flight number) to complete his or her trip becomes a new passenger with its own on-flight origin and destination. For example, a passenger </a:t>
            </a:r>
            <a:r>
              <a:rPr lang="en-CA" dirty="0" smtClean="0"/>
              <a:t>travels </a:t>
            </a:r>
            <a:r>
              <a:rPr lang="en-CA" dirty="0"/>
              <a:t>from Montreal to Dakar. As there are no direct flights between these two cities, the passenger has to travel via Paris, where he/she </a:t>
            </a:r>
            <a:r>
              <a:rPr lang="en-CA" dirty="0" smtClean="0"/>
              <a:t>changes </a:t>
            </a:r>
            <a:r>
              <a:rPr lang="en-CA" dirty="0"/>
              <a:t>flights. Hence, in the OFOD report this passenger will appear twice; once under Montreal – Paris, and a second time, as another completely unrelated passenger, under Paris – Dakar</a:t>
            </a:r>
            <a:r>
              <a:rPr lang="en-CA" dirty="0" smtClean="0"/>
              <a:t>.</a:t>
            </a:r>
          </a:p>
          <a:p>
            <a:pPr marL="0" indent="0">
              <a:buNone/>
            </a:pPr>
            <a:endParaRPr lang="en-CA" dirty="0"/>
          </a:p>
          <a:p>
            <a:pPr marL="0" indent="0">
              <a:buNone/>
            </a:pPr>
            <a:r>
              <a:rPr lang="en-CA" dirty="0"/>
              <a:t>The true origin and destination of passengers can be obtained from large computer reservation systems (CRSs), such as Sabre and Amadeus, which contain all the necessary information for tracking the whole travel itinerary of a passenger and hence identify his/hers true origin and destination. (in the case of our passenger above, Montreal to Dakar).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981" y="1781100"/>
            <a:ext cx="5402263"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187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TFS</a:t>
            </a:r>
            <a:endParaRPr lang="en-US" dirty="0"/>
          </a:p>
        </p:txBody>
      </p:sp>
      <p:sp>
        <p:nvSpPr>
          <p:cNvPr id="3" name="Content Placeholder 2"/>
          <p:cNvSpPr>
            <a:spLocks noGrp="1"/>
          </p:cNvSpPr>
          <p:nvPr>
            <p:ph idx="1"/>
          </p:nvPr>
        </p:nvSpPr>
        <p:spPr/>
        <p:txBody>
          <a:bodyPr>
            <a:normAutofit/>
          </a:bodyPr>
          <a:lstStyle/>
          <a:p>
            <a:pPr marL="0" indent="0">
              <a:buNone/>
            </a:pPr>
            <a:r>
              <a:rPr lang="en-CA" dirty="0"/>
              <a:t>Traffic by flight stage (TFS) data for the international scheduled services of commercial air carriers is collected on an annual basis</a:t>
            </a:r>
            <a:r>
              <a:rPr lang="en-CA" dirty="0" smtClean="0"/>
              <a:t>.</a:t>
            </a:r>
          </a:p>
          <a:p>
            <a:pPr marL="0" indent="0">
              <a:buNone/>
            </a:pPr>
            <a:endParaRPr lang="en-CA" dirty="0"/>
          </a:p>
          <a:p>
            <a:pPr marL="0" indent="0">
              <a:buNone/>
            </a:pPr>
            <a:r>
              <a:rPr lang="en-CA" dirty="0"/>
              <a:t>Revenue traffic data (passengers, freight and mail) reported for </a:t>
            </a:r>
            <a:r>
              <a:rPr lang="en-CA" b="1" dirty="0"/>
              <a:t>TFS</a:t>
            </a:r>
            <a:r>
              <a:rPr lang="en-CA" dirty="0"/>
              <a:t> </a:t>
            </a:r>
            <a:r>
              <a:rPr lang="en-CA" b="1" dirty="0"/>
              <a:t>represents the traffic on-board the aircraft on each flight stage</a:t>
            </a:r>
            <a:r>
              <a:rPr lang="en-CA" dirty="0"/>
              <a:t> (regardless of the on-flight origin and destination of the traffic). So, a passenger (or a tonne of freight and mail) flying between Montreal and Amman on a flight with routing Montreal-London-Amman will appear on two stages: once on the stage Montreal – London,  and a second time on the stage London - Amman.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893" y="2387572"/>
            <a:ext cx="6113721" cy="119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231759" y="1743740"/>
            <a:ext cx="2923952" cy="369332"/>
          </a:xfrm>
          <a:prstGeom prst="rect">
            <a:avLst/>
          </a:prstGeom>
          <a:noFill/>
        </p:spPr>
        <p:txBody>
          <a:bodyPr wrap="square" rtlCol="0">
            <a:spAutoFit/>
          </a:bodyPr>
          <a:lstStyle/>
          <a:p>
            <a:r>
              <a:rPr lang="en-CA" dirty="0" smtClean="0"/>
              <a:t>Traffic by Flight Stage (TFS)</a:t>
            </a:r>
            <a:endParaRPr lang="en-US" dirty="0"/>
          </a:p>
        </p:txBody>
      </p:sp>
    </p:spTree>
    <p:extLst>
      <p:ext uri="{BB962C8B-B14F-4D97-AF65-F5344CB8AC3E}">
        <p14:creationId xmlns:p14="http://schemas.microsoft.com/office/powerpoint/2010/main" val="187179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atapl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AC910CA2B62B4BAD909568F8A2B231" ma:contentTypeVersion="1" ma:contentTypeDescription="Create a new document." ma:contentTypeScope="" ma:versionID="12b06135d1fae2a96a85c8b68f2979bf">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AE3EE8-3F3F-4567-994C-2E9A0F47060A}"/>
</file>

<file path=customXml/itemProps2.xml><?xml version="1.0" encoding="utf-8"?>
<ds:datastoreItem xmlns:ds="http://schemas.openxmlformats.org/officeDocument/2006/customXml" ds:itemID="{64AA1739-C67B-4E80-87FA-611F8C955129}"/>
</file>

<file path=customXml/itemProps3.xml><?xml version="1.0" encoding="utf-8"?>
<ds:datastoreItem xmlns:ds="http://schemas.openxmlformats.org/officeDocument/2006/customXml" ds:itemID="{B1A009FC-67CE-44CB-BF70-86D71D7429F8}"/>
</file>

<file path=docProps/app.xml><?xml version="1.0" encoding="utf-8"?>
<Properties xmlns="http://schemas.openxmlformats.org/officeDocument/2006/extended-properties" xmlns:vt="http://schemas.openxmlformats.org/officeDocument/2006/docPropsVTypes">
  <Template/>
  <TotalTime>111</TotalTime>
  <Words>2598</Words>
  <Application>Microsoft Office PowerPoint</Application>
  <PresentationFormat>On-screen Show (4:3)</PresentationFormat>
  <Paragraphs>148</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1_dataplus</vt:lpstr>
      <vt:lpstr>Custom Design</vt:lpstr>
      <vt:lpstr> </vt:lpstr>
      <vt:lpstr>Data</vt:lpstr>
      <vt:lpstr>Data (cont.)</vt:lpstr>
      <vt:lpstr>Country and Regional totals</vt:lpstr>
      <vt:lpstr>Regional and world totals</vt:lpstr>
      <vt:lpstr>Air carrier data</vt:lpstr>
      <vt:lpstr>OFOD</vt:lpstr>
      <vt:lpstr>Counting passengers</vt:lpstr>
      <vt:lpstr>TFS</vt:lpstr>
      <vt:lpstr>Relationship between OFOD and TFS</vt:lpstr>
      <vt:lpstr>Relationship (cont.)</vt:lpstr>
      <vt:lpstr>Relationship (cont.)</vt:lpstr>
      <vt:lpstr>Air carrier traffic</vt:lpstr>
      <vt:lpstr>Summary</vt:lpstr>
      <vt:lpstr>Air carrier traffic module</vt:lpstr>
      <vt:lpstr>Some data issues</vt:lpstr>
      <vt:lpstr>Some data issues (cont.)</vt:lpstr>
      <vt:lpstr>Air carrier finances module</vt:lpstr>
      <vt:lpstr>Group of companies</vt:lpstr>
      <vt:lpstr>Airport traffic module</vt:lpstr>
      <vt:lpstr>PowerPoint Presentation</vt:lpstr>
    </vt:vector>
  </TitlesOfParts>
  <Company>ACCEO Solutions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Harry</dc:creator>
  <cp:lastModifiedBy>Harry</cp:lastModifiedBy>
  <cp:revision>16</cp:revision>
  <cp:lastPrinted>2013-08-19T15:16:24Z</cp:lastPrinted>
  <dcterms:created xsi:type="dcterms:W3CDTF">2013-07-31T15:34:50Z</dcterms:created>
  <dcterms:modified xsi:type="dcterms:W3CDTF">2013-08-19T15:48:29Z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0x01010071AC910CA2B62B4BAD909568F8A2B231</vt:lpwstr>
  </property>
</Properties>
</file>