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emf" ContentType="image/x-e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7"/>
  </p:notesMasterIdLst>
  <p:handoutMasterIdLst>
    <p:handoutMasterId r:id="rId48"/>
  </p:handoutMasterIdLst>
  <p:sldIdLst>
    <p:sldId id="286" r:id="rId2"/>
    <p:sldId id="335" r:id="rId3"/>
    <p:sldId id="339" r:id="rId4"/>
    <p:sldId id="340" r:id="rId5"/>
    <p:sldId id="322" r:id="rId6"/>
    <p:sldId id="341" r:id="rId7"/>
    <p:sldId id="342" r:id="rId8"/>
    <p:sldId id="343" r:id="rId9"/>
    <p:sldId id="344" r:id="rId10"/>
    <p:sldId id="303" r:id="rId11"/>
    <p:sldId id="315" r:id="rId12"/>
    <p:sldId id="347" r:id="rId13"/>
    <p:sldId id="307" r:id="rId14"/>
    <p:sldId id="295" r:id="rId15"/>
    <p:sldId id="353" r:id="rId16"/>
    <p:sldId id="287" r:id="rId17"/>
    <p:sldId id="290" r:id="rId18"/>
    <p:sldId id="329" r:id="rId19"/>
    <p:sldId id="313" r:id="rId20"/>
    <p:sldId id="337" r:id="rId21"/>
    <p:sldId id="336" r:id="rId22"/>
    <p:sldId id="350" r:id="rId23"/>
    <p:sldId id="304" r:id="rId24"/>
    <p:sldId id="306" r:id="rId25"/>
    <p:sldId id="348" r:id="rId26"/>
    <p:sldId id="349" r:id="rId27"/>
    <p:sldId id="296" r:id="rId28"/>
    <p:sldId id="300" r:id="rId29"/>
    <p:sldId id="305" r:id="rId30"/>
    <p:sldId id="308" r:id="rId31"/>
    <p:sldId id="312" r:id="rId32"/>
    <p:sldId id="351" r:id="rId33"/>
    <p:sldId id="316" r:id="rId34"/>
    <p:sldId id="318" r:id="rId35"/>
    <p:sldId id="288" r:id="rId36"/>
    <p:sldId id="328" r:id="rId37"/>
    <p:sldId id="345" r:id="rId38"/>
    <p:sldId id="346" r:id="rId39"/>
    <p:sldId id="298" r:id="rId40"/>
    <p:sldId id="338" r:id="rId41"/>
    <p:sldId id="330" r:id="rId42"/>
    <p:sldId id="331" r:id="rId43"/>
    <p:sldId id="332" r:id="rId44"/>
    <p:sldId id="333" r:id="rId45"/>
    <p:sldId id="334" r:id="rId4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218" autoAdjust="0"/>
    <p:restoredTop sz="91532" autoAdjust="0"/>
  </p:normalViewPr>
  <p:slideViewPr>
    <p:cSldViewPr>
      <p:cViewPr varScale="1">
        <p:scale>
          <a:sx n="67" d="100"/>
          <a:sy n="67" d="100"/>
        </p:scale>
        <p:origin x="-30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20"/>
    </p:cViewPr>
  </p:sorterViewPr>
  <p:notesViewPr>
    <p:cSldViewPr>
      <p:cViewPr varScale="1">
        <p:scale>
          <a:sx n="56" d="100"/>
          <a:sy n="56" d="100"/>
        </p:scale>
        <p:origin x="-1770" y="-9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1" y="0"/>
            <a:ext cx="3169920" cy="4803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9635" name="Rectangle 3"/>
          <p:cNvSpPr>
            <a:spLocks noGrp="1" noChangeArrowheads="1"/>
          </p:cNvSpPr>
          <p:nvPr>
            <p:ph type="dt" sz="quarter" idx="1"/>
          </p:nvPr>
        </p:nvSpPr>
        <p:spPr bwMode="auto">
          <a:xfrm>
            <a:off x="4143588" y="0"/>
            <a:ext cx="3169920" cy="4803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9636" name="Rectangle 4"/>
          <p:cNvSpPr>
            <a:spLocks noGrp="1" noChangeArrowheads="1"/>
          </p:cNvSpPr>
          <p:nvPr>
            <p:ph type="ftr" sz="quarter" idx="2"/>
          </p:nvPr>
        </p:nvSpPr>
        <p:spPr bwMode="auto">
          <a:xfrm>
            <a:off x="1" y="9119172"/>
            <a:ext cx="3169920" cy="48038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9637" name="Rectangle 5"/>
          <p:cNvSpPr>
            <a:spLocks noGrp="1" noChangeArrowheads="1"/>
          </p:cNvSpPr>
          <p:nvPr>
            <p:ph type="sldNum" sz="quarter" idx="3"/>
          </p:nvPr>
        </p:nvSpPr>
        <p:spPr bwMode="auto">
          <a:xfrm>
            <a:off x="4143588" y="9119172"/>
            <a:ext cx="3169920" cy="48038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9E8355F-9CA2-44DD-9E19-04C815E0A17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0"/>
            <a:ext cx="3169920" cy="4803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2291" name="Rectangle 3"/>
          <p:cNvSpPr>
            <a:spLocks noGrp="1" noChangeArrowheads="1"/>
          </p:cNvSpPr>
          <p:nvPr>
            <p:ph type="dt" idx="1"/>
          </p:nvPr>
        </p:nvSpPr>
        <p:spPr bwMode="auto">
          <a:xfrm>
            <a:off x="4143588" y="0"/>
            <a:ext cx="3169920" cy="4803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6868"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31520" y="4561227"/>
            <a:ext cx="5852160" cy="4320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1" y="9119172"/>
            <a:ext cx="3169920" cy="48038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2295" name="Rectangle 7"/>
          <p:cNvSpPr>
            <a:spLocks noGrp="1" noChangeArrowheads="1"/>
          </p:cNvSpPr>
          <p:nvPr>
            <p:ph type="sldNum" sz="quarter" idx="5"/>
          </p:nvPr>
        </p:nvSpPr>
        <p:spPr bwMode="auto">
          <a:xfrm>
            <a:off x="4143588" y="9119172"/>
            <a:ext cx="3169920" cy="48038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4674932-6C1F-44B1-9CAA-F63223B221C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US" smtClean="0"/>
              <a:t>Not all applications are approved as on now. But the potential is there.</a:t>
            </a:r>
          </a:p>
        </p:txBody>
      </p:sp>
      <p:sp>
        <p:nvSpPr>
          <p:cNvPr id="37892" name="Slide Number Placeholder 3"/>
          <p:cNvSpPr>
            <a:spLocks noGrp="1"/>
          </p:cNvSpPr>
          <p:nvPr>
            <p:ph type="sldNum" sz="quarter" idx="5"/>
          </p:nvPr>
        </p:nvSpPr>
        <p:spPr>
          <a:noFill/>
        </p:spPr>
        <p:txBody>
          <a:bodyPr/>
          <a:lstStyle/>
          <a:p>
            <a:fld id="{2151171B-577C-49BE-9D10-C8C2687E7E05}" type="slidenum">
              <a:rPr lang="en-US"/>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smtClean="0"/>
              <a:t>In trail procedure is a procedure whereby ADS-B enabled aircraft can climb and descend through otherwised blocked flight levels. </a:t>
            </a:r>
          </a:p>
        </p:txBody>
      </p:sp>
      <p:sp>
        <p:nvSpPr>
          <p:cNvPr id="38916" name="Slide Number Placeholder 3"/>
          <p:cNvSpPr>
            <a:spLocks noGrp="1"/>
          </p:cNvSpPr>
          <p:nvPr>
            <p:ph type="sldNum" sz="quarter" idx="5"/>
          </p:nvPr>
        </p:nvSpPr>
        <p:spPr>
          <a:noFill/>
        </p:spPr>
        <p:txBody>
          <a:bodyPr/>
          <a:lstStyle/>
          <a:p>
            <a:fld id="{F358A32E-3653-4375-A43E-832628247E93}" type="slidenum">
              <a:rPr lang="en-US"/>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fld id="{49BA61E1-6A1D-4C1C-9E72-545D1E8A27E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4D380826-F353-4068-A7C7-0A6CA7CF820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25C435DB-A5CC-4D05-BF5D-85B9AFFDAFD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FC913696-032F-4055-A5A8-FBAA93ED2C3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AB55C98A-59A8-4792-BD24-4E6913C5584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12875"/>
            <a:ext cx="4038600" cy="4554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38600" cy="4554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fld id="{51DF65D4-1A43-4619-9203-15084094074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fld id="{3ACE29F9-CF42-408E-B640-984FDA6C864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C8698289-F4AC-4E54-9B02-6E90A6364C8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8683B6F3-2873-4A6F-A6DD-33D47DA78D3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4FD3F40E-FFE7-4FFA-89C0-6852FF5505E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4E1444B9-88E6-4C09-9147-ADC39B3E1F8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p:cNvPicPr>
          <p:nvPr/>
        </p:nvPicPr>
        <p:blipFill>
          <a:blip r:embed="rId13" cstate="print"/>
          <a:srcRect/>
          <a:stretch>
            <a:fillRect/>
          </a:stretch>
        </p:blipFill>
        <p:spPr bwMode="auto">
          <a:xfrm>
            <a:off x="3175" y="5967413"/>
            <a:ext cx="9140825" cy="890587"/>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412875"/>
            <a:ext cx="8229600" cy="4554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4"/>
          </p:nvPr>
        </p:nvSpPr>
        <p:spPr>
          <a:xfrm>
            <a:off x="179388" y="644842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latin typeface="Calibri" pitchFamily="34" charset="0"/>
              </a:defRPr>
            </a:lvl1pPr>
          </a:lstStyle>
          <a:p>
            <a:fld id="{418ECBA7-087C-43B0-BA09-1418897826C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457200" rtl="0" eaLnBrk="0" fontAlgn="base" hangingPunct="0">
        <a:spcBef>
          <a:spcPct val="0"/>
        </a:spcBef>
        <a:spcAft>
          <a:spcPct val="0"/>
        </a:spcAft>
        <a:defRPr sz="3600" b="1">
          <a:solidFill>
            <a:srgbClr val="192F55"/>
          </a:solidFill>
          <a:latin typeface="+mj-lt"/>
          <a:ea typeface="+mj-ea"/>
          <a:cs typeface="+mj-cs"/>
        </a:defRPr>
      </a:lvl1pPr>
      <a:lvl2pPr algn="l" defTabSz="457200" rtl="0" eaLnBrk="0" fontAlgn="base" hangingPunct="0">
        <a:spcBef>
          <a:spcPct val="0"/>
        </a:spcBef>
        <a:spcAft>
          <a:spcPct val="0"/>
        </a:spcAft>
        <a:defRPr sz="3600" b="1">
          <a:solidFill>
            <a:srgbClr val="192F55"/>
          </a:solidFill>
          <a:latin typeface="Arial" charset="0"/>
          <a:cs typeface="Arial" charset="0"/>
        </a:defRPr>
      </a:lvl2pPr>
      <a:lvl3pPr algn="l" defTabSz="457200" rtl="0" eaLnBrk="0" fontAlgn="base" hangingPunct="0">
        <a:spcBef>
          <a:spcPct val="0"/>
        </a:spcBef>
        <a:spcAft>
          <a:spcPct val="0"/>
        </a:spcAft>
        <a:defRPr sz="3600" b="1">
          <a:solidFill>
            <a:srgbClr val="192F55"/>
          </a:solidFill>
          <a:latin typeface="Arial" charset="0"/>
          <a:cs typeface="Arial" charset="0"/>
        </a:defRPr>
      </a:lvl3pPr>
      <a:lvl4pPr algn="l" defTabSz="457200" rtl="0" eaLnBrk="0" fontAlgn="base" hangingPunct="0">
        <a:spcBef>
          <a:spcPct val="0"/>
        </a:spcBef>
        <a:spcAft>
          <a:spcPct val="0"/>
        </a:spcAft>
        <a:defRPr sz="3600" b="1">
          <a:solidFill>
            <a:srgbClr val="192F55"/>
          </a:solidFill>
          <a:latin typeface="Arial" charset="0"/>
          <a:cs typeface="Arial" charset="0"/>
        </a:defRPr>
      </a:lvl4pPr>
      <a:lvl5pPr algn="l" defTabSz="457200" rtl="0" eaLnBrk="0" fontAlgn="base" hangingPunct="0">
        <a:spcBef>
          <a:spcPct val="0"/>
        </a:spcBef>
        <a:spcAft>
          <a:spcPct val="0"/>
        </a:spcAft>
        <a:defRPr sz="3600" b="1">
          <a:solidFill>
            <a:srgbClr val="192F55"/>
          </a:solidFill>
          <a:latin typeface="Arial" charset="0"/>
          <a:cs typeface="Arial" charset="0"/>
        </a:defRPr>
      </a:lvl5pPr>
      <a:lvl6pPr marL="457200" algn="l" defTabSz="457200" rtl="0" fontAlgn="base">
        <a:spcBef>
          <a:spcPct val="0"/>
        </a:spcBef>
        <a:spcAft>
          <a:spcPct val="0"/>
        </a:spcAft>
        <a:defRPr sz="3600" b="1">
          <a:solidFill>
            <a:srgbClr val="192F55"/>
          </a:solidFill>
          <a:latin typeface="Arial" charset="0"/>
          <a:cs typeface="Arial" charset="0"/>
        </a:defRPr>
      </a:lvl6pPr>
      <a:lvl7pPr marL="914400" algn="l" defTabSz="457200" rtl="0" fontAlgn="base">
        <a:spcBef>
          <a:spcPct val="0"/>
        </a:spcBef>
        <a:spcAft>
          <a:spcPct val="0"/>
        </a:spcAft>
        <a:defRPr sz="3600" b="1">
          <a:solidFill>
            <a:srgbClr val="192F55"/>
          </a:solidFill>
          <a:latin typeface="Arial" charset="0"/>
          <a:cs typeface="Arial" charset="0"/>
        </a:defRPr>
      </a:lvl7pPr>
      <a:lvl8pPr marL="1371600" algn="l" defTabSz="457200" rtl="0" fontAlgn="base">
        <a:spcBef>
          <a:spcPct val="0"/>
        </a:spcBef>
        <a:spcAft>
          <a:spcPct val="0"/>
        </a:spcAft>
        <a:defRPr sz="3600" b="1">
          <a:solidFill>
            <a:srgbClr val="192F55"/>
          </a:solidFill>
          <a:latin typeface="Arial" charset="0"/>
          <a:cs typeface="Arial" charset="0"/>
        </a:defRPr>
      </a:lvl8pPr>
      <a:lvl9pPr marL="1828800" algn="l" defTabSz="457200" rtl="0" fontAlgn="base">
        <a:spcBef>
          <a:spcPct val="0"/>
        </a:spcBef>
        <a:spcAft>
          <a:spcPct val="0"/>
        </a:spcAft>
        <a:defRPr sz="3600" b="1">
          <a:solidFill>
            <a:srgbClr val="192F55"/>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742950" indent="-285750" algn="l" defTabSz="457200" rtl="0" eaLnBrk="0" fontAlgn="base" hangingPunct="0">
        <a:spcBef>
          <a:spcPct val="20000"/>
        </a:spcBef>
        <a:spcAft>
          <a:spcPct val="0"/>
        </a:spcAft>
        <a:buSzPct val="90000"/>
        <a:buFont typeface="Wingdings" pitchFamily="2" charset="2"/>
        <a:buChar char="Ø"/>
        <a:defRPr sz="2400">
          <a:solidFill>
            <a:schemeClr val="tx1"/>
          </a:solidFill>
          <a:latin typeface="+mn-lt"/>
          <a:cs typeface="+mn-cs"/>
        </a:defRPr>
      </a:lvl2pPr>
      <a:lvl3pPr marL="1143000" indent="-228600" algn="l" defTabSz="457200" rtl="0" eaLnBrk="0" fontAlgn="base" hangingPunct="0">
        <a:spcBef>
          <a:spcPct val="20000"/>
        </a:spcBef>
        <a:spcAft>
          <a:spcPct val="0"/>
        </a:spcAft>
        <a:buSzPct val="90000"/>
        <a:buFont typeface="Wingdings" pitchFamily="2" charset="2"/>
        <a:buChar char="ü"/>
        <a:defRPr sz="2000">
          <a:solidFill>
            <a:schemeClr val="tx1"/>
          </a:solidFill>
          <a:latin typeface="+mn-lt"/>
          <a:cs typeface="+mn-cs"/>
        </a:defRPr>
      </a:lvl3pPr>
      <a:lvl4pPr marL="1600200" indent="-228600" algn="l" defTabSz="457200" rtl="0" eaLnBrk="0" fontAlgn="base" hangingPunct="0">
        <a:spcBef>
          <a:spcPct val="20000"/>
        </a:spcBef>
        <a:spcAft>
          <a:spcPct val="0"/>
        </a:spcAft>
        <a:buFont typeface="Wingdings" pitchFamily="2" charset="2"/>
        <a:buChar char="ü"/>
        <a:defRPr>
          <a:solidFill>
            <a:schemeClr val="tx1"/>
          </a:solidFill>
          <a:latin typeface="+mn-lt"/>
          <a:cs typeface="+mn-cs"/>
        </a:defRPr>
      </a:lvl4pPr>
      <a:lvl5pPr marL="2057400" indent="-228600" algn="l" defTabSz="457200" rtl="0" eaLnBrk="0" fontAlgn="base" hangingPunct="0">
        <a:spcBef>
          <a:spcPct val="20000"/>
        </a:spcBef>
        <a:spcAft>
          <a:spcPct val="0"/>
        </a:spcAft>
        <a:buFont typeface="Wingdings" pitchFamily="2" charset="2"/>
        <a:buChar char="ü"/>
        <a:defRPr sz="1600">
          <a:solidFill>
            <a:schemeClr val="tx1"/>
          </a:solidFill>
          <a:latin typeface="+mn-lt"/>
          <a:cs typeface="+mn-cs"/>
        </a:defRPr>
      </a:lvl5pPr>
      <a:lvl6pPr marL="2514600" indent="-228600" algn="l" defTabSz="457200" rtl="0" fontAlgn="base">
        <a:spcBef>
          <a:spcPct val="20000"/>
        </a:spcBef>
        <a:spcAft>
          <a:spcPct val="0"/>
        </a:spcAft>
        <a:buFont typeface="Wingdings" pitchFamily="2" charset="2"/>
        <a:buChar char="ü"/>
        <a:defRPr sz="1600">
          <a:solidFill>
            <a:schemeClr val="tx1"/>
          </a:solidFill>
          <a:latin typeface="+mn-lt"/>
          <a:cs typeface="+mn-cs"/>
        </a:defRPr>
      </a:lvl6pPr>
      <a:lvl7pPr marL="2971800" indent="-228600" algn="l" defTabSz="457200" rtl="0" fontAlgn="base">
        <a:spcBef>
          <a:spcPct val="20000"/>
        </a:spcBef>
        <a:spcAft>
          <a:spcPct val="0"/>
        </a:spcAft>
        <a:buFont typeface="Wingdings" pitchFamily="2" charset="2"/>
        <a:buChar char="ü"/>
        <a:defRPr sz="1600">
          <a:solidFill>
            <a:schemeClr val="tx1"/>
          </a:solidFill>
          <a:latin typeface="+mn-lt"/>
          <a:cs typeface="+mn-cs"/>
        </a:defRPr>
      </a:lvl7pPr>
      <a:lvl8pPr marL="3429000" indent="-228600" algn="l" defTabSz="457200" rtl="0" fontAlgn="base">
        <a:spcBef>
          <a:spcPct val="20000"/>
        </a:spcBef>
        <a:spcAft>
          <a:spcPct val="0"/>
        </a:spcAft>
        <a:buFont typeface="Wingdings" pitchFamily="2" charset="2"/>
        <a:buChar char="ü"/>
        <a:defRPr sz="1600">
          <a:solidFill>
            <a:schemeClr val="tx1"/>
          </a:solidFill>
          <a:latin typeface="+mn-lt"/>
          <a:cs typeface="+mn-cs"/>
        </a:defRPr>
      </a:lvl8pPr>
      <a:lvl9pPr marL="3886200" indent="-228600" algn="l" defTabSz="457200" rtl="0" fontAlgn="base">
        <a:spcBef>
          <a:spcPct val="20000"/>
        </a:spcBef>
        <a:spcAft>
          <a:spcPct val="0"/>
        </a:spcAft>
        <a:buFont typeface="Wingdings" pitchFamily="2" charset="2"/>
        <a:buChar char="ü"/>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divider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TextBox 3"/>
          <p:cNvSpPr txBox="1">
            <a:spLocks noChangeArrowheads="1"/>
          </p:cNvSpPr>
          <p:nvPr/>
        </p:nvSpPr>
        <p:spPr bwMode="auto">
          <a:xfrm>
            <a:off x="2438400" y="1316038"/>
            <a:ext cx="6172200" cy="2462213"/>
          </a:xfrm>
          <a:prstGeom prst="rect">
            <a:avLst/>
          </a:prstGeom>
          <a:noFill/>
          <a:ln w="9525">
            <a:noFill/>
            <a:miter lim="800000"/>
            <a:headEnd/>
            <a:tailEnd/>
          </a:ln>
        </p:spPr>
        <p:txBody>
          <a:bodyPr>
            <a:spAutoFit/>
          </a:bodyPr>
          <a:lstStyle/>
          <a:p>
            <a:pPr algn="r" defTabSz="457200"/>
            <a:r>
              <a:rPr lang="en-US" sz="3600" dirty="0" smtClean="0">
                <a:solidFill>
                  <a:schemeClr val="bg1"/>
                </a:solidFill>
              </a:rPr>
              <a:t>Regional </a:t>
            </a:r>
            <a:r>
              <a:rPr lang="en-US" sz="3600" dirty="0">
                <a:solidFill>
                  <a:schemeClr val="bg1"/>
                </a:solidFill>
              </a:rPr>
              <a:t>Activities for ADS-B</a:t>
            </a:r>
          </a:p>
          <a:p>
            <a:pPr algn="r" defTabSz="457200"/>
            <a:endParaRPr lang="en-US" dirty="0">
              <a:solidFill>
                <a:schemeClr val="bg1"/>
              </a:solidFill>
            </a:endParaRPr>
          </a:p>
          <a:p>
            <a:pPr algn="r" defTabSz="457200"/>
            <a:r>
              <a:rPr lang="en-US" b="1" dirty="0" smtClean="0">
                <a:solidFill>
                  <a:schemeClr val="bg1"/>
                </a:solidFill>
              </a:rPr>
              <a:t>ASIA/PAC Region</a:t>
            </a:r>
          </a:p>
          <a:p>
            <a:pPr algn="r" defTabSz="457200"/>
            <a:r>
              <a:rPr lang="en-US" sz="1000" b="1" dirty="0" smtClean="0">
                <a:solidFill>
                  <a:schemeClr val="bg1"/>
                </a:solidFill>
              </a:rPr>
              <a:t>April 2011</a:t>
            </a:r>
            <a:endParaRPr lang="en-US" sz="1000" b="1" dirty="0" smtClean="0">
              <a:solidFill>
                <a:schemeClr val="bg1"/>
              </a:solidFill>
            </a:endParaRPr>
          </a:p>
          <a:p>
            <a:pPr algn="r" defTabSz="457200"/>
            <a:endParaRPr lang="en-US" dirty="0" smtClean="0">
              <a:solidFill>
                <a:schemeClr val="bg1"/>
              </a:solidFill>
            </a:endParaRPr>
          </a:p>
          <a:p>
            <a:pPr algn="r" defTabSz="457200"/>
            <a:r>
              <a:rPr lang="en-US" dirty="0" smtClean="0">
                <a:solidFill>
                  <a:schemeClr val="bg1"/>
                </a:solidFill>
              </a:rPr>
              <a:t>Yeo Cheng Nam</a:t>
            </a:r>
          </a:p>
          <a:p>
            <a:pPr algn="r" defTabSz="457200"/>
            <a:r>
              <a:rPr lang="en-US" dirty="0" smtClean="0">
                <a:solidFill>
                  <a:schemeClr val="bg1"/>
                </a:solidFill>
              </a:rPr>
              <a:t>Director (Aeronautical </a:t>
            </a:r>
          </a:p>
          <a:p>
            <a:pPr algn="r" defTabSz="457200"/>
            <a:r>
              <a:rPr lang="en-US" dirty="0" smtClean="0">
                <a:solidFill>
                  <a:schemeClr val="bg1"/>
                </a:solidFill>
              </a:rPr>
              <a:t>Telecommunications &amp; Engineering)</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Brunei Darussalam</a:t>
            </a:r>
          </a:p>
        </p:txBody>
      </p:sp>
      <p:sp>
        <p:nvSpPr>
          <p:cNvPr id="10243" name="Content Placeholder 2"/>
          <p:cNvSpPr>
            <a:spLocks noGrp="1"/>
          </p:cNvSpPr>
          <p:nvPr>
            <p:ph idx="1"/>
          </p:nvPr>
        </p:nvSpPr>
        <p:spPr>
          <a:xfrm>
            <a:off x="457200" y="1371600"/>
            <a:ext cx="8229600" cy="4554538"/>
          </a:xfrm>
        </p:spPr>
        <p:txBody>
          <a:bodyPr/>
          <a:lstStyle/>
          <a:p>
            <a:r>
              <a:rPr lang="en-US" dirty="0" smtClean="0"/>
              <a:t>Plan to install an ADS-B station to backup ATC surveillance system</a:t>
            </a:r>
          </a:p>
          <a:p>
            <a:pPr>
              <a:buFont typeface="Arial" charset="0"/>
              <a:buNone/>
            </a:pPr>
            <a:endParaRPr lang="en-US" dirty="0" smtClean="0"/>
          </a:p>
        </p:txBody>
      </p:sp>
      <p:pic>
        <p:nvPicPr>
          <p:cNvPr id="10244" name="Picture 2" descr="ATE_FIR"/>
          <p:cNvPicPr>
            <a:picLocks noChangeAspect="1" noChangeArrowheads="1"/>
          </p:cNvPicPr>
          <p:nvPr/>
        </p:nvPicPr>
        <p:blipFill>
          <a:blip r:embed="rId2" cstate="print"/>
          <a:srcRect l="14999" t="25964" r="16667" b="29185"/>
          <a:stretch>
            <a:fillRect/>
          </a:stretch>
        </p:blipFill>
        <p:spPr bwMode="auto">
          <a:xfrm>
            <a:off x="877888" y="2590800"/>
            <a:ext cx="7727950" cy="3581400"/>
          </a:xfrm>
          <a:prstGeom prst="rect">
            <a:avLst/>
          </a:prstGeom>
          <a:noFill/>
          <a:ln w="9525">
            <a:noFill/>
            <a:miter lim="800000"/>
            <a:headEnd/>
            <a:tailEnd/>
          </a:ln>
        </p:spPr>
      </p:pic>
      <p:grpSp>
        <p:nvGrpSpPr>
          <p:cNvPr id="2" name="Group 123"/>
          <p:cNvGrpSpPr>
            <a:grpSpLocks/>
          </p:cNvGrpSpPr>
          <p:nvPr/>
        </p:nvGrpSpPr>
        <p:grpSpPr bwMode="auto">
          <a:xfrm>
            <a:off x="4267200" y="3276600"/>
            <a:ext cx="1371600" cy="1331913"/>
            <a:chOff x="1634" y="1652"/>
            <a:chExt cx="739" cy="743"/>
          </a:xfrm>
          <a:solidFill>
            <a:srgbClr val="FF0000">
              <a:alpha val="20000"/>
            </a:srgbClr>
          </a:solidFill>
        </p:grpSpPr>
        <p:sp>
          <p:nvSpPr>
            <p:cNvPr id="6" name="Freeform 12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cap="flat">
              <a:solidFill>
                <a:srgbClr val="000080"/>
              </a:solidFill>
              <a:prstDash val="dash"/>
              <a:round/>
              <a:headEnd/>
              <a:tailEnd/>
            </a:ln>
          </p:spPr>
          <p:txBody>
            <a:bodyPr/>
            <a:lstStyle/>
            <a:p>
              <a:pPr>
                <a:defRPr/>
              </a:pPr>
              <a:endParaRPr lang="en-US"/>
            </a:p>
          </p:txBody>
        </p:sp>
        <p:sp>
          <p:nvSpPr>
            <p:cNvPr id="7" name="Oval 125"/>
            <p:cNvSpPr>
              <a:spLocks noChangeArrowheads="1"/>
            </p:cNvSpPr>
            <p:nvPr/>
          </p:nvSpPr>
          <p:spPr bwMode="auto">
            <a:xfrm>
              <a:off x="1986" y="2007"/>
              <a:ext cx="34" cy="35"/>
            </a:xfrm>
            <a:prstGeom prst="ellipse">
              <a:avLst/>
            </a:prstGeom>
            <a:grpFill/>
            <a:ln w="11176">
              <a:solidFill>
                <a:srgbClr val="FF0000"/>
              </a:solidFill>
              <a:round/>
              <a:headEnd/>
              <a:tailEnd/>
            </a:ln>
          </p:spPr>
          <p:txBody>
            <a:bodyPr/>
            <a:lstStyle/>
            <a:p>
              <a:pPr>
                <a:defRPr/>
              </a:pPr>
              <a:endParaRPr lang="en-US"/>
            </a:p>
          </p:txBody>
        </p:sp>
      </p:grpSp>
      <p:sp>
        <p:nvSpPr>
          <p:cNvPr id="10246" name="Text Box 120"/>
          <p:cNvSpPr txBox="1">
            <a:spLocks noChangeArrowheads="1"/>
          </p:cNvSpPr>
          <p:nvPr/>
        </p:nvSpPr>
        <p:spPr bwMode="auto">
          <a:xfrm>
            <a:off x="4572000" y="3657600"/>
            <a:ext cx="121920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Brunei</a:t>
            </a:r>
          </a:p>
        </p:txBody>
      </p:sp>
      <p:sp>
        <p:nvSpPr>
          <p:cNvPr id="9" name="TextBox 4"/>
          <p:cNvSpPr txBox="1">
            <a:spLocks noChangeArrowheads="1"/>
          </p:cNvSpPr>
          <p:nvPr/>
        </p:nvSpPr>
        <p:spPr bwMode="auto">
          <a:xfrm>
            <a:off x="0" y="6488668"/>
            <a:ext cx="4191000" cy="369332"/>
          </a:xfrm>
          <a:prstGeom prst="rect">
            <a:avLst/>
          </a:prstGeom>
          <a:noFill/>
          <a:ln w="9525">
            <a:noFill/>
            <a:miter lim="800000"/>
            <a:headEnd/>
            <a:tailEnd/>
          </a:ln>
        </p:spPr>
        <p:txBody>
          <a:bodyPr wrap="square">
            <a:spAutoFit/>
          </a:bodyPr>
          <a:lstStyle/>
          <a:p>
            <a:r>
              <a:rPr lang="en-US" dirty="0" smtClean="0"/>
              <a:t>Information correct as of Feb 2009</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639762"/>
          </a:xfrm>
        </p:spPr>
        <p:txBody>
          <a:bodyPr/>
          <a:lstStyle/>
          <a:p>
            <a:r>
              <a:rPr lang="en-US" smtClean="0"/>
              <a:t>China</a:t>
            </a:r>
          </a:p>
        </p:txBody>
      </p:sp>
      <p:sp>
        <p:nvSpPr>
          <p:cNvPr id="11267" name="Content Placeholder 2"/>
          <p:cNvSpPr>
            <a:spLocks noGrp="1"/>
          </p:cNvSpPr>
          <p:nvPr>
            <p:ph idx="1"/>
          </p:nvPr>
        </p:nvSpPr>
        <p:spPr>
          <a:xfrm>
            <a:off x="457200" y="1066800"/>
            <a:ext cx="8382000" cy="5105400"/>
          </a:xfrm>
        </p:spPr>
        <p:txBody>
          <a:bodyPr/>
          <a:lstStyle/>
          <a:p>
            <a:r>
              <a:rPr lang="en-US" dirty="0" smtClean="0"/>
              <a:t>To install ADS-B ground stations at:</a:t>
            </a:r>
          </a:p>
          <a:p>
            <a:pPr lvl="1"/>
            <a:r>
              <a:rPr lang="en-US" dirty="0" smtClean="0"/>
              <a:t>Lhasa </a:t>
            </a:r>
            <a:r>
              <a:rPr lang="en-US" dirty="0" err="1" smtClean="0"/>
              <a:t>Kanbala</a:t>
            </a:r>
            <a:r>
              <a:rPr lang="en-US" dirty="0" smtClean="0"/>
              <a:t>, Lhasa Airport, </a:t>
            </a:r>
            <a:r>
              <a:rPr lang="en-US" dirty="0" err="1" smtClean="0"/>
              <a:t>Linzhi</a:t>
            </a:r>
            <a:r>
              <a:rPr lang="en-US" dirty="0" smtClean="0"/>
              <a:t> Airport, </a:t>
            </a:r>
            <a:r>
              <a:rPr lang="en-US" dirty="0" err="1" smtClean="0"/>
              <a:t>Changdu</a:t>
            </a:r>
            <a:r>
              <a:rPr lang="en-US" dirty="0" smtClean="0"/>
              <a:t> </a:t>
            </a:r>
            <a:r>
              <a:rPr lang="en-US" dirty="0" err="1" smtClean="0"/>
              <a:t>Damala</a:t>
            </a:r>
            <a:r>
              <a:rPr lang="en-US" dirty="0" smtClean="0"/>
              <a:t> and </a:t>
            </a:r>
            <a:r>
              <a:rPr lang="en-US" dirty="0" err="1" smtClean="0"/>
              <a:t>Kangding</a:t>
            </a:r>
            <a:r>
              <a:rPr lang="en-US" dirty="0" smtClean="0"/>
              <a:t> Airport</a:t>
            </a:r>
          </a:p>
          <a:p>
            <a:r>
              <a:rPr lang="en-US" dirty="0" smtClean="0"/>
              <a:t>Civil Aviation Flight University of China (CAFUC):</a:t>
            </a:r>
          </a:p>
          <a:p>
            <a:pPr lvl="1"/>
            <a:r>
              <a:rPr lang="en-US" dirty="0" smtClean="0"/>
              <a:t>Installed 7 ADS-B stations</a:t>
            </a:r>
          </a:p>
          <a:p>
            <a:pPr lvl="1"/>
            <a:r>
              <a:rPr lang="en-US" dirty="0" smtClean="0"/>
              <a:t>Equipped ADS-B on about 160 aircrafts</a:t>
            </a:r>
          </a:p>
          <a:p>
            <a:r>
              <a:rPr lang="en-US" dirty="0" smtClean="0"/>
              <a:t>Installed ADS-B trial ground stations in:</a:t>
            </a:r>
          </a:p>
          <a:p>
            <a:pPr lvl="1"/>
            <a:r>
              <a:rPr lang="en-US" dirty="0" smtClean="0"/>
              <a:t>Chengdu and </a:t>
            </a:r>
            <a:r>
              <a:rPr lang="en-US" dirty="0" err="1" smtClean="0"/>
              <a:t>Jiuzhai</a:t>
            </a:r>
            <a:endParaRPr lang="en-US" dirty="0" smtClean="0"/>
          </a:p>
          <a:p>
            <a:r>
              <a:rPr lang="en-US" dirty="0" smtClean="0"/>
              <a:t>Installed ADS-B ground station within </a:t>
            </a:r>
            <a:r>
              <a:rPr lang="en-US" dirty="0" err="1" smtClean="0"/>
              <a:t>Sanya</a:t>
            </a:r>
            <a:r>
              <a:rPr lang="en-US" dirty="0" smtClean="0"/>
              <a:t> FIR</a:t>
            </a:r>
          </a:p>
          <a:p>
            <a:pPr>
              <a:buFont typeface="Arial" charset="0"/>
              <a:buNone/>
            </a:pPr>
            <a:endParaRPr lang="en-US" dirty="0" smtClean="0"/>
          </a:p>
        </p:txBody>
      </p:sp>
      <p:sp>
        <p:nvSpPr>
          <p:cNvPr id="11269" name="TextBox 4"/>
          <p:cNvSpPr txBox="1">
            <a:spLocks noChangeArrowheads="1"/>
          </p:cNvSpPr>
          <p:nvPr/>
        </p:nvSpPr>
        <p:spPr bwMode="auto">
          <a:xfrm>
            <a:off x="0" y="6488668"/>
            <a:ext cx="4191000" cy="369332"/>
          </a:xfrm>
          <a:prstGeom prst="rect">
            <a:avLst/>
          </a:prstGeom>
          <a:noFill/>
          <a:ln w="9525">
            <a:noFill/>
            <a:miter lim="800000"/>
            <a:headEnd/>
            <a:tailEnd/>
          </a:ln>
        </p:spPr>
        <p:txBody>
          <a:bodyPr wrap="square">
            <a:spAutoFit/>
          </a:bodyPr>
          <a:lstStyle/>
          <a:p>
            <a:r>
              <a:rPr lang="en-US" dirty="0" smtClean="0"/>
              <a:t>Information correct as of Apr 2011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smtClean="0"/>
          </a:p>
        </p:txBody>
      </p:sp>
      <p:sp>
        <p:nvSpPr>
          <p:cNvPr id="12291" name="Content Placeholder 2"/>
          <p:cNvSpPr>
            <a:spLocks noGrp="1"/>
          </p:cNvSpPr>
          <p:nvPr>
            <p:ph idx="1"/>
          </p:nvPr>
        </p:nvSpPr>
        <p:spPr/>
        <p:txBody>
          <a:bodyPr/>
          <a:lstStyle/>
          <a:p>
            <a:endParaRPr lang="en-US" smtClean="0"/>
          </a:p>
        </p:txBody>
      </p:sp>
      <p:pic>
        <p:nvPicPr>
          <p:cNvPr id="12292" name="Picture 4"/>
          <p:cNvPicPr>
            <a:picLocks noChangeAspect="1" noChangeArrowheads="1"/>
          </p:cNvPicPr>
          <p:nvPr/>
        </p:nvPicPr>
        <p:blipFill>
          <a:blip r:embed="rId2" cstate="print"/>
          <a:srcRect/>
          <a:stretch>
            <a:fillRect/>
          </a:stretch>
        </p:blipFill>
        <p:spPr bwMode="auto">
          <a:xfrm>
            <a:off x="38100" y="366713"/>
            <a:ext cx="9067800" cy="6124575"/>
          </a:xfrm>
          <a:prstGeom prst="rect">
            <a:avLst/>
          </a:prstGeom>
          <a:noFill/>
          <a:ln w="9525">
            <a:noFill/>
            <a:miter lim="800000"/>
            <a:headEnd/>
            <a:tailEnd/>
          </a:ln>
        </p:spPr>
      </p:pic>
      <p:grpSp>
        <p:nvGrpSpPr>
          <p:cNvPr id="2" name="Group 6"/>
          <p:cNvGrpSpPr/>
          <p:nvPr/>
        </p:nvGrpSpPr>
        <p:grpSpPr>
          <a:xfrm>
            <a:off x="2667000" y="381000"/>
            <a:ext cx="1981200" cy="1981200"/>
            <a:chOff x="3048000" y="2057400"/>
            <a:chExt cx="2057400" cy="2057400"/>
          </a:xfrm>
          <a:solidFill>
            <a:srgbClr val="FF0000">
              <a:alpha val="10000"/>
            </a:srgbClr>
          </a:solidFill>
        </p:grpSpPr>
        <p:sp>
          <p:nvSpPr>
            <p:cNvPr id="8" name="Oval 7"/>
            <p:cNvSpPr/>
            <p:nvPr/>
          </p:nvSpPr>
          <p:spPr>
            <a:xfrm>
              <a:off x="3048000" y="2057400"/>
              <a:ext cx="2057400" cy="2057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flipH="1">
              <a:off x="4038600" y="3061335"/>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9"/>
          <p:cNvGrpSpPr/>
          <p:nvPr/>
        </p:nvGrpSpPr>
        <p:grpSpPr>
          <a:xfrm>
            <a:off x="1828800" y="457200"/>
            <a:ext cx="1981200" cy="1981200"/>
            <a:chOff x="3048000" y="2057400"/>
            <a:chExt cx="2057400" cy="2057400"/>
          </a:xfrm>
          <a:solidFill>
            <a:srgbClr val="FF0000">
              <a:alpha val="10000"/>
            </a:srgbClr>
          </a:solidFill>
        </p:grpSpPr>
        <p:sp>
          <p:nvSpPr>
            <p:cNvPr id="11" name="Oval 10"/>
            <p:cNvSpPr/>
            <p:nvPr/>
          </p:nvSpPr>
          <p:spPr>
            <a:xfrm>
              <a:off x="3048000" y="2057400"/>
              <a:ext cx="2057400" cy="2057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flipH="1">
              <a:off x="4038600" y="3061335"/>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 name="Group 12"/>
          <p:cNvGrpSpPr/>
          <p:nvPr/>
        </p:nvGrpSpPr>
        <p:grpSpPr>
          <a:xfrm>
            <a:off x="3352800" y="228600"/>
            <a:ext cx="1981200" cy="1981200"/>
            <a:chOff x="3048000" y="2057400"/>
            <a:chExt cx="2057400" cy="2057400"/>
          </a:xfrm>
          <a:solidFill>
            <a:srgbClr val="FF0000">
              <a:alpha val="10000"/>
            </a:srgbClr>
          </a:solidFill>
        </p:grpSpPr>
        <p:sp>
          <p:nvSpPr>
            <p:cNvPr id="14" name="Oval 13"/>
            <p:cNvSpPr/>
            <p:nvPr/>
          </p:nvSpPr>
          <p:spPr>
            <a:xfrm>
              <a:off x="3048000" y="2057400"/>
              <a:ext cx="2057400" cy="2057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flipH="1">
              <a:off x="4038600" y="3061335"/>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 name="Group 15"/>
          <p:cNvGrpSpPr/>
          <p:nvPr/>
        </p:nvGrpSpPr>
        <p:grpSpPr>
          <a:xfrm>
            <a:off x="4191000" y="457200"/>
            <a:ext cx="1981200" cy="1981200"/>
            <a:chOff x="3048000" y="2057400"/>
            <a:chExt cx="2057400" cy="2057400"/>
          </a:xfrm>
          <a:solidFill>
            <a:srgbClr val="FF0000">
              <a:alpha val="10000"/>
            </a:srgbClr>
          </a:solidFill>
        </p:grpSpPr>
        <p:sp>
          <p:nvSpPr>
            <p:cNvPr id="17" name="Oval 16"/>
            <p:cNvSpPr/>
            <p:nvPr/>
          </p:nvSpPr>
          <p:spPr>
            <a:xfrm>
              <a:off x="3048000" y="2057400"/>
              <a:ext cx="2057400" cy="2057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flipH="1">
              <a:off x="4038600" y="3061335"/>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 name="Group 19"/>
          <p:cNvGrpSpPr/>
          <p:nvPr/>
        </p:nvGrpSpPr>
        <p:grpSpPr>
          <a:xfrm>
            <a:off x="4572000" y="381000"/>
            <a:ext cx="1981200" cy="1981200"/>
            <a:chOff x="3048000" y="2057400"/>
            <a:chExt cx="2057400" cy="2057400"/>
          </a:xfrm>
          <a:solidFill>
            <a:srgbClr val="FF0000">
              <a:alpha val="10000"/>
            </a:srgbClr>
          </a:solidFill>
        </p:grpSpPr>
        <p:sp>
          <p:nvSpPr>
            <p:cNvPr id="21" name="Oval 20"/>
            <p:cNvSpPr/>
            <p:nvPr/>
          </p:nvSpPr>
          <p:spPr>
            <a:xfrm>
              <a:off x="3048000" y="2057400"/>
              <a:ext cx="2057400" cy="2057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Oval 21"/>
            <p:cNvSpPr/>
            <p:nvPr/>
          </p:nvSpPr>
          <p:spPr>
            <a:xfrm flipH="1">
              <a:off x="4038600" y="3061335"/>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298" name="TextBox 22"/>
          <p:cNvSpPr txBox="1">
            <a:spLocks noChangeArrowheads="1"/>
          </p:cNvSpPr>
          <p:nvPr/>
        </p:nvSpPr>
        <p:spPr bwMode="auto">
          <a:xfrm>
            <a:off x="1981200" y="1600200"/>
            <a:ext cx="1371600" cy="646113"/>
          </a:xfrm>
          <a:prstGeom prst="rect">
            <a:avLst/>
          </a:prstGeom>
          <a:noFill/>
          <a:ln w="9525">
            <a:noFill/>
            <a:miter lim="800000"/>
            <a:headEnd/>
            <a:tailEnd/>
          </a:ln>
        </p:spPr>
        <p:txBody>
          <a:bodyPr>
            <a:spAutoFit/>
          </a:bodyPr>
          <a:lstStyle/>
          <a:p>
            <a:r>
              <a:rPr lang="en-US" b="1" dirty="0"/>
              <a:t>Lhasa </a:t>
            </a:r>
            <a:r>
              <a:rPr lang="en-US" b="1" dirty="0" err="1" smtClean="0"/>
              <a:t>Kambala</a:t>
            </a:r>
            <a:endParaRPr lang="en-US" b="1" dirty="0"/>
          </a:p>
        </p:txBody>
      </p:sp>
      <p:sp>
        <p:nvSpPr>
          <p:cNvPr id="12299" name="TextBox 23"/>
          <p:cNvSpPr txBox="1">
            <a:spLocks noChangeArrowheads="1"/>
          </p:cNvSpPr>
          <p:nvPr/>
        </p:nvSpPr>
        <p:spPr bwMode="auto">
          <a:xfrm>
            <a:off x="2971800" y="990600"/>
            <a:ext cx="1143000" cy="646113"/>
          </a:xfrm>
          <a:prstGeom prst="rect">
            <a:avLst/>
          </a:prstGeom>
          <a:noFill/>
          <a:ln w="9525">
            <a:noFill/>
            <a:miter lim="800000"/>
            <a:headEnd/>
            <a:tailEnd/>
          </a:ln>
        </p:spPr>
        <p:txBody>
          <a:bodyPr>
            <a:spAutoFit/>
          </a:bodyPr>
          <a:lstStyle/>
          <a:p>
            <a:r>
              <a:rPr lang="en-US" b="1"/>
              <a:t>Linzhi Airport</a:t>
            </a:r>
          </a:p>
        </p:txBody>
      </p:sp>
      <p:grpSp>
        <p:nvGrpSpPr>
          <p:cNvPr id="7" name="Group 27"/>
          <p:cNvGrpSpPr/>
          <p:nvPr/>
        </p:nvGrpSpPr>
        <p:grpSpPr>
          <a:xfrm>
            <a:off x="4495800" y="76200"/>
            <a:ext cx="1981200" cy="1981200"/>
            <a:chOff x="3048000" y="2057400"/>
            <a:chExt cx="2057400" cy="2057400"/>
          </a:xfrm>
          <a:solidFill>
            <a:srgbClr val="FF0000">
              <a:alpha val="10000"/>
            </a:srgbClr>
          </a:solidFill>
        </p:grpSpPr>
        <p:sp>
          <p:nvSpPr>
            <p:cNvPr id="29" name="Oval 28"/>
            <p:cNvSpPr/>
            <p:nvPr/>
          </p:nvSpPr>
          <p:spPr>
            <a:xfrm>
              <a:off x="3048000" y="2057400"/>
              <a:ext cx="2057400" cy="2057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 name="Oval 29"/>
            <p:cNvSpPr/>
            <p:nvPr/>
          </p:nvSpPr>
          <p:spPr>
            <a:xfrm flipH="1">
              <a:off x="4038600" y="3061335"/>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301" name="TextBox 25"/>
          <p:cNvSpPr txBox="1">
            <a:spLocks noChangeArrowheads="1"/>
          </p:cNvSpPr>
          <p:nvPr/>
        </p:nvSpPr>
        <p:spPr bwMode="auto">
          <a:xfrm>
            <a:off x="4495800" y="1447800"/>
            <a:ext cx="1295400" cy="646113"/>
          </a:xfrm>
          <a:prstGeom prst="rect">
            <a:avLst/>
          </a:prstGeom>
          <a:noFill/>
          <a:ln w="9525">
            <a:noFill/>
            <a:miter lim="800000"/>
            <a:headEnd/>
            <a:tailEnd/>
          </a:ln>
        </p:spPr>
        <p:txBody>
          <a:bodyPr>
            <a:spAutoFit/>
          </a:bodyPr>
          <a:lstStyle/>
          <a:p>
            <a:r>
              <a:rPr lang="en-US" b="1"/>
              <a:t>Kangding Airport</a:t>
            </a:r>
          </a:p>
        </p:txBody>
      </p:sp>
      <p:sp>
        <p:nvSpPr>
          <p:cNvPr id="12302" name="TextBox 26"/>
          <p:cNvSpPr txBox="1">
            <a:spLocks noChangeArrowheads="1"/>
          </p:cNvSpPr>
          <p:nvPr/>
        </p:nvSpPr>
        <p:spPr bwMode="auto">
          <a:xfrm>
            <a:off x="5715000" y="1382713"/>
            <a:ext cx="1295400" cy="369887"/>
          </a:xfrm>
          <a:prstGeom prst="rect">
            <a:avLst/>
          </a:prstGeom>
          <a:noFill/>
          <a:ln w="9525">
            <a:noFill/>
            <a:miter lim="800000"/>
            <a:headEnd/>
            <a:tailEnd/>
          </a:ln>
        </p:spPr>
        <p:txBody>
          <a:bodyPr>
            <a:spAutoFit/>
          </a:bodyPr>
          <a:lstStyle/>
          <a:p>
            <a:r>
              <a:rPr lang="en-US" b="1"/>
              <a:t>Chengdu</a:t>
            </a:r>
          </a:p>
        </p:txBody>
      </p:sp>
      <p:sp>
        <p:nvSpPr>
          <p:cNvPr id="12303" name="TextBox 24"/>
          <p:cNvSpPr txBox="1">
            <a:spLocks noChangeArrowheads="1"/>
          </p:cNvSpPr>
          <p:nvPr/>
        </p:nvSpPr>
        <p:spPr bwMode="auto">
          <a:xfrm>
            <a:off x="3733800" y="381000"/>
            <a:ext cx="1371600" cy="646113"/>
          </a:xfrm>
          <a:prstGeom prst="rect">
            <a:avLst/>
          </a:prstGeom>
          <a:noFill/>
          <a:ln w="9525">
            <a:noFill/>
            <a:miter lim="800000"/>
            <a:headEnd/>
            <a:tailEnd/>
          </a:ln>
        </p:spPr>
        <p:txBody>
          <a:bodyPr>
            <a:spAutoFit/>
          </a:bodyPr>
          <a:lstStyle/>
          <a:p>
            <a:r>
              <a:rPr lang="en-US" b="1"/>
              <a:t>Changdu Damala</a:t>
            </a:r>
          </a:p>
        </p:txBody>
      </p:sp>
      <p:sp>
        <p:nvSpPr>
          <p:cNvPr id="12304" name="TextBox 30"/>
          <p:cNvSpPr txBox="1">
            <a:spLocks noChangeArrowheads="1"/>
          </p:cNvSpPr>
          <p:nvPr/>
        </p:nvSpPr>
        <p:spPr bwMode="auto">
          <a:xfrm>
            <a:off x="4953000" y="685800"/>
            <a:ext cx="1143000" cy="369888"/>
          </a:xfrm>
          <a:prstGeom prst="rect">
            <a:avLst/>
          </a:prstGeom>
          <a:noFill/>
          <a:ln w="9525">
            <a:noFill/>
            <a:miter lim="800000"/>
            <a:headEnd/>
            <a:tailEnd/>
          </a:ln>
        </p:spPr>
        <p:txBody>
          <a:bodyPr>
            <a:spAutoFit/>
          </a:bodyPr>
          <a:lstStyle/>
          <a:p>
            <a:r>
              <a:rPr lang="en-US" b="1"/>
              <a:t>Jiuzhai</a:t>
            </a:r>
          </a:p>
        </p:txBody>
      </p:sp>
      <p:grpSp>
        <p:nvGrpSpPr>
          <p:cNvPr id="10" name="Group 9"/>
          <p:cNvGrpSpPr/>
          <p:nvPr/>
        </p:nvGrpSpPr>
        <p:grpSpPr>
          <a:xfrm>
            <a:off x="6781800" y="3429000"/>
            <a:ext cx="1981200" cy="1981200"/>
            <a:chOff x="3048000" y="2057400"/>
            <a:chExt cx="2057400" cy="2057400"/>
          </a:xfrm>
          <a:solidFill>
            <a:srgbClr val="FF0000">
              <a:alpha val="10000"/>
            </a:srgbClr>
          </a:solidFill>
        </p:grpSpPr>
        <p:sp>
          <p:nvSpPr>
            <p:cNvPr id="32" name="Oval 31"/>
            <p:cNvSpPr/>
            <p:nvPr/>
          </p:nvSpPr>
          <p:spPr>
            <a:xfrm>
              <a:off x="3048000" y="2057400"/>
              <a:ext cx="2057400" cy="2057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flipH="1">
              <a:off x="4038600" y="3061335"/>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306" name="TextBox 22"/>
          <p:cNvSpPr txBox="1">
            <a:spLocks noChangeArrowheads="1"/>
          </p:cNvSpPr>
          <p:nvPr/>
        </p:nvSpPr>
        <p:spPr bwMode="auto">
          <a:xfrm>
            <a:off x="7086600" y="3962400"/>
            <a:ext cx="914400" cy="381000"/>
          </a:xfrm>
          <a:prstGeom prst="rect">
            <a:avLst/>
          </a:prstGeom>
          <a:noFill/>
          <a:ln w="9525">
            <a:noFill/>
            <a:miter lim="800000"/>
            <a:headEnd/>
            <a:tailEnd/>
          </a:ln>
        </p:spPr>
        <p:txBody>
          <a:bodyPr>
            <a:spAutoFit/>
          </a:bodyPr>
          <a:lstStyle/>
          <a:p>
            <a:r>
              <a:rPr lang="en-US" b="1" dirty="0"/>
              <a:t>Xisha</a:t>
            </a:r>
          </a:p>
        </p:txBody>
      </p:sp>
      <p:sp>
        <p:nvSpPr>
          <p:cNvPr id="37" name="TextBox 22"/>
          <p:cNvSpPr txBox="1">
            <a:spLocks noChangeArrowheads="1"/>
          </p:cNvSpPr>
          <p:nvPr/>
        </p:nvSpPr>
        <p:spPr bwMode="auto">
          <a:xfrm>
            <a:off x="2057400" y="801469"/>
            <a:ext cx="1371600" cy="646331"/>
          </a:xfrm>
          <a:prstGeom prst="rect">
            <a:avLst/>
          </a:prstGeom>
          <a:noFill/>
          <a:ln w="9525">
            <a:noFill/>
            <a:miter lim="800000"/>
            <a:headEnd/>
            <a:tailEnd/>
          </a:ln>
        </p:spPr>
        <p:txBody>
          <a:bodyPr>
            <a:spAutoFit/>
          </a:bodyPr>
          <a:lstStyle/>
          <a:p>
            <a:r>
              <a:rPr lang="en-US" b="1" dirty="0"/>
              <a:t>Lhasa </a:t>
            </a:r>
            <a:r>
              <a:rPr lang="en-US" b="1" dirty="0" smtClean="0"/>
              <a:t>Airport</a:t>
            </a:r>
            <a:endParaRPr lang="en-US" b="1" dirty="0"/>
          </a:p>
        </p:txBody>
      </p:sp>
      <p:grpSp>
        <p:nvGrpSpPr>
          <p:cNvPr id="13" name="Group 12"/>
          <p:cNvGrpSpPr/>
          <p:nvPr/>
        </p:nvGrpSpPr>
        <p:grpSpPr>
          <a:xfrm>
            <a:off x="1676400" y="609600"/>
            <a:ext cx="1981200" cy="1981200"/>
            <a:chOff x="3048000" y="2057400"/>
            <a:chExt cx="2057400" cy="2057400"/>
          </a:xfrm>
          <a:solidFill>
            <a:srgbClr val="FF0000">
              <a:alpha val="10000"/>
            </a:srgbClr>
          </a:solidFill>
        </p:grpSpPr>
        <p:sp>
          <p:nvSpPr>
            <p:cNvPr id="39" name="Oval 38"/>
            <p:cNvSpPr/>
            <p:nvPr/>
          </p:nvSpPr>
          <p:spPr>
            <a:xfrm>
              <a:off x="3048000" y="2057400"/>
              <a:ext cx="2057400" cy="2057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flipH="1">
              <a:off x="4038600" y="3061335"/>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Fiji</a:t>
            </a:r>
          </a:p>
        </p:txBody>
      </p:sp>
      <p:sp>
        <p:nvSpPr>
          <p:cNvPr id="3" name="Content Placeholder 2"/>
          <p:cNvSpPr>
            <a:spLocks noGrp="1"/>
          </p:cNvSpPr>
          <p:nvPr>
            <p:ph idx="1"/>
          </p:nvPr>
        </p:nvSpPr>
        <p:spPr>
          <a:xfrm>
            <a:off x="381000" y="1295400"/>
            <a:ext cx="8382000" cy="5105400"/>
          </a:xfrm>
        </p:spPr>
        <p:txBody>
          <a:bodyPr/>
          <a:lstStyle/>
          <a:p>
            <a:pPr>
              <a:defRPr/>
            </a:pPr>
            <a:r>
              <a:rPr lang="en-US" dirty="0" smtClean="0">
                <a:ea typeface="+mn-ea"/>
              </a:rPr>
              <a:t>New ATM system (AURORA) installed and in operation in Nadi ATM Centre</a:t>
            </a:r>
          </a:p>
          <a:p>
            <a:pPr>
              <a:defRPr/>
            </a:pPr>
            <a:r>
              <a:rPr lang="en-US" dirty="0" smtClean="0">
                <a:ea typeface="+mn-ea"/>
              </a:rPr>
              <a:t>Installed 11 ADS-B ground stations (3 of them with interrogators)</a:t>
            </a:r>
          </a:p>
          <a:p>
            <a:pPr>
              <a:defRPr/>
            </a:pPr>
            <a:r>
              <a:rPr lang="en-US" dirty="0" smtClean="0">
                <a:ea typeface="+mn-ea"/>
              </a:rPr>
              <a:t>Issue </a:t>
            </a:r>
            <a:r>
              <a:rPr lang="en-US" dirty="0" smtClean="0"/>
              <a:t>ADS-B equipage mandate for aircraft operating in controlled airspace with effect from 20 Dec 2013</a:t>
            </a:r>
          </a:p>
          <a:p>
            <a:pPr>
              <a:defRPr/>
            </a:pPr>
            <a:r>
              <a:rPr lang="en-US" dirty="0" smtClean="0"/>
              <a:t>Only 3 of the 45 Fiji-registered aircrafts are ADS-B equipped, the rest are expected to be equipped after Dec 2013</a:t>
            </a:r>
            <a:endParaRPr lang="en-US" dirty="0" smtClean="0">
              <a:ea typeface="+mn-ea"/>
            </a:endParaRPr>
          </a:p>
        </p:txBody>
      </p:sp>
      <p:sp>
        <p:nvSpPr>
          <p:cNvPr id="13316" name="TextBox 3"/>
          <p:cNvSpPr txBox="1">
            <a:spLocks noChangeArrowheads="1"/>
          </p:cNvSpPr>
          <p:nvPr/>
        </p:nvSpPr>
        <p:spPr bwMode="auto">
          <a:xfrm>
            <a:off x="0" y="6488112"/>
            <a:ext cx="4419600" cy="369888"/>
          </a:xfrm>
          <a:prstGeom prst="rect">
            <a:avLst/>
          </a:prstGeom>
          <a:noFill/>
          <a:ln w="9525">
            <a:noFill/>
            <a:miter lim="800000"/>
            <a:headEnd/>
            <a:tailEnd/>
          </a:ln>
        </p:spPr>
        <p:txBody>
          <a:bodyPr>
            <a:spAutoFit/>
          </a:bodyPr>
          <a:lstStyle/>
          <a:p>
            <a:r>
              <a:rPr lang="en-US" dirty="0"/>
              <a:t>Information </a:t>
            </a:r>
            <a:r>
              <a:rPr lang="en-US" dirty="0" smtClean="0"/>
              <a:t>correct as of Feb 2011</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Hong Kong, China </a:t>
            </a:r>
          </a:p>
        </p:txBody>
      </p:sp>
      <p:sp>
        <p:nvSpPr>
          <p:cNvPr id="3" name="Content Placeholder 2"/>
          <p:cNvSpPr>
            <a:spLocks noGrp="1"/>
          </p:cNvSpPr>
          <p:nvPr>
            <p:ph idx="1"/>
          </p:nvPr>
        </p:nvSpPr>
        <p:spPr/>
        <p:txBody>
          <a:bodyPr/>
          <a:lstStyle/>
          <a:p>
            <a:r>
              <a:rPr lang="en-US" dirty="0" smtClean="0"/>
              <a:t>Plan to install an ADS-B station</a:t>
            </a:r>
          </a:p>
          <a:p>
            <a:r>
              <a:rPr lang="en-US" dirty="0" smtClean="0"/>
              <a:t>Mandate ADS-B carriage by end 2013</a:t>
            </a:r>
          </a:p>
          <a:p>
            <a:pPr lvl="1"/>
            <a:r>
              <a:rPr lang="en-US" dirty="0" smtClean="0"/>
              <a:t>for aircraft flying over L642/M771</a:t>
            </a:r>
          </a:p>
          <a:p>
            <a:r>
              <a:rPr lang="en-US" dirty="0" smtClean="0"/>
              <a:t>Mandate ADS-B carriage by end 2014</a:t>
            </a:r>
          </a:p>
          <a:p>
            <a:pPr lvl="1"/>
            <a:r>
              <a:rPr lang="en-US" dirty="0" smtClean="0"/>
              <a:t>for all aircraft flying within the Hong Kong FIR</a:t>
            </a:r>
          </a:p>
          <a:p>
            <a:r>
              <a:rPr lang="en-US" dirty="0" smtClean="0"/>
              <a:t>Mandate ADS-B carriage after 2015 (TBC)</a:t>
            </a:r>
          </a:p>
          <a:p>
            <a:pPr lvl="1"/>
            <a:r>
              <a:rPr lang="en-US" dirty="0" smtClean="0"/>
              <a:t>for low flying aircraft, including general aviation aircraft and helicopters.</a:t>
            </a:r>
          </a:p>
          <a:p>
            <a:endParaRPr lang="en-US" dirty="0" smtClean="0"/>
          </a:p>
        </p:txBody>
      </p:sp>
      <p:sp>
        <p:nvSpPr>
          <p:cNvPr id="14340" name="TextBox 3"/>
          <p:cNvSpPr txBox="1">
            <a:spLocks noChangeArrowheads="1"/>
          </p:cNvSpPr>
          <p:nvPr/>
        </p:nvSpPr>
        <p:spPr bwMode="auto">
          <a:xfrm>
            <a:off x="0" y="6488668"/>
            <a:ext cx="4114800" cy="369332"/>
          </a:xfrm>
          <a:prstGeom prst="rect">
            <a:avLst/>
          </a:prstGeom>
          <a:noFill/>
          <a:ln w="9525">
            <a:noFill/>
            <a:miter lim="800000"/>
            <a:headEnd/>
            <a:tailEnd/>
          </a:ln>
        </p:spPr>
        <p:txBody>
          <a:bodyPr wrap="square">
            <a:spAutoFit/>
          </a:bodyPr>
          <a:lstStyle/>
          <a:p>
            <a:r>
              <a:rPr lang="en-US" dirty="0"/>
              <a:t>Information </a:t>
            </a:r>
            <a:r>
              <a:rPr lang="en-US" dirty="0" smtClean="0"/>
              <a:t>correct as of </a:t>
            </a:r>
            <a:r>
              <a:rPr lang="en-US" dirty="0"/>
              <a:t>Aug 2010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914400" y="381000"/>
            <a:ext cx="7239000" cy="6141390"/>
          </a:xfrm>
          <a:prstGeom prst="rect">
            <a:avLst/>
          </a:prstGeom>
          <a:noFill/>
          <a:ln w="9525">
            <a:noFill/>
            <a:miter lim="800000"/>
            <a:headEnd/>
            <a:tailEnd/>
          </a:ln>
        </p:spPr>
      </p:pic>
      <p:grpSp>
        <p:nvGrpSpPr>
          <p:cNvPr id="6" name="Group 23"/>
          <p:cNvGrpSpPr/>
          <p:nvPr/>
        </p:nvGrpSpPr>
        <p:grpSpPr>
          <a:xfrm>
            <a:off x="3657600" y="2133600"/>
            <a:ext cx="1371600" cy="1371600"/>
            <a:chOff x="6019800" y="3657600"/>
            <a:chExt cx="1676400" cy="1636712"/>
          </a:xfrm>
        </p:grpSpPr>
        <p:grpSp>
          <p:nvGrpSpPr>
            <p:cNvPr id="7" name="Group 229"/>
            <p:cNvGrpSpPr>
              <a:grpSpLocks/>
            </p:cNvGrpSpPr>
            <p:nvPr/>
          </p:nvGrpSpPr>
          <p:grpSpPr bwMode="auto">
            <a:xfrm>
              <a:off x="6019800" y="3657600"/>
              <a:ext cx="1676400" cy="1636712"/>
              <a:chOff x="1634" y="1652"/>
              <a:chExt cx="739" cy="743"/>
            </a:xfrm>
            <a:solidFill>
              <a:srgbClr val="FF0000">
                <a:alpha val="20000"/>
              </a:srgbClr>
            </a:solidFill>
          </p:grpSpPr>
          <p:sp>
            <p:nvSpPr>
              <p:cNvPr id="9" name="Freeform 230"/>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cap="flat">
                <a:solidFill>
                  <a:srgbClr val="FF0000"/>
                </a:solidFill>
                <a:prstDash val="dash"/>
                <a:round/>
                <a:headEnd/>
                <a:tailEnd/>
              </a:ln>
            </p:spPr>
            <p:txBody>
              <a:bodyPr/>
              <a:lstStyle/>
              <a:p>
                <a:pPr>
                  <a:defRPr/>
                </a:pPr>
                <a:endParaRPr lang="en-US"/>
              </a:p>
            </p:txBody>
          </p:sp>
          <p:sp>
            <p:nvSpPr>
              <p:cNvPr id="10" name="Oval 231"/>
              <p:cNvSpPr>
                <a:spLocks noChangeArrowheads="1"/>
              </p:cNvSpPr>
              <p:nvPr/>
            </p:nvSpPr>
            <p:spPr bwMode="auto">
              <a:xfrm>
                <a:off x="1986" y="2007"/>
                <a:ext cx="34" cy="35"/>
              </a:xfrm>
              <a:prstGeom prst="ellipse">
                <a:avLst/>
              </a:prstGeom>
              <a:solidFill>
                <a:srgbClr val="FF0000"/>
              </a:solidFill>
              <a:ln w="11176">
                <a:solidFill>
                  <a:srgbClr val="FF0000"/>
                </a:solidFill>
                <a:round/>
                <a:headEnd/>
                <a:tailEnd/>
              </a:ln>
            </p:spPr>
            <p:txBody>
              <a:bodyPr/>
              <a:lstStyle/>
              <a:p>
                <a:pPr>
                  <a:defRPr/>
                </a:pPr>
                <a:endParaRPr lang="en-US"/>
              </a:p>
            </p:txBody>
          </p:sp>
        </p:grpSp>
        <p:sp>
          <p:nvSpPr>
            <p:cNvPr id="8" name="Text Box 236"/>
            <p:cNvSpPr txBox="1">
              <a:spLocks noChangeArrowheads="1"/>
            </p:cNvSpPr>
            <p:nvPr/>
          </p:nvSpPr>
          <p:spPr bwMode="auto">
            <a:xfrm>
              <a:off x="6324600" y="4495800"/>
              <a:ext cx="1100138" cy="215848"/>
            </a:xfrm>
            <a:prstGeom prst="rect">
              <a:avLst/>
            </a:prstGeom>
            <a:noFill/>
            <a:ln w="9525">
              <a:noFill/>
              <a:miter lim="800000"/>
              <a:headEnd/>
              <a:tailEnd/>
            </a:ln>
          </p:spPr>
          <p:txBody>
            <a:bodyPr lIns="65294" tIns="32648" rIns="65294" bIns="32648">
              <a:spAutoFit/>
            </a:bodyPr>
            <a:lstStyle/>
            <a:p>
              <a:pPr algn="ctr" defTabSz="912813">
                <a:spcBef>
                  <a:spcPct val="50000"/>
                </a:spcBef>
              </a:pPr>
              <a:r>
                <a:rPr lang="en-US" sz="1400" b="1" dirty="0" smtClean="0"/>
                <a:t>Hong Kong</a:t>
              </a:r>
              <a:endParaRPr lang="en-US" sz="1400" b="1" dirty="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96862"/>
            <a:ext cx="8229600" cy="922338"/>
          </a:xfrm>
        </p:spPr>
        <p:txBody>
          <a:bodyPr/>
          <a:lstStyle/>
          <a:p>
            <a:r>
              <a:rPr lang="en-US" dirty="0" smtClean="0"/>
              <a:t>Indonesia</a:t>
            </a:r>
          </a:p>
        </p:txBody>
      </p:sp>
      <p:sp>
        <p:nvSpPr>
          <p:cNvPr id="3" name="Content Placeholder 2"/>
          <p:cNvSpPr>
            <a:spLocks noGrp="1"/>
          </p:cNvSpPr>
          <p:nvPr>
            <p:ph idx="1"/>
          </p:nvPr>
        </p:nvSpPr>
        <p:spPr>
          <a:xfrm>
            <a:off x="457200" y="1271587"/>
            <a:ext cx="8305800" cy="4672013"/>
          </a:xfrm>
        </p:spPr>
        <p:txBody>
          <a:bodyPr/>
          <a:lstStyle/>
          <a:p>
            <a:pPr>
              <a:defRPr/>
            </a:pPr>
            <a:r>
              <a:rPr lang="en-US" dirty="0" smtClean="0"/>
              <a:t>Installed 30 ADS-B Stations in (as of Feb 2011):</a:t>
            </a:r>
          </a:p>
          <a:p>
            <a:pPr lvl="1">
              <a:defRPr/>
            </a:pPr>
            <a:r>
              <a:rPr lang="en-US" dirty="0" smtClean="0">
                <a:ea typeface="+mn-ea"/>
              </a:rPr>
              <a:t>Banda Aceh, Medan, Pekanbaru, Palembang, Matak, Natuna, Soeta Jakarta, Tarakan, Cilacap, Kintamani, Pontianak, Pangkalan Bun, Palu, Makassar, Waingapu, Kupang, Alor, Ambon, Sorong, Merauke, Saumlaki, Galela, Manado, Biak, Timika, Kendari, Surabaya, Semarang, Banjarmasin and Balikpapan.</a:t>
            </a:r>
          </a:p>
          <a:p>
            <a:pPr lvl="1">
              <a:defRPr/>
            </a:pPr>
            <a:endParaRPr lang="en-US" dirty="0" smtClean="0">
              <a:ea typeface="+mn-ea"/>
            </a:endParaRPr>
          </a:p>
          <a:p>
            <a:pPr>
              <a:defRPr/>
            </a:pPr>
            <a:r>
              <a:rPr lang="en-US" dirty="0" smtClean="0"/>
              <a:t>Receiving data from 4 Australian ADS-B Stations</a:t>
            </a:r>
          </a:p>
          <a:p>
            <a:pPr lvl="1">
              <a:defRPr/>
            </a:pPr>
            <a:r>
              <a:rPr lang="en-US" dirty="0" smtClean="0"/>
              <a:t>Broome, Doogan, Gove, Thursday Island </a:t>
            </a:r>
            <a:endParaRPr lang="en-US" dirty="0"/>
          </a:p>
        </p:txBody>
      </p:sp>
      <p:sp>
        <p:nvSpPr>
          <p:cNvPr id="4" name="TextBox 4"/>
          <p:cNvSpPr txBox="1">
            <a:spLocks noChangeArrowheads="1"/>
          </p:cNvSpPr>
          <p:nvPr/>
        </p:nvSpPr>
        <p:spPr bwMode="auto">
          <a:xfrm>
            <a:off x="0" y="6488668"/>
            <a:ext cx="4191000" cy="369332"/>
          </a:xfrm>
          <a:prstGeom prst="rect">
            <a:avLst/>
          </a:prstGeom>
          <a:noFill/>
          <a:ln w="9525">
            <a:noFill/>
            <a:miter lim="800000"/>
            <a:headEnd/>
            <a:tailEnd/>
          </a:ln>
        </p:spPr>
        <p:txBody>
          <a:bodyPr wrap="square">
            <a:spAutoFit/>
          </a:bodyPr>
          <a:lstStyle/>
          <a:p>
            <a:r>
              <a:rPr lang="en-US" dirty="0" smtClean="0"/>
              <a:t>Information correct as of Feb 2011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Indonesia</a:t>
            </a:r>
          </a:p>
        </p:txBody>
      </p:sp>
      <p:sp>
        <p:nvSpPr>
          <p:cNvPr id="3" name="Content Placeholder 2"/>
          <p:cNvSpPr>
            <a:spLocks noGrp="1"/>
          </p:cNvSpPr>
          <p:nvPr>
            <p:ph idx="1"/>
          </p:nvPr>
        </p:nvSpPr>
        <p:spPr>
          <a:xfrm>
            <a:off x="457200" y="1195387"/>
            <a:ext cx="8153400" cy="4824413"/>
          </a:xfrm>
        </p:spPr>
        <p:txBody>
          <a:bodyPr/>
          <a:lstStyle/>
          <a:p>
            <a:r>
              <a:rPr lang="en-US" dirty="0" smtClean="0"/>
              <a:t>Plans:</a:t>
            </a:r>
          </a:p>
          <a:p>
            <a:pPr lvl="1"/>
            <a:r>
              <a:rPr lang="en-US" dirty="0" smtClean="0"/>
              <a:t>To set up </a:t>
            </a:r>
            <a:r>
              <a:rPr lang="id-ID" dirty="0" smtClean="0"/>
              <a:t>ADS-B Implementation Team Task Force </a:t>
            </a:r>
            <a:r>
              <a:rPr lang="en-US" dirty="0" smtClean="0"/>
              <a:t>for </a:t>
            </a:r>
            <a:r>
              <a:rPr lang="id-ID" dirty="0" smtClean="0"/>
              <a:t>ADS-B Planning.</a:t>
            </a:r>
            <a:endParaRPr lang="en-US" dirty="0" smtClean="0"/>
          </a:p>
          <a:p>
            <a:pPr lvl="1"/>
            <a:r>
              <a:rPr lang="id-ID" dirty="0" smtClean="0"/>
              <a:t>In short </a:t>
            </a:r>
            <a:r>
              <a:rPr lang="en-US" dirty="0" smtClean="0"/>
              <a:t>t</a:t>
            </a:r>
            <a:r>
              <a:rPr lang="id-ID" dirty="0" smtClean="0"/>
              <a:t>erm</a:t>
            </a:r>
            <a:r>
              <a:rPr lang="en-US" dirty="0" smtClean="0"/>
              <a:t>, DGCA Indonesia has a plan to </a:t>
            </a:r>
            <a:r>
              <a:rPr lang="id-ID" dirty="0" smtClean="0"/>
              <a:t>use ADS-B for ATC Situational Awareness in Makas</a:t>
            </a:r>
            <a:r>
              <a:rPr lang="en-US" dirty="0" smtClean="0"/>
              <a:t>s</a:t>
            </a:r>
            <a:r>
              <a:rPr lang="id-ID" dirty="0" smtClean="0"/>
              <a:t>ar Air Traffic Service Center (MATSC).</a:t>
            </a:r>
            <a:endParaRPr lang="en-US" dirty="0" smtClean="0"/>
          </a:p>
          <a:p>
            <a:pPr lvl="1"/>
            <a:r>
              <a:rPr lang="id-ID" dirty="0" smtClean="0"/>
              <a:t>Cross FIR Operational Data </a:t>
            </a:r>
            <a:r>
              <a:rPr lang="en-US" dirty="0" smtClean="0"/>
              <a:t>S</a:t>
            </a:r>
            <a:r>
              <a:rPr lang="id-ID" dirty="0" smtClean="0"/>
              <a:t>haring as the initial application of ADS-B Services in Indonesia.</a:t>
            </a:r>
            <a:endParaRPr lang="en-US" dirty="0" smtClean="0"/>
          </a:p>
          <a:p>
            <a:pPr lvl="1"/>
            <a:r>
              <a:rPr lang="id-ID" dirty="0" smtClean="0"/>
              <a:t>After succes</a:t>
            </a:r>
            <a:r>
              <a:rPr lang="en-US" dirty="0" smtClean="0"/>
              <a:t>s</a:t>
            </a:r>
            <a:r>
              <a:rPr lang="id-ID" dirty="0" smtClean="0"/>
              <a:t>ful implemen</a:t>
            </a:r>
            <a:r>
              <a:rPr lang="en-US" dirty="0" err="1" smtClean="0"/>
              <a:t>tation</a:t>
            </a:r>
            <a:r>
              <a:rPr lang="en-US" dirty="0" smtClean="0"/>
              <a:t> of</a:t>
            </a:r>
            <a:r>
              <a:rPr lang="id-ID" dirty="0" smtClean="0"/>
              <a:t> ADS-B for situational awareness, Indonesia will implement ADS-B for provision of separation services. </a:t>
            </a:r>
            <a:endParaRPr lang="en-US" dirty="0" smtClean="0"/>
          </a:p>
          <a:p>
            <a:pPr>
              <a:buFont typeface="Arial" charset="0"/>
              <a:buNone/>
            </a:pPr>
            <a:endParaRPr lang="en-US" dirty="0" smtClean="0"/>
          </a:p>
          <a:p>
            <a:endParaRPr lang="en-US" dirty="0" smtClean="0"/>
          </a:p>
          <a:p>
            <a:endParaRPr lang="en-US" dirty="0" smtClean="0"/>
          </a:p>
          <a:p>
            <a:endParaRPr lang="en-US" dirty="0" smtClean="0"/>
          </a:p>
        </p:txBody>
      </p:sp>
      <p:sp>
        <p:nvSpPr>
          <p:cNvPr id="4" name="TextBox 4"/>
          <p:cNvSpPr txBox="1">
            <a:spLocks noChangeArrowheads="1"/>
          </p:cNvSpPr>
          <p:nvPr/>
        </p:nvSpPr>
        <p:spPr bwMode="auto">
          <a:xfrm>
            <a:off x="0" y="6488668"/>
            <a:ext cx="4191000" cy="369332"/>
          </a:xfrm>
          <a:prstGeom prst="rect">
            <a:avLst/>
          </a:prstGeom>
          <a:noFill/>
          <a:ln w="9525">
            <a:noFill/>
            <a:miter lim="800000"/>
            <a:headEnd/>
            <a:tailEnd/>
          </a:ln>
        </p:spPr>
        <p:txBody>
          <a:bodyPr wrap="square">
            <a:spAutoFit/>
          </a:bodyPr>
          <a:lstStyle/>
          <a:p>
            <a:r>
              <a:rPr lang="en-US" dirty="0" smtClean="0"/>
              <a:t>Information correct as of Feb 2011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2"/>
          <p:cNvPicPr>
            <a:picLocks noChangeAspect="1" noChangeArrowheads="1"/>
          </p:cNvPicPr>
          <p:nvPr/>
        </p:nvPicPr>
        <p:blipFill>
          <a:blip r:embed="rId2" cstate="print"/>
          <a:srcRect r="20067"/>
          <a:stretch>
            <a:fillRect/>
          </a:stretch>
        </p:blipFill>
        <p:spPr bwMode="auto">
          <a:xfrm>
            <a:off x="0" y="152400"/>
            <a:ext cx="9144000" cy="6132513"/>
          </a:xfrm>
          <a:prstGeom prst="rect">
            <a:avLst/>
          </a:prstGeom>
          <a:noFill/>
          <a:ln w="9525">
            <a:noFill/>
            <a:miter lim="800000"/>
            <a:headEnd/>
            <a:tailEnd/>
          </a:ln>
        </p:spPr>
      </p:pic>
      <p:grpSp>
        <p:nvGrpSpPr>
          <p:cNvPr id="137" name="Group 3"/>
          <p:cNvGrpSpPr>
            <a:grpSpLocks/>
          </p:cNvGrpSpPr>
          <p:nvPr/>
        </p:nvGrpSpPr>
        <p:grpSpPr bwMode="auto">
          <a:xfrm>
            <a:off x="3581400" y="1981200"/>
            <a:ext cx="1295400" cy="1295400"/>
            <a:chOff x="1634" y="1652"/>
            <a:chExt cx="739" cy="743"/>
          </a:xfrm>
        </p:grpSpPr>
        <p:sp>
          <p:nvSpPr>
            <p:cNvPr id="138"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FF0000">
                <a:alpha val="20000"/>
              </a:srgbClr>
            </a:solidFill>
            <a:ln w="11176">
              <a:noFill/>
              <a:prstDash val="solid"/>
              <a:round/>
              <a:headEnd/>
              <a:tailEnd/>
            </a:ln>
          </p:spPr>
          <p:txBody>
            <a:bodyPr/>
            <a:lstStyle/>
            <a:p>
              <a:endParaRPr lang="en-US"/>
            </a:p>
          </p:txBody>
        </p:sp>
        <p:sp>
          <p:nvSpPr>
            <p:cNvPr id="139"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34" name="Group 3"/>
          <p:cNvGrpSpPr>
            <a:grpSpLocks/>
          </p:cNvGrpSpPr>
          <p:nvPr/>
        </p:nvGrpSpPr>
        <p:grpSpPr bwMode="auto">
          <a:xfrm>
            <a:off x="3276600" y="2286000"/>
            <a:ext cx="1295400" cy="1295400"/>
            <a:chOff x="1634" y="1652"/>
            <a:chExt cx="739" cy="743"/>
          </a:xfrm>
        </p:grpSpPr>
        <p:sp>
          <p:nvSpPr>
            <p:cNvPr id="135"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FF0000">
                <a:alpha val="20000"/>
              </a:srgbClr>
            </a:solidFill>
            <a:ln w="11176">
              <a:noFill/>
              <a:prstDash val="solid"/>
              <a:round/>
              <a:headEnd/>
              <a:tailEnd/>
            </a:ln>
          </p:spPr>
          <p:txBody>
            <a:bodyPr/>
            <a:lstStyle/>
            <a:p>
              <a:endParaRPr lang="en-US"/>
            </a:p>
          </p:txBody>
        </p:sp>
        <p:sp>
          <p:nvSpPr>
            <p:cNvPr id="136"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30" name="Group 3"/>
          <p:cNvGrpSpPr>
            <a:grpSpLocks/>
          </p:cNvGrpSpPr>
          <p:nvPr/>
        </p:nvGrpSpPr>
        <p:grpSpPr bwMode="auto">
          <a:xfrm>
            <a:off x="2667000" y="2895600"/>
            <a:ext cx="1295400" cy="1295400"/>
            <a:chOff x="1634" y="1652"/>
            <a:chExt cx="739" cy="743"/>
          </a:xfrm>
        </p:grpSpPr>
        <p:sp>
          <p:nvSpPr>
            <p:cNvPr id="131"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FF0000">
                <a:alpha val="20000"/>
              </a:srgbClr>
            </a:solidFill>
            <a:ln w="11176">
              <a:noFill/>
              <a:prstDash val="solid"/>
              <a:round/>
              <a:headEnd/>
              <a:tailEnd/>
            </a:ln>
          </p:spPr>
          <p:txBody>
            <a:bodyPr/>
            <a:lstStyle/>
            <a:p>
              <a:endParaRPr lang="en-US"/>
            </a:p>
          </p:txBody>
        </p:sp>
        <p:sp>
          <p:nvSpPr>
            <p:cNvPr id="132"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8437" name="Group 3"/>
          <p:cNvGrpSpPr>
            <a:grpSpLocks/>
          </p:cNvGrpSpPr>
          <p:nvPr/>
        </p:nvGrpSpPr>
        <p:grpSpPr bwMode="auto">
          <a:xfrm>
            <a:off x="228600" y="914400"/>
            <a:ext cx="1295400" cy="1295400"/>
            <a:chOff x="1634" y="1652"/>
            <a:chExt cx="739" cy="743"/>
          </a:xfrm>
        </p:grpSpPr>
        <p:sp>
          <p:nvSpPr>
            <p:cNvPr id="18559"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FF0000">
                <a:alpha val="20000"/>
              </a:srgbClr>
            </a:solidFill>
            <a:ln w="11176">
              <a:noFill/>
              <a:prstDash val="solid"/>
              <a:round/>
              <a:headEnd/>
              <a:tailEnd/>
            </a:ln>
          </p:spPr>
          <p:txBody>
            <a:bodyPr/>
            <a:lstStyle/>
            <a:p>
              <a:endParaRPr lang="en-US"/>
            </a:p>
          </p:txBody>
        </p:sp>
        <p:sp>
          <p:nvSpPr>
            <p:cNvPr id="18560"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8438" name="Group 3"/>
          <p:cNvGrpSpPr>
            <a:grpSpLocks/>
          </p:cNvGrpSpPr>
          <p:nvPr/>
        </p:nvGrpSpPr>
        <p:grpSpPr bwMode="auto">
          <a:xfrm>
            <a:off x="838200" y="1219200"/>
            <a:ext cx="1295400" cy="1295400"/>
            <a:chOff x="1634" y="1652"/>
            <a:chExt cx="739" cy="743"/>
          </a:xfrm>
        </p:grpSpPr>
        <p:sp>
          <p:nvSpPr>
            <p:cNvPr id="18557"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FF0000">
                <a:alpha val="20000"/>
              </a:srgbClr>
            </a:solidFill>
            <a:ln w="11176">
              <a:noFill/>
              <a:prstDash val="solid"/>
              <a:round/>
              <a:headEnd/>
              <a:tailEnd/>
            </a:ln>
          </p:spPr>
          <p:txBody>
            <a:bodyPr/>
            <a:lstStyle/>
            <a:p>
              <a:endParaRPr lang="en-US"/>
            </a:p>
          </p:txBody>
        </p:sp>
        <p:sp>
          <p:nvSpPr>
            <p:cNvPr id="18558"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8439" name="Group 3"/>
          <p:cNvGrpSpPr>
            <a:grpSpLocks/>
          </p:cNvGrpSpPr>
          <p:nvPr/>
        </p:nvGrpSpPr>
        <p:grpSpPr bwMode="auto">
          <a:xfrm>
            <a:off x="1371600" y="1752600"/>
            <a:ext cx="1295400" cy="1295400"/>
            <a:chOff x="1634" y="1652"/>
            <a:chExt cx="739" cy="743"/>
          </a:xfrm>
        </p:grpSpPr>
        <p:sp>
          <p:nvSpPr>
            <p:cNvPr id="18555"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FF0000">
                <a:alpha val="20000"/>
              </a:srgbClr>
            </a:solidFill>
            <a:ln w="11176">
              <a:noFill/>
              <a:prstDash val="solid"/>
              <a:round/>
              <a:headEnd/>
              <a:tailEnd/>
            </a:ln>
          </p:spPr>
          <p:txBody>
            <a:bodyPr/>
            <a:lstStyle/>
            <a:p>
              <a:endParaRPr lang="en-US"/>
            </a:p>
          </p:txBody>
        </p:sp>
        <p:sp>
          <p:nvSpPr>
            <p:cNvPr id="18556"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8440" name="Group 3"/>
          <p:cNvGrpSpPr>
            <a:grpSpLocks/>
          </p:cNvGrpSpPr>
          <p:nvPr/>
        </p:nvGrpSpPr>
        <p:grpSpPr bwMode="auto">
          <a:xfrm>
            <a:off x="1600200" y="2286000"/>
            <a:ext cx="1295400" cy="1295400"/>
            <a:chOff x="1634" y="1652"/>
            <a:chExt cx="739" cy="743"/>
          </a:xfrm>
        </p:grpSpPr>
        <p:sp>
          <p:nvSpPr>
            <p:cNvPr id="18553"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FF0000">
                <a:alpha val="20000"/>
              </a:srgbClr>
            </a:solidFill>
            <a:ln w="11176">
              <a:noFill/>
              <a:prstDash val="solid"/>
              <a:round/>
              <a:headEnd/>
              <a:tailEnd/>
            </a:ln>
          </p:spPr>
          <p:txBody>
            <a:bodyPr/>
            <a:lstStyle/>
            <a:p>
              <a:endParaRPr lang="en-US"/>
            </a:p>
          </p:txBody>
        </p:sp>
        <p:sp>
          <p:nvSpPr>
            <p:cNvPr id="18554"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8441" name="Group 3"/>
          <p:cNvGrpSpPr>
            <a:grpSpLocks/>
          </p:cNvGrpSpPr>
          <p:nvPr/>
        </p:nvGrpSpPr>
        <p:grpSpPr bwMode="auto">
          <a:xfrm>
            <a:off x="2057400" y="2819400"/>
            <a:ext cx="1295400" cy="1295400"/>
            <a:chOff x="1634" y="1652"/>
            <a:chExt cx="739" cy="743"/>
          </a:xfrm>
        </p:grpSpPr>
        <p:sp>
          <p:nvSpPr>
            <p:cNvPr id="18551"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FF0000">
                <a:alpha val="20000"/>
              </a:srgbClr>
            </a:solidFill>
            <a:ln w="11176">
              <a:noFill/>
              <a:prstDash val="solid"/>
              <a:round/>
              <a:headEnd/>
              <a:tailEnd/>
            </a:ln>
          </p:spPr>
          <p:txBody>
            <a:bodyPr/>
            <a:lstStyle/>
            <a:p>
              <a:endParaRPr lang="en-US"/>
            </a:p>
          </p:txBody>
        </p:sp>
        <p:sp>
          <p:nvSpPr>
            <p:cNvPr id="18552"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8442" name="Group 3"/>
          <p:cNvGrpSpPr>
            <a:grpSpLocks/>
          </p:cNvGrpSpPr>
          <p:nvPr/>
        </p:nvGrpSpPr>
        <p:grpSpPr bwMode="auto">
          <a:xfrm>
            <a:off x="2362200" y="2971800"/>
            <a:ext cx="1295400" cy="1295400"/>
            <a:chOff x="1634" y="1652"/>
            <a:chExt cx="739" cy="743"/>
          </a:xfrm>
        </p:grpSpPr>
        <p:sp>
          <p:nvSpPr>
            <p:cNvPr id="18549"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FF0000">
                <a:alpha val="20000"/>
              </a:srgbClr>
            </a:solidFill>
            <a:ln w="11176">
              <a:noFill/>
              <a:prstDash val="solid"/>
              <a:round/>
              <a:headEnd/>
              <a:tailEnd/>
            </a:ln>
          </p:spPr>
          <p:txBody>
            <a:bodyPr/>
            <a:lstStyle/>
            <a:p>
              <a:endParaRPr lang="en-US"/>
            </a:p>
          </p:txBody>
        </p:sp>
        <p:sp>
          <p:nvSpPr>
            <p:cNvPr id="18550"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8443" name="Group 3"/>
          <p:cNvGrpSpPr>
            <a:grpSpLocks/>
          </p:cNvGrpSpPr>
          <p:nvPr/>
        </p:nvGrpSpPr>
        <p:grpSpPr bwMode="auto">
          <a:xfrm>
            <a:off x="1905000" y="1371600"/>
            <a:ext cx="1295400" cy="1295400"/>
            <a:chOff x="1634" y="1652"/>
            <a:chExt cx="739" cy="743"/>
          </a:xfrm>
        </p:grpSpPr>
        <p:sp>
          <p:nvSpPr>
            <p:cNvPr id="18547"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FF0000">
                <a:alpha val="20000"/>
              </a:srgbClr>
            </a:solidFill>
            <a:ln w="11176">
              <a:noFill/>
              <a:prstDash val="solid"/>
              <a:round/>
              <a:headEnd/>
              <a:tailEnd/>
            </a:ln>
          </p:spPr>
          <p:txBody>
            <a:bodyPr/>
            <a:lstStyle/>
            <a:p>
              <a:endParaRPr lang="en-US"/>
            </a:p>
          </p:txBody>
        </p:sp>
        <p:sp>
          <p:nvSpPr>
            <p:cNvPr id="18548"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8444" name="Group 3"/>
          <p:cNvGrpSpPr>
            <a:grpSpLocks/>
          </p:cNvGrpSpPr>
          <p:nvPr/>
        </p:nvGrpSpPr>
        <p:grpSpPr bwMode="auto">
          <a:xfrm>
            <a:off x="2286000" y="1143000"/>
            <a:ext cx="1295400" cy="1295400"/>
            <a:chOff x="1634" y="1652"/>
            <a:chExt cx="739" cy="743"/>
          </a:xfrm>
        </p:grpSpPr>
        <p:sp>
          <p:nvSpPr>
            <p:cNvPr id="18545"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FF0000">
                <a:alpha val="20000"/>
              </a:srgbClr>
            </a:solidFill>
            <a:ln w="11176">
              <a:noFill/>
              <a:prstDash val="solid"/>
              <a:round/>
              <a:headEnd/>
              <a:tailEnd/>
            </a:ln>
          </p:spPr>
          <p:txBody>
            <a:bodyPr/>
            <a:lstStyle/>
            <a:p>
              <a:endParaRPr lang="en-US"/>
            </a:p>
          </p:txBody>
        </p:sp>
        <p:sp>
          <p:nvSpPr>
            <p:cNvPr id="18546"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8445" name="Group 3"/>
          <p:cNvGrpSpPr>
            <a:grpSpLocks/>
          </p:cNvGrpSpPr>
          <p:nvPr/>
        </p:nvGrpSpPr>
        <p:grpSpPr bwMode="auto">
          <a:xfrm>
            <a:off x="2438400" y="1828800"/>
            <a:ext cx="1295400" cy="1295400"/>
            <a:chOff x="1634" y="1652"/>
            <a:chExt cx="739" cy="743"/>
          </a:xfrm>
        </p:grpSpPr>
        <p:sp>
          <p:nvSpPr>
            <p:cNvPr id="18543"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FF0000">
                <a:alpha val="20000"/>
              </a:srgbClr>
            </a:solidFill>
            <a:ln w="11176">
              <a:noFill/>
              <a:prstDash val="solid"/>
              <a:round/>
              <a:headEnd/>
              <a:tailEnd/>
            </a:ln>
          </p:spPr>
          <p:txBody>
            <a:bodyPr/>
            <a:lstStyle/>
            <a:p>
              <a:endParaRPr lang="en-US"/>
            </a:p>
          </p:txBody>
        </p:sp>
        <p:sp>
          <p:nvSpPr>
            <p:cNvPr id="18544"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8446" name="Group 3"/>
          <p:cNvGrpSpPr>
            <a:grpSpLocks/>
          </p:cNvGrpSpPr>
          <p:nvPr/>
        </p:nvGrpSpPr>
        <p:grpSpPr bwMode="auto">
          <a:xfrm>
            <a:off x="2895600" y="2286000"/>
            <a:ext cx="1295400" cy="1295400"/>
            <a:chOff x="1634" y="1652"/>
            <a:chExt cx="739" cy="743"/>
          </a:xfrm>
        </p:grpSpPr>
        <p:sp>
          <p:nvSpPr>
            <p:cNvPr id="18541"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FF0000">
                <a:alpha val="20000"/>
              </a:srgbClr>
            </a:solidFill>
            <a:ln w="11176">
              <a:noFill/>
              <a:prstDash val="solid"/>
              <a:round/>
              <a:headEnd/>
              <a:tailEnd/>
            </a:ln>
          </p:spPr>
          <p:txBody>
            <a:bodyPr/>
            <a:lstStyle/>
            <a:p>
              <a:endParaRPr lang="en-US"/>
            </a:p>
          </p:txBody>
        </p:sp>
        <p:sp>
          <p:nvSpPr>
            <p:cNvPr id="18542"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8447" name="Group 3"/>
          <p:cNvGrpSpPr>
            <a:grpSpLocks/>
          </p:cNvGrpSpPr>
          <p:nvPr/>
        </p:nvGrpSpPr>
        <p:grpSpPr bwMode="auto">
          <a:xfrm>
            <a:off x="3048000" y="2971800"/>
            <a:ext cx="1295400" cy="1295400"/>
            <a:chOff x="1634" y="1652"/>
            <a:chExt cx="739" cy="743"/>
          </a:xfrm>
        </p:grpSpPr>
        <p:sp>
          <p:nvSpPr>
            <p:cNvPr id="18539"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FF0000">
                <a:alpha val="20000"/>
              </a:srgbClr>
            </a:solidFill>
            <a:ln w="11176">
              <a:noFill/>
              <a:prstDash val="solid"/>
              <a:round/>
              <a:headEnd/>
              <a:tailEnd/>
            </a:ln>
          </p:spPr>
          <p:txBody>
            <a:bodyPr/>
            <a:lstStyle/>
            <a:p>
              <a:endParaRPr lang="en-US"/>
            </a:p>
          </p:txBody>
        </p:sp>
        <p:sp>
          <p:nvSpPr>
            <p:cNvPr id="18540"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8448" name="Group 3"/>
          <p:cNvGrpSpPr>
            <a:grpSpLocks/>
          </p:cNvGrpSpPr>
          <p:nvPr/>
        </p:nvGrpSpPr>
        <p:grpSpPr bwMode="auto">
          <a:xfrm>
            <a:off x="3429000" y="3124200"/>
            <a:ext cx="1295400" cy="1295400"/>
            <a:chOff x="1634" y="1652"/>
            <a:chExt cx="739" cy="743"/>
          </a:xfrm>
        </p:grpSpPr>
        <p:sp>
          <p:nvSpPr>
            <p:cNvPr id="18537"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FF0000">
                <a:alpha val="20000"/>
              </a:srgbClr>
            </a:solidFill>
            <a:ln w="11176">
              <a:noFill/>
              <a:prstDash val="solid"/>
              <a:round/>
              <a:headEnd/>
              <a:tailEnd/>
            </a:ln>
          </p:spPr>
          <p:txBody>
            <a:bodyPr/>
            <a:lstStyle/>
            <a:p>
              <a:endParaRPr lang="en-US"/>
            </a:p>
          </p:txBody>
        </p:sp>
        <p:sp>
          <p:nvSpPr>
            <p:cNvPr id="18538"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8449" name="Group 3"/>
          <p:cNvGrpSpPr>
            <a:grpSpLocks/>
          </p:cNvGrpSpPr>
          <p:nvPr/>
        </p:nvGrpSpPr>
        <p:grpSpPr bwMode="auto">
          <a:xfrm>
            <a:off x="4191000" y="3352800"/>
            <a:ext cx="1295400" cy="1295400"/>
            <a:chOff x="1634" y="1652"/>
            <a:chExt cx="739" cy="743"/>
          </a:xfrm>
        </p:grpSpPr>
        <p:sp>
          <p:nvSpPr>
            <p:cNvPr id="18535"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FF0000">
                <a:alpha val="20000"/>
              </a:srgbClr>
            </a:solidFill>
            <a:ln w="11176">
              <a:noFill/>
              <a:prstDash val="solid"/>
              <a:round/>
              <a:headEnd/>
              <a:tailEnd/>
            </a:ln>
          </p:spPr>
          <p:txBody>
            <a:bodyPr/>
            <a:lstStyle/>
            <a:p>
              <a:endParaRPr lang="en-US"/>
            </a:p>
          </p:txBody>
        </p:sp>
        <p:sp>
          <p:nvSpPr>
            <p:cNvPr id="18536"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8450" name="Group 3"/>
          <p:cNvGrpSpPr>
            <a:grpSpLocks/>
          </p:cNvGrpSpPr>
          <p:nvPr/>
        </p:nvGrpSpPr>
        <p:grpSpPr bwMode="auto">
          <a:xfrm>
            <a:off x="4648200" y="3429000"/>
            <a:ext cx="1295400" cy="1295400"/>
            <a:chOff x="1634" y="1652"/>
            <a:chExt cx="739" cy="743"/>
          </a:xfrm>
        </p:grpSpPr>
        <p:sp>
          <p:nvSpPr>
            <p:cNvPr id="18533"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FF0000">
                <a:alpha val="20000"/>
              </a:srgbClr>
            </a:solidFill>
            <a:ln w="11176">
              <a:noFill/>
              <a:prstDash val="solid"/>
              <a:round/>
              <a:headEnd/>
              <a:tailEnd/>
            </a:ln>
          </p:spPr>
          <p:txBody>
            <a:bodyPr/>
            <a:lstStyle/>
            <a:p>
              <a:endParaRPr lang="en-US"/>
            </a:p>
          </p:txBody>
        </p:sp>
        <p:sp>
          <p:nvSpPr>
            <p:cNvPr id="18534"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8451" name="Group 3"/>
          <p:cNvGrpSpPr>
            <a:grpSpLocks/>
          </p:cNvGrpSpPr>
          <p:nvPr/>
        </p:nvGrpSpPr>
        <p:grpSpPr bwMode="auto">
          <a:xfrm>
            <a:off x="4876800" y="3048000"/>
            <a:ext cx="1295400" cy="1295400"/>
            <a:chOff x="1634" y="1652"/>
            <a:chExt cx="739" cy="743"/>
          </a:xfrm>
        </p:grpSpPr>
        <p:sp>
          <p:nvSpPr>
            <p:cNvPr id="18531"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FF0000">
                <a:alpha val="20000"/>
              </a:srgbClr>
            </a:solidFill>
            <a:ln w="11176">
              <a:noFill/>
              <a:prstDash val="solid"/>
              <a:round/>
              <a:headEnd/>
              <a:tailEnd/>
            </a:ln>
          </p:spPr>
          <p:txBody>
            <a:bodyPr/>
            <a:lstStyle/>
            <a:p>
              <a:endParaRPr lang="en-US"/>
            </a:p>
          </p:txBody>
        </p:sp>
        <p:sp>
          <p:nvSpPr>
            <p:cNvPr id="18532"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8452" name="Group 3"/>
          <p:cNvGrpSpPr>
            <a:grpSpLocks/>
          </p:cNvGrpSpPr>
          <p:nvPr/>
        </p:nvGrpSpPr>
        <p:grpSpPr bwMode="auto">
          <a:xfrm>
            <a:off x="7391400" y="3124200"/>
            <a:ext cx="1295400" cy="1295400"/>
            <a:chOff x="1634" y="1652"/>
            <a:chExt cx="739" cy="743"/>
          </a:xfrm>
        </p:grpSpPr>
        <p:sp>
          <p:nvSpPr>
            <p:cNvPr id="18529"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FF0000">
                <a:alpha val="20000"/>
              </a:srgbClr>
            </a:solidFill>
            <a:ln w="11176">
              <a:noFill/>
              <a:prstDash val="solid"/>
              <a:round/>
              <a:headEnd/>
              <a:tailEnd/>
            </a:ln>
          </p:spPr>
          <p:txBody>
            <a:bodyPr/>
            <a:lstStyle/>
            <a:p>
              <a:endParaRPr lang="en-US"/>
            </a:p>
          </p:txBody>
        </p:sp>
        <p:sp>
          <p:nvSpPr>
            <p:cNvPr id="18530"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8453" name="Group 3"/>
          <p:cNvGrpSpPr>
            <a:grpSpLocks/>
          </p:cNvGrpSpPr>
          <p:nvPr/>
        </p:nvGrpSpPr>
        <p:grpSpPr bwMode="auto">
          <a:xfrm>
            <a:off x="6172200" y="2743200"/>
            <a:ext cx="1295400" cy="1295400"/>
            <a:chOff x="1634" y="1652"/>
            <a:chExt cx="739" cy="743"/>
          </a:xfrm>
        </p:grpSpPr>
        <p:sp>
          <p:nvSpPr>
            <p:cNvPr id="18527"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FF0000">
                <a:alpha val="20000"/>
              </a:srgbClr>
            </a:solidFill>
            <a:ln w="11176">
              <a:noFill/>
              <a:prstDash val="solid"/>
              <a:round/>
              <a:headEnd/>
              <a:tailEnd/>
            </a:ln>
          </p:spPr>
          <p:txBody>
            <a:bodyPr/>
            <a:lstStyle/>
            <a:p>
              <a:endParaRPr lang="en-US"/>
            </a:p>
          </p:txBody>
        </p:sp>
        <p:sp>
          <p:nvSpPr>
            <p:cNvPr id="18528"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8454" name="Group 3"/>
          <p:cNvGrpSpPr>
            <a:grpSpLocks/>
          </p:cNvGrpSpPr>
          <p:nvPr/>
        </p:nvGrpSpPr>
        <p:grpSpPr bwMode="auto">
          <a:xfrm>
            <a:off x="5486400" y="2362200"/>
            <a:ext cx="1295400" cy="1295400"/>
            <a:chOff x="1634" y="1652"/>
            <a:chExt cx="739" cy="743"/>
          </a:xfrm>
        </p:grpSpPr>
        <p:sp>
          <p:nvSpPr>
            <p:cNvPr id="18525"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FF0000">
                <a:alpha val="20000"/>
              </a:srgbClr>
            </a:solidFill>
            <a:ln w="11176">
              <a:noFill/>
              <a:prstDash val="solid"/>
              <a:round/>
              <a:headEnd/>
              <a:tailEnd/>
            </a:ln>
          </p:spPr>
          <p:txBody>
            <a:bodyPr/>
            <a:lstStyle/>
            <a:p>
              <a:endParaRPr lang="en-US"/>
            </a:p>
          </p:txBody>
        </p:sp>
        <p:sp>
          <p:nvSpPr>
            <p:cNvPr id="18526"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8455" name="Group 3"/>
          <p:cNvGrpSpPr>
            <a:grpSpLocks/>
          </p:cNvGrpSpPr>
          <p:nvPr/>
        </p:nvGrpSpPr>
        <p:grpSpPr bwMode="auto">
          <a:xfrm>
            <a:off x="4114800" y="2667000"/>
            <a:ext cx="1295400" cy="1295400"/>
            <a:chOff x="1634" y="1652"/>
            <a:chExt cx="739" cy="743"/>
          </a:xfrm>
        </p:grpSpPr>
        <p:sp>
          <p:nvSpPr>
            <p:cNvPr id="18523"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FF0000">
                <a:alpha val="20000"/>
              </a:srgbClr>
            </a:solidFill>
            <a:ln w="11176">
              <a:noFill/>
              <a:prstDash val="solid"/>
              <a:round/>
              <a:headEnd/>
              <a:tailEnd/>
            </a:ln>
          </p:spPr>
          <p:txBody>
            <a:bodyPr/>
            <a:lstStyle/>
            <a:p>
              <a:endParaRPr lang="en-US"/>
            </a:p>
          </p:txBody>
        </p:sp>
        <p:sp>
          <p:nvSpPr>
            <p:cNvPr id="18524"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8456" name="Group 3"/>
          <p:cNvGrpSpPr>
            <a:grpSpLocks/>
          </p:cNvGrpSpPr>
          <p:nvPr/>
        </p:nvGrpSpPr>
        <p:grpSpPr bwMode="auto">
          <a:xfrm>
            <a:off x="4572000" y="2438400"/>
            <a:ext cx="1295400" cy="1295400"/>
            <a:chOff x="1634" y="1652"/>
            <a:chExt cx="739" cy="743"/>
          </a:xfrm>
        </p:grpSpPr>
        <p:sp>
          <p:nvSpPr>
            <p:cNvPr id="18521"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FF0000">
                <a:alpha val="20000"/>
              </a:srgbClr>
            </a:solidFill>
            <a:ln w="11176">
              <a:noFill/>
              <a:prstDash val="solid"/>
              <a:round/>
              <a:headEnd/>
              <a:tailEnd/>
            </a:ln>
          </p:spPr>
          <p:txBody>
            <a:bodyPr/>
            <a:lstStyle/>
            <a:p>
              <a:endParaRPr lang="en-US"/>
            </a:p>
          </p:txBody>
        </p:sp>
        <p:sp>
          <p:nvSpPr>
            <p:cNvPr id="18522"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8457" name="Group 3"/>
          <p:cNvGrpSpPr>
            <a:grpSpLocks/>
          </p:cNvGrpSpPr>
          <p:nvPr/>
        </p:nvGrpSpPr>
        <p:grpSpPr bwMode="auto">
          <a:xfrm>
            <a:off x="4038600" y="2057400"/>
            <a:ext cx="1295400" cy="1295400"/>
            <a:chOff x="1634" y="1652"/>
            <a:chExt cx="739" cy="743"/>
          </a:xfrm>
        </p:grpSpPr>
        <p:sp>
          <p:nvSpPr>
            <p:cNvPr id="18519"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FF0000">
                <a:alpha val="20000"/>
              </a:srgbClr>
            </a:solidFill>
            <a:ln w="11176">
              <a:noFill/>
              <a:prstDash val="solid"/>
              <a:round/>
              <a:headEnd/>
              <a:tailEnd/>
            </a:ln>
          </p:spPr>
          <p:txBody>
            <a:bodyPr/>
            <a:lstStyle/>
            <a:p>
              <a:endParaRPr lang="en-US"/>
            </a:p>
          </p:txBody>
        </p:sp>
        <p:sp>
          <p:nvSpPr>
            <p:cNvPr id="18520"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8458" name="Group 3"/>
          <p:cNvGrpSpPr>
            <a:grpSpLocks/>
          </p:cNvGrpSpPr>
          <p:nvPr/>
        </p:nvGrpSpPr>
        <p:grpSpPr bwMode="auto">
          <a:xfrm>
            <a:off x="3733800" y="1219200"/>
            <a:ext cx="1295400" cy="1295400"/>
            <a:chOff x="1634" y="1652"/>
            <a:chExt cx="739" cy="743"/>
          </a:xfrm>
        </p:grpSpPr>
        <p:sp>
          <p:nvSpPr>
            <p:cNvPr id="18517"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FF0000">
                <a:alpha val="20000"/>
              </a:srgbClr>
            </a:solidFill>
            <a:ln w="11176">
              <a:noFill/>
              <a:prstDash val="solid"/>
              <a:round/>
              <a:headEnd/>
              <a:tailEnd/>
            </a:ln>
          </p:spPr>
          <p:txBody>
            <a:bodyPr/>
            <a:lstStyle/>
            <a:p>
              <a:endParaRPr lang="en-US"/>
            </a:p>
          </p:txBody>
        </p:sp>
        <p:sp>
          <p:nvSpPr>
            <p:cNvPr id="18518"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8459" name="Group 3"/>
          <p:cNvGrpSpPr>
            <a:grpSpLocks/>
          </p:cNvGrpSpPr>
          <p:nvPr/>
        </p:nvGrpSpPr>
        <p:grpSpPr bwMode="auto">
          <a:xfrm>
            <a:off x="4953000" y="1524000"/>
            <a:ext cx="1295400" cy="1295400"/>
            <a:chOff x="1634" y="1652"/>
            <a:chExt cx="739" cy="743"/>
          </a:xfrm>
        </p:grpSpPr>
        <p:sp>
          <p:nvSpPr>
            <p:cNvPr id="18515"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FF0000">
                <a:alpha val="20000"/>
              </a:srgbClr>
            </a:solidFill>
            <a:ln w="11176">
              <a:noFill/>
              <a:prstDash val="solid"/>
              <a:round/>
              <a:headEnd/>
              <a:tailEnd/>
            </a:ln>
          </p:spPr>
          <p:txBody>
            <a:bodyPr/>
            <a:lstStyle/>
            <a:p>
              <a:endParaRPr lang="en-US"/>
            </a:p>
          </p:txBody>
        </p:sp>
        <p:sp>
          <p:nvSpPr>
            <p:cNvPr id="18516"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8460" name="Group 3"/>
          <p:cNvGrpSpPr>
            <a:grpSpLocks/>
          </p:cNvGrpSpPr>
          <p:nvPr/>
        </p:nvGrpSpPr>
        <p:grpSpPr bwMode="auto">
          <a:xfrm>
            <a:off x="5410200" y="1447800"/>
            <a:ext cx="1295400" cy="1295400"/>
            <a:chOff x="1634" y="1652"/>
            <a:chExt cx="739" cy="743"/>
          </a:xfrm>
        </p:grpSpPr>
        <p:sp>
          <p:nvSpPr>
            <p:cNvPr id="18513"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FF0000">
                <a:alpha val="20000"/>
              </a:srgbClr>
            </a:solidFill>
            <a:ln w="11176">
              <a:noFill/>
              <a:prstDash val="solid"/>
              <a:round/>
              <a:headEnd/>
              <a:tailEnd/>
            </a:ln>
          </p:spPr>
          <p:txBody>
            <a:bodyPr/>
            <a:lstStyle/>
            <a:p>
              <a:endParaRPr lang="en-US"/>
            </a:p>
          </p:txBody>
        </p:sp>
        <p:sp>
          <p:nvSpPr>
            <p:cNvPr id="18514"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8461" name="Group 3"/>
          <p:cNvGrpSpPr>
            <a:grpSpLocks/>
          </p:cNvGrpSpPr>
          <p:nvPr/>
        </p:nvGrpSpPr>
        <p:grpSpPr bwMode="auto">
          <a:xfrm>
            <a:off x="5867400" y="1981200"/>
            <a:ext cx="1295400" cy="1295400"/>
            <a:chOff x="1634" y="1652"/>
            <a:chExt cx="739" cy="743"/>
          </a:xfrm>
        </p:grpSpPr>
        <p:sp>
          <p:nvSpPr>
            <p:cNvPr id="18511"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FF0000">
                <a:alpha val="20000"/>
              </a:srgbClr>
            </a:solidFill>
            <a:ln w="11176">
              <a:noFill/>
              <a:prstDash val="solid"/>
              <a:round/>
              <a:headEnd/>
              <a:tailEnd/>
            </a:ln>
          </p:spPr>
          <p:txBody>
            <a:bodyPr/>
            <a:lstStyle/>
            <a:p>
              <a:endParaRPr lang="en-US"/>
            </a:p>
          </p:txBody>
        </p:sp>
        <p:sp>
          <p:nvSpPr>
            <p:cNvPr id="18512"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8462" name="Group 3"/>
          <p:cNvGrpSpPr>
            <a:grpSpLocks/>
          </p:cNvGrpSpPr>
          <p:nvPr/>
        </p:nvGrpSpPr>
        <p:grpSpPr bwMode="auto">
          <a:xfrm>
            <a:off x="6705600" y="1981200"/>
            <a:ext cx="1295400" cy="1295400"/>
            <a:chOff x="1634" y="1652"/>
            <a:chExt cx="739" cy="743"/>
          </a:xfrm>
        </p:grpSpPr>
        <p:sp>
          <p:nvSpPr>
            <p:cNvPr id="18509"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FF0000">
                <a:alpha val="20000"/>
              </a:srgbClr>
            </a:solidFill>
            <a:ln w="11176">
              <a:noFill/>
              <a:prstDash val="solid"/>
              <a:round/>
              <a:headEnd/>
              <a:tailEnd/>
            </a:ln>
          </p:spPr>
          <p:txBody>
            <a:bodyPr/>
            <a:lstStyle/>
            <a:p>
              <a:endParaRPr lang="en-US"/>
            </a:p>
          </p:txBody>
        </p:sp>
        <p:sp>
          <p:nvSpPr>
            <p:cNvPr id="18510"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8463" name="Group 3"/>
          <p:cNvGrpSpPr>
            <a:grpSpLocks/>
          </p:cNvGrpSpPr>
          <p:nvPr/>
        </p:nvGrpSpPr>
        <p:grpSpPr bwMode="auto">
          <a:xfrm>
            <a:off x="6858000" y="2590800"/>
            <a:ext cx="1295400" cy="1295400"/>
            <a:chOff x="1634" y="1652"/>
            <a:chExt cx="739" cy="743"/>
          </a:xfrm>
        </p:grpSpPr>
        <p:sp>
          <p:nvSpPr>
            <p:cNvPr id="18507"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FF0000">
                <a:alpha val="20000"/>
              </a:srgbClr>
            </a:solidFill>
            <a:ln w="11176">
              <a:noFill/>
              <a:prstDash val="solid"/>
              <a:round/>
              <a:headEnd/>
              <a:tailEnd/>
            </a:ln>
          </p:spPr>
          <p:txBody>
            <a:bodyPr/>
            <a:lstStyle/>
            <a:p>
              <a:endParaRPr lang="en-US"/>
            </a:p>
          </p:txBody>
        </p:sp>
        <p:sp>
          <p:nvSpPr>
            <p:cNvPr id="18508"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8464" name="Group 3"/>
          <p:cNvGrpSpPr>
            <a:grpSpLocks/>
          </p:cNvGrpSpPr>
          <p:nvPr/>
        </p:nvGrpSpPr>
        <p:grpSpPr bwMode="auto">
          <a:xfrm>
            <a:off x="7620000" y="3505200"/>
            <a:ext cx="1295400" cy="1295400"/>
            <a:chOff x="1634" y="1652"/>
            <a:chExt cx="739" cy="743"/>
          </a:xfrm>
        </p:grpSpPr>
        <p:sp>
          <p:nvSpPr>
            <p:cNvPr id="89"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chemeClr val="tx2">
                <a:lumMod val="50000"/>
                <a:alpha val="20000"/>
              </a:schemeClr>
            </a:solidFill>
            <a:ln w="11176">
              <a:noFill/>
              <a:prstDash val="solid"/>
              <a:round/>
              <a:headEnd/>
              <a:tailEnd/>
            </a:ln>
          </p:spPr>
          <p:txBody>
            <a:bodyPr/>
            <a:lstStyle/>
            <a:p>
              <a:pPr>
                <a:defRPr/>
              </a:pPr>
              <a:endParaRPr lang="en-US"/>
            </a:p>
          </p:txBody>
        </p:sp>
        <p:sp>
          <p:nvSpPr>
            <p:cNvPr id="18506"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8465" name="Group 3"/>
          <p:cNvGrpSpPr>
            <a:grpSpLocks/>
          </p:cNvGrpSpPr>
          <p:nvPr/>
        </p:nvGrpSpPr>
        <p:grpSpPr bwMode="auto">
          <a:xfrm>
            <a:off x="6705600" y="3810000"/>
            <a:ext cx="1295400" cy="1295400"/>
            <a:chOff x="1634" y="1652"/>
            <a:chExt cx="739" cy="743"/>
          </a:xfrm>
        </p:grpSpPr>
        <p:sp>
          <p:nvSpPr>
            <p:cNvPr id="92"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chemeClr val="tx2">
                <a:lumMod val="50000"/>
                <a:alpha val="20000"/>
              </a:schemeClr>
            </a:solidFill>
            <a:ln w="11176">
              <a:noFill/>
              <a:prstDash val="solid"/>
              <a:round/>
              <a:headEnd/>
              <a:tailEnd/>
            </a:ln>
          </p:spPr>
          <p:txBody>
            <a:bodyPr/>
            <a:lstStyle/>
            <a:p>
              <a:pPr>
                <a:defRPr/>
              </a:pPr>
              <a:endParaRPr lang="en-US"/>
            </a:p>
          </p:txBody>
        </p:sp>
        <p:sp>
          <p:nvSpPr>
            <p:cNvPr id="18504"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8466" name="Group 3"/>
          <p:cNvGrpSpPr>
            <a:grpSpLocks/>
          </p:cNvGrpSpPr>
          <p:nvPr/>
        </p:nvGrpSpPr>
        <p:grpSpPr bwMode="auto">
          <a:xfrm>
            <a:off x="5181600" y="4114800"/>
            <a:ext cx="1295400" cy="1295400"/>
            <a:chOff x="1634" y="1652"/>
            <a:chExt cx="739" cy="743"/>
          </a:xfrm>
        </p:grpSpPr>
        <p:sp>
          <p:nvSpPr>
            <p:cNvPr id="95"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chemeClr val="tx2">
                <a:lumMod val="50000"/>
                <a:alpha val="20000"/>
              </a:schemeClr>
            </a:solidFill>
            <a:ln w="11176">
              <a:noFill/>
              <a:prstDash val="solid"/>
              <a:round/>
              <a:headEnd/>
              <a:tailEnd/>
            </a:ln>
          </p:spPr>
          <p:txBody>
            <a:bodyPr/>
            <a:lstStyle/>
            <a:p>
              <a:pPr>
                <a:defRPr/>
              </a:pPr>
              <a:endParaRPr lang="en-US"/>
            </a:p>
          </p:txBody>
        </p:sp>
        <p:sp>
          <p:nvSpPr>
            <p:cNvPr id="18502"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grpSp>
        <p:nvGrpSpPr>
          <p:cNvPr id="18467" name="Group 3"/>
          <p:cNvGrpSpPr>
            <a:grpSpLocks/>
          </p:cNvGrpSpPr>
          <p:nvPr/>
        </p:nvGrpSpPr>
        <p:grpSpPr bwMode="auto">
          <a:xfrm>
            <a:off x="4572000" y="4572000"/>
            <a:ext cx="1295400" cy="1295400"/>
            <a:chOff x="1634" y="1652"/>
            <a:chExt cx="739" cy="743"/>
          </a:xfrm>
        </p:grpSpPr>
        <p:sp>
          <p:nvSpPr>
            <p:cNvPr id="98" name="Freeform 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chemeClr val="tx2">
                <a:lumMod val="50000"/>
                <a:alpha val="20000"/>
              </a:schemeClr>
            </a:solidFill>
            <a:ln w="11176">
              <a:noFill/>
              <a:prstDash val="solid"/>
              <a:round/>
              <a:headEnd/>
              <a:tailEnd/>
            </a:ln>
          </p:spPr>
          <p:txBody>
            <a:bodyPr/>
            <a:lstStyle/>
            <a:p>
              <a:pPr>
                <a:defRPr/>
              </a:pPr>
              <a:endParaRPr lang="en-US"/>
            </a:p>
          </p:txBody>
        </p:sp>
        <p:sp>
          <p:nvSpPr>
            <p:cNvPr id="18500" name="Oval 5"/>
            <p:cNvSpPr>
              <a:spLocks noChangeArrowheads="1"/>
            </p:cNvSpPr>
            <p:nvPr/>
          </p:nvSpPr>
          <p:spPr bwMode="auto">
            <a:xfrm>
              <a:off x="1986" y="2007"/>
              <a:ext cx="34" cy="35"/>
            </a:xfrm>
            <a:prstGeom prst="ellipse">
              <a:avLst/>
            </a:prstGeom>
            <a:solidFill>
              <a:srgbClr val="000000"/>
            </a:solidFill>
            <a:ln w="11176">
              <a:noFill/>
              <a:round/>
              <a:headEnd/>
              <a:tailEnd/>
            </a:ln>
          </p:spPr>
          <p:txBody>
            <a:bodyPr/>
            <a:lstStyle/>
            <a:p>
              <a:endParaRPr lang="en-US"/>
            </a:p>
          </p:txBody>
        </p:sp>
      </p:grpSp>
      <p:sp>
        <p:nvSpPr>
          <p:cNvPr id="18468" name="Text Box 101"/>
          <p:cNvSpPr txBox="1">
            <a:spLocks noChangeArrowheads="1"/>
          </p:cNvSpPr>
          <p:nvPr/>
        </p:nvSpPr>
        <p:spPr bwMode="auto">
          <a:xfrm>
            <a:off x="457200" y="1676400"/>
            <a:ext cx="598488"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B Aceh</a:t>
            </a:r>
          </a:p>
        </p:txBody>
      </p:sp>
      <p:sp>
        <p:nvSpPr>
          <p:cNvPr id="18469" name="Text Box 101"/>
          <p:cNvSpPr txBox="1">
            <a:spLocks noChangeArrowheads="1"/>
          </p:cNvSpPr>
          <p:nvPr/>
        </p:nvSpPr>
        <p:spPr bwMode="auto">
          <a:xfrm>
            <a:off x="1154113" y="1914525"/>
            <a:ext cx="598487"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Medan</a:t>
            </a:r>
          </a:p>
        </p:txBody>
      </p:sp>
      <p:sp>
        <p:nvSpPr>
          <p:cNvPr id="18470" name="Text Box 101"/>
          <p:cNvSpPr txBox="1">
            <a:spLocks noChangeArrowheads="1"/>
          </p:cNvSpPr>
          <p:nvPr/>
        </p:nvSpPr>
        <p:spPr bwMode="auto">
          <a:xfrm>
            <a:off x="1295400" y="2209800"/>
            <a:ext cx="83820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Pekanbaru</a:t>
            </a:r>
          </a:p>
        </p:txBody>
      </p:sp>
      <p:sp>
        <p:nvSpPr>
          <p:cNvPr id="18471" name="Text Box 101"/>
          <p:cNvSpPr txBox="1">
            <a:spLocks noChangeArrowheads="1"/>
          </p:cNvSpPr>
          <p:nvPr/>
        </p:nvSpPr>
        <p:spPr bwMode="auto">
          <a:xfrm>
            <a:off x="1676400" y="2743200"/>
            <a:ext cx="83820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Palembang</a:t>
            </a:r>
          </a:p>
        </p:txBody>
      </p:sp>
      <p:sp>
        <p:nvSpPr>
          <p:cNvPr id="18472" name="Text Box 101"/>
          <p:cNvSpPr txBox="1">
            <a:spLocks noChangeArrowheads="1"/>
          </p:cNvSpPr>
          <p:nvPr/>
        </p:nvSpPr>
        <p:spPr bwMode="auto">
          <a:xfrm>
            <a:off x="1752600" y="3352800"/>
            <a:ext cx="106680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Soeta Jakarta</a:t>
            </a:r>
          </a:p>
        </p:txBody>
      </p:sp>
      <p:sp>
        <p:nvSpPr>
          <p:cNvPr id="18473" name="Text Box 101"/>
          <p:cNvSpPr txBox="1">
            <a:spLocks noChangeArrowheads="1"/>
          </p:cNvSpPr>
          <p:nvPr/>
        </p:nvSpPr>
        <p:spPr bwMode="auto">
          <a:xfrm>
            <a:off x="2514600" y="3581400"/>
            <a:ext cx="68580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Cilacap</a:t>
            </a:r>
          </a:p>
        </p:txBody>
      </p:sp>
      <p:sp>
        <p:nvSpPr>
          <p:cNvPr id="18474" name="Text Box 101"/>
          <p:cNvSpPr txBox="1">
            <a:spLocks noChangeArrowheads="1"/>
          </p:cNvSpPr>
          <p:nvPr/>
        </p:nvSpPr>
        <p:spPr bwMode="auto">
          <a:xfrm>
            <a:off x="3352800" y="3352800"/>
            <a:ext cx="76200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Surabaya</a:t>
            </a:r>
          </a:p>
        </p:txBody>
      </p:sp>
      <p:sp>
        <p:nvSpPr>
          <p:cNvPr id="18475" name="Text Box 101"/>
          <p:cNvSpPr txBox="1">
            <a:spLocks noChangeArrowheads="1"/>
          </p:cNvSpPr>
          <p:nvPr/>
        </p:nvSpPr>
        <p:spPr bwMode="auto">
          <a:xfrm>
            <a:off x="2895600" y="2971800"/>
            <a:ext cx="106680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dirty="0"/>
              <a:t>Pangkalan Bun</a:t>
            </a:r>
          </a:p>
        </p:txBody>
      </p:sp>
      <p:sp>
        <p:nvSpPr>
          <p:cNvPr id="18476" name="Text Box 101"/>
          <p:cNvSpPr txBox="1">
            <a:spLocks noChangeArrowheads="1"/>
          </p:cNvSpPr>
          <p:nvPr/>
        </p:nvSpPr>
        <p:spPr bwMode="auto">
          <a:xfrm>
            <a:off x="3048000" y="2438400"/>
            <a:ext cx="76200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Pontianak</a:t>
            </a:r>
          </a:p>
        </p:txBody>
      </p:sp>
      <p:sp>
        <p:nvSpPr>
          <p:cNvPr id="18477" name="Text Box 101"/>
          <p:cNvSpPr txBox="1">
            <a:spLocks noChangeArrowheads="1"/>
          </p:cNvSpPr>
          <p:nvPr/>
        </p:nvSpPr>
        <p:spPr bwMode="auto">
          <a:xfrm>
            <a:off x="2286000" y="1838325"/>
            <a:ext cx="53340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Matak</a:t>
            </a:r>
          </a:p>
        </p:txBody>
      </p:sp>
      <p:sp>
        <p:nvSpPr>
          <p:cNvPr id="18478" name="Text Box 101"/>
          <p:cNvSpPr txBox="1">
            <a:spLocks noChangeArrowheads="1"/>
          </p:cNvSpPr>
          <p:nvPr/>
        </p:nvSpPr>
        <p:spPr bwMode="auto">
          <a:xfrm>
            <a:off x="2667000" y="1524000"/>
            <a:ext cx="60960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Natuna</a:t>
            </a:r>
          </a:p>
        </p:txBody>
      </p:sp>
      <p:sp>
        <p:nvSpPr>
          <p:cNvPr id="18479" name="Text Box 101"/>
          <p:cNvSpPr txBox="1">
            <a:spLocks noChangeArrowheads="1"/>
          </p:cNvSpPr>
          <p:nvPr/>
        </p:nvSpPr>
        <p:spPr bwMode="auto">
          <a:xfrm>
            <a:off x="4038600" y="1914525"/>
            <a:ext cx="68580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Tarakan</a:t>
            </a:r>
          </a:p>
        </p:txBody>
      </p:sp>
      <p:sp>
        <p:nvSpPr>
          <p:cNvPr id="18480" name="Text Box 101"/>
          <p:cNvSpPr txBox="1">
            <a:spLocks noChangeArrowheads="1"/>
          </p:cNvSpPr>
          <p:nvPr/>
        </p:nvSpPr>
        <p:spPr bwMode="auto">
          <a:xfrm>
            <a:off x="4343400" y="2438400"/>
            <a:ext cx="45720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Palu</a:t>
            </a:r>
          </a:p>
        </p:txBody>
      </p:sp>
      <p:sp>
        <p:nvSpPr>
          <p:cNvPr id="18481" name="Text Box 101"/>
          <p:cNvSpPr txBox="1">
            <a:spLocks noChangeArrowheads="1"/>
          </p:cNvSpPr>
          <p:nvPr/>
        </p:nvSpPr>
        <p:spPr bwMode="auto">
          <a:xfrm>
            <a:off x="4191000" y="3276600"/>
            <a:ext cx="83820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Makassar</a:t>
            </a:r>
          </a:p>
        </p:txBody>
      </p:sp>
      <p:sp>
        <p:nvSpPr>
          <p:cNvPr id="18482" name="Text Box 101"/>
          <p:cNvSpPr txBox="1">
            <a:spLocks noChangeArrowheads="1"/>
          </p:cNvSpPr>
          <p:nvPr/>
        </p:nvSpPr>
        <p:spPr bwMode="auto">
          <a:xfrm>
            <a:off x="3733800" y="3810000"/>
            <a:ext cx="83820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Makassar</a:t>
            </a:r>
          </a:p>
        </p:txBody>
      </p:sp>
      <p:sp>
        <p:nvSpPr>
          <p:cNvPr id="18483" name="Text Box 101"/>
          <p:cNvSpPr txBox="1">
            <a:spLocks noChangeArrowheads="1"/>
          </p:cNvSpPr>
          <p:nvPr/>
        </p:nvSpPr>
        <p:spPr bwMode="auto">
          <a:xfrm>
            <a:off x="4343400" y="3962400"/>
            <a:ext cx="83820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Waingapu</a:t>
            </a:r>
          </a:p>
        </p:txBody>
      </p:sp>
      <p:sp>
        <p:nvSpPr>
          <p:cNvPr id="18484" name="Text Box 101"/>
          <p:cNvSpPr txBox="1">
            <a:spLocks noChangeArrowheads="1"/>
          </p:cNvSpPr>
          <p:nvPr/>
        </p:nvSpPr>
        <p:spPr bwMode="auto">
          <a:xfrm>
            <a:off x="5334000" y="3962400"/>
            <a:ext cx="68580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Kupang</a:t>
            </a:r>
          </a:p>
        </p:txBody>
      </p:sp>
      <p:sp>
        <p:nvSpPr>
          <p:cNvPr id="18485" name="Text Box 101"/>
          <p:cNvSpPr txBox="1">
            <a:spLocks noChangeArrowheads="1"/>
          </p:cNvSpPr>
          <p:nvPr/>
        </p:nvSpPr>
        <p:spPr bwMode="auto">
          <a:xfrm>
            <a:off x="5562600" y="3667125"/>
            <a:ext cx="45720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Alor</a:t>
            </a:r>
          </a:p>
        </p:txBody>
      </p:sp>
      <p:sp>
        <p:nvSpPr>
          <p:cNvPr id="18486" name="Text Box 101"/>
          <p:cNvSpPr txBox="1">
            <a:spLocks noChangeArrowheads="1"/>
          </p:cNvSpPr>
          <p:nvPr/>
        </p:nvSpPr>
        <p:spPr bwMode="auto">
          <a:xfrm>
            <a:off x="5257800" y="2971800"/>
            <a:ext cx="60960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Kendari</a:t>
            </a:r>
          </a:p>
        </p:txBody>
      </p:sp>
      <p:sp>
        <p:nvSpPr>
          <p:cNvPr id="18487" name="Text Box 101"/>
          <p:cNvSpPr txBox="1">
            <a:spLocks noChangeArrowheads="1"/>
          </p:cNvSpPr>
          <p:nvPr/>
        </p:nvSpPr>
        <p:spPr bwMode="auto">
          <a:xfrm>
            <a:off x="5105400" y="1981200"/>
            <a:ext cx="68580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Manado</a:t>
            </a:r>
          </a:p>
        </p:txBody>
      </p:sp>
      <p:sp>
        <p:nvSpPr>
          <p:cNvPr id="18488" name="Text Box 101"/>
          <p:cNvSpPr txBox="1">
            <a:spLocks noChangeArrowheads="1"/>
          </p:cNvSpPr>
          <p:nvPr/>
        </p:nvSpPr>
        <p:spPr bwMode="auto">
          <a:xfrm>
            <a:off x="6096000" y="1981200"/>
            <a:ext cx="60960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Galela</a:t>
            </a:r>
          </a:p>
        </p:txBody>
      </p:sp>
      <p:sp>
        <p:nvSpPr>
          <p:cNvPr id="18489" name="Text Box 101"/>
          <p:cNvSpPr txBox="1">
            <a:spLocks noChangeArrowheads="1"/>
          </p:cNvSpPr>
          <p:nvPr/>
        </p:nvSpPr>
        <p:spPr bwMode="auto">
          <a:xfrm>
            <a:off x="5943600" y="2971800"/>
            <a:ext cx="60960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Ambon</a:t>
            </a:r>
          </a:p>
        </p:txBody>
      </p:sp>
      <p:sp>
        <p:nvSpPr>
          <p:cNvPr id="18490" name="Text Box 101"/>
          <p:cNvSpPr txBox="1">
            <a:spLocks noChangeArrowheads="1"/>
          </p:cNvSpPr>
          <p:nvPr/>
        </p:nvSpPr>
        <p:spPr bwMode="auto">
          <a:xfrm>
            <a:off x="6400800" y="2362200"/>
            <a:ext cx="60960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Sorong</a:t>
            </a:r>
          </a:p>
        </p:txBody>
      </p:sp>
      <p:sp>
        <p:nvSpPr>
          <p:cNvPr id="18491" name="Text Box 101"/>
          <p:cNvSpPr txBox="1">
            <a:spLocks noChangeArrowheads="1"/>
          </p:cNvSpPr>
          <p:nvPr/>
        </p:nvSpPr>
        <p:spPr bwMode="auto">
          <a:xfrm>
            <a:off x="7315200" y="2447925"/>
            <a:ext cx="60960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Biak</a:t>
            </a:r>
          </a:p>
        </p:txBody>
      </p:sp>
      <p:sp>
        <p:nvSpPr>
          <p:cNvPr id="18492" name="Text Box 101"/>
          <p:cNvSpPr txBox="1">
            <a:spLocks noChangeArrowheads="1"/>
          </p:cNvSpPr>
          <p:nvPr/>
        </p:nvSpPr>
        <p:spPr bwMode="auto">
          <a:xfrm>
            <a:off x="6477000" y="3352800"/>
            <a:ext cx="76200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Saumlaki</a:t>
            </a:r>
          </a:p>
        </p:txBody>
      </p:sp>
      <p:sp>
        <p:nvSpPr>
          <p:cNvPr id="18493" name="Text Box 101"/>
          <p:cNvSpPr txBox="1">
            <a:spLocks noChangeArrowheads="1"/>
          </p:cNvSpPr>
          <p:nvPr/>
        </p:nvSpPr>
        <p:spPr bwMode="auto">
          <a:xfrm>
            <a:off x="7543800" y="3124200"/>
            <a:ext cx="60960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Timika</a:t>
            </a:r>
          </a:p>
        </p:txBody>
      </p:sp>
      <p:sp>
        <p:nvSpPr>
          <p:cNvPr id="18494" name="Text Box 101"/>
          <p:cNvSpPr txBox="1">
            <a:spLocks noChangeArrowheads="1"/>
          </p:cNvSpPr>
          <p:nvPr/>
        </p:nvSpPr>
        <p:spPr bwMode="auto">
          <a:xfrm>
            <a:off x="8001000" y="3581400"/>
            <a:ext cx="68580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Merauke</a:t>
            </a:r>
          </a:p>
        </p:txBody>
      </p:sp>
      <p:sp>
        <p:nvSpPr>
          <p:cNvPr id="18495" name="Text Box 101"/>
          <p:cNvSpPr txBox="1">
            <a:spLocks noChangeArrowheads="1"/>
          </p:cNvSpPr>
          <p:nvPr/>
        </p:nvSpPr>
        <p:spPr bwMode="auto">
          <a:xfrm>
            <a:off x="8001000" y="4191000"/>
            <a:ext cx="838200" cy="382588"/>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Thursday Island</a:t>
            </a:r>
          </a:p>
        </p:txBody>
      </p:sp>
      <p:sp>
        <p:nvSpPr>
          <p:cNvPr id="18496" name="Text Box 101"/>
          <p:cNvSpPr txBox="1">
            <a:spLocks noChangeArrowheads="1"/>
          </p:cNvSpPr>
          <p:nvPr/>
        </p:nvSpPr>
        <p:spPr bwMode="auto">
          <a:xfrm>
            <a:off x="6858000" y="4343400"/>
            <a:ext cx="53340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Gove</a:t>
            </a:r>
          </a:p>
        </p:txBody>
      </p:sp>
      <p:sp>
        <p:nvSpPr>
          <p:cNvPr id="18497" name="Text Box 101"/>
          <p:cNvSpPr txBox="1">
            <a:spLocks noChangeArrowheads="1"/>
          </p:cNvSpPr>
          <p:nvPr/>
        </p:nvSpPr>
        <p:spPr bwMode="auto">
          <a:xfrm>
            <a:off x="5638800" y="4810125"/>
            <a:ext cx="60960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Doogan</a:t>
            </a:r>
          </a:p>
        </p:txBody>
      </p:sp>
      <p:sp>
        <p:nvSpPr>
          <p:cNvPr id="18498" name="Text Box 101"/>
          <p:cNvSpPr txBox="1">
            <a:spLocks noChangeArrowheads="1"/>
          </p:cNvSpPr>
          <p:nvPr/>
        </p:nvSpPr>
        <p:spPr bwMode="auto">
          <a:xfrm>
            <a:off x="5105400" y="5267325"/>
            <a:ext cx="68580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Broome</a:t>
            </a:r>
          </a:p>
        </p:txBody>
      </p:sp>
      <p:sp>
        <p:nvSpPr>
          <p:cNvPr id="129" name="Text Box 101"/>
          <p:cNvSpPr txBox="1">
            <a:spLocks noChangeArrowheads="1"/>
          </p:cNvSpPr>
          <p:nvPr/>
        </p:nvSpPr>
        <p:spPr bwMode="auto">
          <a:xfrm>
            <a:off x="3429000" y="2667000"/>
            <a:ext cx="106680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dirty="0" smtClean="0"/>
              <a:t>Banjarmasin</a:t>
            </a:r>
            <a:endParaRPr lang="en-US" sz="1000" b="1" dirty="0"/>
          </a:p>
        </p:txBody>
      </p:sp>
      <p:sp>
        <p:nvSpPr>
          <p:cNvPr id="133" name="Text Box 101"/>
          <p:cNvSpPr txBox="1">
            <a:spLocks noChangeArrowheads="1"/>
          </p:cNvSpPr>
          <p:nvPr/>
        </p:nvSpPr>
        <p:spPr bwMode="auto">
          <a:xfrm>
            <a:off x="2743200" y="3276600"/>
            <a:ext cx="106680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dirty="0" smtClean="0"/>
              <a:t>Semarang</a:t>
            </a:r>
            <a:endParaRPr lang="en-US" sz="1000" b="1" dirty="0"/>
          </a:p>
        </p:txBody>
      </p:sp>
      <p:sp>
        <p:nvSpPr>
          <p:cNvPr id="140" name="Text Box 101"/>
          <p:cNvSpPr txBox="1">
            <a:spLocks noChangeArrowheads="1"/>
          </p:cNvSpPr>
          <p:nvPr/>
        </p:nvSpPr>
        <p:spPr bwMode="auto">
          <a:xfrm>
            <a:off x="3657600" y="2362200"/>
            <a:ext cx="838200" cy="219822"/>
          </a:xfrm>
          <a:prstGeom prst="rect">
            <a:avLst/>
          </a:prstGeom>
          <a:noFill/>
          <a:ln w="9525">
            <a:noFill/>
            <a:miter lim="800000"/>
            <a:headEnd/>
            <a:tailEnd/>
          </a:ln>
        </p:spPr>
        <p:txBody>
          <a:bodyPr wrap="square" lIns="65294" tIns="32648" rIns="65294" bIns="32648">
            <a:spAutoFit/>
          </a:bodyPr>
          <a:lstStyle/>
          <a:p>
            <a:pPr defTabSz="912813">
              <a:spcBef>
                <a:spcPct val="50000"/>
              </a:spcBef>
            </a:pPr>
            <a:r>
              <a:rPr lang="en-US" sz="1000" b="1" dirty="0" smtClean="0"/>
              <a:t>Balikpapan</a:t>
            </a:r>
            <a:endParaRPr lang="en-US" sz="10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868362"/>
          </a:xfrm>
        </p:spPr>
        <p:txBody>
          <a:bodyPr/>
          <a:lstStyle/>
          <a:p>
            <a:r>
              <a:rPr lang="en-US" smtClean="0"/>
              <a:t>Malaysia</a:t>
            </a:r>
          </a:p>
        </p:txBody>
      </p:sp>
      <p:sp>
        <p:nvSpPr>
          <p:cNvPr id="19459" name="Content Placeholder 2"/>
          <p:cNvSpPr>
            <a:spLocks noGrp="1"/>
          </p:cNvSpPr>
          <p:nvPr>
            <p:ph idx="1"/>
          </p:nvPr>
        </p:nvSpPr>
        <p:spPr>
          <a:xfrm>
            <a:off x="457200" y="1143000"/>
            <a:ext cx="8229600" cy="4824413"/>
          </a:xfrm>
        </p:spPr>
        <p:txBody>
          <a:bodyPr/>
          <a:lstStyle/>
          <a:p>
            <a:r>
              <a:rPr lang="en-US" dirty="0" smtClean="0"/>
              <a:t>Installed Multi-lateration and ADS-B in Terengganu Airport (commissioned end-2009).</a:t>
            </a:r>
          </a:p>
          <a:p>
            <a:endParaRPr lang="en-US" dirty="0" smtClean="0"/>
          </a:p>
          <a:p>
            <a:r>
              <a:rPr lang="en-US" dirty="0" smtClean="0"/>
              <a:t>To upgrade ATM system by Sep 2011 to integrate with ADS-B.</a:t>
            </a:r>
          </a:p>
          <a:p>
            <a:endParaRPr lang="en-US" dirty="0" smtClean="0"/>
          </a:p>
        </p:txBody>
      </p:sp>
      <p:sp>
        <p:nvSpPr>
          <p:cNvPr id="4" name="TextBox 3"/>
          <p:cNvSpPr txBox="1">
            <a:spLocks noChangeArrowheads="1"/>
          </p:cNvSpPr>
          <p:nvPr/>
        </p:nvSpPr>
        <p:spPr bwMode="auto">
          <a:xfrm>
            <a:off x="0" y="6488668"/>
            <a:ext cx="4114800" cy="369332"/>
          </a:xfrm>
          <a:prstGeom prst="rect">
            <a:avLst/>
          </a:prstGeom>
          <a:noFill/>
          <a:ln w="9525">
            <a:noFill/>
            <a:miter lim="800000"/>
            <a:headEnd/>
            <a:tailEnd/>
          </a:ln>
        </p:spPr>
        <p:txBody>
          <a:bodyPr wrap="square">
            <a:spAutoFit/>
          </a:bodyPr>
          <a:lstStyle/>
          <a:p>
            <a:r>
              <a:rPr lang="en-US" dirty="0"/>
              <a:t>Information </a:t>
            </a:r>
            <a:r>
              <a:rPr lang="en-US" dirty="0" smtClean="0"/>
              <a:t>correct as of Apr 2011</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Contents</a:t>
            </a:r>
          </a:p>
        </p:txBody>
      </p:sp>
      <p:sp>
        <p:nvSpPr>
          <p:cNvPr id="3075" name="Content Placeholder 2"/>
          <p:cNvSpPr>
            <a:spLocks noGrp="1"/>
          </p:cNvSpPr>
          <p:nvPr>
            <p:ph idx="1"/>
          </p:nvPr>
        </p:nvSpPr>
        <p:spPr/>
        <p:txBody>
          <a:bodyPr/>
          <a:lstStyle/>
          <a:p>
            <a:r>
              <a:rPr lang="en-US" dirty="0" smtClean="0"/>
              <a:t>Applications for ADS-B</a:t>
            </a:r>
          </a:p>
          <a:p>
            <a:r>
              <a:rPr lang="en-US" dirty="0" smtClean="0"/>
              <a:t>Regional Activities Overview</a:t>
            </a:r>
          </a:p>
          <a:p>
            <a:r>
              <a:rPr lang="en-US" dirty="0" smtClean="0"/>
              <a:t>Equipage of Singapore Registered Operators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Myanmar</a:t>
            </a:r>
            <a:endParaRPr lang="en-US" dirty="0"/>
          </a:p>
        </p:txBody>
      </p:sp>
      <p:sp>
        <p:nvSpPr>
          <p:cNvPr id="3" name="Content Placeholder 2"/>
          <p:cNvSpPr>
            <a:spLocks noGrp="1"/>
          </p:cNvSpPr>
          <p:nvPr>
            <p:ph idx="1"/>
          </p:nvPr>
        </p:nvSpPr>
        <p:spPr/>
        <p:txBody>
          <a:bodyPr/>
          <a:lstStyle/>
          <a:p>
            <a:r>
              <a:rPr lang="en-US" dirty="0" smtClean="0"/>
              <a:t>Myanmar has plans to install ADS-B stations at</a:t>
            </a:r>
          </a:p>
          <a:p>
            <a:pPr lvl="1"/>
            <a:r>
              <a:rPr lang="en-US" dirty="0" smtClean="0"/>
              <a:t>Lashio</a:t>
            </a:r>
          </a:p>
          <a:p>
            <a:pPr lvl="1"/>
            <a:r>
              <a:rPr lang="en-US" dirty="0" smtClean="0"/>
              <a:t>Sittwe</a:t>
            </a:r>
          </a:p>
          <a:p>
            <a:pPr lvl="1"/>
            <a:r>
              <a:rPr lang="en-US" dirty="0" smtClean="0"/>
              <a:t>Kyaing Tone</a:t>
            </a:r>
          </a:p>
          <a:p>
            <a:pPr lvl="1"/>
            <a:r>
              <a:rPr lang="en-US" dirty="0" smtClean="0"/>
              <a:t>Pathein</a:t>
            </a:r>
          </a:p>
          <a:p>
            <a:pPr lvl="1"/>
            <a:r>
              <a:rPr lang="en-US" dirty="0" smtClean="0"/>
              <a:t>Coco </a:t>
            </a:r>
          </a:p>
          <a:p>
            <a:r>
              <a:rPr lang="en-US" dirty="0" smtClean="0"/>
              <a:t>The Project is expected to start in 2012 and complete by 2015</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14422"/>
          <a:stretch>
            <a:fillRect/>
          </a:stretch>
        </p:blipFill>
        <p:spPr bwMode="auto">
          <a:xfrm>
            <a:off x="1905001" y="496227"/>
            <a:ext cx="5333999" cy="5675973"/>
          </a:xfrm>
          <a:prstGeom prst="rect">
            <a:avLst/>
          </a:prstGeom>
          <a:noFill/>
          <a:ln w="9525">
            <a:noFill/>
            <a:miter lim="800000"/>
            <a:headEnd/>
            <a:tailEnd/>
          </a:ln>
        </p:spPr>
      </p:pic>
      <p:grpSp>
        <p:nvGrpSpPr>
          <p:cNvPr id="4" name="Group 4"/>
          <p:cNvGrpSpPr/>
          <p:nvPr/>
        </p:nvGrpSpPr>
        <p:grpSpPr>
          <a:xfrm>
            <a:off x="4114801" y="2514600"/>
            <a:ext cx="1676400" cy="1752600"/>
            <a:chOff x="3810000" y="5105400"/>
            <a:chExt cx="1295400" cy="1295400"/>
          </a:xfrm>
        </p:grpSpPr>
        <p:sp>
          <p:nvSpPr>
            <p:cNvPr id="6" name="Oval 5"/>
            <p:cNvSpPr/>
            <p:nvPr/>
          </p:nvSpPr>
          <p:spPr>
            <a:xfrm>
              <a:off x="3810000" y="5105400"/>
              <a:ext cx="1295400" cy="1295400"/>
            </a:xfrm>
            <a:prstGeom prst="ellipse">
              <a:avLst/>
            </a:prstGeom>
            <a:solidFill>
              <a:schemeClr val="accent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5715000"/>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7"/>
          <p:cNvGrpSpPr/>
          <p:nvPr/>
        </p:nvGrpSpPr>
        <p:grpSpPr>
          <a:xfrm>
            <a:off x="3810001" y="2971800"/>
            <a:ext cx="1676400" cy="1752600"/>
            <a:chOff x="3810000" y="5105400"/>
            <a:chExt cx="1295400" cy="1295400"/>
          </a:xfrm>
        </p:grpSpPr>
        <p:sp>
          <p:nvSpPr>
            <p:cNvPr id="9" name="Oval 8"/>
            <p:cNvSpPr/>
            <p:nvPr/>
          </p:nvSpPr>
          <p:spPr>
            <a:xfrm>
              <a:off x="3810000" y="5105400"/>
              <a:ext cx="1295400" cy="1295400"/>
            </a:xfrm>
            <a:prstGeom prst="ellipse">
              <a:avLst/>
            </a:prstGeom>
            <a:solidFill>
              <a:schemeClr val="accent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19600" y="5715000"/>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0"/>
          <p:cNvGrpSpPr/>
          <p:nvPr/>
        </p:nvGrpSpPr>
        <p:grpSpPr>
          <a:xfrm>
            <a:off x="5029201" y="1600200"/>
            <a:ext cx="1676400" cy="1752600"/>
            <a:chOff x="3810000" y="5105400"/>
            <a:chExt cx="1295400" cy="1295400"/>
          </a:xfrm>
        </p:grpSpPr>
        <p:sp>
          <p:nvSpPr>
            <p:cNvPr id="12" name="Oval 11"/>
            <p:cNvSpPr/>
            <p:nvPr/>
          </p:nvSpPr>
          <p:spPr>
            <a:xfrm>
              <a:off x="3810000" y="5105400"/>
              <a:ext cx="1295400" cy="1295400"/>
            </a:xfrm>
            <a:prstGeom prst="ellipse">
              <a:avLst/>
            </a:prstGeom>
            <a:solidFill>
              <a:schemeClr val="accent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419600" y="5715000"/>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3"/>
          <p:cNvGrpSpPr/>
          <p:nvPr/>
        </p:nvGrpSpPr>
        <p:grpSpPr>
          <a:xfrm>
            <a:off x="4648201" y="1219200"/>
            <a:ext cx="1676400" cy="1752600"/>
            <a:chOff x="3810000" y="5105400"/>
            <a:chExt cx="1295400" cy="1295400"/>
          </a:xfrm>
        </p:grpSpPr>
        <p:sp>
          <p:nvSpPr>
            <p:cNvPr id="15" name="Oval 14"/>
            <p:cNvSpPr/>
            <p:nvPr/>
          </p:nvSpPr>
          <p:spPr>
            <a:xfrm>
              <a:off x="3810000" y="5105400"/>
              <a:ext cx="1295400" cy="1295400"/>
            </a:xfrm>
            <a:prstGeom prst="ellipse">
              <a:avLst/>
            </a:prstGeom>
            <a:solidFill>
              <a:schemeClr val="accent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419600" y="5715000"/>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6"/>
          <p:cNvGrpSpPr/>
          <p:nvPr/>
        </p:nvGrpSpPr>
        <p:grpSpPr>
          <a:xfrm>
            <a:off x="3657601" y="1752600"/>
            <a:ext cx="1676400" cy="1752600"/>
            <a:chOff x="3810000" y="5105400"/>
            <a:chExt cx="1295400" cy="1295400"/>
          </a:xfrm>
        </p:grpSpPr>
        <p:sp>
          <p:nvSpPr>
            <p:cNvPr id="18" name="Oval 17"/>
            <p:cNvSpPr/>
            <p:nvPr/>
          </p:nvSpPr>
          <p:spPr>
            <a:xfrm>
              <a:off x="3810000" y="5105400"/>
              <a:ext cx="1295400" cy="1295400"/>
            </a:xfrm>
            <a:prstGeom prst="ellipse">
              <a:avLst/>
            </a:prstGeom>
            <a:solidFill>
              <a:schemeClr val="accent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419600" y="5715000"/>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4648201" y="3886200"/>
            <a:ext cx="505267" cy="246221"/>
          </a:xfrm>
          <a:prstGeom prst="rect">
            <a:avLst/>
          </a:prstGeom>
          <a:noFill/>
        </p:spPr>
        <p:txBody>
          <a:bodyPr wrap="none" rtlCol="0">
            <a:spAutoFit/>
          </a:bodyPr>
          <a:lstStyle/>
          <a:p>
            <a:r>
              <a:rPr lang="en-US" sz="1000" b="1" dirty="0" smtClean="0">
                <a:latin typeface="Arial" pitchFamily="34" charset="0"/>
                <a:cs typeface="Arial" pitchFamily="34" charset="0"/>
              </a:rPr>
              <a:t>Coco</a:t>
            </a:r>
            <a:endParaRPr lang="en-US" sz="1000" b="1" dirty="0">
              <a:latin typeface="Arial" pitchFamily="34" charset="0"/>
              <a:cs typeface="Arial" pitchFamily="34" charset="0"/>
            </a:endParaRPr>
          </a:p>
        </p:txBody>
      </p:sp>
      <p:sp>
        <p:nvSpPr>
          <p:cNvPr id="21" name="TextBox 20"/>
          <p:cNvSpPr txBox="1"/>
          <p:nvPr/>
        </p:nvSpPr>
        <p:spPr>
          <a:xfrm>
            <a:off x="4267201" y="3200400"/>
            <a:ext cx="646331" cy="246221"/>
          </a:xfrm>
          <a:prstGeom prst="rect">
            <a:avLst/>
          </a:prstGeom>
          <a:noFill/>
        </p:spPr>
        <p:txBody>
          <a:bodyPr wrap="none" rtlCol="0">
            <a:spAutoFit/>
          </a:bodyPr>
          <a:lstStyle/>
          <a:p>
            <a:r>
              <a:rPr lang="en-US" sz="1000" b="1" dirty="0" smtClean="0">
                <a:latin typeface="Arial" pitchFamily="34" charset="0"/>
                <a:cs typeface="Arial" pitchFamily="34" charset="0"/>
              </a:rPr>
              <a:t>Pathein</a:t>
            </a:r>
            <a:endParaRPr lang="en-US" sz="1000" b="1" dirty="0">
              <a:latin typeface="Arial" pitchFamily="34" charset="0"/>
              <a:cs typeface="Arial" pitchFamily="34" charset="0"/>
            </a:endParaRPr>
          </a:p>
        </p:txBody>
      </p:sp>
      <p:sp>
        <p:nvSpPr>
          <p:cNvPr id="22" name="TextBox 21"/>
          <p:cNvSpPr txBox="1"/>
          <p:nvPr/>
        </p:nvSpPr>
        <p:spPr>
          <a:xfrm>
            <a:off x="3657601" y="2573179"/>
            <a:ext cx="561372" cy="246221"/>
          </a:xfrm>
          <a:prstGeom prst="rect">
            <a:avLst/>
          </a:prstGeom>
          <a:noFill/>
        </p:spPr>
        <p:txBody>
          <a:bodyPr wrap="none" rtlCol="0">
            <a:spAutoFit/>
          </a:bodyPr>
          <a:lstStyle/>
          <a:p>
            <a:r>
              <a:rPr lang="en-US" sz="1000" b="1" dirty="0" smtClean="0">
                <a:latin typeface="Arial" pitchFamily="34" charset="0"/>
                <a:cs typeface="Arial" pitchFamily="34" charset="0"/>
              </a:rPr>
              <a:t>Sittwe</a:t>
            </a:r>
            <a:endParaRPr lang="en-US" sz="1000" b="1" dirty="0">
              <a:latin typeface="Arial" pitchFamily="34" charset="0"/>
              <a:cs typeface="Arial" pitchFamily="34" charset="0"/>
            </a:endParaRPr>
          </a:p>
        </p:txBody>
      </p:sp>
      <p:sp>
        <p:nvSpPr>
          <p:cNvPr id="23" name="TextBox 22"/>
          <p:cNvSpPr txBox="1"/>
          <p:nvPr/>
        </p:nvSpPr>
        <p:spPr>
          <a:xfrm>
            <a:off x="4772629" y="1905000"/>
            <a:ext cx="596638" cy="246221"/>
          </a:xfrm>
          <a:prstGeom prst="rect">
            <a:avLst/>
          </a:prstGeom>
          <a:noFill/>
        </p:spPr>
        <p:txBody>
          <a:bodyPr wrap="none" rtlCol="0">
            <a:spAutoFit/>
          </a:bodyPr>
          <a:lstStyle/>
          <a:p>
            <a:r>
              <a:rPr lang="en-US" sz="1000" b="1" dirty="0" smtClean="0">
                <a:latin typeface="Arial" pitchFamily="34" charset="0"/>
                <a:cs typeface="Arial" pitchFamily="34" charset="0"/>
              </a:rPr>
              <a:t>Lashio</a:t>
            </a:r>
            <a:endParaRPr lang="en-US" sz="1000" b="1" dirty="0">
              <a:latin typeface="Arial" pitchFamily="34" charset="0"/>
              <a:cs typeface="Arial" pitchFamily="34" charset="0"/>
            </a:endParaRPr>
          </a:p>
        </p:txBody>
      </p:sp>
      <p:sp>
        <p:nvSpPr>
          <p:cNvPr id="24" name="TextBox 23"/>
          <p:cNvSpPr txBox="1"/>
          <p:nvPr/>
        </p:nvSpPr>
        <p:spPr>
          <a:xfrm>
            <a:off x="5105401" y="2514600"/>
            <a:ext cx="952505" cy="246221"/>
          </a:xfrm>
          <a:prstGeom prst="rect">
            <a:avLst/>
          </a:prstGeom>
          <a:noFill/>
        </p:spPr>
        <p:txBody>
          <a:bodyPr wrap="none" rtlCol="0">
            <a:spAutoFit/>
          </a:bodyPr>
          <a:lstStyle/>
          <a:p>
            <a:r>
              <a:rPr lang="en-US" sz="1000" b="1" dirty="0" smtClean="0">
                <a:latin typeface="Arial" pitchFamily="34" charset="0"/>
                <a:cs typeface="Arial" pitchFamily="34" charset="0"/>
              </a:rPr>
              <a:t>Kyaing Tone</a:t>
            </a:r>
            <a:endParaRPr lang="en-US" sz="1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2286000" y="2895600"/>
            <a:ext cx="4114800" cy="3587262"/>
          </a:xfrm>
          <a:prstGeom prst="rect">
            <a:avLst/>
          </a:prstGeom>
          <a:noFill/>
          <a:ln w="9525">
            <a:noFill/>
            <a:miter lim="800000"/>
            <a:headEnd/>
            <a:tailEnd/>
          </a:ln>
        </p:spPr>
      </p:pic>
      <p:sp>
        <p:nvSpPr>
          <p:cNvPr id="21506" name="Title 1"/>
          <p:cNvSpPr>
            <a:spLocks noGrp="1"/>
          </p:cNvSpPr>
          <p:nvPr>
            <p:ph type="title"/>
          </p:nvPr>
        </p:nvSpPr>
        <p:spPr/>
        <p:txBody>
          <a:bodyPr/>
          <a:lstStyle/>
          <a:p>
            <a:r>
              <a:rPr lang="en-US" dirty="0" smtClean="0"/>
              <a:t>Nepal</a:t>
            </a:r>
          </a:p>
        </p:txBody>
      </p:sp>
      <p:sp>
        <p:nvSpPr>
          <p:cNvPr id="21507" name="Content Placeholder 2"/>
          <p:cNvSpPr>
            <a:spLocks noGrp="1"/>
          </p:cNvSpPr>
          <p:nvPr>
            <p:ph idx="1"/>
          </p:nvPr>
        </p:nvSpPr>
        <p:spPr>
          <a:xfrm>
            <a:off x="457200" y="1295400"/>
            <a:ext cx="8229600" cy="4495800"/>
          </a:xfrm>
        </p:spPr>
        <p:txBody>
          <a:bodyPr/>
          <a:lstStyle/>
          <a:p>
            <a:r>
              <a:rPr lang="en-US" dirty="0" smtClean="0"/>
              <a:t>Replacement of Radar by 2013</a:t>
            </a:r>
          </a:p>
          <a:p>
            <a:r>
              <a:rPr lang="en-US" dirty="0" smtClean="0"/>
              <a:t>Plans to install 1 ADS-B ground station by 2018</a:t>
            </a:r>
          </a:p>
          <a:p>
            <a:pPr lvl="1"/>
            <a:r>
              <a:rPr lang="en-US" dirty="0" err="1" smtClean="0"/>
              <a:t>Tribhuvan</a:t>
            </a:r>
            <a:r>
              <a:rPr lang="en-US" dirty="0" smtClean="0"/>
              <a:t> International Airport</a:t>
            </a:r>
          </a:p>
          <a:p>
            <a:endParaRPr lang="en-US" dirty="0" smtClean="0"/>
          </a:p>
        </p:txBody>
      </p:sp>
      <p:sp>
        <p:nvSpPr>
          <p:cNvPr id="21508" name="TextBox 3"/>
          <p:cNvSpPr txBox="1">
            <a:spLocks noChangeArrowheads="1"/>
          </p:cNvSpPr>
          <p:nvPr/>
        </p:nvSpPr>
        <p:spPr bwMode="auto">
          <a:xfrm>
            <a:off x="0" y="6488668"/>
            <a:ext cx="3745513" cy="369332"/>
          </a:xfrm>
          <a:prstGeom prst="rect">
            <a:avLst/>
          </a:prstGeom>
          <a:noFill/>
          <a:ln w="9525">
            <a:noFill/>
            <a:miter lim="800000"/>
            <a:headEnd/>
            <a:tailEnd/>
          </a:ln>
        </p:spPr>
        <p:txBody>
          <a:bodyPr wrap="none">
            <a:spAutoFit/>
          </a:bodyPr>
          <a:lstStyle/>
          <a:p>
            <a:r>
              <a:rPr lang="en-US" dirty="0"/>
              <a:t>Information </a:t>
            </a:r>
            <a:r>
              <a:rPr lang="en-US" dirty="0" smtClean="0"/>
              <a:t>correct as of Apr 2011</a:t>
            </a:r>
            <a:endParaRPr lang="en-US" dirty="0"/>
          </a:p>
        </p:txBody>
      </p:sp>
      <p:grpSp>
        <p:nvGrpSpPr>
          <p:cNvPr id="6" name="Group 23"/>
          <p:cNvGrpSpPr/>
          <p:nvPr/>
        </p:nvGrpSpPr>
        <p:grpSpPr>
          <a:xfrm>
            <a:off x="3429000" y="3495437"/>
            <a:ext cx="1470896" cy="1305163"/>
            <a:chOff x="5884447" y="3657600"/>
            <a:chExt cx="1951117" cy="1636712"/>
          </a:xfrm>
        </p:grpSpPr>
        <p:grpSp>
          <p:nvGrpSpPr>
            <p:cNvPr id="7" name="Group 229"/>
            <p:cNvGrpSpPr>
              <a:grpSpLocks/>
            </p:cNvGrpSpPr>
            <p:nvPr/>
          </p:nvGrpSpPr>
          <p:grpSpPr bwMode="auto">
            <a:xfrm>
              <a:off x="6019800" y="3657600"/>
              <a:ext cx="1676400" cy="1636712"/>
              <a:chOff x="1634" y="1652"/>
              <a:chExt cx="739" cy="743"/>
            </a:xfrm>
            <a:solidFill>
              <a:srgbClr val="FF0000">
                <a:alpha val="20000"/>
              </a:srgbClr>
            </a:solidFill>
          </p:grpSpPr>
          <p:sp>
            <p:nvSpPr>
              <p:cNvPr id="9" name="Freeform 230"/>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cap="flat">
                <a:solidFill>
                  <a:srgbClr val="FF0000"/>
                </a:solidFill>
                <a:prstDash val="dash"/>
                <a:round/>
                <a:headEnd/>
                <a:tailEnd/>
              </a:ln>
            </p:spPr>
            <p:txBody>
              <a:bodyPr/>
              <a:lstStyle/>
              <a:p>
                <a:pPr>
                  <a:defRPr/>
                </a:pPr>
                <a:endParaRPr lang="en-US"/>
              </a:p>
            </p:txBody>
          </p:sp>
          <p:sp>
            <p:nvSpPr>
              <p:cNvPr id="10" name="Oval 231"/>
              <p:cNvSpPr>
                <a:spLocks noChangeArrowheads="1"/>
              </p:cNvSpPr>
              <p:nvPr/>
            </p:nvSpPr>
            <p:spPr bwMode="auto">
              <a:xfrm>
                <a:off x="1986" y="2007"/>
                <a:ext cx="34" cy="35"/>
              </a:xfrm>
              <a:prstGeom prst="ellipse">
                <a:avLst/>
              </a:prstGeom>
              <a:solidFill>
                <a:srgbClr val="FF0000"/>
              </a:solidFill>
              <a:ln w="11176">
                <a:solidFill>
                  <a:srgbClr val="FF0000"/>
                </a:solidFill>
                <a:round/>
                <a:headEnd/>
                <a:tailEnd/>
              </a:ln>
            </p:spPr>
            <p:txBody>
              <a:bodyPr/>
              <a:lstStyle/>
              <a:p>
                <a:pPr>
                  <a:defRPr/>
                </a:pPr>
                <a:endParaRPr lang="en-US"/>
              </a:p>
            </p:txBody>
          </p:sp>
        </p:grpSp>
        <p:sp>
          <p:nvSpPr>
            <p:cNvPr id="8" name="Text Box 236"/>
            <p:cNvSpPr txBox="1">
              <a:spLocks noChangeArrowheads="1"/>
            </p:cNvSpPr>
            <p:nvPr/>
          </p:nvSpPr>
          <p:spPr bwMode="auto">
            <a:xfrm>
              <a:off x="5884447" y="4495799"/>
              <a:ext cx="1951117" cy="491187"/>
            </a:xfrm>
            <a:prstGeom prst="rect">
              <a:avLst/>
            </a:prstGeom>
            <a:noFill/>
            <a:ln w="9525">
              <a:noFill/>
              <a:miter lim="800000"/>
              <a:headEnd/>
              <a:tailEnd/>
            </a:ln>
          </p:spPr>
          <p:txBody>
            <a:bodyPr wrap="square" lIns="65294" tIns="32648" rIns="65294" bIns="32648">
              <a:spAutoFit/>
            </a:bodyPr>
            <a:lstStyle/>
            <a:p>
              <a:pPr algn="ctr" defTabSz="912813">
                <a:spcBef>
                  <a:spcPct val="50000"/>
                </a:spcBef>
              </a:pPr>
              <a:r>
                <a:rPr lang="en-US" sz="1400" b="1" dirty="0" err="1" smtClean="0"/>
                <a:t>Tribhuvan</a:t>
              </a:r>
              <a:endParaRPr lang="en-US" sz="1400" b="1" dirty="0"/>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New Caledonia</a:t>
            </a:r>
          </a:p>
        </p:txBody>
      </p:sp>
      <p:sp>
        <p:nvSpPr>
          <p:cNvPr id="21507" name="Content Placeholder 2"/>
          <p:cNvSpPr>
            <a:spLocks noGrp="1"/>
          </p:cNvSpPr>
          <p:nvPr>
            <p:ph idx="1"/>
          </p:nvPr>
        </p:nvSpPr>
        <p:spPr>
          <a:xfrm>
            <a:off x="457200" y="1295400"/>
            <a:ext cx="8229600" cy="4495800"/>
          </a:xfrm>
        </p:spPr>
        <p:txBody>
          <a:bodyPr/>
          <a:lstStyle/>
          <a:p>
            <a:r>
              <a:rPr lang="en-US" dirty="0" smtClean="0"/>
              <a:t>ADS-B installation plans as follows: </a:t>
            </a:r>
          </a:p>
          <a:p>
            <a:pPr lvl="1"/>
            <a:r>
              <a:rPr lang="en-US" dirty="0" smtClean="0"/>
              <a:t>Installed 3 ground ADS-B stations in 1H 2010 </a:t>
            </a:r>
          </a:p>
          <a:p>
            <a:pPr lvl="1"/>
            <a:r>
              <a:rPr lang="en-US" dirty="0" smtClean="0"/>
              <a:t>ADS-B controller positions available since 30 Jul 2010 at Tontouta and Magenta airports</a:t>
            </a:r>
          </a:p>
          <a:p>
            <a:pPr lvl="1"/>
            <a:r>
              <a:rPr lang="en-US" dirty="0" smtClean="0"/>
              <a:t>For situation awareness &amp; search and rescue</a:t>
            </a:r>
          </a:p>
        </p:txBody>
      </p:sp>
      <p:sp>
        <p:nvSpPr>
          <p:cNvPr id="21508" name="TextBox 3"/>
          <p:cNvSpPr txBox="1">
            <a:spLocks noChangeArrowheads="1"/>
          </p:cNvSpPr>
          <p:nvPr/>
        </p:nvSpPr>
        <p:spPr bwMode="auto">
          <a:xfrm>
            <a:off x="0" y="6488668"/>
            <a:ext cx="3660041" cy="369332"/>
          </a:xfrm>
          <a:prstGeom prst="rect">
            <a:avLst/>
          </a:prstGeom>
          <a:noFill/>
          <a:ln w="9525">
            <a:noFill/>
            <a:miter lim="800000"/>
            <a:headEnd/>
            <a:tailEnd/>
          </a:ln>
        </p:spPr>
        <p:txBody>
          <a:bodyPr wrap="none">
            <a:spAutoFit/>
          </a:bodyPr>
          <a:lstStyle/>
          <a:p>
            <a:r>
              <a:rPr lang="en-US" dirty="0"/>
              <a:t>Information </a:t>
            </a:r>
            <a:r>
              <a:rPr lang="en-US" dirty="0" smtClean="0"/>
              <a:t>correct as of Apr 2011</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Pakistan</a:t>
            </a:r>
          </a:p>
        </p:txBody>
      </p:sp>
      <p:sp>
        <p:nvSpPr>
          <p:cNvPr id="22531" name="Content Placeholder 2"/>
          <p:cNvSpPr>
            <a:spLocks noGrp="1"/>
          </p:cNvSpPr>
          <p:nvPr>
            <p:ph idx="1"/>
          </p:nvPr>
        </p:nvSpPr>
        <p:spPr>
          <a:xfrm>
            <a:off x="457200" y="1347787"/>
            <a:ext cx="8229600" cy="4748213"/>
          </a:xfrm>
        </p:spPr>
        <p:txBody>
          <a:bodyPr/>
          <a:lstStyle/>
          <a:p>
            <a:r>
              <a:rPr lang="en-US" dirty="0" smtClean="0"/>
              <a:t>Installed 1 trial ADS-B station at Karachi ACC for one year</a:t>
            </a:r>
          </a:p>
        </p:txBody>
      </p:sp>
      <p:sp>
        <p:nvSpPr>
          <p:cNvPr id="4" name="TextBox 3"/>
          <p:cNvSpPr txBox="1">
            <a:spLocks noChangeArrowheads="1"/>
          </p:cNvSpPr>
          <p:nvPr/>
        </p:nvSpPr>
        <p:spPr bwMode="auto">
          <a:xfrm>
            <a:off x="0" y="6488668"/>
            <a:ext cx="3749744" cy="369332"/>
          </a:xfrm>
          <a:prstGeom prst="rect">
            <a:avLst/>
          </a:prstGeom>
          <a:noFill/>
          <a:ln w="9525">
            <a:noFill/>
            <a:miter lim="800000"/>
            <a:headEnd/>
            <a:tailEnd/>
          </a:ln>
        </p:spPr>
        <p:txBody>
          <a:bodyPr wrap="none">
            <a:spAutoFit/>
          </a:bodyPr>
          <a:lstStyle/>
          <a:p>
            <a:r>
              <a:rPr lang="en-US" dirty="0"/>
              <a:t>Information </a:t>
            </a:r>
            <a:r>
              <a:rPr lang="en-US" dirty="0" smtClean="0"/>
              <a:t>correct as of May 2009</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Papua New Guinea</a:t>
            </a:r>
          </a:p>
        </p:txBody>
      </p:sp>
      <p:sp>
        <p:nvSpPr>
          <p:cNvPr id="22531" name="Content Placeholder 2"/>
          <p:cNvSpPr>
            <a:spLocks noGrp="1"/>
          </p:cNvSpPr>
          <p:nvPr>
            <p:ph idx="1"/>
          </p:nvPr>
        </p:nvSpPr>
        <p:spPr>
          <a:xfrm>
            <a:off x="457200" y="1295400"/>
            <a:ext cx="8229600" cy="5053013"/>
          </a:xfrm>
        </p:spPr>
        <p:txBody>
          <a:bodyPr/>
          <a:lstStyle/>
          <a:p>
            <a:r>
              <a:rPr lang="en-US" dirty="0" smtClean="0"/>
              <a:t>Commencing ATMS </a:t>
            </a:r>
            <a:r>
              <a:rPr lang="en-US" dirty="0" err="1" smtClean="0"/>
              <a:t>modernisation</a:t>
            </a:r>
            <a:r>
              <a:rPr lang="en-US" dirty="0" smtClean="0"/>
              <a:t> program including plans to deploy ADS-B as its primary surveillance source</a:t>
            </a:r>
          </a:p>
          <a:p>
            <a:endParaRPr lang="en-US" dirty="0" smtClean="0"/>
          </a:p>
          <a:p>
            <a:r>
              <a:rPr lang="en-US" dirty="0" smtClean="0"/>
              <a:t>Plans to install 6 ADS-B ground stations by 2013</a:t>
            </a:r>
          </a:p>
          <a:p>
            <a:pPr lvl="1"/>
            <a:r>
              <a:rPr lang="en-US" dirty="0" smtClean="0"/>
              <a:t>Mt </a:t>
            </a:r>
            <a:r>
              <a:rPr lang="en-US" dirty="0" err="1" smtClean="0"/>
              <a:t>Nauwein</a:t>
            </a:r>
            <a:endParaRPr lang="en-US" dirty="0" smtClean="0"/>
          </a:p>
          <a:p>
            <a:pPr lvl="1"/>
            <a:r>
              <a:rPr lang="en-US" dirty="0" smtClean="0"/>
              <a:t>Mt </a:t>
            </a:r>
            <a:r>
              <a:rPr lang="en-US" dirty="0" err="1" smtClean="0"/>
              <a:t>Dimodimo</a:t>
            </a:r>
            <a:endParaRPr lang="en-US" dirty="0" smtClean="0"/>
          </a:p>
          <a:p>
            <a:pPr lvl="1"/>
            <a:r>
              <a:rPr lang="en-US" dirty="0" smtClean="0"/>
              <a:t>Burns Peak</a:t>
            </a:r>
          </a:p>
          <a:p>
            <a:pPr lvl="1"/>
            <a:r>
              <a:rPr lang="en-US" dirty="0" smtClean="0"/>
              <a:t>Mt Mission</a:t>
            </a:r>
          </a:p>
          <a:p>
            <a:pPr lvl="1"/>
            <a:r>
              <a:rPr lang="en-US" dirty="0" smtClean="0"/>
              <a:t>Mt </a:t>
            </a:r>
            <a:r>
              <a:rPr lang="en-US" dirty="0" err="1" smtClean="0"/>
              <a:t>Konokalang</a:t>
            </a:r>
            <a:endParaRPr lang="en-US" dirty="0" smtClean="0"/>
          </a:p>
          <a:p>
            <a:pPr lvl="1"/>
            <a:r>
              <a:rPr lang="en-US" dirty="0" err="1" smtClean="0"/>
              <a:t>Lorengau</a:t>
            </a:r>
            <a:endParaRPr lang="en-US" dirty="0" smtClean="0"/>
          </a:p>
        </p:txBody>
      </p:sp>
      <p:sp>
        <p:nvSpPr>
          <p:cNvPr id="4" name="TextBox 3"/>
          <p:cNvSpPr txBox="1">
            <a:spLocks noChangeArrowheads="1"/>
          </p:cNvSpPr>
          <p:nvPr/>
        </p:nvSpPr>
        <p:spPr bwMode="auto">
          <a:xfrm>
            <a:off x="0" y="6488668"/>
            <a:ext cx="3745513" cy="369332"/>
          </a:xfrm>
          <a:prstGeom prst="rect">
            <a:avLst/>
          </a:prstGeom>
          <a:noFill/>
          <a:ln w="9525">
            <a:noFill/>
            <a:miter lim="800000"/>
            <a:headEnd/>
            <a:tailEnd/>
          </a:ln>
        </p:spPr>
        <p:txBody>
          <a:bodyPr wrap="none">
            <a:spAutoFit/>
          </a:bodyPr>
          <a:lstStyle/>
          <a:p>
            <a:r>
              <a:rPr lang="en-US" dirty="0"/>
              <a:t>Information </a:t>
            </a:r>
            <a:r>
              <a:rPr lang="en-US" dirty="0" smtClean="0"/>
              <a:t>correct as of Apr 2011</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14400" y="457200"/>
            <a:ext cx="7391400" cy="6090292"/>
          </a:xfrm>
          <a:prstGeom prst="rect">
            <a:avLst/>
          </a:prstGeom>
          <a:noFill/>
          <a:ln w="9525">
            <a:noFill/>
            <a:miter lim="800000"/>
            <a:headEnd/>
            <a:tailEnd/>
          </a:ln>
        </p:spPr>
      </p:pic>
      <p:grpSp>
        <p:nvGrpSpPr>
          <p:cNvPr id="4" name="Group 18"/>
          <p:cNvGrpSpPr/>
          <p:nvPr/>
        </p:nvGrpSpPr>
        <p:grpSpPr>
          <a:xfrm>
            <a:off x="3692856" y="1743384"/>
            <a:ext cx="1676400" cy="1636712"/>
            <a:chOff x="4953000" y="533400"/>
            <a:chExt cx="1676400" cy="1636712"/>
          </a:xfrm>
        </p:grpSpPr>
        <p:grpSp>
          <p:nvGrpSpPr>
            <p:cNvPr id="5" name="Group 229"/>
            <p:cNvGrpSpPr>
              <a:grpSpLocks/>
            </p:cNvGrpSpPr>
            <p:nvPr/>
          </p:nvGrpSpPr>
          <p:grpSpPr bwMode="auto">
            <a:xfrm>
              <a:off x="4953000" y="533400"/>
              <a:ext cx="1676400" cy="1636712"/>
              <a:chOff x="1634" y="1652"/>
              <a:chExt cx="739" cy="743"/>
            </a:xfrm>
            <a:solidFill>
              <a:srgbClr val="FF0000">
                <a:alpha val="20000"/>
              </a:srgbClr>
            </a:solidFill>
          </p:grpSpPr>
          <p:sp>
            <p:nvSpPr>
              <p:cNvPr id="16" name="Freeform 230"/>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cap="flat">
                <a:solidFill>
                  <a:srgbClr val="FF0000"/>
                </a:solidFill>
                <a:prstDash val="dash"/>
                <a:round/>
                <a:headEnd/>
                <a:tailEnd/>
              </a:ln>
            </p:spPr>
            <p:txBody>
              <a:bodyPr/>
              <a:lstStyle/>
              <a:p>
                <a:pPr>
                  <a:defRPr/>
                </a:pPr>
                <a:endParaRPr lang="en-US"/>
              </a:p>
            </p:txBody>
          </p:sp>
          <p:sp>
            <p:nvSpPr>
              <p:cNvPr id="17" name="Oval 231"/>
              <p:cNvSpPr>
                <a:spLocks noChangeArrowheads="1"/>
              </p:cNvSpPr>
              <p:nvPr/>
            </p:nvSpPr>
            <p:spPr bwMode="auto">
              <a:xfrm>
                <a:off x="1986" y="2007"/>
                <a:ext cx="34" cy="35"/>
              </a:xfrm>
              <a:prstGeom prst="ellipse">
                <a:avLst/>
              </a:prstGeom>
              <a:solidFill>
                <a:srgbClr val="FF0000"/>
              </a:solidFill>
              <a:ln w="11176">
                <a:solidFill>
                  <a:srgbClr val="FF0000"/>
                </a:solidFill>
                <a:round/>
                <a:headEnd/>
                <a:tailEnd/>
              </a:ln>
            </p:spPr>
            <p:txBody>
              <a:bodyPr/>
              <a:lstStyle/>
              <a:p>
                <a:pPr>
                  <a:defRPr/>
                </a:pPr>
                <a:endParaRPr lang="en-US"/>
              </a:p>
            </p:txBody>
          </p:sp>
        </p:grpSp>
        <p:sp>
          <p:nvSpPr>
            <p:cNvPr id="18" name="Text Box 236"/>
            <p:cNvSpPr txBox="1">
              <a:spLocks noChangeArrowheads="1"/>
            </p:cNvSpPr>
            <p:nvPr/>
          </p:nvSpPr>
          <p:spPr bwMode="auto">
            <a:xfrm>
              <a:off x="5232422" y="1471223"/>
              <a:ext cx="1100138" cy="281377"/>
            </a:xfrm>
            <a:prstGeom prst="rect">
              <a:avLst/>
            </a:prstGeom>
            <a:noFill/>
            <a:ln w="9525">
              <a:noFill/>
              <a:miter lim="800000"/>
              <a:headEnd/>
              <a:tailEnd/>
            </a:ln>
          </p:spPr>
          <p:txBody>
            <a:bodyPr lIns="65294" tIns="32648" rIns="65294" bIns="32648">
              <a:spAutoFit/>
            </a:bodyPr>
            <a:lstStyle/>
            <a:p>
              <a:pPr algn="ctr" defTabSz="912813">
                <a:spcBef>
                  <a:spcPct val="50000"/>
                </a:spcBef>
              </a:pPr>
              <a:r>
                <a:rPr lang="en-US" sz="1400" b="1" dirty="0" err="1" smtClean="0"/>
                <a:t>Lorengau</a:t>
              </a:r>
              <a:endParaRPr lang="en-US" sz="1400" b="1" dirty="0"/>
            </a:p>
          </p:txBody>
        </p:sp>
      </p:grpSp>
      <p:grpSp>
        <p:nvGrpSpPr>
          <p:cNvPr id="8" name="Group 23"/>
          <p:cNvGrpSpPr/>
          <p:nvPr/>
        </p:nvGrpSpPr>
        <p:grpSpPr>
          <a:xfrm>
            <a:off x="3872552" y="3317544"/>
            <a:ext cx="1676400" cy="1636712"/>
            <a:chOff x="6019800" y="3657600"/>
            <a:chExt cx="1676400" cy="1636712"/>
          </a:xfrm>
        </p:grpSpPr>
        <p:grpSp>
          <p:nvGrpSpPr>
            <p:cNvPr id="11" name="Group 229"/>
            <p:cNvGrpSpPr>
              <a:grpSpLocks/>
            </p:cNvGrpSpPr>
            <p:nvPr/>
          </p:nvGrpSpPr>
          <p:grpSpPr bwMode="auto">
            <a:xfrm>
              <a:off x="6019800" y="3657600"/>
              <a:ext cx="1676400" cy="1636712"/>
              <a:chOff x="1634" y="1652"/>
              <a:chExt cx="739" cy="743"/>
            </a:xfrm>
            <a:solidFill>
              <a:srgbClr val="FF0000">
                <a:alpha val="20000"/>
              </a:srgbClr>
            </a:solidFill>
          </p:grpSpPr>
          <p:sp>
            <p:nvSpPr>
              <p:cNvPr id="9" name="Freeform 230"/>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cap="flat">
                <a:solidFill>
                  <a:srgbClr val="FF0000"/>
                </a:solidFill>
                <a:prstDash val="dash"/>
                <a:round/>
                <a:headEnd/>
                <a:tailEnd/>
              </a:ln>
            </p:spPr>
            <p:txBody>
              <a:bodyPr/>
              <a:lstStyle/>
              <a:p>
                <a:pPr>
                  <a:defRPr/>
                </a:pPr>
                <a:endParaRPr lang="en-US"/>
              </a:p>
            </p:txBody>
          </p:sp>
          <p:sp>
            <p:nvSpPr>
              <p:cNvPr id="10" name="Oval 231"/>
              <p:cNvSpPr>
                <a:spLocks noChangeArrowheads="1"/>
              </p:cNvSpPr>
              <p:nvPr/>
            </p:nvSpPr>
            <p:spPr bwMode="auto">
              <a:xfrm>
                <a:off x="1986" y="2007"/>
                <a:ext cx="34" cy="35"/>
              </a:xfrm>
              <a:prstGeom prst="ellipse">
                <a:avLst/>
              </a:prstGeom>
              <a:solidFill>
                <a:srgbClr val="FF0000"/>
              </a:solidFill>
              <a:ln w="11176">
                <a:solidFill>
                  <a:srgbClr val="FF0000"/>
                </a:solidFill>
                <a:round/>
                <a:headEnd/>
                <a:tailEnd/>
              </a:ln>
            </p:spPr>
            <p:txBody>
              <a:bodyPr/>
              <a:lstStyle/>
              <a:p>
                <a:pPr>
                  <a:defRPr/>
                </a:pPr>
                <a:endParaRPr lang="en-US"/>
              </a:p>
            </p:txBody>
          </p:sp>
        </p:grpSp>
        <p:sp>
          <p:nvSpPr>
            <p:cNvPr id="20" name="Text Box 236"/>
            <p:cNvSpPr txBox="1">
              <a:spLocks noChangeArrowheads="1"/>
            </p:cNvSpPr>
            <p:nvPr/>
          </p:nvSpPr>
          <p:spPr bwMode="auto">
            <a:xfrm>
              <a:off x="6324600" y="4495800"/>
              <a:ext cx="1100138" cy="496821"/>
            </a:xfrm>
            <a:prstGeom prst="rect">
              <a:avLst/>
            </a:prstGeom>
            <a:noFill/>
            <a:ln w="9525">
              <a:noFill/>
              <a:miter lim="800000"/>
              <a:headEnd/>
              <a:tailEnd/>
            </a:ln>
          </p:spPr>
          <p:txBody>
            <a:bodyPr lIns="65294" tIns="32648" rIns="65294" bIns="32648">
              <a:spAutoFit/>
            </a:bodyPr>
            <a:lstStyle/>
            <a:p>
              <a:pPr algn="ctr" defTabSz="912813">
                <a:spcBef>
                  <a:spcPct val="50000"/>
                </a:spcBef>
              </a:pPr>
              <a:r>
                <a:rPr lang="en-US" sz="1400" b="1" dirty="0" smtClean="0"/>
                <a:t>Burns Peak</a:t>
              </a:r>
              <a:endParaRPr lang="en-US" sz="1400" b="1" dirty="0"/>
            </a:p>
          </p:txBody>
        </p:sp>
      </p:grpSp>
      <p:grpSp>
        <p:nvGrpSpPr>
          <p:cNvPr id="25" name="Group 24"/>
          <p:cNvGrpSpPr/>
          <p:nvPr/>
        </p:nvGrpSpPr>
        <p:grpSpPr>
          <a:xfrm>
            <a:off x="3505200" y="2630488"/>
            <a:ext cx="1676400" cy="1636712"/>
            <a:chOff x="5029200" y="228600"/>
            <a:chExt cx="1676400" cy="1636712"/>
          </a:xfrm>
        </p:grpSpPr>
        <p:grpSp>
          <p:nvGrpSpPr>
            <p:cNvPr id="3" name="Group 229"/>
            <p:cNvGrpSpPr>
              <a:grpSpLocks/>
            </p:cNvGrpSpPr>
            <p:nvPr/>
          </p:nvGrpSpPr>
          <p:grpSpPr bwMode="auto">
            <a:xfrm>
              <a:off x="5029200" y="228600"/>
              <a:ext cx="1676400" cy="1636712"/>
              <a:chOff x="1634" y="1652"/>
              <a:chExt cx="739" cy="743"/>
            </a:xfrm>
            <a:solidFill>
              <a:srgbClr val="FF0000">
                <a:alpha val="20000"/>
              </a:srgbClr>
            </a:solidFill>
          </p:grpSpPr>
          <p:sp>
            <p:nvSpPr>
              <p:cNvPr id="12" name="Freeform 230"/>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cap="flat">
                <a:solidFill>
                  <a:srgbClr val="FF0000"/>
                </a:solidFill>
                <a:prstDash val="dash"/>
                <a:round/>
                <a:headEnd/>
                <a:tailEnd/>
              </a:ln>
            </p:spPr>
            <p:txBody>
              <a:bodyPr/>
              <a:lstStyle/>
              <a:p>
                <a:pPr>
                  <a:defRPr/>
                </a:pPr>
                <a:endParaRPr lang="en-US"/>
              </a:p>
            </p:txBody>
          </p:sp>
          <p:sp>
            <p:nvSpPr>
              <p:cNvPr id="13" name="Oval 231"/>
              <p:cNvSpPr>
                <a:spLocks noChangeArrowheads="1"/>
              </p:cNvSpPr>
              <p:nvPr/>
            </p:nvSpPr>
            <p:spPr bwMode="auto">
              <a:xfrm>
                <a:off x="1986" y="2007"/>
                <a:ext cx="34" cy="35"/>
              </a:xfrm>
              <a:prstGeom prst="ellipse">
                <a:avLst/>
              </a:prstGeom>
              <a:solidFill>
                <a:srgbClr val="FF0000"/>
              </a:solidFill>
              <a:ln w="11176">
                <a:solidFill>
                  <a:srgbClr val="FF0000"/>
                </a:solidFill>
                <a:round/>
                <a:headEnd/>
                <a:tailEnd/>
              </a:ln>
            </p:spPr>
            <p:txBody>
              <a:bodyPr/>
              <a:lstStyle/>
              <a:p>
                <a:pPr>
                  <a:defRPr/>
                </a:pPr>
                <a:endParaRPr lang="en-US"/>
              </a:p>
            </p:txBody>
          </p:sp>
        </p:grpSp>
        <p:sp>
          <p:nvSpPr>
            <p:cNvPr id="21" name="Text Box 236"/>
            <p:cNvSpPr txBox="1">
              <a:spLocks noChangeArrowheads="1"/>
            </p:cNvSpPr>
            <p:nvPr/>
          </p:nvSpPr>
          <p:spPr bwMode="auto">
            <a:xfrm>
              <a:off x="5334000" y="1143000"/>
              <a:ext cx="1100138" cy="496821"/>
            </a:xfrm>
            <a:prstGeom prst="rect">
              <a:avLst/>
            </a:prstGeom>
            <a:noFill/>
            <a:ln w="9525">
              <a:noFill/>
              <a:miter lim="800000"/>
              <a:headEnd/>
              <a:tailEnd/>
            </a:ln>
          </p:spPr>
          <p:txBody>
            <a:bodyPr lIns="65294" tIns="32648" rIns="65294" bIns="32648">
              <a:spAutoFit/>
            </a:bodyPr>
            <a:lstStyle/>
            <a:p>
              <a:pPr algn="ctr" defTabSz="912813">
                <a:spcBef>
                  <a:spcPct val="50000"/>
                </a:spcBef>
              </a:pPr>
              <a:r>
                <a:rPr lang="en-US" sz="1400" b="1" dirty="0" smtClean="0"/>
                <a:t>Mt </a:t>
              </a:r>
              <a:r>
                <a:rPr lang="en-US" sz="1400" b="1" dirty="0" err="1" smtClean="0"/>
                <a:t>Nauwein</a:t>
              </a:r>
              <a:endParaRPr lang="en-US" sz="1400" b="1" dirty="0"/>
            </a:p>
          </p:txBody>
        </p:sp>
      </p:grpSp>
      <p:grpSp>
        <p:nvGrpSpPr>
          <p:cNvPr id="28" name="Group 27"/>
          <p:cNvGrpSpPr/>
          <p:nvPr/>
        </p:nvGrpSpPr>
        <p:grpSpPr>
          <a:xfrm>
            <a:off x="2819400" y="2706688"/>
            <a:ext cx="1676400" cy="1636712"/>
            <a:chOff x="7162800" y="2209800"/>
            <a:chExt cx="1676400" cy="1636712"/>
          </a:xfrm>
        </p:grpSpPr>
        <p:grpSp>
          <p:nvGrpSpPr>
            <p:cNvPr id="2" name="Group 229"/>
            <p:cNvGrpSpPr>
              <a:grpSpLocks/>
            </p:cNvGrpSpPr>
            <p:nvPr/>
          </p:nvGrpSpPr>
          <p:grpSpPr bwMode="auto">
            <a:xfrm>
              <a:off x="7162800" y="2209800"/>
              <a:ext cx="1676400" cy="1636712"/>
              <a:chOff x="1634" y="1652"/>
              <a:chExt cx="739" cy="743"/>
            </a:xfrm>
            <a:solidFill>
              <a:srgbClr val="FF0000">
                <a:alpha val="20000"/>
              </a:srgbClr>
            </a:solidFill>
          </p:grpSpPr>
          <p:sp>
            <p:nvSpPr>
              <p:cNvPr id="6" name="Freeform 230"/>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cap="flat">
                <a:solidFill>
                  <a:srgbClr val="FF0000"/>
                </a:solidFill>
                <a:prstDash val="dash"/>
                <a:round/>
                <a:headEnd/>
                <a:tailEnd/>
              </a:ln>
            </p:spPr>
            <p:txBody>
              <a:bodyPr/>
              <a:lstStyle/>
              <a:p>
                <a:pPr>
                  <a:defRPr/>
                </a:pPr>
                <a:endParaRPr lang="en-US"/>
              </a:p>
            </p:txBody>
          </p:sp>
          <p:sp>
            <p:nvSpPr>
              <p:cNvPr id="7" name="Oval 231"/>
              <p:cNvSpPr>
                <a:spLocks noChangeArrowheads="1"/>
              </p:cNvSpPr>
              <p:nvPr/>
            </p:nvSpPr>
            <p:spPr bwMode="auto">
              <a:xfrm>
                <a:off x="1986" y="2007"/>
                <a:ext cx="34" cy="35"/>
              </a:xfrm>
              <a:prstGeom prst="ellipse">
                <a:avLst/>
              </a:prstGeom>
              <a:solidFill>
                <a:srgbClr val="FF0000"/>
              </a:solidFill>
              <a:ln w="11176">
                <a:solidFill>
                  <a:srgbClr val="FF0000"/>
                </a:solidFill>
                <a:round/>
                <a:headEnd/>
                <a:tailEnd/>
              </a:ln>
            </p:spPr>
            <p:txBody>
              <a:bodyPr/>
              <a:lstStyle/>
              <a:p>
                <a:pPr>
                  <a:defRPr/>
                </a:pPr>
                <a:endParaRPr lang="en-US"/>
              </a:p>
            </p:txBody>
          </p:sp>
        </p:grpSp>
        <p:sp>
          <p:nvSpPr>
            <p:cNvPr id="22" name="Text Box 236"/>
            <p:cNvSpPr txBox="1">
              <a:spLocks noChangeArrowheads="1"/>
            </p:cNvSpPr>
            <p:nvPr/>
          </p:nvSpPr>
          <p:spPr bwMode="auto">
            <a:xfrm>
              <a:off x="7467600" y="3124200"/>
              <a:ext cx="1100138" cy="496821"/>
            </a:xfrm>
            <a:prstGeom prst="rect">
              <a:avLst/>
            </a:prstGeom>
            <a:noFill/>
            <a:ln w="9525">
              <a:noFill/>
              <a:miter lim="800000"/>
              <a:headEnd/>
              <a:tailEnd/>
            </a:ln>
          </p:spPr>
          <p:txBody>
            <a:bodyPr lIns="65294" tIns="32648" rIns="65294" bIns="32648">
              <a:spAutoFit/>
            </a:bodyPr>
            <a:lstStyle/>
            <a:p>
              <a:pPr algn="ctr" defTabSz="912813">
                <a:spcBef>
                  <a:spcPct val="50000"/>
                </a:spcBef>
              </a:pPr>
              <a:r>
                <a:rPr lang="en-US" sz="1400" b="1" dirty="0" smtClean="0"/>
                <a:t>Mt </a:t>
              </a:r>
              <a:r>
                <a:rPr lang="en-US" sz="1400" b="1" dirty="0" err="1" smtClean="0"/>
                <a:t>Dimodimo</a:t>
              </a:r>
              <a:endParaRPr lang="en-US" sz="1400" b="1" dirty="0"/>
            </a:p>
          </p:txBody>
        </p:sp>
      </p:grpSp>
      <p:grpSp>
        <p:nvGrpSpPr>
          <p:cNvPr id="29" name="Group 28"/>
          <p:cNvGrpSpPr/>
          <p:nvPr/>
        </p:nvGrpSpPr>
        <p:grpSpPr>
          <a:xfrm>
            <a:off x="4876800" y="2196480"/>
            <a:ext cx="1676400" cy="1636712"/>
            <a:chOff x="457200" y="152400"/>
            <a:chExt cx="1676400" cy="1636712"/>
          </a:xfrm>
        </p:grpSpPr>
        <p:sp>
          <p:nvSpPr>
            <p:cNvPr id="23" name="Text Box 236"/>
            <p:cNvSpPr txBox="1">
              <a:spLocks noChangeArrowheads="1"/>
            </p:cNvSpPr>
            <p:nvPr/>
          </p:nvSpPr>
          <p:spPr bwMode="auto">
            <a:xfrm>
              <a:off x="685800" y="990600"/>
              <a:ext cx="1219200" cy="496821"/>
            </a:xfrm>
            <a:prstGeom prst="rect">
              <a:avLst/>
            </a:prstGeom>
            <a:noFill/>
            <a:ln w="9525">
              <a:noFill/>
              <a:miter lim="800000"/>
              <a:headEnd/>
              <a:tailEnd/>
            </a:ln>
          </p:spPr>
          <p:txBody>
            <a:bodyPr wrap="square" lIns="65294" tIns="32648" rIns="65294" bIns="32648">
              <a:spAutoFit/>
            </a:bodyPr>
            <a:lstStyle/>
            <a:p>
              <a:pPr algn="ctr" defTabSz="912813">
                <a:spcBef>
                  <a:spcPct val="50000"/>
                </a:spcBef>
              </a:pPr>
              <a:r>
                <a:rPr lang="en-US" sz="1400" b="1" dirty="0" smtClean="0"/>
                <a:t>Mt </a:t>
              </a:r>
              <a:r>
                <a:rPr lang="en-US" sz="1400" b="1" dirty="0" err="1" smtClean="0"/>
                <a:t>Konokalang</a:t>
              </a:r>
              <a:endParaRPr lang="en-US" sz="1400" b="1" dirty="0"/>
            </a:p>
          </p:txBody>
        </p:sp>
        <p:grpSp>
          <p:nvGrpSpPr>
            <p:cNvPr id="14" name="Group 229"/>
            <p:cNvGrpSpPr>
              <a:grpSpLocks/>
            </p:cNvGrpSpPr>
            <p:nvPr/>
          </p:nvGrpSpPr>
          <p:grpSpPr bwMode="auto">
            <a:xfrm>
              <a:off x="457200" y="152400"/>
              <a:ext cx="1676400" cy="1636712"/>
              <a:chOff x="1634" y="1652"/>
              <a:chExt cx="739" cy="743"/>
            </a:xfrm>
            <a:solidFill>
              <a:srgbClr val="FF0000">
                <a:alpha val="20000"/>
              </a:srgbClr>
            </a:solidFill>
          </p:grpSpPr>
          <p:sp>
            <p:nvSpPr>
              <p:cNvPr id="26" name="Freeform 230"/>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cap="flat">
                <a:solidFill>
                  <a:srgbClr val="FF0000"/>
                </a:solidFill>
                <a:prstDash val="dash"/>
                <a:round/>
                <a:headEnd/>
                <a:tailEnd/>
              </a:ln>
            </p:spPr>
            <p:txBody>
              <a:bodyPr/>
              <a:lstStyle/>
              <a:p>
                <a:pPr>
                  <a:defRPr/>
                </a:pPr>
                <a:endParaRPr lang="en-US"/>
              </a:p>
            </p:txBody>
          </p:sp>
          <p:sp>
            <p:nvSpPr>
              <p:cNvPr id="27" name="Oval 231"/>
              <p:cNvSpPr>
                <a:spLocks noChangeArrowheads="1"/>
              </p:cNvSpPr>
              <p:nvPr/>
            </p:nvSpPr>
            <p:spPr bwMode="auto">
              <a:xfrm>
                <a:off x="1986" y="2007"/>
                <a:ext cx="34" cy="35"/>
              </a:xfrm>
              <a:prstGeom prst="ellipse">
                <a:avLst/>
              </a:prstGeom>
              <a:solidFill>
                <a:srgbClr val="FF0000"/>
              </a:solidFill>
              <a:ln w="11176">
                <a:solidFill>
                  <a:srgbClr val="FF0000"/>
                </a:solidFill>
                <a:round/>
                <a:headEnd/>
                <a:tailEnd/>
              </a:ln>
            </p:spPr>
            <p:txBody>
              <a:bodyPr/>
              <a:lstStyle/>
              <a:p>
                <a:pPr>
                  <a:defRPr/>
                </a:pPr>
                <a:endParaRPr lang="en-US"/>
              </a:p>
            </p:txBody>
          </p:sp>
        </p:grpSp>
      </p:grpSp>
      <p:grpSp>
        <p:nvGrpSpPr>
          <p:cNvPr id="35" name="Group 34"/>
          <p:cNvGrpSpPr/>
          <p:nvPr/>
        </p:nvGrpSpPr>
        <p:grpSpPr>
          <a:xfrm>
            <a:off x="2743200" y="2206488"/>
            <a:ext cx="1676400" cy="1636712"/>
            <a:chOff x="7086600" y="304800"/>
            <a:chExt cx="1676400" cy="1636712"/>
          </a:xfrm>
        </p:grpSpPr>
        <p:sp>
          <p:nvSpPr>
            <p:cNvPr id="31" name="Text Box 236"/>
            <p:cNvSpPr txBox="1">
              <a:spLocks noChangeArrowheads="1"/>
            </p:cNvSpPr>
            <p:nvPr/>
          </p:nvSpPr>
          <p:spPr bwMode="auto">
            <a:xfrm>
              <a:off x="7315200" y="1295400"/>
              <a:ext cx="1219200" cy="281377"/>
            </a:xfrm>
            <a:prstGeom prst="rect">
              <a:avLst/>
            </a:prstGeom>
            <a:noFill/>
            <a:ln w="9525">
              <a:noFill/>
              <a:miter lim="800000"/>
              <a:headEnd/>
              <a:tailEnd/>
            </a:ln>
          </p:spPr>
          <p:txBody>
            <a:bodyPr wrap="square" lIns="65294" tIns="32648" rIns="65294" bIns="32648">
              <a:spAutoFit/>
            </a:bodyPr>
            <a:lstStyle/>
            <a:p>
              <a:pPr algn="ctr" defTabSz="912813">
                <a:spcBef>
                  <a:spcPct val="50000"/>
                </a:spcBef>
              </a:pPr>
              <a:r>
                <a:rPr lang="en-US" sz="1400" b="1" dirty="0" smtClean="0"/>
                <a:t>Mt Mission</a:t>
              </a:r>
              <a:endParaRPr lang="en-US" sz="1400" b="1" dirty="0"/>
            </a:p>
          </p:txBody>
        </p:sp>
        <p:grpSp>
          <p:nvGrpSpPr>
            <p:cNvPr id="32" name="Group 229"/>
            <p:cNvGrpSpPr>
              <a:grpSpLocks/>
            </p:cNvGrpSpPr>
            <p:nvPr/>
          </p:nvGrpSpPr>
          <p:grpSpPr bwMode="auto">
            <a:xfrm>
              <a:off x="7086600" y="304800"/>
              <a:ext cx="1676400" cy="1636712"/>
              <a:chOff x="1634" y="1652"/>
              <a:chExt cx="739" cy="743"/>
            </a:xfrm>
            <a:solidFill>
              <a:srgbClr val="FF0000">
                <a:alpha val="20000"/>
              </a:srgbClr>
            </a:solidFill>
          </p:grpSpPr>
          <p:sp>
            <p:nvSpPr>
              <p:cNvPr id="33" name="Freeform 230"/>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cap="flat">
                <a:solidFill>
                  <a:srgbClr val="FF0000"/>
                </a:solidFill>
                <a:prstDash val="dash"/>
                <a:round/>
                <a:headEnd/>
                <a:tailEnd/>
              </a:ln>
            </p:spPr>
            <p:txBody>
              <a:bodyPr/>
              <a:lstStyle/>
              <a:p>
                <a:pPr>
                  <a:defRPr/>
                </a:pPr>
                <a:endParaRPr lang="en-US"/>
              </a:p>
            </p:txBody>
          </p:sp>
          <p:sp>
            <p:nvSpPr>
              <p:cNvPr id="34" name="Oval 231"/>
              <p:cNvSpPr>
                <a:spLocks noChangeArrowheads="1"/>
              </p:cNvSpPr>
              <p:nvPr/>
            </p:nvSpPr>
            <p:spPr bwMode="auto">
              <a:xfrm>
                <a:off x="1986" y="2007"/>
                <a:ext cx="34" cy="35"/>
              </a:xfrm>
              <a:prstGeom prst="ellipse">
                <a:avLst/>
              </a:prstGeom>
              <a:solidFill>
                <a:srgbClr val="FF0000"/>
              </a:solidFill>
              <a:ln w="11176">
                <a:solidFill>
                  <a:srgbClr val="FF0000"/>
                </a:solidFill>
                <a:round/>
                <a:headEnd/>
                <a:tailEnd/>
              </a:ln>
            </p:spPr>
            <p:txBody>
              <a:bodyPr/>
              <a:lstStyle/>
              <a:p>
                <a:pPr>
                  <a:defRPr/>
                </a:pPr>
                <a:endParaRPr lang="en-US"/>
              </a:p>
            </p:txBody>
          </p: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The Philippines</a:t>
            </a:r>
          </a:p>
        </p:txBody>
      </p:sp>
      <p:sp>
        <p:nvSpPr>
          <p:cNvPr id="23555" name="Content Placeholder 2"/>
          <p:cNvSpPr>
            <a:spLocks noGrp="1"/>
          </p:cNvSpPr>
          <p:nvPr>
            <p:ph idx="1"/>
          </p:nvPr>
        </p:nvSpPr>
        <p:spPr>
          <a:xfrm>
            <a:off x="457200" y="1143000"/>
            <a:ext cx="8229600" cy="4824413"/>
          </a:xfrm>
        </p:spPr>
        <p:txBody>
          <a:bodyPr/>
          <a:lstStyle/>
          <a:p>
            <a:r>
              <a:rPr lang="en-US" dirty="0" smtClean="0"/>
              <a:t>Installed a new Mode-S SSR radar:</a:t>
            </a:r>
          </a:p>
          <a:p>
            <a:pPr lvl="1"/>
            <a:r>
              <a:rPr lang="en-US" dirty="0" smtClean="0"/>
              <a:t>Capable of processing 1090ES ADS-B reports</a:t>
            </a:r>
          </a:p>
          <a:p>
            <a:pPr lvl="1"/>
            <a:r>
              <a:rPr lang="en-US" dirty="0" smtClean="0"/>
              <a:t>Range of 100NM</a:t>
            </a:r>
          </a:p>
          <a:p>
            <a:pPr lvl="1"/>
            <a:r>
              <a:rPr lang="en-US" dirty="0" smtClean="0"/>
              <a:t>Intend to include ADS-B capability in other Mode S SSR station</a:t>
            </a:r>
          </a:p>
          <a:p>
            <a:r>
              <a:rPr lang="en-US" dirty="0" smtClean="0"/>
              <a:t>Plan to install ADS-B stations by 2012 in:</a:t>
            </a:r>
          </a:p>
          <a:p>
            <a:pPr lvl="1"/>
            <a:r>
              <a:rPr lang="en-US" dirty="0" smtClean="0"/>
              <a:t>Manila and Puerto </a:t>
            </a:r>
            <a:r>
              <a:rPr lang="en-US" dirty="0" err="1" smtClean="0"/>
              <a:t>Princesa</a:t>
            </a:r>
            <a:endParaRPr lang="en-US" dirty="0" smtClean="0"/>
          </a:p>
          <a:p>
            <a:r>
              <a:rPr lang="en-US" dirty="0" smtClean="0"/>
              <a:t>Another possible site is Quezon Palawan*</a:t>
            </a:r>
          </a:p>
          <a:p>
            <a:pPr lvl="1"/>
            <a:endParaRPr lang="en-US" dirty="0" smtClean="0"/>
          </a:p>
          <a:p>
            <a:endParaRPr lang="en-US" dirty="0" smtClean="0"/>
          </a:p>
        </p:txBody>
      </p:sp>
      <p:sp>
        <p:nvSpPr>
          <p:cNvPr id="23556" name="TextBox 3"/>
          <p:cNvSpPr txBox="1">
            <a:spLocks noChangeArrowheads="1"/>
          </p:cNvSpPr>
          <p:nvPr/>
        </p:nvSpPr>
        <p:spPr bwMode="auto">
          <a:xfrm>
            <a:off x="0" y="6198704"/>
            <a:ext cx="3929345" cy="646331"/>
          </a:xfrm>
          <a:prstGeom prst="rect">
            <a:avLst/>
          </a:prstGeom>
          <a:noFill/>
          <a:ln w="9525">
            <a:noFill/>
            <a:miter lim="800000"/>
            <a:headEnd/>
            <a:tailEnd/>
          </a:ln>
        </p:spPr>
        <p:txBody>
          <a:bodyPr wrap="none">
            <a:spAutoFit/>
          </a:bodyPr>
          <a:lstStyle/>
          <a:p>
            <a:r>
              <a:rPr lang="en-US" dirty="0" smtClean="0"/>
              <a:t>Information correct as of </a:t>
            </a:r>
            <a:r>
              <a:rPr lang="en-US" dirty="0"/>
              <a:t>May 2009</a:t>
            </a:r>
          </a:p>
          <a:p>
            <a:r>
              <a:rPr lang="en-US" dirty="0" smtClean="0"/>
              <a:t>* </a:t>
            </a:r>
            <a:r>
              <a:rPr lang="en-US" dirty="0"/>
              <a:t>Information </a:t>
            </a:r>
            <a:r>
              <a:rPr lang="en-US" dirty="0" smtClean="0"/>
              <a:t>correct as of </a:t>
            </a:r>
            <a:r>
              <a:rPr lang="en-US" dirty="0"/>
              <a:t>Aug 2010</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2" descr="ATE_FIR"/>
          <p:cNvPicPr>
            <a:picLocks noChangeAspect="1" noChangeArrowheads="1"/>
          </p:cNvPicPr>
          <p:nvPr/>
        </p:nvPicPr>
        <p:blipFill>
          <a:blip r:embed="rId2" cstate="print"/>
          <a:srcRect/>
          <a:stretch>
            <a:fillRect/>
          </a:stretch>
        </p:blipFill>
        <p:spPr bwMode="auto">
          <a:xfrm>
            <a:off x="0" y="249237"/>
            <a:ext cx="9144000" cy="6456363"/>
          </a:xfrm>
          <a:prstGeom prst="rect">
            <a:avLst/>
          </a:prstGeom>
          <a:noFill/>
          <a:ln w="9525">
            <a:noFill/>
            <a:miter lim="800000"/>
            <a:headEnd/>
            <a:tailEnd/>
          </a:ln>
        </p:spPr>
      </p:pic>
      <p:grpSp>
        <p:nvGrpSpPr>
          <p:cNvPr id="2" name="Group 229"/>
          <p:cNvGrpSpPr>
            <a:grpSpLocks/>
          </p:cNvGrpSpPr>
          <p:nvPr/>
        </p:nvGrpSpPr>
        <p:grpSpPr bwMode="auto">
          <a:xfrm>
            <a:off x="4681538" y="1609725"/>
            <a:ext cx="1217612" cy="1179512"/>
            <a:chOff x="1634" y="1652"/>
            <a:chExt cx="739" cy="743"/>
          </a:xfrm>
          <a:solidFill>
            <a:srgbClr val="FF0000">
              <a:alpha val="20000"/>
            </a:srgbClr>
          </a:solidFill>
        </p:grpSpPr>
        <p:sp>
          <p:nvSpPr>
            <p:cNvPr id="6" name="Freeform 230"/>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cap="flat">
              <a:solidFill>
                <a:srgbClr val="FF0000"/>
              </a:solidFill>
              <a:prstDash val="dash"/>
              <a:round/>
              <a:headEnd/>
              <a:tailEnd/>
            </a:ln>
          </p:spPr>
          <p:txBody>
            <a:bodyPr/>
            <a:lstStyle/>
            <a:p>
              <a:pPr>
                <a:defRPr/>
              </a:pPr>
              <a:endParaRPr lang="en-US"/>
            </a:p>
          </p:txBody>
        </p:sp>
        <p:sp>
          <p:nvSpPr>
            <p:cNvPr id="7" name="Oval 231"/>
            <p:cNvSpPr>
              <a:spLocks noChangeArrowheads="1"/>
            </p:cNvSpPr>
            <p:nvPr/>
          </p:nvSpPr>
          <p:spPr bwMode="auto">
            <a:xfrm>
              <a:off x="1986" y="2007"/>
              <a:ext cx="34" cy="35"/>
            </a:xfrm>
            <a:prstGeom prst="ellipse">
              <a:avLst/>
            </a:prstGeom>
            <a:solidFill>
              <a:srgbClr val="FF0000"/>
            </a:solidFill>
            <a:ln w="11176">
              <a:solidFill>
                <a:srgbClr val="FF0000"/>
              </a:solidFill>
              <a:round/>
              <a:headEnd/>
              <a:tailEnd/>
            </a:ln>
          </p:spPr>
          <p:txBody>
            <a:bodyPr/>
            <a:lstStyle/>
            <a:p>
              <a:pPr>
                <a:defRPr/>
              </a:pPr>
              <a:endParaRPr lang="en-US"/>
            </a:p>
          </p:txBody>
        </p:sp>
      </p:grpSp>
      <p:sp>
        <p:nvSpPr>
          <p:cNvPr id="24582" name="Text Box 236"/>
          <p:cNvSpPr txBox="1">
            <a:spLocks noChangeArrowheads="1"/>
          </p:cNvSpPr>
          <p:nvPr/>
        </p:nvSpPr>
        <p:spPr bwMode="auto">
          <a:xfrm>
            <a:off x="4191000" y="2011362"/>
            <a:ext cx="1100138"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Puerto Princesa</a:t>
            </a:r>
          </a:p>
        </p:txBody>
      </p:sp>
      <p:sp>
        <p:nvSpPr>
          <p:cNvPr id="24583" name="Text Box 235"/>
          <p:cNvSpPr txBox="1">
            <a:spLocks noChangeArrowheads="1"/>
          </p:cNvSpPr>
          <p:nvPr/>
        </p:nvSpPr>
        <p:spPr bwMode="auto">
          <a:xfrm>
            <a:off x="4800600" y="1392237"/>
            <a:ext cx="81915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Manila</a:t>
            </a:r>
          </a:p>
        </p:txBody>
      </p:sp>
      <p:grpSp>
        <p:nvGrpSpPr>
          <p:cNvPr id="3" name="Group 229"/>
          <p:cNvGrpSpPr>
            <a:grpSpLocks/>
          </p:cNvGrpSpPr>
          <p:nvPr/>
        </p:nvGrpSpPr>
        <p:grpSpPr bwMode="auto">
          <a:xfrm>
            <a:off x="4953000" y="1011237"/>
            <a:ext cx="1217612" cy="1179512"/>
            <a:chOff x="1634" y="1652"/>
            <a:chExt cx="739" cy="743"/>
          </a:xfrm>
          <a:solidFill>
            <a:srgbClr val="FF0000">
              <a:alpha val="20000"/>
            </a:srgbClr>
          </a:solidFill>
        </p:grpSpPr>
        <p:sp>
          <p:nvSpPr>
            <p:cNvPr id="12" name="Freeform 230"/>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cap="flat">
              <a:solidFill>
                <a:srgbClr val="FF0000"/>
              </a:solidFill>
              <a:prstDash val="dash"/>
              <a:round/>
              <a:headEnd/>
              <a:tailEnd/>
            </a:ln>
          </p:spPr>
          <p:txBody>
            <a:bodyPr/>
            <a:lstStyle/>
            <a:p>
              <a:pPr>
                <a:defRPr/>
              </a:pPr>
              <a:endParaRPr lang="en-US"/>
            </a:p>
          </p:txBody>
        </p:sp>
        <p:sp>
          <p:nvSpPr>
            <p:cNvPr id="13" name="Oval 231"/>
            <p:cNvSpPr>
              <a:spLocks noChangeArrowheads="1"/>
            </p:cNvSpPr>
            <p:nvPr/>
          </p:nvSpPr>
          <p:spPr bwMode="auto">
            <a:xfrm>
              <a:off x="1986" y="2007"/>
              <a:ext cx="34" cy="35"/>
            </a:xfrm>
            <a:prstGeom prst="ellipse">
              <a:avLst/>
            </a:prstGeom>
            <a:solidFill>
              <a:srgbClr val="FF0000"/>
            </a:solidFill>
            <a:ln w="11176">
              <a:solidFill>
                <a:srgbClr val="FF0000"/>
              </a:solidFill>
              <a:round/>
              <a:headEnd/>
              <a:tailEnd/>
            </a:ln>
          </p:spPr>
          <p:txBody>
            <a:bodyPr/>
            <a:lstStyle/>
            <a:p>
              <a:pPr>
                <a:defRPr/>
              </a:pPr>
              <a:endParaRPr lang="en-US"/>
            </a:p>
          </p:txBody>
        </p:sp>
      </p:grpSp>
      <p:grpSp>
        <p:nvGrpSpPr>
          <p:cNvPr id="4" name="Group 229"/>
          <p:cNvGrpSpPr>
            <a:grpSpLocks/>
          </p:cNvGrpSpPr>
          <p:nvPr/>
        </p:nvGrpSpPr>
        <p:grpSpPr bwMode="auto">
          <a:xfrm>
            <a:off x="4495800" y="1812925"/>
            <a:ext cx="1217612" cy="1179512"/>
            <a:chOff x="1634" y="1652"/>
            <a:chExt cx="739" cy="743"/>
          </a:xfrm>
          <a:solidFill>
            <a:srgbClr val="FF0000">
              <a:alpha val="20000"/>
            </a:srgbClr>
          </a:solidFill>
        </p:grpSpPr>
        <p:sp>
          <p:nvSpPr>
            <p:cNvPr id="15" name="Freeform 230"/>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cap="flat">
              <a:solidFill>
                <a:srgbClr val="FF0000"/>
              </a:solidFill>
              <a:prstDash val="dash"/>
              <a:round/>
              <a:headEnd/>
              <a:tailEnd/>
            </a:ln>
          </p:spPr>
          <p:txBody>
            <a:bodyPr/>
            <a:lstStyle/>
            <a:p>
              <a:pPr>
                <a:defRPr/>
              </a:pPr>
              <a:endParaRPr lang="en-US"/>
            </a:p>
          </p:txBody>
        </p:sp>
        <p:sp>
          <p:nvSpPr>
            <p:cNvPr id="16" name="Oval 231"/>
            <p:cNvSpPr>
              <a:spLocks noChangeArrowheads="1"/>
            </p:cNvSpPr>
            <p:nvPr/>
          </p:nvSpPr>
          <p:spPr bwMode="auto">
            <a:xfrm>
              <a:off x="1986" y="2007"/>
              <a:ext cx="34" cy="35"/>
            </a:xfrm>
            <a:prstGeom prst="ellipse">
              <a:avLst/>
            </a:prstGeom>
            <a:solidFill>
              <a:srgbClr val="FF0000"/>
            </a:solidFill>
            <a:ln w="11176">
              <a:solidFill>
                <a:srgbClr val="FF0000"/>
              </a:solidFill>
              <a:round/>
              <a:headEnd/>
              <a:tailEnd/>
            </a:ln>
          </p:spPr>
          <p:txBody>
            <a:bodyPr/>
            <a:lstStyle/>
            <a:p>
              <a:pPr>
                <a:defRPr/>
              </a:pPr>
              <a:endParaRPr lang="en-US"/>
            </a:p>
          </p:txBody>
        </p:sp>
      </p:grpSp>
      <p:sp>
        <p:nvSpPr>
          <p:cNvPr id="24586" name="Text Box 236"/>
          <p:cNvSpPr txBox="1">
            <a:spLocks noChangeArrowheads="1"/>
          </p:cNvSpPr>
          <p:nvPr/>
        </p:nvSpPr>
        <p:spPr bwMode="auto">
          <a:xfrm>
            <a:off x="5105400" y="2459037"/>
            <a:ext cx="1100138" cy="373063"/>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Quezon Palawan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Republic of Korea</a:t>
            </a:r>
          </a:p>
        </p:txBody>
      </p:sp>
      <p:sp>
        <p:nvSpPr>
          <p:cNvPr id="25603" name="Content Placeholder 2"/>
          <p:cNvSpPr>
            <a:spLocks noGrp="1"/>
          </p:cNvSpPr>
          <p:nvPr>
            <p:ph idx="1"/>
          </p:nvPr>
        </p:nvSpPr>
        <p:spPr>
          <a:xfrm>
            <a:off x="457200" y="1143000"/>
            <a:ext cx="8229600" cy="4824413"/>
          </a:xfrm>
        </p:spPr>
        <p:txBody>
          <a:bodyPr/>
          <a:lstStyle/>
          <a:p>
            <a:r>
              <a:rPr lang="en-US" dirty="0" smtClean="0"/>
              <a:t>Installed 4 ADS-B stations at </a:t>
            </a:r>
            <a:r>
              <a:rPr lang="en-US" dirty="0" err="1" smtClean="0"/>
              <a:t>Incheon</a:t>
            </a:r>
            <a:r>
              <a:rPr lang="en-US" dirty="0" smtClean="0"/>
              <a:t> International Airport.</a:t>
            </a:r>
          </a:p>
          <a:p>
            <a:r>
              <a:rPr lang="en-US" dirty="0" smtClean="0"/>
              <a:t>44 ADS-B vehicle transmitters are installed for vehicle monitoring</a:t>
            </a:r>
          </a:p>
          <a:p>
            <a:r>
              <a:rPr lang="en-US" dirty="0" smtClean="0"/>
              <a:t>6 portable ADS-B vehicle transmitters are available for future use</a:t>
            </a:r>
          </a:p>
          <a:p>
            <a:pPr>
              <a:buFont typeface="Arial" charset="0"/>
              <a:buNone/>
            </a:pPr>
            <a:endParaRPr lang="en-US" dirty="0" smtClean="0"/>
          </a:p>
        </p:txBody>
      </p:sp>
      <p:sp>
        <p:nvSpPr>
          <p:cNvPr id="25604" name="TextBox 3"/>
          <p:cNvSpPr txBox="1">
            <a:spLocks noChangeArrowheads="1"/>
          </p:cNvSpPr>
          <p:nvPr/>
        </p:nvSpPr>
        <p:spPr bwMode="auto">
          <a:xfrm>
            <a:off x="0" y="6488668"/>
            <a:ext cx="3642920" cy="369332"/>
          </a:xfrm>
          <a:prstGeom prst="rect">
            <a:avLst/>
          </a:prstGeom>
          <a:noFill/>
          <a:ln w="9525">
            <a:noFill/>
            <a:miter lim="800000"/>
            <a:headEnd/>
            <a:tailEnd/>
          </a:ln>
        </p:spPr>
        <p:txBody>
          <a:bodyPr wrap="none">
            <a:spAutoFit/>
          </a:bodyPr>
          <a:lstStyle/>
          <a:p>
            <a:r>
              <a:rPr lang="en-US" dirty="0"/>
              <a:t>Information </a:t>
            </a:r>
            <a:r>
              <a:rPr lang="en-US" dirty="0" smtClean="0"/>
              <a:t>correct as of </a:t>
            </a:r>
            <a:r>
              <a:rPr lang="en-US" dirty="0"/>
              <a:t>Apr </a:t>
            </a:r>
            <a:r>
              <a:rPr lang="en-US" dirty="0" smtClean="0"/>
              <a:t>2011</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928074" y="3733800"/>
            <a:ext cx="3301526" cy="2895600"/>
          </a:xfrm>
          <a:prstGeom prst="rect">
            <a:avLst/>
          </a:prstGeom>
          <a:noFill/>
          <a:ln w="9525">
            <a:noFill/>
            <a:miter lim="800000"/>
            <a:headEnd/>
            <a:tailEnd/>
          </a:ln>
        </p:spPr>
      </p:pic>
      <p:grpSp>
        <p:nvGrpSpPr>
          <p:cNvPr id="6" name="Group 5"/>
          <p:cNvGrpSpPr/>
          <p:nvPr/>
        </p:nvGrpSpPr>
        <p:grpSpPr>
          <a:xfrm>
            <a:off x="5791200" y="3869636"/>
            <a:ext cx="1457740" cy="1487556"/>
            <a:chOff x="7162800" y="2209800"/>
            <a:chExt cx="1676400" cy="1636712"/>
          </a:xfrm>
        </p:grpSpPr>
        <p:grpSp>
          <p:nvGrpSpPr>
            <p:cNvPr id="7" name="Group 229"/>
            <p:cNvGrpSpPr>
              <a:grpSpLocks/>
            </p:cNvGrpSpPr>
            <p:nvPr/>
          </p:nvGrpSpPr>
          <p:grpSpPr bwMode="auto">
            <a:xfrm>
              <a:off x="7162800" y="2209800"/>
              <a:ext cx="1676400" cy="1636712"/>
              <a:chOff x="1634" y="1652"/>
              <a:chExt cx="739" cy="743"/>
            </a:xfrm>
            <a:solidFill>
              <a:srgbClr val="FF0000">
                <a:alpha val="20000"/>
              </a:srgbClr>
            </a:solidFill>
          </p:grpSpPr>
          <p:sp>
            <p:nvSpPr>
              <p:cNvPr id="9" name="Freeform 230"/>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cap="flat">
                <a:solidFill>
                  <a:srgbClr val="FF0000"/>
                </a:solidFill>
                <a:prstDash val="dash"/>
                <a:round/>
                <a:headEnd/>
                <a:tailEnd/>
              </a:ln>
            </p:spPr>
            <p:txBody>
              <a:bodyPr/>
              <a:lstStyle/>
              <a:p>
                <a:pPr>
                  <a:defRPr/>
                </a:pPr>
                <a:endParaRPr lang="en-US"/>
              </a:p>
            </p:txBody>
          </p:sp>
          <p:sp>
            <p:nvSpPr>
              <p:cNvPr id="10" name="Oval 231"/>
              <p:cNvSpPr>
                <a:spLocks noChangeArrowheads="1"/>
              </p:cNvSpPr>
              <p:nvPr/>
            </p:nvSpPr>
            <p:spPr bwMode="auto">
              <a:xfrm>
                <a:off x="1986" y="2007"/>
                <a:ext cx="34" cy="35"/>
              </a:xfrm>
              <a:prstGeom prst="ellipse">
                <a:avLst/>
              </a:prstGeom>
              <a:solidFill>
                <a:srgbClr val="FF0000"/>
              </a:solidFill>
              <a:ln w="11176">
                <a:solidFill>
                  <a:srgbClr val="FF0000"/>
                </a:solidFill>
                <a:round/>
                <a:headEnd/>
                <a:tailEnd/>
              </a:ln>
            </p:spPr>
            <p:txBody>
              <a:bodyPr/>
              <a:lstStyle/>
              <a:p>
                <a:pPr>
                  <a:defRPr/>
                </a:pPr>
                <a:endParaRPr lang="en-US"/>
              </a:p>
            </p:txBody>
          </p:sp>
        </p:grpSp>
        <p:sp>
          <p:nvSpPr>
            <p:cNvPr id="8" name="Text Box 236"/>
            <p:cNvSpPr txBox="1">
              <a:spLocks noChangeArrowheads="1"/>
            </p:cNvSpPr>
            <p:nvPr/>
          </p:nvSpPr>
          <p:spPr bwMode="auto">
            <a:xfrm>
              <a:off x="7315200" y="3124200"/>
              <a:ext cx="1371600" cy="281377"/>
            </a:xfrm>
            <a:prstGeom prst="rect">
              <a:avLst/>
            </a:prstGeom>
            <a:noFill/>
            <a:ln w="9525">
              <a:noFill/>
              <a:miter lim="800000"/>
              <a:headEnd/>
              <a:tailEnd/>
            </a:ln>
          </p:spPr>
          <p:txBody>
            <a:bodyPr wrap="square" lIns="65294" tIns="32648" rIns="65294" bIns="32648">
              <a:spAutoFit/>
            </a:bodyPr>
            <a:lstStyle/>
            <a:p>
              <a:pPr algn="ctr" defTabSz="912813">
                <a:spcBef>
                  <a:spcPct val="50000"/>
                </a:spcBef>
              </a:pPr>
              <a:r>
                <a:rPr lang="en-US" sz="1400" b="1" dirty="0" err="1" smtClean="0"/>
                <a:t>Incheon</a:t>
              </a:r>
              <a:endParaRPr lang="en-US" sz="1400" b="1" dirty="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Applications for ADS-B </a:t>
            </a:r>
          </a:p>
        </p:txBody>
      </p:sp>
      <p:sp>
        <p:nvSpPr>
          <p:cNvPr id="3075" name="Content Placeholder 2"/>
          <p:cNvSpPr>
            <a:spLocks noGrp="1"/>
          </p:cNvSpPr>
          <p:nvPr>
            <p:ph idx="1"/>
          </p:nvPr>
        </p:nvSpPr>
        <p:spPr>
          <a:xfrm>
            <a:off x="457200" y="1143000"/>
            <a:ext cx="8229600" cy="5029200"/>
          </a:xfrm>
        </p:spPr>
        <p:txBody>
          <a:bodyPr/>
          <a:lstStyle/>
          <a:p>
            <a:r>
              <a:rPr lang="en-US" dirty="0" smtClean="0"/>
              <a:t>Ground Surveillance Applications</a:t>
            </a:r>
          </a:p>
          <a:p>
            <a:pPr lvl="1"/>
            <a:r>
              <a:rPr lang="en-US" dirty="0" smtClean="0"/>
              <a:t>To enhance ATS in non-radar areas</a:t>
            </a:r>
          </a:p>
          <a:p>
            <a:pPr lvl="2"/>
            <a:r>
              <a:rPr lang="en-US" dirty="0" smtClean="0"/>
              <a:t>Reduce separation</a:t>
            </a:r>
          </a:p>
          <a:p>
            <a:pPr lvl="2"/>
            <a:r>
              <a:rPr lang="en-US" dirty="0" smtClean="0"/>
              <a:t>Enhance situation awareness </a:t>
            </a:r>
          </a:p>
          <a:p>
            <a:pPr lvl="1"/>
            <a:r>
              <a:rPr lang="en-US" dirty="0" smtClean="0"/>
              <a:t>To enhance ATS in radar areas</a:t>
            </a:r>
          </a:p>
          <a:p>
            <a:pPr lvl="2"/>
            <a:r>
              <a:rPr lang="en-US" dirty="0" smtClean="0"/>
              <a:t>Faster update rate available</a:t>
            </a:r>
          </a:p>
          <a:p>
            <a:pPr lvl="2"/>
            <a:r>
              <a:rPr lang="en-US" dirty="0" smtClean="0"/>
              <a:t>Back up existing radars</a:t>
            </a:r>
          </a:p>
          <a:p>
            <a:pPr lvl="1"/>
            <a:r>
              <a:rPr lang="en-US" dirty="0" smtClean="0"/>
              <a:t>Airport surface surveillance</a:t>
            </a:r>
          </a:p>
          <a:p>
            <a:pPr lvl="1"/>
            <a:r>
              <a:rPr lang="en-US" dirty="0" smtClean="0"/>
              <a:t>To support ATC tools</a:t>
            </a:r>
          </a:p>
          <a:p>
            <a:pPr lvl="2"/>
            <a:r>
              <a:rPr lang="en-US" dirty="0" smtClean="0"/>
              <a:t>More timely ATC alerts</a:t>
            </a:r>
          </a:p>
          <a:p>
            <a:pPr lvl="1"/>
            <a:r>
              <a:rPr lang="en-US" dirty="0" smtClean="0"/>
              <a:t>For verification of radar accuracy</a:t>
            </a:r>
          </a:p>
          <a:p>
            <a:pPr lvl="1"/>
            <a:r>
              <a:rPr lang="en-US" dirty="0" smtClean="0"/>
              <a:t>For monitoring of NTZ</a:t>
            </a:r>
          </a:p>
          <a:p>
            <a:endParaRPr lang="en-US" dirty="0" smtClean="0"/>
          </a:p>
          <a:p>
            <a:pPr lvl="1"/>
            <a:endParaRPr 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4638"/>
            <a:ext cx="8229600" cy="792162"/>
          </a:xfrm>
        </p:spPr>
        <p:txBody>
          <a:bodyPr/>
          <a:lstStyle/>
          <a:p>
            <a:r>
              <a:rPr lang="en-US" smtClean="0"/>
              <a:t>Singapore</a:t>
            </a:r>
          </a:p>
        </p:txBody>
      </p:sp>
      <p:sp>
        <p:nvSpPr>
          <p:cNvPr id="26627" name="Content Placeholder 2"/>
          <p:cNvSpPr>
            <a:spLocks noGrp="1"/>
          </p:cNvSpPr>
          <p:nvPr>
            <p:ph idx="1"/>
          </p:nvPr>
        </p:nvSpPr>
        <p:spPr>
          <a:xfrm>
            <a:off x="457200" y="1195387"/>
            <a:ext cx="8229600" cy="4900613"/>
          </a:xfrm>
        </p:spPr>
        <p:txBody>
          <a:bodyPr/>
          <a:lstStyle/>
          <a:p>
            <a:r>
              <a:rPr lang="en-US" dirty="0" smtClean="0"/>
              <a:t>Installed 1 ADS-B station and ADS-B processor in Singapore</a:t>
            </a:r>
          </a:p>
          <a:p>
            <a:r>
              <a:rPr lang="en-US" dirty="0" smtClean="0"/>
              <a:t>Implementing a new ATM System with ADS-B processing capability by late 2012</a:t>
            </a:r>
          </a:p>
          <a:p>
            <a:r>
              <a:rPr lang="en-US" dirty="0" smtClean="0"/>
              <a:t>Purchased a stand-alone controller position to conduct operational trial starting from 2011</a:t>
            </a:r>
          </a:p>
          <a:p>
            <a:r>
              <a:rPr lang="en-US" dirty="0" smtClean="0"/>
              <a:t>Issued Aeronautical Information Circular on plans to implement ADS-B operations after 2013.</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NR217_FIR_ate"/>
          <p:cNvPicPr>
            <a:picLocks noChangeAspect="1" noChangeArrowheads="1"/>
          </p:cNvPicPr>
          <p:nvPr/>
        </p:nvPicPr>
        <p:blipFill>
          <a:blip r:embed="rId2" cstate="print"/>
          <a:srcRect/>
          <a:stretch>
            <a:fillRect/>
          </a:stretch>
        </p:blipFill>
        <p:spPr bwMode="auto">
          <a:xfrm>
            <a:off x="-304800" y="-161925"/>
            <a:ext cx="9617075" cy="6791325"/>
          </a:xfrm>
          <a:prstGeom prst="rect">
            <a:avLst/>
          </a:prstGeom>
          <a:noFill/>
          <a:ln w="9525">
            <a:noFill/>
            <a:miter lim="800000"/>
            <a:headEnd/>
            <a:tailEnd/>
          </a:ln>
        </p:spPr>
      </p:pic>
      <p:grpSp>
        <p:nvGrpSpPr>
          <p:cNvPr id="27651" name="Group 6"/>
          <p:cNvGrpSpPr>
            <a:grpSpLocks/>
          </p:cNvGrpSpPr>
          <p:nvPr/>
        </p:nvGrpSpPr>
        <p:grpSpPr bwMode="auto">
          <a:xfrm>
            <a:off x="2438400" y="3048000"/>
            <a:ext cx="2667000" cy="2667000"/>
            <a:chOff x="1634" y="1652"/>
            <a:chExt cx="739" cy="743"/>
          </a:xfrm>
        </p:grpSpPr>
        <p:sp>
          <p:nvSpPr>
            <p:cNvPr id="27653" name="Freeform 7"/>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FF0000">
                <a:alpha val="30196"/>
              </a:srgbClr>
            </a:solidFill>
            <a:ln w="11176">
              <a:solidFill>
                <a:srgbClr val="FF0000"/>
              </a:solidFill>
              <a:prstDash val="solid"/>
              <a:round/>
              <a:headEnd/>
              <a:tailEnd/>
            </a:ln>
          </p:spPr>
          <p:txBody>
            <a:bodyPr/>
            <a:lstStyle/>
            <a:p>
              <a:endParaRPr lang="en-US"/>
            </a:p>
          </p:txBody>
        </p:sp>
        <p:sp>
          <p:nvSpPr>
            <p:cNvPr id="27654" name="Oval 8"/>
            <p:cNvSpPr>
              <a:spLocks noChangeArrowheads="1"/>
            </p:cNvSpPr>
            <p:nvPr/>
          </p:nvSpPr>
          <p:spPr bwMode="auto">
            <a:xfrm>
              <a:off x="1986" y="2007"/>
              <a:ext cx="34" cy="35"/>
            </a:xfrm>
            <a:prstGeom prst="ellipse">
              <a:avLst/>
            </a:prstGeom>
            <a:solidFill>
              <a:srgbClr val="FF0000">
                <a:alpha val="30196"/>
              </a:srgbClr>
            </a:solidFill>
            <a:ln w="11176">
              <a:solidFill>
                <a:srgbClr val="FF0000"/>
              </a:solidFill>
              <a:round/>
              <a:headEnd/>
              <a:tailEnd/>
            </a:ln>
          </p:spPr>
          <p:txBody>
            <a:bodyPr/>
            <a:lstStyle/>
            <a:p>
              <a:endParaRPr lang="en-US"/>
            </a:p>
          </p:txBody>
        </p:sp>
      </p:grpSp>
      <p:sp>
        <p:nvSpPr>
          <p:cNvPr id="27652" name="Text Box 18"/>
          <p:cNvSpPr txBox="1">
            <a:spLocks noChangeArrowheads="1"/>
          </p:cNvSpPr>
          <p:nvPr/>
        </p:nvSpPr>
        <p:spPr bwMode="auto">
          <a:xfrm>
            <a:off x="3962400" y="4267200"/>
            <a:ext cx="1066800" cy="307975"/>
          </a:xfrm>
          <a:prstGeom prst="rect">
            <a:avLst/>
          </a:prstGeom>
          <a:noFill/>
          <a:ln w="9525">
            <a:noFill/>
            <a:miter lim="800000"/>
            <a:headEnd/>
            <a:tailEnd/>
          </a:ln>
        </p:spPr>
        <p:txBody>
          <a:bodyPr>
            <a:spAutoFit/>
          </a:bodyPr>
          <a:lstStyle/>
          <a:p>
            <a:pPr>
              <a:spcBef>
                <a:spcPct val="50000"/>
              </a:spcBef>
            </a:pPr>
            <a:r>
              <a:rPr lang="en-US" sz="1400" b="1"/>
              <a:t>Singapore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Sri Lanka</a:t>
            </a:r>
          </a:p>
        </p:txBody>
      </p:sp>
      <p:sp>
        <p:nvSpPr>
          <p:cNvPr id="21507" name="Content Placeholder 2"/>
          <p:cNvSpPr>
            <a:spLocks noGrp="1"/>
          </p:cNvSpPr>
          <p:nvPr>
            <p:ph idx="1"/>
          </p:nvPr>
        </p:nvSpPr>
        <p:spPr>
          <a:xfrm>
            <a:off x="457200" y="1295400"/>
            <a:ext cx="8229600" cy="4495800"/>
          </a:xfrm>
        </p:spPr>
        <p:txBody>
          <a:bodyPr/>
          <a:lstStyle/>
          <a:p>
            <a:r>
              <a:rPr lang="en-US" dirty="0" smtClean="0"/>
              <a:t>Has plans to install 1 ADS-B ground station by end-2012</a:t>
            </a:r>
          </a:p>
          <a:p>
            <a:pPr lvl="1"/>
            <a:r>
              <a:rPr lang="en-US" dirty="0" err="1" smtClean="0"/>
              <a:t>Pidurutalagala</a:t>
            </a:r>
            <a:r>
              <a:rPr lang="en-US" dirty="0" smtClean="0"/>
              <a:t> (~2500m)</a:t>
            </a:r>
          </a:p>
          <a:p>
            <a:endParaRPr lang="en-US" dirty="0" smtClean="0"/>
          </a:p>
        </p:txBody>
      </p:sp>
      <p:sp>
        <p:nvSpPr>
          <p:cNvPr id="21508" name="TextBox 3"/>
          <p:cNvSpPr txBox="1">
            <a:spLocks noChangeArrowheads="1"/>
          </p:cNvSpPr>
          <p:nvPr/>
        </p:nvSpPr>
        <p:spPr bwMode="auto">
          <a:xfrm>
            <a:off x="0" y="6488668"/>
            <a:ext cx="3745513" cy="369332"/>
          </a:xfrm>
          <a:prstGeom prst="rect">
            <a:avLst/>
          </a:prstGeom>
          <a:noFill/>
          <a:ln w="9525">
            <a:noFill/>
            <a:miter lim="800000"/>
            <a:headEnd/>
            <a:tailEnd/>
          </a:ln>
        </p:spPr>
        <p:txBody>
          <a:bodyPr wrap="none">
            <a:spAutoFit/>
          </a:bodyPr>
          <a:lstStyle/>
          <a:p>
            <a:r>
              <a:rPr lang="en-US" dirty="0"/>
              <a:t>Information </a:t>
            </a:r>
            <a:r>
              <a:rPr lang="en-US" dirty="0" smtClean="0"/>
              <a:t>correct as of Apr 2011</a:t>
            </a:r>
            <a:endParaRPr lang="en-US" dirty="0"/>
          </a:p>
        </p:txBody>
      </p:sp>
      <p:pic>
        <p:nvPicPr>
          <p:cNvPr id="5" name="Picture 3"/>
          <p:cNvPicPr>
            <a:picLocks noChangeAspect="1" noChangeArrowheads="1"/>
          </p:cNvPicPr>
          <p:nvPr/>
        </p:nvPicPr>
        <p:blipFill>
          <a:blip r:embed="rId2" cstate="print"/>
          <a:srcRect l="5319" t="14284" r="8511" b="2392"/>
          <a:stretch>
            <a:fillRect/>
          </a:stretch>
        </p:blipFill>
        <p:spPr bwMode="auto">
          <a:xfrm>
            <a:off x="2286000" y="2789296"/>
            <a:ext cx="4267200" cy="3687704"/>
          </a:xfrm>
          <a:prstGeom prst="rect">
            <a:avLst/>
          </a:prstGeom>
          <a:noFill/>
          <a:ln w="9525">
            <a:noFill/>
            <a:miter lim="800000"/>
            <a:headEnd/>
            <a:tailEnd/>
          </a:ln>
        </p:spPr>
      </p:pic>
      <p:grpSp>
        <p:nvGrpSpPr>
          <p:cNvPr id="6" name="Group 5"/>
          <p:cNvGrpSpPr/>
          <p:nvPr/>
        </p:nvGrpSpPr>
        <p:grpSpPr>
          <a:xfrm>
            <a:off x="3110948" y="4469296"/>
            <a:ext cx="1371600" cy="1143000"/>
            <a:chOff x="7052580" y="2209800"/>
            <a:chExt cx="1983920" cy="1636712"/>
          </a:xfrm>
        </p:grpSpPr>
        <p:grpSp>
          <p:nvGrpSpPr>
            <p:cNvPr id="7" name="Group 229"/>
            <p:cNvGrpSpPr>
              <a:grpSpLocks/>
            </p:cNvGrpSpPr>
            <p:nvPr/>
          </p:nvGrpSpPr>
          <p:grpSpPr bwMode="auto">
            <a:xfrm>
              <a:off x="7162800" y="2209800"/>
              <a:ext cx="1676400" cy="1636712"/>
              <a:chOff x="1634" y="1652"/>
              <a:chExt cx="739" cy="743"/>
            </a:xfrm>
            <a:solidFill>
              <a:srgbClr val="FF0000">
                <a:alpha val="20000"/>
              </a:srgbClr>
            </a:solidFill>
          </p:grpSpPr>
          <p:sp>
            <p:nvSpPr>
              <p:cNvPr id="9" name="Freeform 230"/>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cap="flat">
                <a:solidFill>
                  <a:srgbClr val="FF0000"/>
                </a:solidFill>
                <a:prstDash val="dash"/>
                <a:round/>
                <a:headEnd/>
                <a:tailEnd/>
              </a:ln>
            </p:spPr>
            <p:txBody>
              <a:bodyPr/>
              <a:lstStyle/>
              <a:p>
                <a:pPr>
                  <a:defRPr/>
                </a:pPr>
                <a:endParaRPr lang="en-US"/>
              </a:p>
            </p:txBody>
          </p:sp>
          <p:sp>
            <p:nvSpPr>
              <p:cNvPr id="10" name="Oval 231"/>
              <p:cNvSpPr>
                <a:spLocks noChangeArrowheads="1"/>
              </p:cNvSpPr>
              <p:nvPr/>
            </p:nvSpPr>
            <p:spPr bwMode="auto">
              <a:xfrm>
                <a:off x="1986" y="2007"/>
                <a:ext cx="34" cy="35"/>
              </a:xfrm>
              <a:prstGeom prst="ellipse">
                <a:avLst/>
              </a:prstGeom>
              <a:solidFill>
                <a:srgbClr val="FF0000"/>
              </a:solidFill>
              <a:ln w="11176">
                <a:solidFill>
                  <a:srgbClr val="FF0000"/>
                </a:solidFill>
                <a:round/>
                <a:headEnd/>
                <a:tailEnd/>
              </a:ln>
            </p:spPr>
            <p:txBody>
              <a:bodyPr/>
              <a:lstStyle/>
              <a:p>
                <a:pPr>
                  <a:defRPr/>
                </a:pPr>
                <a:endParaRPr lang="en-US"/>
              </a:p>
            </p:txBody>
          </p:sp>
        </p:grpSp>
        <p:sp>
          <p:nvSpPr>
            <p:cNvPr id="8" name="Text Box 236"/>
            <p:cNvSpPr txBox="1">
              <a:spLocks noChangeArrowheads="1"/>
            </p:cNvSpPr>
            <p:nvPr/>
          </p:nvSpPr>
          <p:spPr bwMode="auto">
            <a:xfrm>
              <a:off x="7052580" y="3124199"/>
              <a:ext cx="1983920" cy="402916"/>
            </a:xfrm>
            <a:prstGeom prst="rect">
              <a:avLst/>
            </a:prstGeom>
            <a:noFill/>
            <a:ln w="9525">
              <a:noFill/>
              <a:miter lim="800000"/>
              <a:headEnd/>
              <a:tailEnd/>
            </a:ln>
          </p:spPr>
          <p:txBody>
            <a:bodyPr wrap="square" lIns="65294" tIns="32648" rIns="65294" bIns="32648">
              <a:spAutoFit/>
            </a:bodyPr>
            <a:lstStyle/>
            <a:p>
              <a:pPr algn="ctr" defTabSz="912813">
                <a:spcBef>
                  <a:spcPct val="50000"/>
                </a:spcBef>
              </a:pPr>
              <a:r>
                <a:rPr lang="en-US" sz="1400" b="1" dirty="0" err="1" smtClean="0"/>
                <a:t>Pidurutalagala</a:t>
              </a:r>
              <a:endParaRPr lang="en-US" sz="1400" b="1" dirty="0"/>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Chinese Taipei</a:t>
            </a:r>
          </a:p>
        </p:txBody>
      </p:sp>
      <p:sp>
        <p:nvSpPr>
          <p:cNvPr id="28675" name="Content Placeholder 2"/>
          <p:cNvSpPr>
            <a:spLocks noGrp="1"/>
          </p:cNvSpPr>
          <p:nvPr>
            <p:ph idx="1"/>
          </p:nvPr>
        </p:nvSpPr>
        <p:spPr>
          <a:xfrm>
            <a:off x="457200" y="1271587"/>
            <a:ext cx="8229600" cy="4824413"/>
          </a:xfrm>
        </p:spPr>
        <p:txBody>
          <a:bodyPr/>
          <a:lstStyle/>
          <a:p>
            <a:r>
              <a:rPr lang="en-US" dirty="0" smtClean="0"/>
              <a:t>Installed 6 ADS-B trial stations at:</a:t>
            </a:r>
          </a:p>
          <a:p>
            <a:pPr lvl="1"/>
            <a:r>
              <a:rPr lang="en-US" dirty="0" smtClean="0"/>
              <a:t>Yang-Ming Mountain (Taipei), </a:t>
            </a:r>
            <a:r>
              <a:rPr lang="en-US" dirty="0" err="1" smtClean="0"/>
              <a:t>Hua</a:t>
            </a:r>
            <a:r>
              <a:rPr lang="en-US" dirty="0" smtClean="0"/>
              <a:t> </a:t>
            </a:r>
            <a:r>
              <a:rPr lang="en-US" dirty="0" err="1" smtClean="0"/>
              <a:t>Lian</a:t>
            </a:r>
            <a:r>
              <a:rPr lang="en-US" dirty="0" smtClean="0"/>
              <a:t>, Tai-Tung, Kao-</a:t>
            </a:r>
            <a:r>
              <a:rPr lang="en-US" dirty="0" err="1" smtClean="0"/>
              <a:t>Shung</a:t>
            </a:r>
            <a:r>
              <a:rPr lang="en-US" dirty="0" smtClean="0"/>
              <a:t>, Tai-Chung and Kin-Men</a:t>
            </a:r>
          </a:p>
          <a:p>
            <a:endParaRPr lang="en-US" dirty="0" smtClean="0"/>
          </a:p>
          <a:p>
            <a:r>
              <a:rPr lang="en-US" dirty="0" smtClean="0"/>
              <a:t>Installed Airport Multi-</a:t>
            </a:r>
            <a:r>
              <a:rPr lang="en-US" dirty="0" err="1" smtClean="0"/>
              <a:t>lateration</a:t>
            </a:r>
            <a:r>
              <a:rPr lang="en-US" dirty="0" smtClean="0"/>
              <a:t> at</a:t>
            </a:r>
          </a:p>
          <a:p>
            <a:pPr lvl="1"/>
            <a:r>
              <a:rPr lang="en-US" dirty="0" err="1" smtClean="0"/>
              <a:t>Kinmen</a:t>
            </a:r>
            <a:r>
              <a:rPr lang="en-US" dirty="0" smtClean="0"/>
              <a:t> Airport with 6 sensors</a:t>
            </a:r>
          </a:p>
          <a:p>
            <a:pPr lvl="1"/>
            <a:r>
              <a:rPr lang="en-US" dirty="0" err="1" smtClean="0"/>
              <a:t>Taoyuan</a:t>
            </a:r>
            <a:r>
              <a:rPr lang="en-US" dirty="0" smtClean="0"/>
              <a:t> Airport with 16 sensors</a:t>
            </a:r>
          </a:p>
          <a:p>
            <a:endParaRPr lang="en-US" dirty="0" smtClean="0"/>
          </a:p>
          <a:p>
            <a:r>
              <a:rPr lang="en-US" dirty="0" smtClean="0"/>
              <a:t>Perform trials on Wide-Area Multi-</a:t>
            </a:r>
            <a:r>
              <a:rPr lang="en-US" dirty="0" err="1" smtClean="0"/>
              <a:t>lateration</a:t>
            </a:r>
            <a:r>
              <a:rPr lang="en-US" dirty="0" smtClean="0"/>
              <a:t> using the 6 ADS-B trial stations.</a:t>
            </a:r>
          </a:p>
          <a:p>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4"/>
          <p:cNvPicPr>
            <a:picLocks noGrp="1" noChangeAspect="1" noChangeArrowheads="1"/>
          </p:cNvPicPr>
          <p:nvPr>
            <p:ph idx="1"/>
          </p:nvPr>
        </p:nvPicPr>
        <p:blipFill>
          <a:blip r:embed="rId2" cstate="print"/>
          <a:srcRect/>
          <a:stretch>
            <a:fillRect/>
          </a:stretch>
        </p:blipFill>
        <p:spPr>
          <a:xfrm>
            <a:off x="339725" y="685800"/>
            <a:ext cx="8272463" cy="5257800"/>
          </a:xfrm>
          <a:noFill/>
        </p:spPr>
      </p:pic>
      <p:grpSp>
        <p:nvGrpSpPr>
          <p:cNvPr id="2" name="Group 5"/>
          <p:cNvGrpSpPr/>
          <p:nvPr/>
        </p:nvGrpSpPr>
        <p:grpSpPr>
          <a:xfrm>
            <a:off x="3124200" y="1295400"/>
            <a:ext cx="2971800" cy="3048000"/>
            <a:chOff x="3048000" y="2057400"/>
            <a:chExt cx="2057400" cy="2057400"/>
          </a:xfrm>
          <a:solidFill>
            <a:srgbClr val="FF0000">
              <a:alpha val="10000"/>
            </a:srgbClr>
          </a:solidFill>
        </p:grpSpPr>
        <p:sp>
          <p:nvSpPr>
            <p:cNvPr id="8" name="Oval 7"/>
            <p:cNvSpPr/>
            <p:nvPr/>
          </p:nvSpPr>
          <p:spPr>
            <a:xfrm>
              <a:off x="3048000" y="2057400"/>
              <a:ext cx="2057400" cy="2057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flipH="1">
              <a:off x="4038600" y="3061335"/>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20"/>
          <p:cNvGrpSpPr/>
          <p:nvPr/>
        </p:nvGrpSpPr>
        <p:grpSpPr>
          <a:xfrm>
            <a:off x="3048000" y="1752600"/>
            <a:ext cx="2971800" cy="3048000"/>
            <a:chOff x="3048000" y="2057400"/>
            <a:chExt cx="2057400" cy="2057400"/>
          </a:xfrm>
          <a:solidFill>
            <a:srgbClr val="FF0000">
              <a:alpha val="10000"/>
            </a:srgbClr>
          </a:solidFill>
        </p:grpSpPr>
        <p:sp>
          <p:nvSpPr>
            <p:cNvPr id="22" name="Oval 21"/>
            <p:cNvSpPr/>
            <p:nvPr/>
          </p:nvSpPr>
          <p:spPr>
            <a:xfrm>
              <a:off x="3048000" y="2057400"/>
              <a:ext cx="2057400" cy="2057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flipH="1">
              <a:off x="4038600" y="3061335"/>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 name="Group 23"/>
          <p:cNvGrpSpPr/>
          <p:nvPr/>
        </p:nvGrpSpPr>
        <p:grpSpPr>
          <a:xfrm>
            <a:off x="1905000" y="1600200"/>
            <a:ext cx="2971800" cy="3048000"/>
            <a:chOff x="3048000" y="2057400"/>
            <a:chExt cx="2057400" cy="2057400"/>
          </a:xfrm>
          <a:solidFill>
            <a:srgbClr val="FF0000">
              <a:alpha val="10000"/>
            </a:srgbClr>
          </a:solidFill>
        </p:grpSpPr>
        <p:sp>
          <p:nvSpPr>
            <p:cNvPr id="25" name="Oval 24"/>
            <p:cNvSpPr/>
            <p:nvPr/>
          </p:nvSpPr>
          <p:spPr>
            <a:xfrm>
              <a:off x="3048000" y="2057400"/>
              <a:ext cx="2057400" cy="2057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flipH="1">
              <a:off x="4038600" y="3061335"/>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 name="Group 26"/>
          <p:cNvGrpSpPr/>
          <p:nvPr/>
        </p:nvGrpSpPr>
        <p:grpSpPr>
          <a:xfrm>
            <a:off x="2743200" y="1600200"/>
            <a:ext cx="2971800" cy="3048000"/>
            <a:chOff x="3048000" y="2057400"/>
            <a:chExt cx="2057400" cy="2057400"/>
          </a:xfrm>
          <a:solidFill>
            <a:srgbClr val="FF0000">
              <a:alpha val="10000"/>
            </a:srgbClr>
          </a:solidFill>
        </p:grpSpPr>
        <p:sp>
          <p:nvSpPr>
            <p:cNvPr id="28" name="Oval 27"/>
            <p:cNvSpPr/>
            <p:nvPr/>
          </p:nvSpPr>
          <p:spPr>
            <a:xfrm>
              <a:off x="3048000" y="2057400"/>
              <a:ext cx="2057400" cy="2057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flipH="1">
              <a:off x="4038600" y="3061335"/>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 name="Group 29"/>
          <p:cNvGrpSpPr/>
          <p:nvPr/>
        </p:nvGrpSpPr>
        <p:grpSpPr>
          <a:xfrm>
            <a:off x="2590800" y="2209800"/>
            <a:ext cx="2971800" cy="3048000"/>
            <a:chOff x="3048000" y="2057400"/>
            <a:chExt cx="2057400" cy="2057400"/>
          </a:xfrm>
          <a:solidFill>
            <a:srgbClr val="FF0000">
              <a:alpha val="10000"/>
            </a:srgbClr>
          </a:solidFill>
        </p:grpSpPr>
        <p:sp>
          <p:nvSpPr>
            <p:cNvPr id="31" name="Oval 30"/>
            <p:cNvSpPr/>
            <p:nvPr/>
          </p:nvSpPr>
          <p:spPr>
            <a:xfrm>
              <a:off x="3048000" y="2057400"/>
              <a:ext cx="2057400" cy="2057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flipH="1">
              <a:off x="4038600" y="3061335"/>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 name="Group 32"/>
          <p:cNvGrpSpPr/>
          <p:nvPr/>
        </p:nvGrpSpPr>
        <p:grpSpPr>
          <a:xfrm>
            <a:off x="2971800" y="2133600"/>
            <a:ext cx="2971800" cy="3048000"/>
            <a:chOff x="3048000" y="2057400"/>
            <a:chExt cx="2057400" cy="2057400"/>
          </a:xfrm>
          <a:solidFill>
            <a:srgbClr val="FF0000">
              <a:alpha val="10000"/>
            </a:srgbClr>
          </a:solidFill>
        </p:grpSpPr>
        <p:sp>
          <p:nvSpPr>
            <p:cNvPr id="34" name="Oval 33"/>
            <p:cNvSpPr/>
            <p:nvPr/>
          </p:nvSpPr>
          <p:spPr>
            <a:xfrm>
              <a:off x="3048000" y="2057400"/>
              <a:ext cx="2057400" cy="2057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flipH="1">
              <a:off x="4038600" y="3061335"/>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9706" name="TextBox 23"/>
          <p:cNvSpPr txBox="1">
            <a:spLocks noChangeArrowheads="1"/>
          </p:cNvSpPr>
          <p:nvPr/>
        </p:nvSpPr>
        <p:spPr bwMode="auto">
          <a:xfrm>
            <a:off x="3962400" y="2362200"/>
            <a:ext cx="914400" cy="554038"/>
          </a:xfrm>
          <a:prstGeom prst="rect">
            <a:avLst/>
          </a:prstGeom>
          <a:noFill/>
          <a:ln w="9525">
            <a:noFill/>
            <a:miter lim="800000"/>
            <a:headEnd/>
            <a:tailEnd/>
          </a:ln>
        </p:spPr>
        <p:txBody>
          <a:bodyPr>
            <a:spAutoFit/>
          </a:bodyPr>
          <a:lstStyle/>
          <a:p>
            <a:r>
              <a:rPr lang="en-US" sz="1000" b="1"/>
              <a:t>Yang-Ming mountain, Taipei</a:t>
            </a:r>
          </a:p>
        </p:txBody>
      </p:sp>
      <p:sp>
        <p:nvSpPr>
          <p:cNvPr id="29707" name="TextBox 26"/>
          <p:cNvSpPr txBox="1">
            <a:spLocks noChangeArrowheads="1"/>
          </p:cNvSpPr>
          <p:nvPr/>
        </p:nvSpPr>
        <p:spPr bwMode="auto">
          <a:xfrm>
            <a:off x="4572000" y="3048000"/>
            <a:ext cx="1143000" cy="246063"/>
          </a:xfrm>
          <a:prstGeom prst="rect">
            <a:avLst/>
          </a:prstGeom>
          <a:noFill/>
          <a:ln w="9525">
            <a:noFill/>
            <a:miter lim="800000"/>
            <a:headEnd/>
            <a:tailEnd/>
          </a:ln>
        </p:spPr>
        <p:txBody>
          <a:bodyPr>
            <a:spAutoFit/>
          </a:bodyPr>
          <a:lstStyle/>
          <a:p>
            <a:r>
              <a:rPr lang="en-US" sz="1000" b="1"/>
              <a:t>Hua Lian</a:t>
            </a:r>
          </a:p>
        </p:txBody>
      </p:sp>
      <p:sp>
        <p:nvSpPr>
          <p:cNvPr id="29708" name="TextBox 29"/>
          <p:cNvSpPr txBox="1">
            <a:spLocks noChangeArrowheads="1"/>
          </p:cNvSpPr>
          <p:nvPr/>
        </p:nvSpPr>
        <p:spPr bwMode="auto">
          <a:xfrm>
            <a:off x="4419600" y="3505200"/>
            <a:ext cx="1143000" cy="246063"/>
          </a:xfrm>
          <a:prstGeom prst="rect">
            <a:avLst/>
          </a:prstGeom>
          <a:noFill/>
          <a:ln w="9525">
            <a:noFill/>
            <a:miter lim="800000"/>
            <a:headEnd/>
            <a:tailEnd/>
          </a:ln>
        </p:spPr>
        <p:txBody>
          <a:bodyPr>
            <a:spAutoFit/>
          </a:bodyPr>
          <a:lstStyle/>
          <a:p>
            <a:r>
              <a:rPr lang="en-US" sz="1000" b="1"/>
              <a:t>Tai Tung</a:t>
            </a:r>
          </a:p>
        </p:txBody>
      </p:sp>
      <p:sp>
        <p:nvSpPr>
          <p:cNvPr id="29709" name="TextBox 32"/>
          <p:cNvSpPr txBox="1">
            <a:spLocks noChangeArrowheads="1"/>
          </p:cNvSpPr>
          <p:nvPr/>
        </p:nvSpPr>
        <p:spPr bwMode="auto">
          <a:xfrm>
            <a:off x="3200400" y="3429000"/>
            <a:ext cx="1143000" cy="246063"/>
          </a:xfrm>
          <a:prstGeom prst="rect">
            <a:avLst/>
          </a:prstGeom>
          <a:noFill/>
          <a:ln w="9525">
            <a:noFill/>
            <a:miter lim="800000"/>
            <a:headEnd/>
            <a:tailEnd/>
          </a:ln>
        </p:spPr>
        <p:txBody>
          <a:bodyPr>
            <a:spAutoFit/>
          </a:bodyPr>
          <a:lstStyle/>
          <a:p>
            <a:r>
              <a:rPr lang="en-US" sz="1000" b="1"/>
              <a:t>Kao Shung</a:t>
            </a:r>
          </a:p>
        </p:txBody>
      </p:sp>
      <p:sp>
        <p:nvSpPr>
          <p:cNvPr id="29710" name="TextBox 35"/>
          <p:cNvSpPr txBox="1">
            <a:spLocks noChangeArrowheads="1"/>
          </p:cNvSpPr>
          <p:nvPr/>
        </p:nvSpPr>
        <p:spPr bwMode="auto">
          <a:xfrm>
            <a:off x="3581400" y="2895600"/>
            <a:ext cx="1143000" cy="246063"/>
          </a:xfrm>
          <a:prstGeom prst="rect">
            <a:avLst/>
          </a:prstGeom>
          <a:noFill/>
          <a:ln w="9525">
            <a:noFill/>
            <a:miter lim="800000"/>
            <a:headEnd/>
            <a:tailEnd/>
          </a:ln>
        </p:spPr>
        <p:txBody>
          <a:bodyPr>
            <a:spAutoFit/>
          </a:bodyPr>
          <a:lstStyle/>
          <a:p>
            <a:r>
              <a:rPr lang="en-US" sz="1000" b="1"/>
              <a:t>Tai Chung </a:t>
            </a:r>
          </a:p>
        </p:txBody>
      </p:sp>
      <p:sp>
        <p:nvSpPr>
          <p:cNvPr id="29711" name="TextBox 36"/>
          <p:cNvSpPr txBox="1">
            <a:spLocks noChangeArrowheads="1"/>
          </p:cNvSpPr>
          <p:nvPr/>
        </p:nvSpPr>
        <p:spPr bwMode="auto">
          <a:xfrm>
            <a:off x="2971800" y="2667000"/>
            <a:ext cx="914400" cy="400050"/>
          </a:xfrm>
          <a:prstGeom prst="rect">
            <a:avLst/>
          </a:prstGeom>
          <a:noFill/>
          <a:ln w="9525">
            <a:noFill/>
            <a:miter lim="800000"/>
            <a:headEnd/>
            <a:tailEnd/>
          </a:ln>
        </p:spPr>
        <p:txBody>
          <a:bodyPr>
            <a:spAutoFit/>
          </a:bodyPr>
          <a:lstStyle/>
          <a:p>
            <a:r>
              <a:rPr lang="en-US" sz="1000" b="1"/>
              <a:t>Kin-men Island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143000"/>
            <a:ext cx="8229600" cy="3962400"/>
          </a:xfrm>
        </p:spPr>
        <p:txBody>
          <a:bodyPr/>
          <a:lstStyle/>
          <a:p>
            <a:r>
              <a:rPr lang="en-US" dirty="0" smtClean="0"/>
              <a:t>Planning to install 22 ADS-B ADS-B:</a:t>
            </a:r>
          </a:p>
          <a:p>
            <a:pPr lvl="1"/>
            <a:r>
              <a:rPr lang="en-US" dirty="0" smtClean="0"/>
              <a:t>Ubon Ratchathani, Hat Yai, Udon Thani, Chumphon, Trang, Samui (Surat Thani), Chiang Mai, Chiang Rai, Khon Kaen, Phitsanulok, Doi Inthanon (Chiang Mai), Nakhon Ratchasima, Sakhon Nakhon, Buriram, Suvarnabhumi (Samut Prakan), Donmuang (Bangkok), Hua Hin (Prachuap Khiri Khan), Phuket, Narathiwat, Trad, Nakhon Sawan, and Ranong.</a:t>
            </a:r>
          </a:p>
          <a:p>
            <a:pPr>
              <a:buFont typeface="Arial" charset="0"/>
              <a:buNone/>
            </a:pPr>
            <a:endParaRPr lang="en-US" dirty="0" smtClean="0"/>
          </a:p>
        </p:txBody>
      </p:sp>
      <p:sp>
        <p:nvSpPr>
          <p:cNvPr id="30723" name="Title 4"/>
          <p:cNvSpPr>
            <a:spLocks noGrp="1"/>
          </p:cNvSpPr>
          <p:nvPr>
            <p:ph type="title"/>
          </p:nvPr>
        </p:nvSpPr>
        <p:spPr/>
        <p:txBody>
          <a:bodyPr/>
          <a:lstStyle/>
          <a:p>
            <a:r>
              <a:rPr lang="en-US" smtClean="0"/>
              <a:t>Thailand</a:t>
            </a:r>
          </a:p>
        </p:txBody>
      </p:sp>
      <p:sp>
        <p:nvSpPr>
          <p:cNvPr id="30724" name="TextBox 4"/>
          <p:cNvSpPr txBox="1">
            <a:spLocks noChangeArrowheads="1"/>
          </p:cNvSpPr>
          <p:nvPr/>
        </p:nvSpPr>
        <p:spPr bwMode="auto">
          <a:xfrm>
            <a:off x="0" y="6488668"/>
            <a:ext cx="3775393" cy="369332"/>
          </a:xfrm>
          <a:prstGeom prst="rect">
            <a:avLst/>
          </a:prstGeom>
          <a:noFill/>
          <a:ln w="9525">
            <a:noFill/>
            <a:miter lim="800000"/>
            <a:headEnd/>
            <a:tailEnd/>
          </a:ln>
        </p:spPr>
        <p:txBody>
          <a:bodyPr wrap="none">
            <a:spAutoFit/>
          </a:bodyPr>
          <a:lstStyle/>
          <a:p>
            <a:r>
              <a:rPr lang="en-US" dirty="0"/>
              <a:t>Information </a:t>
            </a:r>
            <a:r>
              <a:rPr lang="en-US" dirty="0" smtClean="0"/>
              <a:t>correct as of </a:t>
            </a:r>
            <a:r>
              <a:rPr lang="en-US" dirty="0"/>
              <a:t>Feb 2009</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smtClean="0"/>
          </a:p>
        </p:txBody>
      </p:sp>
      <p:sp>
        <p:nvSpPr>
          <p:cNvPr id="31747" name="Content Placeholder 2"/>
          <p:cNvSpPr>
            <a:spLocks noGrp="1"/>
          </p:cNvSpPr>
          <p:nvPr>
            <p:ph idx="1"/>
          </p:nvPr>
        </p:nvSpPr>
        <p:spPr/>
        <p:txBody>
          <a:bodyPr/>
          <a:lstStyle/>
          <a:p>
            <a:endParaRPr lang="en-US" smtClean="0"/>
          </a:p>
        </p:txBody>
      </p:sp>
      <p:pic>
        <p:nvPicPr>
          <p:cNvPr id="31748" name="Picture 2"/>
          <p:cNvPicPr>
            <a:picLocks noChangeAspect="1" noChangeArrowheads="1"/>
          </p:cNvPicPr>
          <p:nvPr/>
        </p:nvPicPr>
        <p:blipFill>
          <a:blip r:embed="rId2" cstate="print"/>
          <a:srcRect/>
          <a:stretch>
            <a:fillRect/>
          </a:stretch>
        </p:blipFill>
        <p:spPr bwMode="auto">
          <a:xfrm>
            <a:off x="0" y="495300"/>
            <a:ext cx="8991600" cy="5618163"/>
          </a:xfrm>
          <a:prstGeom prst="rect">
            <a:avLst/>
          </a:prstGeom>
          <a:noFill/>
          <a:ln w="9525">
            <a:noFill/>
            <a:miter lim="800000"/>
            <a:headEnd/>
            <a:tailEnd/>
          </a:ln>
        </p:spPr>
      </p:pic>
      <p:grpSp>
        <p:nvGrpSpPr>
          <p:cNvPr id="31749" name="Group 55"/>
          <p:cNvGrpSpPr>
            <a:grpSpLocks/>
          </p:cNvGrpSpPr>
          <p:nvPr/>
        </p:nvGrpSpPr>
        <p:grpSpPr bwMode="auto">
          <a:xfrm>
            <a:off x="1676400" y="-533400"/>
            <a:ext cx="3124200" cy="3124200"/>
            <a:chOff x="1905000" y="533400"/>
            <a:chExt cx="3124200" cy="3124200"/>
          </a:xfrm>
        </p:grpSpPr>
        <p:sp>
          <p:nvSpPr>
            <p:cNvPr id="6" name="Oval 5"/>
            <p:cNvSpPr/>
            <p:nvPr/>
          </p:nvSpPr>
          <p:spPr>
            <a:xfrm>
              <a:off x="1905000" y="533400"/>
              <a:ext cx="3124200" cy="3124200"/>
            </a:xfrm>
            <a:prstGeom prst="ellipse">
              <a:avLst/>
            </a:prstGeom>
            <a:solidFill>
              <a:srgbClr val="FF0000">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7" name="Oval 6"/>
            <p:cNvSpPr/>
            <p:nvPr/>
          </p:nvSpPr>
          <p:spPr>
            <a:xfrm flipH="1">
              <a:off x="3429000" y="2057400"/>
              <a:ext cx="79375" cy="76200"/>
            </a:xfrm>
            <a:prstGeom prst="ellipse">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grpSp>
        <p:nvGrpSpPr>
          <p:cNvPr id="31750" name="Group 55"/>
          <p:cNvGrpSpPr>
            <a:grpSpLocks/>
          </p:cNvGrpSpPr>
          <p:nvPr/>
        </p:nvGrpSpPr>
        <p:grpSpPr bwMode="auto">
          <a:xfrm>
            <a:off x="1752600" y="-609600"/>
            <a:ext cx="3124200" cy="3124200"/>
            <a:chOff x="1905000" y="533400"/>
            <a:chExt cx="3124200" cy="3124200"/>
          </a:xfrm>
        </p:grpSpPr>
        <p:sp>
          <p:nvSpPr>
            <p:cNvPr id="9" name="Oval 8"/>
            <p:cNvSpPr/>
            <p:nvPr/>
          </p:nvSpPr>
          <p:spPr>
            <a:xfrm>
              <a:off x="1905000" y="533400"/>
              <a:ext cx="3124200" cy="3124200"/>
            </a:xfrm>
            <a:prstGeom prst="ellipse">
              <a:avLst/>
            </a:prstGeom>
            <a:solidFill>
              <a:srgbClr val="FF0000">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0" name="Oval 9"/>
            <p:cNvSpPr/>
            <p:nvPr/>
          </p:nvSpPr>
          <p:spPr>
            <a:xfrm flipH="1">
              <a:off x="3429000" y="2057400"/>
              <a:ext cx="79375" cy="76200"/>
            </a:xfrm>
            <a:prstGeom prst="ellipse">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grpSp>
        <p:nvGrpSpPr>
          <p:cNvPr id="31751" name="Group 55"/>
          <p:cNvGrpSpPr>
            <a:grpSpLocks/>
          </p:cNvGrpSpPr>
          <p:nvPr/>
        </p:nvGrpSpPr>
        <p:grpSpPr bwMode="auto">
          <a:xfrm>
            <a:off x="2133600" y="-762000"/>
            <a:ext cx="3124200" cy="3124200"/>
            <a:chOff x="1905000" y="533400"/>
            <a:chExt cx="3124200" cy="3124200"/>
          </a:xfrm>
        </p:grpSpPr>
        <p:sp>
          <p:nvSpPr>
            <p:cNvPr id="12" name="Oval 11"/>
            <p:cNvSpPr/>
            <p:nvPr/>
          </p:nvSpPr>
          <p:spPr>
            <a:xfrm>
              <a:off x="1905000" y="533400"/>
              <a:ext cx="3124200" cy="3124200"/>
            </a:xfrm>
            <a:prstGeom prst="ellipse">
              <a:avLst/>
            </a:prstGeom>
            <a:solidFill>
              <a:srgbClr val="FF0000">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3" name="Oval 12"/>
            <p:cNvSpPr/>
            <p:nvPr/>
          </p:nvSpPr>
          <p:spPr>
            <a:xfrm flipH="1">
              <a:off x="3429000" y="2057400"/>
              <a:ext cx="79375" cy="76200"/>
            </a:xfrm>
            <a:prstGeom prst="ellipse">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grpSp>
        <p:nvGrpSpPr>
          <p:cNvPr id="31752" name="Group 55"/>
          <p:cNvGrpSpPr>
            <a:grpSpLocks/>
          </p:cNvGrpSpPr>
          <p:nvPr/>
        </p:nvGrpSpPr>
        <p:grpSpPr bwMode="auto">
          <a:xfrm>
            <a:off x="2362200" y="228600"/>
            <a:ext cx="3124200" cy="3124200"/>
            <a:chOff x="1905000" y="533400"/>
            <a:chExt cx="3124200" cy="3124200"/>
          </a:xfrm>
        </p:grpSpPr>
        <p:sp>
          <p:nvSpPr>
            <p:cNvPr id="18" name="Oval 17"/>
            <p:cNvSpPr/>
            <p:nvPr/>
          </p:nvSpPr>
          <p:spPr>
            <a:xfrm>
              <a:off x="1905000" y="533400"/>
              <a:ext cx="3124200" cy="3124200"/>
            </a:xfrm>
            <a:prstGeom prst="ellipse">
              <a:avLst/>
            </a:prstGeom>
            <a:solidFill>
              <a:srgbClr val="FF0000">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9" name="Oval 18"/>
            <p:cNvSpPr/>
            <p:nvPr/>
          </p:nvSpPr>
          <p:spPr>
            <a:xfrm flipH="1">
              <a:off x="3429000" y="2057400"/>
              <a:ext cx="79375" cy="76200"/>
            </a:xfrm>
            <a:prstGeom prst="ellipse">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grpSp>
        <p:nvGrpSpPr>
          <p:cNvPr id="31753" name="Group 55"/>
          <p:cNvGrpSpPr>
            <a:grpSpLocks/>
          </p:cNvGrpSpPr>
          <p:nvPr/>
        </p:nvGrpSpPr>
        <p:grpSpPr bwMode="auto">
          <a:xfrm>
            <a:off x="2362200" y="533400"/>
            <a:ext cx="3124200" cy="3124200"/>
            <a:chOff x="1905000" y="533400"/>
            <a:chExt cx="3124200" cy="3124200"/>
          </a:xfrm>
        </p:grpSpPr>
        <p:sp>
          <p:nvSpPr>
            <p:cNvPr id="21" name="Oval 20"/>
            <p:cNvSpPr/>
            <p:nvPr/>
          </p:nvSpPr>
          <p:spPr>
            <a:xfrm>
              <a:off x="1905000" y="533400"/>
              <a:ext cx="3124200" cy="3124200"/>
            </a:xfrm>
            <a:prstGeom prst="ellipse">
              <a:avLst/>
            </a:prstGeom>
            <a:solidFill>
              <a:srgbClr val="FF0000">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2" name="Oval 21"/>
            <p:cNvSpPr/>
            <p:nvPr/>
          </p:nvSpPr>
          <p:spPr>
            <a:xfrm flipH="1">
              <a:off x="3429000" y="2057400"/>
              <a:ext cx="79375" cy="76200"/>
            </a:xfrm>
            <a:prstGeom prst="ellipse">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grpSp>
        <p:nvGrpSpPr>
          <p:cNvPr id="31754" name="Group 55"/>
          <p:cNvGrpSpPr>
            <a:grpSpLocks/>
          </p:cNvGrpSpPr>
          <p:nvPr/>
        </p:nvGrpSpPr>
        <p:grpSpPr bwMode="auto">
          <a:xfrm>
            <a:off x="3352800" y="-76200"/>
            <a:ext cx="3124200" cy="3124200"/>
            <a:chOff x="1905000" y="533400"/>
            <a:chExt cx="3124200" cy="3124200"/>
          </a:xfrm>
        </p:grpSpPr>
        <p:sp>
          <p:nvSpPr>
            <p:cNvPr id="24" name="Oval 23"/>
            <p:cNvSpPr/>
            <p:nvPr/>
          </p:nvSpPr>
          <p:spPr>
            <a:xfrm>
              <a:off x="1905000" y="533400"/>
              <a:ext cx="3124200" cy="3124200"/>
            </a:xfrm>
            <a:prstGeom prst="ellipse">
              <a:avLst/>
            </a:prstGeom>
            <a:solidFill>
              <a:srgbClr val="FF0000">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5" name="Oval 24"/>
            <p:cNvSpPr/>
            <p:nvPr/>
          </p:nvSpPr>
          <p:spPr>
            <a:xfrm flipH="1">
              <a:off x="3429000" y="2057400"/>
              <a:ext cx="79375" cy="76200"/>
            </a:xfrm>
            <a:prstGeom prst="ellipse">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grpSp>
        <p:nvGrpSpPr>
          <p:cNvPr id="31755" name="Group 55"/>
          <p:cNvGrpSpPr>
            <a:grpSpLocks/>
          </p:cNvGrpSpPr>
          <p:nvPr/>
        </p:nvGrpSpPr>
        <p:grpSpPr bwMode="auto">
          <a:xfrm>
            <a:off x="3657600" y="76200"/>
            <a:ext cx="3124200" cy="3124200"/>
            <a:chOff x="1905000" y="533400"/>
            <a:chExt cx="3124200" cy="3124200"/>
          </a:xfrm>
        </p:grpSpPr>
        <p:sp>
          <p:nvSpPr>
            <p:cNvPr id="27" name="Oval 26"/>
            <p:cNvSpPr/>
            <p:nvPr/>
          </p:nvSpPr>
          <p:spPr>
            <a:xfrm>
              <a:off x="1905000" y="533400"/>
              <a:ext cx="3124200" cy="3124200"/>
            </a:xfrm>
            <a:prstGeom prst="ellipse">
              <a:avLst/>
            </a:prstGeom>
            <a:solidFill>
              <a:srgbClr val="FF0000">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8" name="Oval 27"/>
            <p:cNvSpPr/>
            <p:nvPr/>
          </p:nvSpPr>
          <p:spPr>
            <a:xfrm flipH="1">
              <a:off x="3429000" y="2057400"/>
              <a:ext cx="79375" cy="76200"/>
            </a:xfrm>
            <a:prstGeom prst="ellipse">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grpSp>
        <p:nvGrpSpPr>
          <p:cNvPr id="31756" name="Group 55"/>
          <p:cNvGrpSpPr>
            <a:grpSpLocks/>
          </p:cNvGrpSpPr>
          <p:nvPr/>
        </p:nvGrpSpPr>
        <p:grpSpPr bwMode="auto">
          <a:xfrm>
            <a:off x="3962400" y="762000"/>
            <a:ext cx="3124200" cy="3124200"/>
            <a:chOff x="1905000" y="533400"/>
            <a:chExt cx="3124200" cy="3124200"/>
          </a:xfrm>
        </p:grpSpPr>
        <p:sp>
          <p:nvSpPr>
            <p:cNvPr id="30" name="Oval 29"/>
            <p:cNvSpPr/>
            <p:nvPr/>
          </p:nvSpPr>
          <p:spPr>
            <a:xfrm>
              <a:off x="1905000" y="533400"/>
              <a:ext cx="3124200" cy="3124200"/>
            </a:xfrm>
            <a:prstGeom prst="ellipse">
              <a:avLst/>
            </a:prstGeom>
            <a:solidFill>
              <a:srgbClr val="FF0000">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1" name="Oval 30"/>
            <p:cNvSpPr/>
            <p:nvPr/>
          </p:nvSpPr>
          <p:spPr>
            <a:xfrm flipH="1">
              <a:off x="3429000" y="2057400"/>
              <a:ext cx="79375" cy="76200"/>
            </a:xfrm>
            <a:prstGeom prst="ellipse">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grpSp>
        <p:nvGrpSpPr>
          <p:cNvPr id="31757" name="Group 55"/>
          <p:cNvGrpSpPr>
            <a:grpSpLocks/>
          </p:cNvGrpSpPr>
          <p:nvPr/>
        </p:nvGrpSpPr>
        <p:grpSpPr bwMode="auto">
          <a:xfrm>
            <a:off x="3429000" y="838200"/>
            <a:ext cx="3124200" cy="3124200"/>
            <a:chOff x="1905000" y="533400"/>
            <a:chExt cx="3124200" cy="3124200"/>
          </a:xfrm>
        </p:grpSpPr>
        <p:sp>
          <p:nvSpPr>
            <p:cNvPr id="33" name="Oval 32"/>
            <p:cNvSpPr/>
            <p:nvPr/>
          </p:nvSpPr>
          <p:spPr>
            <a:xfrm>
              <a:off x="1905000" y="533400"/>
              <a:ext cx="3124200" cy="3124200"/>
            </a:xfrm>
            <a:prstGeom prst="ellipse">
              <a:avLst/>
            </a:prstGeom>
            <a:solidFill>
              <a:srgbClr val="FF0000">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4" name="Oval 33"/>
            <p:cNvSpPr/>
            <p:nvPr/>
          </p:nvSpPr>
          <p:spPr>
            <a:xfrm flipH="1">
              <a:off x="3429000" y="2057400"/>
              <a:ext cx="79375" cy="76200"/>
            </a:xfrm>
            <a:prstGeom prst="ellipse">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grpSp>
        <p:nvGrpSpPr>
          <p:cNvPr id="31758" name="Group 55"/>
          <p:cNvGrpSpPr>
            <a:grpSpLocks/>
          </p:cNvGrpSpPr>
          <p:nvPr/>
        </p:nvGrpSpPr>
        <p:grpSpPr bwMode="auto">
          <a:xfrm>
            <a:off x="2971800" y="838200"/>
            <a:ext cx="3124200" cy="3124200"/>
            <a:chOff x="1905000" y="533400"/>
            <a:chExt cx="3124200" cy="3124200"/>
          </a:xfrm>
        </p:grpSpPr>
        <p:sp>
          <p:nvSpPr>
            <p:cNvPr id="36" name="Oval 35"/>
            <p:cNvSpPr/>
            <p:nvPr/>
          </p:nvSpPr>
          <p:spPr>
            <a:xfrm>
              <a:off x="1905000" y="533400"/>
              <a:ext cx="3124200" cy="3124200"/>
            </a:xfrm>
            <a:prstGeom prst="ellipse">
              <a:avLst/>
            </a:prstGeom>
            <a:solidFill>
              <a:srgbClr val="FF0000">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7" name="Oval 36"/>
            <p:cNvSpPr/>
            <p:nvPr/>
          </p:nvSpPr>
          <p:spPr>
            <a:xfrm flipH="1">
              <a:off x="3429000" y="2057400"/>
              <a:ext cx="79375" cy="76200"/>
            </a:xfrm>
            <a:prstGeom prst="ellipse">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grpSp>
        <p:nvGrpSpPr>
          <p:cNvPr id="31759" name="Group 55"/>
          <p:cNvGrpSpPr>
            <a:grpSpLocks/>
          </p:cNvGrpSpPr>
          <p:nvPr/>
        </p:nvGrpSpPr>
        <p:grpSpPr bwMode="auto">
          <a:xfrm>
            <a:off x="2971800" y="533400"/>
            <a:ext cx="3124200" cy="3124200"/>
            <a:chOff x="1905000" y="533400"/>
            <a:chExt cx="3124200" cy="3124200"/>
          </a:xfrm>
        </p:grpSpPr>
        <p:sp>
          <p:nvSpPr>
            <p:cNvPr id="39" name="Oval 38"/>
            <p:cNvSpPr/>
            <p:nvPr/>
          </p:nvSpPr>
          <p:spPr>
            <a:xfrm>
              <a:off x="1905000" y="533400"/>
              <a:ext cx="3124200" cy="3124200"/>
            </a:xfrm>
            <a:prstGeom prst="ellipse">
              <a:avLst/>
            </a:prstGeom>
            <a:solidFill>
              <a:srgbClr val="FF0000">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40" name="Oval 39"/>
            <p:cNvSpPr/>
            <p:nvPr/>
          </p:nvSpPr>
          <p:spPr>
            <a:xfrm flipH="1">
              <a:off x="3429000" y="2057400"/>
              <a:ext cx="79375" cy="76200"/>
            </a:xfrm>
            <a:prstGeom prst="ellipse">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grpSp>
        <p:nvGrpSpPr>
          <p:cNvPr id="31760" name="Group 55"/>
          <p:cNvGrpSpPr>
            <a:grpSpLocks/>
          </p:cNvGrpSpPr>
          <p:nvPr/>
        </p:nvGrpSpPr>
        <p:grpSpPr bwMode="auto">
          <a:xfrm>
            <a:off x="2286000" y="1219200"/>
            <a:ext cx="3124200" cy="3124200"/>
            <a:chOff x="1905000" y="533400"/>
            <a:chExt cx="3124200" cy="3124200"/>
          </a:xfrm>
        </p:grpSpPr>
        <p:sp>
          <p:nvSpPr>
            <p:cNvPr id="42" name="Oval 41"/>
            <p:cNvSpPr/>
            <p:nvPr/>
          </p:nvSpPr>
          <p:spPr>
            <a:xfrm>
              <a:off x="1905000" y="533400"/>
              <a:ext cx="3124200" cy="3124200"/>
            </a:xfrm>
            <a:prstGeom prst="ellipse">
              <a:avLst/>
            </a:prstGeom>
            <a:solidFill>
              <a:srgbClr val="FF0000">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43" name="Oval 42"/>
            <p:cNvSpPr/>
            <p:nvPr/>
          </p:nvSpPr>
          <p:spPr>
            <a:xfrm flipH="1">
              <a:off x="3429000" y="2057400"/>
              <a:ext cx="79375" cy="76200"/>
            </a:xfrm>
            <a:prstGeom prst="ellipse">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grpSp>
        <p:nvGrpSpPr>
          <p:cNvPr id="31761" name="Group 55"/>
          <p:cNvGrpSpPr>
            <a:grpSpLocks/>
          </p:cNvGrpSpPr>
          <p:nvPr/>
        </p:nvGrpSpPr>
        <p:grpSpPr bwMode="auto">
          <a:xfrm>
            <a:off x="2362200" y="1143000"/>
            <a:ext cx="3124200" cy="3124200"/>
            <a:chOff x="1905000" y="533400"/>
            <a:chExt cx="3124200" cy="3124200"/>
          </a:xfrm>
        </p:grpSpPr>
        <p:sp>
          <p:nvSpPr>
            <p:cNvPr id="45" name="Oval 44"/>
            <p:cNvSpPr/>
            <p:nvPr/>
          </p:nvSpPr>
          <p:spPr>
            <a:xfrm>
              <a:off x="1905000" y="533400"/>
              <a:ext cx="3124200" cy="3124200"/>
            </a:xfrm>
            <a:prstGeom prst="ellipse">
              <a:avLst/>
            </a:prstGeom>
            <a:solidFill>
              <a:srgbClr val="FF0000">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46" name="Oval 45"/>
            <p:cNvSpPr/>
            <p:nvPr/>
          </p:nvSpPr>
          <p:spPr>
            <a:xfrm flipH="1">
              <a:off x="3429000" y="2057400"/>
              <a:ext cx="79375" cy="76200"/>
            </a:xfrm>
            <a:prstGeom prst="ellipse">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grpSp>
        <p:nvGrpSpPr>
          <p:cNvPr id="31762" name="Group 55"/>
          <p:cNvGrpSpPr>
            <a:grpSpLocks/>
          </p:cNvGrpSpPr>
          <p:nvPr/>
        </p:nvGrpSpPr>
        <p:grpSpPr bwMode="auto">
          <a:xfrm>
            <a:off x="3048000" y="1524000"/>
            <a:ext cx="3124200" cy="3124200"/>
            <a:chOff x="1905000" y="533400"/>
            <a:chExt cx="3124200" cy="3124200"/>
          </a:xfrm>
        </p:grpSpPr>
        <p:sp>
          <p:nvSpPr>
            <p:cNvPr id="48" name="Oval 47"/>
            <p:cNvSpPr/>
            <p:nvPr/>
          </p:nvSpPr>
          <p:spPr>
            <a:xfrm>
              <a:off x="1905000" y="533400"/>
              <a:ext cx="3124200" cy="3124200"/>
            </a:xfrm>
            <a:prstGeom prst="ellipse">
              <a:avLst/>
            </a:prstGeom>
            <a:solidFill>
              <a:srgbClr val="FF0000">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49" name="Oval 48"/>
            <p:cNvSpPr/>
            <p:nvPr/>
          </p:nvSpPr>
          <p:spPr>
            <a:xfrm flipH="1">
              <a:off x="3429000" y="2057400"/>
              <a:ext cx="79375" cy="76200"/>
            </a:xfrm>
            <a:prstGeom prst="ellipse">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grpSp>
        <p:nvGrpSpPr>
          <p:cNvPr id="31763" name="Group 55"/>
          <p:cNvGrpSpPr>
            <a:grpSpLocks/>
          </p:cNvGrpSpPr>
          <p:nvPr/>
        </p:nvGrpSpPr>
        <p:grpSpPr bwMode="auto">
          <a:xfrm>
            <a:off x="2209800" y="1600200"/>
            <a:ext cx="3124200" cy="3124200"/>
            <a:chOff x="1905000" y="533400"/>
            <a:chExt cx="3124200" cy="3124200"/>
          </a:xfrm>
        </p:grpSpPr>
        <p:sp>
          <p:nvSpPr>
            <p:cNvPr id="51" name="Oval 50"/>
            <p:cNvSpPr/>
            <p:nvPr/>
          </p:nvSpPr>
          <p:spPr>
            <a:xfrm>
              <a:off x="1905000" y="533400"/>
              <a:ext cx="3124200" cy="3124200"/>
            </a:xfrm>
            <a:prstGeom prst="ellipse">
              <a:avLst/>
            </a:prstGeom>
            <a:solidFill>
              <a:srgbClr val="FF0000">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52" name="Oval 51"/>
            <p:cNvSpPr/>
            <p:nvPr/>
          </p:nvSpPr>
          <p:spPr>
            <a:xfrm flipH="1">
              <a:off x="3429000" y="2057400"/>
              <a:ext cx="79375" cy="76200"/>
            </a:xfrm>
            <a:prstGeom prst="ellipse">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grpSp>
        <p:nvGrpSpPr>
          <p:cNvPr id="31764" name="Group 55"/>
          <p:cNvGrpSpPr>
            <a:grpSpLocks/>
          </p:cNvGrpSpPr>
          <p:nvPr/>
        </p:nvGrpSpPr>
        <p:grpSpPr bwMode="auto">
          <a:xfrm>
            <a:off x="1981200" y="2286000"/>
            <a:ext cx="3124200" cy="3124200"/>
            <a:chOff x="1905000" y="533400"/>
            <a:chExt cx="3124200" cy="3124200"/>
          </a:xfrm>
        </p:grpSpPr>
        <p:sp>
          <p:nvSpPr>
            <p:cNvPr id="54" name="Oval 53"/>
            <p:cNvSpPr/>
            <p:nvPr/>
          </p:nvSpPr>
          <p:spPr>
            <a:xfrm>
              <a:off x="1905000" y="533400"/>
              <a:ext cx="3124200" cy="3124200"/>
            </a:xfrm>
            <a:prstGeom prst="ellipse">
              <a:avLst/>
            </a:prstGeom>
            <a:solidFill>
              <a:srgbClr val="FF0000">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55" name="Oval 54"/>
            <p:cNvSpPr/>
            <p:nvPr/>
          </p:nvSpPr>
          <p:spPr>
            <a:xfrm flipH="1">
              <a:off x="3429000" y="2057400"/>
              <a:ext cx="79375" cy="76200"/>
            </a:xfrm>
            <a:prstGeom prst="ellipse">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grpSp>
        <p:nvGrpSpPr>
          <p:cNvPr id="31765" name="Group 55"/>
          <p:cNvGrpSpPr>
            <a:grpSpLocks/>
          </p:cNvGrpSpPr>
          <p:nvPr/>
        </p:nvGrpSpPr>
        <p:grpSpPr bwMode="auto">
          <a:xfrm>
            <a:off x="1828800" y="2514600"/>
            <a:ext cx="3124200" cy="3124200"/>
            <a:chOff x="1905000" y="533400"/>
            <a:chExt cx="3124200" cy="3124200"/>
          </a:xfrm>
        </p:grpSpPr>
        <p:sp>
          <p:nvSpPr>
            <p:cNvPr id="57" name="Oval 56"/>
            <p:cNvSpPr/>
            <p:nvPr/>
          </p:nvSpPr>
          <p:spPr>
            <a:xfrm>
              <a:off x="1905000" y="533400"/>
              <a:ext cx="3124200" cy="3124200"/>
            </a:xfrm>
            <a:prstGeom prst="ellipse">
              <a:avLst/>
            </a:prstGeom>
            <a:solidFill>
              <a:srgbClr val="FF0000">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58" name="Oval 57"/>
            <p:cNvSpPr/>
            <p:nvPr/>
          </p:nvSpPr>
          <p:spPr>
            <a:xfrm flipH="1">
              <a:off x="3429000" y="2057400"/>
              <a:ext cx="79375" cy="76200"/>
            </a:xfrm>
            <a:prstGeom prst="ellipse">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grpSp>
        <p:nvGrpSpPr>
          <p:cNvPr id="31766" name="Group 58"/>
          <p:cNvGrpSpPr>
            <a:grpSpLocks/>
          </p:cNvGrpSpPr>
          <p:nvPr/>
        </p:nvGrpSpPr>
        <p:grpSpPr bwMode="auto">
          <a:xfrm>
            <a:off x="1905000" y="2819400"/>
            <a:ext cx="3124200" cy="3124200"/>
            <a:chOff x="1905000" y="533400"/>
            <a:chExt cx="3124200" cy="3124200"/>
          </a:xfrm>
        </p:grpSpPr>
        <p:sp>
          <p:nvSpPr>
            <p:cNvPr id="60" name="Oval 59"/>
            <p:cNvSpPr/>
            <p:nvPr/>
          </p:nvSpPr>
          <p:spPr>
            <a:xfrm>
              <a:off x="1905000" y="533400"/>
              <a:ext cx="3124200" cy="3124200"/>
            </a:xfrm>
            <a:prstGeom prst="ellipse">
              <a:avLst/>
            </a:prstGeom>
            <a:solidFill>
              <a:srgbClr val="FF0000">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61" name="Oval 60"/>
            <p:cNvSpPr/>
            <p:nvPr/>
          </p:nvSpPr>
          <p:spPr>
            <a:xfrm flipH="1">
              <a:off x="3429000" y="2057400"/>
              <a:ext cx="79375" cy="76200"/>
            </a:xfrm>
            <a:prstGeom prst="ellipse">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grpSp>
        <p:nvGrpSpPr>
          <p:cNvPr id="31767" name="Group 61"/>
          <p:cNvGrpSpPr>
            <a:grpSpLocks/>
          </p:cNvGrpSpPr>
          <p:nvPr/>
        </p:nvGrpSpPr>
        <p:grpSpPr bwMode="auto">
          <a:xfrm>
            <a:off x="1676400" y="3276600"/>
            <a:ext cx="3124200" cy="3124200"/>
            <a:chOff x="1905000" y="533400"/>
            <a:chExt cx="3124200" cy="3124200"/>
          </a:xfrm>
        </p:grpSpPr>
        <p:sp>
          <p:nvSpPr>
            <p:cNvPr id="63" name="Oval 62"/>
            <p:cNvSpPr/>
            <p:nvPr/>
          </p:nvSpPr>
          <p:spPr>
            <a:xfrm>
              <a:off x="1905000" y="533400"/>
              <a:ext cx="3124200" cy="3124200"/>
            </a:xfrm>
            <a:prstGeom prst="ellipse">
              <a:avLst/>
            </a:prstGeom>
            <a:solidFill>
              <a:srgbClr val="FF0000">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64" name="Oval 63"/>
            <p:cNvSpPr/>
            <p:nvPr/>
          </p:nvSpPr>
          <p:spPr>
            <a:xfrm flipH="1">
              <a:off x="3429000" y="2057400"/>
              <a:ext cx="79375" cy="76200"/>
            </a:xfrm>
            <a:prstGeom prst="ellipse">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grpSp>
        <p:nvGrpSpPr>
          <p:cNvPr id="31768" name="Group 64"/>
          <p:cNvGrpSpPr>
            <a:grpSpLocks/>
          </p:cNvGrpSpPr>
          <p:nvPr/>
        </p:nvGrpSpPr>
        <p:grpSpPr bwMode="auto">
          <a:xfrm>
            <a:off x="2057400" y="3276600"/>
            <a:ext cx="3124200" cy="3124200"/>
            <a:chOff x="1905000" y="533400"/>
            <a:chExt cx="3124200" cy="3124200"/>
          </a:xfrm>
        </p:grpSpPr>
        <p:sp>
          <p:nvSpPr>
            <p:cNvPr id="66" name="Oval 65"/>
            <p:cNvSpPr/>
            <p:nvPr/>
          </p:nvSpPr>
          <p:spPr>
            <a:xfrm>
              <a:off x="1905000" y="533400"/>
              <a:ext cx="3124200" cy="3124200"/>
            </a:xfrm>
            <a:prstGeom prst="ellipse">
              <a:avLst/>
            </a:prstGeom>
            <a:solidFill>
              <a:srgbClr val="FF0000">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67" name="Oval 66"/>
            <p:cNvSpPr/>
            <p:nvPr/>
          </p:nvSpPr>
          <p:spPr>
            <a:xfrm flipH="1">
              <a:off x="3429000" y="2057400"/>
              <a:ext cx="79375" cy="76200"/>
            </a:xfrm>
            <a:prstGeom prst="ellipse">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grpSp>
        <p:nvGrpSpPr>
          <p:cNvPr id="31769" name="Group 67"/>
          <p:cNvGrpSpPr>
            <a:grpSpLocks/>
          </p:cNvGrpSpPr>
          <p:nvPr/>
        </p:nvGrpSpPr>
        <p:grpSpPr bwMode="auto">
          <a:xfrm>
            <a:off x="2514600" y="3733800"/>
            <a:ext cx="3124200" cy="3124200"/>
            <a:chOff x="1905000" y="533400"/>
            <a:chExt cx="3124200" cy="3124200"/>
          </a:xfrm>
        </p:grpSpPr>
        <p:sp>
          <p:nvSpPr>
            <p:cNvPr id="69" name="Oval 68"/>
            <p:cNvSpPr/>
            <p:nvPr/>
          </p:nvSpPr>
          <p:spPr>
            <a:xfrm>
              <a:off x="1905000" y="533400"/>
              <a:ext cx="3124200" cy="3124200"/>
            </a:xfrm>
            <a:prstGeom prst="ellipse">
              <a:avLst/>
            </a:prstGeom>
            <a:solidFill>
              <a:srgbClr val="FF0000">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70" name="Oval 69"/>
            <p:cNvSpPr/>
            <p:nvPr/>
          </p:nvSpPr>
          <p:spPr>
            <a:xfrm flipH="1">
              <a:off x="3429000" y="2057400"/>
              <a:ext cx="79375" cy="76200"/>
            </a:xfrm>
            <a:prstGeom prst="ellipse">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grpSp>
        <p:nvGrpSpPr>
          <p:cNvPr id="31770" name="Group 70"/>
          <p:cNvGrpSpPr>
            <a:grpSpLocks/>
          </p:cNvGrpSpPr>
          <p:nvPr/>
        </p:nvGrpSpPr>
        <p:grpSpPr bwMode="auto">
          <a:xfrm>
            <a:off x="2895600" y="3886200"/>
            <a:ext cx="3124200" cy="3124200"/>
            <a:chOff x="1905000" y="533400"/>
            <a:chExt cx="3124200" cy="3124200"/>
          </a:xfrm>
        </p:grpSpPr>
        <p:sp>
          <p:nvSpPr>
            <p:cNvPr id="72" name="Oval 71"/>
            <p:cNvSpPr/>
            <p:nvPr/>
          </p:nvSpPr>
          <p:spPr>
            <a:xfrm>
              <a:off x="1905000" y="533400"/>
              <a:ext cx="3124200" cy="3124200"/>
            </a:xfrm>
            <a:prstGeom prst="ellipse">
              <a:avLst/>
            </a:prstGeom>
            <a:solidFill>
              <a:srgbClr val="FF0000">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73" name="Oval 72"/>
            <p:cNvSpPr/>
            <p:nvPr/>
          </p:nvSpPr>
          <p:spPr>
            <a:xfrm flipH="1">
              <a:off x="3429000" y="2057400"/>
              <a:ext cx="79375" cy="76200"/>
            </a:xfrm>
            <a:prstGeom prst="ellipse">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sp>
        <p:nvSpPr>
          <p:cNvPr id="31771" name="TextBox 90"/>
          <p:cNvSpPr txBox="1">
            <a:spLocks noChangeArrowheads="1"/>
          </p:cNvSpPr>
          <p:nvPr/>
        </p:nvSpPr>
        <p:spPr bwMode="auto">
          <a:xfrm>
            <a:off x="4343400" y="5181600"/>
            <a:ext cx="1066800" cy="246063"/>
          </a:xfrm>
          <a:prstGeom prst="rect">
            <a:avLst/>
          </a:prstGeom>
          <a:noFill/>
          <a:ln w="9525">
            <a:noFill/>
            <a:miter lim="800000"/>
            <a:headEnd/>
            <a:tailEnd/>
          </a:ln>
        </p:spPr>
        <p:txBody>
          <a:bodyPr>
            <a:spAutoFit/>
          </a:bodyPr>
          <a:lstStyle/>
          <a:p>
            <a:r>
              <a:rPr lang="en-US" sz="1000" b="1"/>
              <a:t>Narathiwat</a:t>
            </a:r>
          </a:p>
        </p:txBody>
      </p:sp>
      <p:sp>
        <p:nvSpPr>
          <p:cNvPr id="31772" name="TextBox 90"/>
          <p:cNvSpPr txBox="1">
            <a:spLocks noChangeArrowheads="1"/>
          </p:cNvSpPr>
          <p:nvPr/>
        </p:nvSpPr>
        <p:spPr bwMode="auto">
          <a:xfrm>
            <a:off x="3733800" y="5029200"/>
            <a:ext cx="1066800" cy="246063"/>
          </a:xfrm>
          <a:prstGeom prst="rect">
            <a:avLst/>
          </a:prstGeom>
          <a:noFill/>
          <a:ln w="9525">
            <a:noFill/>
            <a:miter lim="800000"/>
            <a:headEnd/>
            <a:tailEnd/>
          </a:ln>
        </p:spPr>
        <p:txBody>
          <a:bodyPr>
            <a:spAutoFit/>
          </a:bodyPr>
          <a:lstStyle/>
          <a:p>
            <a:r>
              <a:rPr lang="en-US" sz="1000" b="1"/>
              <a:t>Hat Yai</a:t>
            </a:r>
          </a:p>
        </p:txBody>
      </p:sp>
      <p:sp>
        <p:nvSpPr>
          <p:cNvPr id="31773" name="TextBox 90"/>
          <p:cNvSpPr txBox="1">
            <a:spLocks noChangeArrowheads="1"/>
          </p:cNvSpPr>
          <p:nvPr/>
        </p:nvSpPr>
        <p:spPr bwMode="auto">
          <a:xfrm>
            <a:off x="3657600" y="4724400"/>
            <a:ext cx="1066800" cy="246063"/>
          </a:xfrm>
          <a:prstGeom prst="rect">
            <a:avLst/>
          </a:prstGeom>
          <a:noFill/>
          <a:ln w="9525">
            <a:noFill/>
            <a:miter lim="800000"/>
            <a:headEnd/>
            <a:tailEnd/>
          </a:ln>
        </p:spPr>
        <p:txBody>
          <a:bodyPr>
            <a:spAutoFit/>
          </a:bodyPr>
          <a:lstStyle/>
          <a:p>
            <a:r>
              <a:rPr lang="en-US" sz="1000" b="1"/>
              <a:t>Trang</a:t>
            </a:r>
          </a:p>
        </p:txBody>
      </p:sp>
      <p:sp>
        <p:nvSpPr>
          <p:cNvPr id="31774" name="TextBox 90"/>
          <p:cNvSpPr txBox="1">
            <a:spLocks noChangeArrowheads="1"/>
          </p:cNvSpPr>
          <p:nvPr/>
        </p:nvSpPr>
        <p:spPr bwMode="auto">
          <a:xfrm>
            <a:off x="2590800" y="4724400"/>
            <a:ext cx="1066800" cy="246063"/>
          </a:xfrm>
          <a:prstGeom prst="rect">
            <a:avLst/>
          </a:prstGeom>
          <a:noFill/>
          <a:ln w="9525">
            <a:noFill/>
            <a:miter lim="800000"/>
            <a:headEnd/>
            <a:tailEnd/>
          </a:ln>
        </p:spPr>
        <p:txBody>
          <a:bodyPr>
            <a:spAutoFit/>
          </a:bodyPr>
          <a:lstStyle/>
          <a:p>
            <a:r>
              <a:rPr lang="en-US" sz="1000" b="1"/>
              <a:t>Phuket</a:t>
            </a:r>
          </a:p>
        </p:txBody>
      </p:sp>
      <p:sp>
        <p:nvSpPr>
          <p:cNvPr id="31775" name="TextBox 90"/>
          <p:cNvSpPr txBox="1">
            <a:spLocks noChangeArrowheads="1"/>
          </p:cNvSpPr>
          <p:nvPr/>
        </p:nvSpPr>
        <p:spPr bwMode="auto">
          <a:xfrm>
            <a:off x="2590800" y="4267200"/>
            <a:ext cx="1066800" cy="246063"/>
          </a:xfrm>
          <a:prstGeom prst="rect">
            <a:avLst/>
          </a:prstGeom>
          <a:noFill/>
          <a:ln w="9525">
            <a:noFill/>
            <a:miter lim="800000"/>
            <a:headEnd/>
            <a:tailEnd/>
          </a:ln>
        </p:spPr>
        <p:txBody>
          <a:bodyPr>
            <a:spAutoFit/>
          </a:bodyPr>
          <a:lstStyle/>
          <a:p>
            <a:r>
              <a:rPr lang="en-US" sz="1000" b="1"/>
              <a:t>Surat Thani</a:t>
            </a:r>
          </a:p>
        </p:txBody>
      </p:sp>
      <p:sp>
        <p:nvSpPr>
          <p:cNvPr id="31776" name="TextBox 90"/>
          <p:cNvSpPr txBox="1">
            <a:spLocks noChangeArrowheads="1"/>
          </p:cNvSpPr>
          <p:nvPr/>
        </p:nvSpPr>
        <p:spPr bwMode="auto">
          <a:xfrm>
            <a:off x="3429000" y="3962400"/>
            <a:ext cx="1066800" cy="246063"/>
          </a:xfrm>
          <a:prstGeom prst="rect">
            <a:avLst/>
          </a:prstGeom>
          <a:noFill/>
          <a:ln w="9525">
            <a:noFill/>
            <a:miter lim="800000"/>
            <a:headEnd/>
            <a:tailEnd/>
          </a:ln>
        </p:spPr>
        <p:txBody>
          <a:bodyPr>
            <a:spAutoFit/>
          </a:bodyPr>
          <a:lstStyle/>
          <a:p>
            <a:r>
              <a:rPr lang="en-US" sz="1000" b="1"/>
              <a:t>Ranong</a:t>
            </a:r>
          </a:p>
        </p:txBody>
      </p:sp>
      <p:sp>
        <p:nvSpPr>
          <p:cNvPr id="31777" name="TextBox 90"/>
          <p:cNvSpPr txBox="1">
            <a:spLocks noChangeArrowheads="1"/>
          </p:cNvSpPr>
          <p:nvPr/>
        </p:nvSpPr>
        <p:spPr bwMode="auto">
          <a:xfrm>
            <a:off x="3581400" y="3733800"/>
            <a:ext cx="1066800" cy="246063"/>
          </a:xfrm>
          <a:prstGeom prst="rect">
            <a:avLst/>
          </a:prstGeom>
          <a:noFill/>
          <a:ln w="9525">
            <a:noFill/>
            <a:miter lim="800000"/>
            <a:headEnd/>
            <a:tailEnd/>
          </a:ln>
        </p:spPr>
        <p:txBody>
          <a:bodyPr>
            <a:spAutoFit/>
          </a:bodyPr>
          <a:lstStyle/>
          <a:p>
            <a:r>
              <a:rPr lang="en-US" sz="1000" b="1"/>
              <a:t>Chumphon</a:t>
            </a:r>
          </a:p>
        </p:txBody>
      </p:sp>
      <p:sp>
        <p:nvSpPr>
          <p:cNvPr id="31778" name="TextBox 90"/>
          <p:cNvSpPr txBox="1">
            <a:spLocks noChangeArrowheads="1"/>
          </p:cNvSpPr>
          <p:nvPr/>
        </p:nvSpPr>
        <p:spPr bwMode="auto">
          <a:xfrm>
            <a:off x="3124200" y="3048000"/>
            <a:ext cx="1066800" cy="246063"/>
          </a:xfrm>
          <a:prstGeom prst="rect">
            <a:avLst/>
          </a:prstGeom>
          <a:noFill/>
          <a:ln w="9525">
            <a:noFill/>
            <a:miter lim="800000"/>
            <a:headEnd/>
            <a:tailEnd/>
          </a:ln>
        </p:spPr>
        <p:txBody>
          <a:bodyPr>
            <a:spAutoFit/>
          </a:bodyPr>
          <a:lstStyle/>
          <a:p>
            <a:r>
              <a:rPr lang="en-US" sz="1000" b="1"/>
              <a:t>Hua Hin</a:t>
            </a:r>
          </a:p>
        </p:txBody>
      </p:sp>
      <p:sp>
        <p:nvSpPr>
          <p:cNvPr id="31779" name="TextBox 90"/>
          <p:cNvSpPr txBox="1">
            <a:spLocks noChangeArrowheads="1"/>
          </p:cNvSpPr>
          <p:nvPr/>
        </p:nvSpPr>
        <p:spPr bwMode="auto">
          <a:xfrm>
            <a:off x="4114800" y="2895600"/>
            <a:ext cx="609600" cy="246063"/>
          </a:xfrm>
          <a:prstGeom prst="rect">
            <a:avLst/>
          </a:prstGeom>
          <a:noFill/>
          <a:ln w="9525">
            <a:noFill/>
            <a:miter lim="800000"/>
            <a:headEnd/>
            <a:tailEnd/>
          </a:ln>
        </p:spPr>
        <p:txBody>
          <a:bodyPr>
            <a:spAutoFit/>
          </a:bodyPr>
          <a:lstStyle/>
          <a:p>
            <a:r>
              <a:rPr lang="en-US" sz="1000" b="1"/>
              <a:t>Trad</a:t>
            </a:r>
          </a:p>
        </p:txBody>
      </p:sp>
      <p:sp>
        <p:nvSpPr>
          <p:cNvPr id="31780" name="TextBox 90"/>
          <p:cNvSpPr txBox="1">
            <a:spLocks noChangeArrowheads="1"/>
          </p:cNvSpPr>
          <p:nvPr/>
        </p:nvSpPr>
        <p:spPr bwMode="auto">
          <a:xfrm>
            <a:off x="2895600" y="2667000"/>
            <a:ext cx="1066800" cy="246063"/>
          </a:xfrm>
          <a:prstGeom prst="rect">
            <a:avLst/>
          </a:prstGeom>
          <a:noFill/>
          <a:ln w="9525">
            <a:noFill/>
            <a:miter lim="800000"/>
            <a:headEnd/>
            <a:tailEnd/>
          </a:ln>
        </p:spPr>
        <p:txBody>
          <a:bodyPr>
            <a:spAutoFit/>
          </a:bodyPr>
          <a:lstStyle/>
          <a:p>
            <a:r>
              <a:rPr lang="en-US" sz="1000" b="1"/>
              <a:t>Suvarnabumi</a:t>
            </a:r>
          </a:p>
        </p:txBody>
      </p:sp>
      <p:sp>
        <p:nvSpPr>
          <p:cNvPr id="31781" name="TextBox 90"/>
          <p:cNvSpPr txBox="1">
            <a:spLocks noChangeArrowheads="1"/>
          </p:cNvSpPr>
          <p:nvPr/>
        </p:nvSpPr>
        <p:spPr bwMode="auto">
          <a:xfrm>
            <a:off x="3505200" y="2438400"/>
            <a:ext cx="1066800" cy="246063"/>
          </a:xfrm>
          <a:prstGeom prst="rect">
            <a:avLst/>
          </a:prstGeom>
          <a:noFill/>
          <a:ln w="9525">
            <a:noFill/>
            <a:miter lim="800000"/>
            <a:headEnd/>
            <a:tailEnd/>
          </a:ln>
        </p:spPr>
        <p:txBody>
          <a:bodyPr>
            <a:spAutoFit/>
          </a:bodyPr>
          <a:lstStyle/>
          <a:p>
            <a:r>
              <a:rPr lang="en-US" sz="1000" b="1"/>
              <a:t>Donmuang</a:t>
            </a:r>
          </a:p>
        </p:txBody>
      </p:sp>
      <p:sp>
        <p:nvSpPr>
          <p:cNvPr id="31782" name="TextBox 90"/>
          <p:cNvSpPr txBox="1">
            <a:spLocks noChangeArrowheads="1"/>
          </p:cNvSpPr>
          <p:nvPr/>
        </p:nvSpPr>
        <p:spPr bwMode="auto">
          <a:xfrm>
            <a:off x="3124200" y="2286000"/>
            <a:ext cx="1447800" cy="246063"/>
          </a:xfrm>
          <a:prstGeom prst="rect">
            <a:avLst/>
          </a:prstGeom>
          <a:noFill/>
          <a:ln w="9525">
            <a:noFill/>
            <a:miter lim="800000"/>
            <a:headEnd/>
            <a:tailEnd/>
          </a:ln>
        </p:spPr>
        <p:txBody>
          <a:bodyPr>
            <a:spAutoFit/>
          </a:bodyPr>
          <a:lstStyle/>
          <a:p>
            <a:r>
              <a:rPr lang="en-US" sz="1000" b="1"/>
              <a:t>Nakhon Ratchasima</a:t>
            </a:r>
          </a:p>
        </p:txBody>
      </p:sp>
      <p:sp>
        <p:nvSpPr>
          <p:cNvPr id="31783" name="TextBox 90"/>
          <p:cNvSpPr txBox="1">
            <a:spLocks noChangeArrowheads="1"/>
          </p:cNvSpPr>
          <p:nvPr/>
        </p:nvSpPr>
        <p:spPr bwMode="auto">
          <a:xfrm>
            <a:off x="4724400" y="2362200"/>
            <a:ext cx="762000" cy="246063"/>
          </a:xfrm>
          <a:prstGeom prst="rect">
            <a:avLst/>
          </a:prstGeom>
          <a:noFill/>
          <a:ln w="9525">
            <a:noFill/>
            <a:miter lim="800000"/>
            <a:headEnd/>
            <a:tailEnd/>
          </a:ln>
        </p:spPr>
        <p:txBody>
          <a:bodyPr>
            <a:spAutoFit/>
          </a:bodyPr>
          <a:lstStyle/>
          <a:p>
            <a:r>
              <a:rPr lang="en-US" sz="1000" b="1"/>
              <a:t>Buriram</a:t>
            </a:r>
          </a:p>
        </p:txBody>
      </p:sp>
      <p:sp>
        <p:nvSpPr>
          <p:cNvPr id="31784" name="TextBox 90"/>
          <p:cNvSpPr txBox="1">
            <a:spLocks noChangeArrowheads="1"/>
          </p:cNvSpPr>
          <p:nvPr/>
        </p:nvSpPr>
        <p:spPr bwMode="auto">
          <a:xfrm>
            <a:off x="5486400" y="2209800"/>
            <a:ext cx="1600200" cy="246063"/>
          </a:xfrm>
          <a:prstGeom prst="rect">
            <a:avLst/>
          </a:prstGeom>
          <a:noFill/>
          <a:ln w="9525">
            <a:noFill/>
            <a:miter lim="800000"/>
            <a:headEnd/>
            <a:tailEnd/>
          </a:ln>
        </p:spPr>
        <p:txBody>
          <a:bodyPr>
            <a:spAutoFit/>
          </a:bodyPr>
          <a:lstStyle/>
          <a:p>
            <a:r>
              <a:rPr lang="en-US" sz="1000" b="1"/>
              <a:t>Ubon Ratchathani</a:t>
            </a:r>
          </a:p>
        </p:txBody>
      </p:sp>
      <p:sp>
        <p:nvSpPr>
          <p:cNvPr id="31785" name="TextBox 90"/>
          <p:cNvSpPr txBox="1">
            <a:spLocks noChangeArrowheads="1"/>
          </p:cNvSpPr>
          <p:nvPr/>
        </p:nvSpPr>
        <p:spPr bwMode="auto">
          <a:xfrm>
            <a:off x="4572000" y="1981200"/>
            <a:ext cx="914400" cy="246063"/>
          </a:xfrm>
          <a:prstGeom prst="rect">
            <a:avLst/>
          </a:prstGeom>
          <a:noFill/>
          <a:ln w="9525">
            <a:noFill/>
            <a:miter lim="800000"/>
            <a:headEnd/>
            <a:tailEnd/>
          </a:ln>
        </p:spPr>
        <p:txBody>
          <a:bodyPr>
            <a:spAutoFit/>
          </a:bodyPr>
          <a:lstStyle/>
          <a:p>
            <a:r>
              <a:rPr lang="en-US" sz="1000" b="1"/>
              <a:t>Khon Kaen</a:t>
            </a:r>
          </a:p>
        </p:txBody>
      </p:sp>
      <p:sp>
        <p:nvSpPr>
          <p:cNvPr id="31786" name="TextBox 90"/>
          <p:cNvSpPr txBox="1">
            <a:spLocks noChangeArrowheads="1"/>
          </p:cNvSpPr>
          <p:nvPr/>
        </p:nvSpPr>
        <p:spPr bwMode="auto">
          <a:xfrm>
            <a:off x="2819400" y="1981200"/>
            <a:ext cx="1295400" cy="246063"/>
          </a:xfrm>
          <a:prstGeom prst="rect">
            <a:avLst/>
          </a:prstGeom>
          <a:noFill/>
          <a:ln w="9525">
            <a:noFill/>
            <a:miter lim="800000"/>
            <a:headEnd/>
            <a:tailEnd/>
          </a:ln>
        </p:spPr>
        <p:txBody>
          <a:bodyPr>
            <a:spAutoFit/>
          </a:bodyPr>
          <a:lstStyle/>
          <a:p>
            <a:r>
              <a:rPr lang="en-US" sz="1000" b="1"/>
              <a:t>Nakhon Sawan</a:t>
            </a:r>
          </a:p>
        </p:txBody>
      </p:sp>
      <p:sp>
        <p:nvSpPr>
          <p:cNvPr id="31787" name="TextBox 90"/>
          <p:cNvSpPr txBox="1">
            <a:spLocks noChangeArrowheads="1"/>
          </p:cNvSpPr>
          <p:nvPr/>
        </p:nvSpPr>
        <p:spPr bwMode="auto">
          <a:xfrm>
            <a:off x="3048000" y="1676400"/>
            <a:ext cx="1295400" cy="246063"/>
          </a:xfrm>
          <a:prstGeom prst="rect">
            <a:avLst/>
          </a:prstGeom>
          <a:noFill/>
          <a:ln w="9525">
            <a:noFill/>
            <a:miter lim="800000"/>
            <a:headEnd/>
            <a:tailEnd/>
          </a:ln>
        </p:spPr>
        <p:txBody>
          <a:bodyPr>
            <a:spAutoFit/>
          </a:bodyPr>
          <a:lstStyle/>
          <a:p>
            <a:r>
              <a:rPr lang="en-US" sz="1000" b="1"/>
              <a:t>Phitsanulek</a:t>
            </a:r>
          </a:p>
        </p:txBody>
      </p:sp>
      <p:sp>
        <p:nvSpPr>
          <p:cNvPr id="31788" name="TextBox 90"/>
          <p:cNvSpPr txBox="1">
            <a:spLocks noChangeArrowheads="1"/>
          </p:cNvSpPr>
          <p:nvPr/>
        </p:nvSpPr>
        <p:spPr bwMode="auto">
          <a:xfrm>
            <a:off x="4343400" y="1143000"/>
            <a:ext cx="1295400" cy="246063"/>
          </a:xfrm>
          <a:prstGeom prst="rect">
            <a:avLst/>
          </a:prstGeom>
          <a:noFill/>
          <a:ln w="9525">
            <a:noFill/>
            <a:miter lim="800000"/>
            <a:headEnd/>
            <a:tailEnd/>
          </a:ln>
        </p:spPr>
        <p:txBody>
          <a:bodyPr>
            <a:spAutoFit/>
          </a:bodyPr>
          <a:lstStyle/>
          <a:p>
            <a:r>
              <a:rPr lang="en-US" sz="1000" b="1"/>
              <a:t>Ubon Thani</a:t>
            </a:r>
          </a:p>
        </p:txBody>
      </p:sp>
      <p:sp>
        <p:nvSpPr>
          <p:cNvPr id="31789" name="TextBox 91"/>
          <p:cNvSpPr txBox="1">
            <a:spLocks noChangeArrowheads="1"/>
          </p:cNvSpPr>
          <p:nvPr/>
        </p:nvSpPr>
        <p:spPr bwMode="auto">
          <a:xfrm>
            <a:off x="4343400" y="1676400"/>
            <a:ext cx="1295400" cy="246063"/>
          </a:xfrm>
          <a:prstGeom prst="rect">
            <a:avLst/>
          </a:prstGeom>
          <a:noFill/>
          <a:ln w="9525">
            <a:noFill/>
            <a:miter lim="800000"/>
            <a:headEnd/>
            <a:tailEnd/>
          </a:ln>
        </p:spPr>
        <p:txBody>
          <a:bodyPr>
            <a:spAutoFit/>
          </a:bodyPr>
          <a:lstStyle/>
          <a:p>
            <a:r>
              <a:rPr lang="en-US" sz="1000" b="1"/>
              <a:t>Sakhon Nakhoh</a:t>
            </a:r>
          </a:p>
        </p:txBody>
      </p:sp>
      <p:sp>
        <p:nvSpPr>
          <p:cNvPr id="31790" name="TextBox 92"/>
          <p:cNvSpPr txBox="1">
            <a:spLocks noChangeArrowheads="1"/>
          </p:cNvSpPr>
          <p:nvPr/>
        </p:nvSpPr>
        <p:spPr bwMode="auto">
          <a:xfrm>
            <a:off x="2667000" y="1066800"/>
            <a:ext cx="1295400" cy="246063"/>
          </a:xfrm>
          <a:prstGeom prst="rect">
            <a:avLst/>
          </a:prstGeom>
          <a:noFill/>
          <a:ln w="9525">
            <a:noFill/>
            <a:miter lim="800000"/>
            <a:headEnd/>
            <a:tailEnd/>
          </a:ln>
        </p:spPr>
        <p:txBody>
          <a:bodyPr>
            <a:spAutoFit/>
          </a:bodyPr>
          <a:lstStyle/>
          <a:p>
            <a:r>
              <a:rPr lang="en-US" sz="1000" b="1"/>
              <a:t>Doi Inthanon</a:t>
            </a:r>
          </a:p>
        </p:txBody>
      </p:sp>
      <p:sp>
        <p:nvSpPr>
          <p:cNvPr id="31791" name="TextBox 93"/>
          <p:cNvSpPr txBox="1">
            <a:spLocks noChangeArrowheads="1"/>
          </p:cNvSpPr>
          <p:nvPr/>
        </p:nvSpPr>
        <p:spPr bwMode="auto">
          <a:xfrm>
            <a:off x="2438400" y="762000"/>
            <a:ext cx="1295400" cy="246063"/>
          </a:xfrm>
          <a:prstGeom prst="rect">
            <a:avLst/>
          </a:prstGeom>
          <a:noFill/>
          <a:ln w="9525">
            <a:noFill/>
            <a:miter lim="800000"/>
            <a:headEnd/>
            <a:tailEnd/>
          </a:ln>
        </p:spPr>
        <p:txBody>
          <a:bodyPr>
            <a:spAutoFit/>
          </a:bodyPr>
          <a:lstStyle/>
          <a:p>
            <a:r>
              <a:rPr lang="en-US" sz="1000" b="1"/>
              <a:t>Chiang Mai</a:t>
            </a:r>
          </a:p>
        </p:txBody>
      </p:sp>
      <p:sp>
        <p:nvSpPr>
          <p:cNvPr id="31792" name="TextBox 94"/>
          <p:cNvSpPr txBox="1">
            <a:spLocks noChangeArrowheads="1"/>
          </p:cNvSpPr>
          <p:nvPr/>
        </p:nvSpPr>
        <p:spPr bwMode="auto">
          <a:xfrm>
            <a:off x="3429000" y="533400"/>
            <a:ext cx="1295400" cy="246063"/>
          </a:xfrm>
          <a:prstGeom prst="rect">
            <a:avLst/>
          </a:prstGeom>
          <a:noFill/>
          <a:ln w="9525">
            <a:noFill/>
            <a:miter lim="800000"/>
            <a:headEnd/>
            <a:tailEnd/>
          </a:ln>
        </p:spPr>
        <p:txBody>
          <a:bodyPr>
            <a:spAutoFit/>
          </a:bodyPr>
          <a:lstStyle/>
          <a:p>
            <a:r>
              <a:rPr lang="en-US" sz="1000" b="1"/>
              <a:t>Chiang Mai</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United States of America</a:t>
            </a:r>
          </a:p>
        </p:txBody>
      </p:sp>
      <p:sp>
        <p:nvSpPr>
          <p:cNvPr id="32771" name="Content Placeholder 2"/>
          <p:cNvSpPr>
            <a:spLocks noGrp="1"/>
          </p:cNvSpPr>
          <p:nvPr>
            <p:ph idx="1"/>
          </p:nvPr>
        </p:nvSpPr>
        <p:spPr>
          <a:xfrm>
            <a:off x="457200" y="1143000"/>
            <a:ext cx="8229600" cy="4824413"/>
          </a:xfrm>
        </p:spPr>
        <p:txBody>
          <a:bodyPr/>
          <a:lstStyle/>
          <a:p>
            <a:r>
              <a:rPr lang="en-US" sz="2400" dirty="0" smtClean="0"/>
              <a:t>Ground</a:t>
            </a:r>
            <a:r>
              <a:rPr lang="en-US" dirty="0" smtClean="0"/>
              <a:t> </a:t>
            </a:r>
            <a:r>
              <a:rPr lang="en-US" sz="2400" dirty="0" smtClean="0"/>
              <a:t>Stations</a:t>
            </a:r>
          </a:p>
          <a:p>
            <a:pPr lvl="1"/>
            <a:r>
              <a:rPr lang="en-US" sz="2000" dirty="0" smtClean="0"/>
              <a:t>Deployment of nearly 800 sites is under way</a:t>
            </a:r>
          </a:p>
          <a:p>
            <a:pPr lvl="1"/>
            <a:r>
              <a:rPr lang="en-US" sz="2000" dirty="0" smtClean="0"/>
              <a:t>Upgrades for the 4 US ATM systems with 1 in operational now.</a:t>
            </a:r>
          </a:p>
          <a:p>
            <a:r>
              <a:rPr lang="en-US" sz="2400" dirty="0" smtClean="0"/>
              <a:t>ADS-B</a:t>
            </a:r>
            <a:r>
              <a:rPr lang="en-US" dirty="0" smtClean="0"/>
              <a:t> </a:t>
            </a:r>
            <a:r>
              <a:rPr lang="en-US" sz="2400" dirty="0" smtClean="0"/>
              <a:t>out</a:t>
            </a:r>
          </a:p>
          <a:p>
            <a:pPr lvl="1"/>
            <a:r>
              <a:rPr lang="en-US" sz="2000" dirty="0" smtClean="0"/>
              <a:t>Final Rule published in May 2010</a:t>
            </a:r>
          </a:p>
          <a:p>
            <a:pPr lvl="1"/>
            <a:r>
              <a:rPr lang="en-US" sz="2000" dirty="0" smtClean="0"/>
              <a:t>In general, </a:t>
            </a:r>
            <a:r>
              <a:rPr lang="en-US" sz="2000" dirty="0" err="1" smtClean="0"/>
              <a:t>whereever</a:t>
            </a:r>
            <a:r>
              <a:rPr lang="en-US" sz="2000" dirty="0" smtClean="0"/>
              <a:t> an SSR transponder is required today, ADS-B out will be required in 2020.</a:t>
            </a:r>
          </a:p>
          <a:p>
            <a:r>
              <a:rPr lang="en-US" sz="2400" dirty="0" smtClean="0"/>
              <a:t>ADS-B in (validation projects)</a:t>
            </a:r>
          </a:p>
          <a:p>
            <a:pPr lvl="1"/>
            <a:r>
              <a:rPr lang="en-US" sz="2000" dirty="0" smtClean="0"/>
              <a:t>In trail procedures</a:t>
            </a:r>
          </a:p>
          <a:p>
            <a:pPr lvl="1"/>
            <a:r>
              <a:rPr lang="en-US" sz="2000" dirty="0" smtClean="0"/>
              <a:t>Visual separation on approach</a:t>
            </a:r>
          </a:p>
          <a:p>
            <a:pPr lvl="1"/>
            <a:r>
              <a:rPr lang="en-US" sz="2000" dirty="0" smtClean="0"/>
              <a:t>Traffic situational awareness on airport surface</a:t>
            </a:r>
          </a:p>
          <a:p>
            <a:pPr lvl="1"/>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US" smtClean="0"/>
          </a:p>
        </p:txBody>
      </p:sp>
      <p:sp>
        <p:nvSpPr>
          <p:cNvPr id="33795" name="Content Placeholder 2"/>
          <p:cNvSpPr>
            <a:spLocks noGrp="1"/>
          </p:cNvSpPr>
          <p:nvPr>
            <p:ph idx="1"/>
          </p:nvPr>
        </p:nvSpPr>
        <p:spPr/>
        <p:txBody>
          <a:bodyPr/>
          <a:lstStyle/>
          <a:p>
            <a:endParaRPr lang="en-US" smtClean="0"/>
          </a:p>
        </p:txBody>
      </p:sp>
      <p:pic>
        <p:nvPicPr>
          <p:cNvPr id="33796" name="Picture 2"/>
          <p:cNvPicPr>
            <a:picLocks noChangeAspect="1" noChangeArrowheads="1"/>
          </p:cNvPicPr>
          <p:nvPr/>
        </p:nvPicPr>
        <p:blipFill>
          <a:blip r:embed="rId2" cstate="print"/>
          <a:srcRect/>
          <a:stretch>
            <a:fillRect/>
          </a:stretch>
        </p:blipFill>
        <p:spPr bwMode="auto">
          <a:xfrm>
            <a:off x="0" y="1219200"/>
            <a:ext cx="9144000" cy="4510088"/>
          </a:xfrm>
          <a:prstGeom prst="rect">
            <a:avLst/>
          </a:prstGeom>
          <a:noFill/>
          <a:ln w="9525">
            <a:noFill/>
            <a:miter lim="800000"/>
            <a:headEnd/>
            <a:tailEnd/>
          </a:ln>
        </p:spPr>
      </p:pic>
      <p:sp>
        <p:nvSpPr>
          <p:cNvPr id="33797" name="TextBox 4"/>
          <p:cNvSpPr txBox="1">
            <a:spLocks noChangeArrowheads="1"/>
          </p:cNvSpPr>
          <p:nvPr/>
        </p:nvSpPr>
        <p:spPr bwMode="auto">
          <a:xfrm>
            <a:off x="228600" y="5791200"/>
            <a:ext cx="4724400" cy="369888"/>
          </a:xfrm>
          <a:prstGeom prst="rect">
            <a:avLst/>
          </a:prstGeom>
          <a:noFill/>
          <a:ln w="9525">
            <a:noFill/>
            <a:miter lim="800000"/>
            <a:headEnd/>
            <a:tailEnd/>
          </a:ln>
        </p:spPr>
        <p:txBody>
          <a:bodyPr>
            <a:spAutoFit/>
          </a:bodyPr>
          <a:lstStyle/>
          <a:p>
            <a:r>
              <a:rPr lang="en-US"/>
              <a:t>Picture obtained from Air Services Australia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Viet Nam</a:t>
            </a:r>
          </a:p>
        </p:txBody>
      </p:sp>
      <p:sp>
        <p:nvSpPr>
          <p:cNvPr id="34819" name="Content Placeholder 2"/>
          <p:cNvSpPr>
            <a:spLocks noGrp="1"/>
          </p:cNvSpPr>
          <p:nvPr>
            <p:ph idx="1"/>
          </p:nvPr>
        </p:nvSpPr>
        <p:spPr>
          <a:xfrm>
            <a:off x="457200" y="1347787"/>
            <a:ext cx="8229600" cy="4824413"/>
          </a:xfrm>
        </p:spPr>
        <p:txBody>
          <a:bodyPr/>
          <a:lstStyle/>
          <a:p>
            <a:r>
              <a:rPr lang="en-US" dirty="0" smtClean="0"/>
              <a:t>Plan to install ADS-B station at Con Son by 2011</a:t>
            </a:r>
          </a:p>
          <a:p>
            <a:r>
              <a:rPr lang="en-US" dirty="0" smtClean="0"/>
              <a:t>Plan to install two ADS-B stations in the Eastern part of Ho Chi Minh FIR</a:t>
            </a:r>
          </a:p>
          <a:p>
            <a:r>
              <a:rPr lang="en-US" dirty="0" smtClean="0"/>
              <a:t>Plan to upgrade ATM system in Ho Chi Minh to integrate with ADS-B</a:t>
            </a:r>
          </a:p>
          <a:p>
            <a:r>
              <a:rPr lang="en-US" dirty="0" smtClean="0"/>
              <a:t>Plan to install new ATM system with ADS-B processing capability in Ha </a:t>
            </a:r>
            <a:r>
              <a:rPr lang="en-US" dirty="0" err="1" smtClean="0"/>
              <a:t>Noi</a:t>
            </a:r>
            <a:r>
              <a:rPr lang="en-US" dirty="0" smtClean="0"/>
              <a:t> </a:t>
            </a:r>
          </a:p>
        </p:txBody>
      </p:sp>
      <p:sp>
        <p:nvSpPr>
          <p:cNvPr id="34820" name="TextBox 3"/>
          <p:cNvSpPr txBox="1">
            <a:spLocks noChangeArrowheads="1"/>
          </p:cNvSpPr>
          <p:nvPr/>
        </p:nvSpPr>
        <p:spPr bwMode="auto">
          <a:xfrm>
            <a:off x="0" y="6488668"/>
            <a:ext cx="3724096" cy="369332"/>
          </a:xfrm>
          <a:prstGeom prst="rect">
            <a:avLst/>
          </a:prstGeom>
          <a:noFill/>
          <a:ln w="9525">
            <a:noFill/>
            <a:miter lim="800000"/>
            <a:headEnd/>
            <a:tailEnd/>
          </a:ln>
        </p:spPr>
        <p:txBody>
          <a:bodyPr wrap="none">
            <a:spAutoFit/>
          </a:bodyPr>
          <a:lstStyle/>
          <a:p>
            <a:r>
              <a:rPr lang="en-US" dirty="0"/>
              <a:t>Information </a:t>
            </a:r>
            <a:r>
              <a:rPr lang="en-US" dirty="0" smtClean="0"/>
              <a:t>correct as of Dec 2010</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143000"/>
            <a:ext cx="8229600" cy="4824413"/>
          </a:xfrm>
        </p:spPr>
        <p:txBody>
          <a:bodyPr/>
          <a:lstStyle/>
          <a:p>
            <a:r>
              <a:rPr lang="en-US" dirty="0" smtClean="0"/>
              <a:t>Aircraft to Aircraft Surveillance Applications</a:t>
            </a:r>
          </a:p>
          <a:p>
            <a:pPr lvl="1"/>
            <a:r>
              <a:rPr lang="en-US" dirty="0" smtClean="0"/>
              <a:t>Enhance traffic situational awareness on the airport surface</a:t>
            </a:r>
          </a:p>
          <a:p>
            <a:pPr lvl="1"/>
            <a:r>
              <a:rPr lang="en-US" dirty="0" smtClean="0"/>
              <a:t>Enhance visual separation on approach</a:t>
            </a:r>
          </a:p>
          <a:p>
            <a:pPr lvl="1"/>
            <a:r>
              <a:rPr lang="en-US" dirty="0" smtClean="0"/>
              <a:t>In trail procedures in oceanic airspace</a:t>
            </a:r>
          </a:p>
          <a:p>
            <a:pPr lvl="1"/>
            <a:r>
              <a:rPr lang="en-US" dirty="0" smtClean="0"/>
              <a:t>Enhance traffic situational awareness during flight operations</a:t>
            </a:r>
          </a:p>
          <a:p>
            <a:pPr lvl="1"/>
            <a:r>
              <a:rPr lang="en-US" dirty="0" smtClean="0"/>
              <a:t>Enhance sequencing operations </a:t>
            </a:r>
          </a:p>
        </p:txBody>
      </p:sp>
      <p:sp>
        <p:nvSpPr>
          <p:cNvPr id="4099" name="Title 1"/>
          <p:cNvSpPr>
            <a:spLocks noGrp="1"/>
          </p:cNvSpPr>
          <p:nvPr>
            <p:ph type="title"/>
          </p:nvPr>
        </p:nvSpPr>
        <p:spPr/>
        <p:txBody>
          <a:bodyPr/>
          <a:lstStyle/>
          <a:p>
            <a:r>
              <a:rPr lang="en-US" smtClean="0"/>
              <a:t>Applications for ADS-B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2" descr="ATE_FIR"/>
          <p:cNvPicPr>
            <a:picLocks noChangeAspect="1" noChangeArrowheads="1"/>
          </p:cNvPicPr>
          <p:nvPr/>
        </p:nvPicPr>
        <p:blipFill>
          <a:blip r:embed="rId2" cstate="print"/>
          <a:srcRect/>
          <a:stretch>
            <a:fillRect/>
          </a:stretch>
        </p:blipFill>
        <p:spPr bwMode="auto">
          <a:xfrm>
            <a:off x="0" y="20638"/>
            <a:ext cx="9144000" cy="6456362"/>
          </a:xfrm>
          <a:prstGeom prst="rect">
            <a:avLst/>
          </a:prstGeom>
          <a:noFill/>
          <a:ln w="9525">
            <a:noFill/>
            <a:miter lim="800000"/>
            <a:headEnd/>
            <a:tailEnd/>
          </a:ln>
        </p:spPr>
      </p:pic>
      <p:grpSp>
        <p:nvGrpSpPr>
          <p:cNvPr id="2" name="Group 123"/>
          <p:cNvGrpSpPr>
            <a:grpSpLocks/>
          </p:cNvGrpSpPr>
          <p:nvPr/>
        </p:nvGrpSpPr>
        <p:grpSpPr bwMode="auto">
          <a:xfrm>
            <a:off x="2962275" y="1577975"/>
            <a:ext cx="1174750" cy="1179513"/>
            <a:chOff x="1634" y="1652"/>
            <a:chExt cx="739" cy="743"/>
          </a:xfrm>
          <a:solidFill>
            <a:srgbClr val="FF0000">
              <a:alpha val="20000"/>
            </a:srgbClr>
          </a:solidFill>
        </p:grpSpPr>
        <p:sp>
          <p:nvSpPr>
            <p:cNvPr id="6" name="Freeform 12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cap="flat">
              <a:solidFill>
                <a:srgbClr val="000080"/>
              </a:solidFill>
              <a:prstDash val="dash"/>
              <a:round/>
              <a:headEnd/>
              <a:tailEnd/>
            </a:ln>
          </p:spPr>
          <p:txBody>
            <a:bodyPr/>
            <a:lstStyle/>
            <a:p>
              <a:pPr>
                <a:defRPr/>
              </a:pPr>
              <a:endParaRPr lang="en-US"/>
            </a:p>
          </p:txBody>
        </p:sp>
        <p:sp>
          <p:nvSpPr>
            <p:cNvPr id="7" name="Oval 125"/>
            <p:cNvSpPr>
              <a:spLocks noChangeArrowheads="1"/>
            </p:cNvSpPr>
            <p:nvPr/>
          </p:nvSpPr>
          <p:spPr bwMode="auto">
            <a:xfrm>
              <a:off x="1986" y="2007"/>
              <a:ext cx="34" cy="35"/>
            </a:xfrm>
            <a:prstGeom prst="ellipse">
              <a:avLst/>
            </a:prstGeom>
            <a:grpFill/>
            <a:ln w="11176">
              <a:solidFill>
                <a:srgbClr val="FF0000"/>
              </a:solidFill>
              <a:round/>
              <a:headEnd/>
              <a:tailEnd/>
            </a:ln>
          </p:spPr>
          <p:txBody>
            <a:bodyPr/>
            <a:lstStyle/>
            <a:p>
              <a:pPr>
                <a:defRPr/>
              </a:pPr>
              <a:endParaRPr lang="en-US"/>
            </a:p>
          </p:txBody>
        </p:sp>
      </p:grpSp>
      <p:sp>
        <p:nvSpPr>
          <p:cNvPr id="35846" name="Text Box 120"/>
          <p:cNvSpPr txBox="1">
            <a:spLocks noChangeArrowheads="1"/>
          </p:cNvSpPr>
          <p:nvPr/>
        </p:nvSpPr>
        <p:spPr bwMode="auto">
          <a:xfrm>
            <a:off x="3124200" y="2176463"/>
            <a:ext cx="1219200" cy="219075"/>
          </a:xfrm>
          <a:prstGeom prst="rect">
            <a:avLst/>
          </a:prstGeom>
          <a:noFill/>
          <a:ln w="9525">
            <a:noFill/>
            <a:miter lim="800000"/>
            <a:headEnd/>
            <a:tailEnd/>
          </a:ln>
        </p:spPr>
        <p:txBody>
          <a:bodyPr lIns="65294" tIns="32648" rIns="65294" bIns="32648">
            <a:spAutoFit/>
          </a:bodyPr>
          <a:lstStyle/>
          <a:p>
            <a:pPr defTabSz="912813">
              <a:spcBef>
                <a:spcPct val="50000"/>
              </a:spcBef>
            </a:pPr>
            <a:r>
              <a:rPr lang="en-US" sz="1000" b="1"/>
              <a:t>Con Son Island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Equipage on Singapore Registered Operators</a:t>
            </a:r>
          </a:p>
        </p:txBody>
      </p:sp>
      <p:sp>
        <p:nvSpPr>
          <p:cNvPr id="37891" name="Content Placeholder 2"/>
          <p:cNvSpPr>
            <a:spLocks noGrp="1"/>
          </p:cNvSpPr>
          <p:nvPr>
            <p:ph idx="1"/>
          </p:nvPr>
        </p:nvSpPr>
        <p:spPr/>
        <p:txBody>
          <a:bodyPr/>
          <a:lstStyle/>
          <a:p>
            <a:r>
              <a:rPr lang="en-US" dirty="0" smtClean="0"/>
              <a:t>Survey was made with the Singapore registered operators.</a:t>
            </a:r>
          </a:p>
          <a:p>
            <a:r>
              <a:rPr lang="en-US" dirty="0" smtClean="0"/>
              <a:t>Results of the survey are shown in the following slides.</a:t>
            </a:r>
          </a:p>
          <a:p>
            <a:r>
              <a:rPr lang="en-US" dirty="0" smtClean="0"/>
              <a:t>Information is purely based on declaration by operators and should not be construed as Flight Operations Approval.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1066800"/>
          <a:ext cx="6096000" cy="2868930"/>
        </p:xfrm>
        <a:graphic>
          <a:graphicData uri="http://schemas.openxmlformats.org/drawingml/2006/table">
            <a:tbl>
              <a:tblPr/>
              <a:tblGrid>
                <a:gridCol w="1524000"/>
                <a:gridCol w="1524000"/>
                <a:gridCol w="1524000"/>
                <a:gridCol w="15240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Arial" charset="0"/>
                        </a:rPr>
                        <a:t>Singapore Airlines*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Aircraft Type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No of Aircrafts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ADS-B fitted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A330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A345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A380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B747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B777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74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74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38954" name="Title 2"/>
          <p:cNvSpPr>
            <a:spLocks noGrp="1"/>
          </p:cNvSpPr>
          <p:nvPr>
            <p:ph type="title"/>
          </p:nvPr>
        </p:nvSpPr>
        <p:spPr>
          <a:xfrm>
            <a:off x="381000" y="198437"/>
            <a:ext cx="8229600" cy="792163"/>
          </a:xfrm>
        </p:spPr>
        <p:txBody>
          <a:bodyPr/>
          <a:lstStyle/>
          <a:p>
            <a:r>
              <a:rPr lang="en-US" dirty="0" smtClean="0"/>
              <a:t>ADS-B equipage</a:t>
            </a:r>
          </a:p>
        </p:txBody>
      </p:sp>
      <p:pic>
        <p:nvPicPr>
          <p:cNvPr id="38955" name="Picture 10" descr="9214a66287494c0e.jpg"/>
          <p:cNvPicPr>
            <a:picLocks noChangeAspect="1"/>
          </p:cNvPicPr>
          <p:nvPr/>
        </p:nvPicPr>
        <p:blipFill>
          <a:blip r:embed="rId2" cstate="print"/>
          <a:srcRect/>
          <a:stretch>
            <a:fillRect/>
          </a:stretch>
        </p:blipFill>
        <p:spPr bwMode="auto">
          <a:xfrm>
            <a:off x="6586538" y="1219200"/>
            <a:ext cx="2100262" cy="2009775"/>
          </a:xfrm>
          <a:prstGeom prst="rect">
            <a:avLst/>
          </a:prstGeom>
          <a:noFill/>
          <a:ln w="9525">
            <a:noFill/>
            <a:miter lim="800000"/>
            <a:headEnd/>
            <a:tailEnd/>
          </a:ln>
        </p:spPr>
      </p:pic>
      <p:graphicFrame>
        <p:nvGraphicFramePr>
          <p:cNvPr id="7" name="Table 6"/>
          <p:cNvGraphicFramePr>
            <a:graphicFrameLocks noGrp="1"/>
          </p:cNvGraphicFramePr>
          <p:nvPr/>
        </p:nvGraphicFramePr>
        <p:xfrm>
          <a:off x="381000" y="4191000"/>
          <a:ext cx="6096000" cy="1383030"/>
        </p:xfrm>
        <a:graphic>
          <a:graphicData uri="http://schemas.openxmlformats.org/drawingml/2006/table">
            <a:tbl>
              <a:tblPr/>
              <a:tblGrid>
                <a:gridCol w="1524000"/>
                <a:gridCol w="1524000"/>
                <a:gridCol w="1524000"/>
                <a:gridCol w="15240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Singapore Airlines Cargo**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Aircraft Type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No of Aircrafts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ADS-B fitted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B744F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pic>
        <p:nvPicPr>
          <p:cNvPr id="38976" name="Picture 6" descr="1ab69f9298146522.jpg"/>
          <p:cNvPicPr>
            <a:picLocks noChangeAspect="1"/>
          </p:cNvPicPr>
          <p:nvPr/>
        </p:nvPicPr>
        <p:blipFill>
          <a:blip r:embed="rId3" cstate="print"/>
          <a:srcRect/>
          <a:stretch>
            <a:fillRect/>
          </a:stretch>
        </p:blipFill>
        <p:spPr bwMode="auto">
          <a:xfrm>
            <a:off x="6499225" y="4343400"/>
            <a:ext cx="2568575" cy="533400"/>
          </a:xfrm>
          <a:prstGeom prst="rect">
            <a:avLst/>
          </a:prstGeom>
          <a:noFill/>
          <a:ln w="9525">
            <a:noFill/>
            <a:miter lim="800000"/>
            <a:headEnd/>
            <a:tailEnd/>
          </a:ln>
        </p:spPr>
      </p:pic>
      <p:sp>
        <p:nvSpPr>
          <p:cNvPr id="38977" name="TextBox 7"/>
          <p:cNvSpPr txBox="1">
            <a:spLocks noChangeArrowheads="1"/>
          </p:cNvSpPr>
          <p:nvPr/>
        </p:nvSpPr>
        <p:spPr bwMode="auto">
          <a:xfrm>
            <a:off x="0" y="6211669"/>
            <a:ext cx="4339714" cy="646331"/>
          </a:xfrm>
          <a:prstGeom prst="rect">
            <a:avLst/>
          </a:prstGeom>
          <a:noFill/>
          <a:ln w="9525">
            <a:noFill/>
            <a:miter lim="800000"/>
            <a:headEnd/>
            <a:tailEnd/>
          </a:ln>
        </p:spPr>
        <p:txBody>
          <a:bodyPr wrap="none">
            <a:spAutoFit/>
          </a:bodyPr>
          <a:lstStyle/>
          <a:p>
            <a:r>
              <a:rPr lang="en-US" dirty="0" smtClean="0"/>
              <a:t>* Information correct as of </a:t>
            </a:r>
            <a:r>
              <a:rPr lang="en-US" dirty="0"/>
              <a:t>13 Aug 2010</a:t>
            </a:r>
          </a:p>
          <a:p>
            <a:r>
              <a:rPr lang="en-US" dirty="0" smtClean="0"/>
              <a:t>**Information correct as of </a:t>
            </a:r>
            <a:r>
              <a:rPr lang="en-US" dirty="0"/>
              <a:t>18 Aug 2010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a:xfrm>
            <a:off x="381000" y="198437"/>
            <a:ext cx="8229600" cy="792163"/>
          </a:xfrm>
        </p:spPr>
        <p:txBody>
          <a:bodyPr/>
          <a:lstStyle/>
          <a:p>
            <a:r>
              <a:rPr lang="en-US" dirty="0" smtClean="0"/>
              <a:t>ADS-B equipage</a:t>
            </a:r>
          </a:p>
        </p:txBody>
      </p:sp>
      <p:graphicFrame>
        <p:nvGraphicFramePr>
          <p:cNvPr id="12" name="Table 11"/>
          <p:cNvGraphicFramePr>
            <a:graphicFrameLocks noGrp="1"/>
          </p:cNvGraphicFramePr>
          <p:nvPr/>
        </p:nvGraphicFramePr>
        <p:xfrm>
          <a:off x="381000" y="3341370"/>
          <a:ext cx="6096000" cy="1383030"/>
        </p:xfrm>
        <a:graphic>
          <a:graphicData uri="http://schemas.openxmlformats.org/drawingml/2006/table">
            <a:tbl>
              <a:tblPr/>
              <a:tblGrid>
                <a:gridCol w="1524000"/>
                <a:gridCol w="1524000"/>
                <a:gridCol w="1524000"/>
                <a:gridCol w="15240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Jetstar**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Aircraft Type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No of Aircrafts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ADS-B fitted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A320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83%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graphicFrame>
        <p:nvGraphicFramePr>
          <p:cNvPr id="7" name="Table 6"/>
          <p:cNvGraphicFramePr>
            <a:graphicFrameLocks noGrp="1"/>
          </p:cNvGraphicFramePr>
          <p:nvPr/>
        </p:nvGraphicFramePr>
        <p:xfrm>
          <a:off x="381000" y="1143000"/>
          <a:ext cx="6096000" cy="1754505"/>
        </p:xfrm>
        <a:graphic>
          <a:graphicData uri="http://schemas.openxmlformats.org/drawingml/2006/table">
            <a:tbl>
              <a:tblPr/>
              <a:tblGrid>
                <a:gridCol w="1524000"/>
                <a:gridCol w="1524000"/>
                <a:gridCol w="1524000"/>
                <a:gridCol w="15240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Silkair*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Aircraft Type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No of Aircrafts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ADS-B fitted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A319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27%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A320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33%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39984" name="Picture 85" descr="_1_059DD4C8059DD2A00015A3CA48257788"/>
          <p:cNvPicPr>
            <a:picLocks noChangeAspect="1" noChangeArrowheads="1"/>
          </p:cNvPicPr>
          <p:nvPr/>
        </p:nvPicPr>
        <p:blipFill>
          <a:blip r:embed="rId2" cstate="print"/>
          <a:srcRect/>
          <a:stretch>
            <a:fillRect/>
          </a:stretch>
        </p:blipFill>
        <p:spPr bwMode="auto">
          <a:xfrm>
            <a:off x="6629400" y="1295400"/>
            <a:ext cx="2112963" cy="838200"/>
          </a:xfrm>
          <a:prstGeom prst="rect">
            <a:avLst/>
          </a:prstGeom>
          <a:noFill/>
          <a:ln w="9525">
            <a:noFill/>
            <a:miter lim="800000"/>
            <a:headEnd/>
            <a:tailEnd/>
          </a:ln>
        </p:spPr>
      </p:pic>
      <p:sp>
        <p:nvSpPr>
          <p:cNvPr id="39985" name="TextBox 7"/>
          <p:cNvSpPr txBox="1">
            <a:spLocks noChangeArrowheads="1"/>
          </p:cNvSpPr>
          <p:nvPr/>
        </p:nvSpPr>
        <p:spPr bwMode="auto">
          <a:xfrm>
            <a:off x="0" y="6211669"/>
            <a:ext cx="4168642" cy="646331"/>
          </a:xfrm>
          <a:prstGeom prst="rect">
            <a:avLst/>
          </a:prstGeom>
          <a:noFill/>
          <a:ln w="9525">
            <a:noFill/>
            <a:miter lim="800000"/>
            <a:headEnd/>
            <a:tailEnd/>
          </a:ln>
        </p:spPr>
        <p:txBody>
          <a:bodyPr wrap="none">
            <a:spAutoFit/>
          </a:bodyPr>
          <a:lstStyle/>
          <a:p>
            <a:r>
              <a:rPr lang="en-US" dirty="0" smtClean="0"/>
              <a:t>*Information correct as of </a:t>
            </a:r>
            <a:r>
              <a:rPr lang="en-US" dirty="0"/>
              <a:t>2 Sep 2010</a:t>
            </a:r>
          </a:p>
          <a:p>
            <a:r>
              <a:rPr lang="en-US" dirty="0" smtClean="0"/>
              <a:t>**Information correct as of 12 </a:t>
            </a:r>
            <a:r>
              <a:rPr lang="en-US" dirty="0"/>
              <a:t>Jan 2011</a:t>
            </a:r>
          </a:p>
        </p:txBody>
      </p:sp>
      <p:pic>
        <p:nvPicPr>
          <p:cNvPr id="39986" name="Picture 7" descr="JSA_small.JPG"/>
          <p:cNvPicPr>
            <a:picLocks noChangeAspect="1"/>
          </p:cNvPicPr>
          <p:nvPr/>
        </p:nvPicPr>
        <p:blipFill>
          <a:blip r:embed="rId3" cstate="print"/>
          <a:srcRect/>
          <a:stretch>
            <a:fillRect/>
          </a:stretch>
        </p:blipFill>
        <p:spPr bwMode="auto">
          <a:xfrm>
            <a:off x="6477000" y="3505200"/>
            <a:ext cx="2667000" cy="525463"/>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p:cNvSpPr>
          <p:nvPr>
            <p:ph type="title"/>
          </p:nvPr>
        </p:nvSpPr>
        <p:spPr>
          <a:xfrm>
            <a:off x="381000" y="274637"/>
            <a:ext cx="8229600" cy="792163"/>
          </a:xfrm>
        </p:spPr>
        <p:txBody>
          <a:bodyPr/>
          <a:lstStyle/>
          <a:p>
            <a:r>
              <a:rPr lang="en-US" dirty="0" smtClean="0"/>
              <a:t>ADS-B equipage</a:t>
            </a:r>
          </a:p>
        </p:txBody>
      </p:sp>
      <p:graphicFrame>
        <p:nvGraphicFramePr>
          <p:cNvPr id="12" name="Table 11"/>
          <p:cNvGraphicFramePr>
            <a:graphicFrameLocks noGrp="1"/>
          </p:cNvGraphicFramePr>
          <p:nvPr/>
        </p:nvGraphicFramePr>
        <p:xfrm>
          <a:off x="381000" y="2819400"/>
          <a:ext cx="6096000" cy="1383030"/>
        </p:xfrm>
        <a:graphic>
          <a:graphicData uri="http://schemas.openxmlformats.org/drawingml/2006/table">
            <a:tbl>
              <a:tblPr/>
              <a:tblGrid>
                <a:gridCol w="1524000"/>
                <a:gridCol w="1524000"/>
                <a:gridCol w="1524000"/>
                <a:gridCol w="15240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Jett8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Aircraft Type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No of Aircrafts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ADS-B fitted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B747F**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graphicFrame>
        <p:nvGraphicFramePr>
          <p:cNvPr id="7" name="Table 6"/>
          <p:cNvGraphicFramePr>
            <a:graphicFrameLocks noGrp="1"/>
          </p:cNvGraphicFramePr>
          <p:nvPr/>
        </p:nvGraphicFramePr>
        <p:xfrm>
          <a:off x="381000" y="1360170"/>
          <a:ext cx="6096000" cy="1383030"/>
        </p:xfrm>
        <a:graphic>
          <a:graphicData uri="http://schemas.openxmlformats.org/drawingml/2006/table">
            <a:tbl>
              <a:tblPr/>
              <a:tblGrid>
                <a:gridCol w="1524000"/>
                <a:gridCol w="1524000"/>
                <a:gridCol w="1524000"/>
                <a:gridCol w="15240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Tiger Airways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Aircraft Type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No of Aircrafts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ADS-B fitted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A320*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pic>
        <p:nvPicPr>
          <p:cNvPr id="41003" name="Picture 8" descr="5d92b2b41c1e15b6.jpg"/>
          <p:cNvPicPr>
            <a:picLocks noChangeAspect="1"/>
          </p:cNvPicPr>
          <p:nvPr/>
        </p:nvPicPr>
        <p:blipFill>
          <a:blip r:embed="rId2" cstate="print"/>
          <a:srcRect/>
          <a:stretch>
            <a:fillRect/>
          </a:stretch>
        </p:blipFill>
        <p:spPr bwMode="auto">
          <a:xfrm>
            <a:off x="6591300" y="1524000"/>
            <a:ext cx="2127250" cy="914400"/>
          </a:xfrm>
          <a:prstGeom prst="rect">
            <a:avLst/>
          </a:prstGeom>
          <a:noFill/>
          <a:ln w="9525">
            <a:noFill/>
            <a:miter lim="800000"/>
            <a:headEnd/>
            <a:tailEnd/>
          </a:ln>
        </p:spPr>
      </p:pic>
      <p:pic>
        <p:nvPicPr>
          <p:cNvPr id="41004" name="Picture 7" descr="68fe0abf36d25fee.jpg"/>
          <p:cNvPicPr>
            <a:picLocks noChangeAspect="1"/>
          </p:cNvPicPr>
          <p:nvPr/>
        </p:nvPicPr>
        <p:blipFill>
          <a:blip r:embed="rId3" cstate="print"/>
          <a:srcRect/>
          <a:stretch>
            <a:fillRect/>
          </a:stretch>
        </p:blipFill>
        <p:spPr bwMode="auto">
          <a:xfrm>
            <a:off x="6553200" y="3352800"/>
            <a:ext cx="2455863" cy="333375"/>
          </a:xfrm>
          <a:prstGeom prst="rect">
            <a:avLst/>
          </a:prstGeom>
          <a:noFill/>
          <a:ln w="9525">
            <a:noFill/>
            <a:miter lim="800000"/>
            <a:headEnd/>
            <a:tailEnd/>
          </a:ln>
        </p:spPr>
      </p:pic>
      <p:sp>
        <p:nvSpPr>
          <p:cNvPr id="41005" name="TextBox 7"/>
          <p:cNvSpPr txBox="1">
            <a:spLocks noChangeArrowheads="1"/>
          </p:cNvSpPr>
          <p:nvPr/>
        </p:nvSpPr>
        <p:spPr bwMode="auto">
          <a:xfrm>
            <a:off x="0" y="6211669"/>
            <a:ext cx="4168642" cy="646331"/>
          </a:xfrm>
          <a:prstGeom prst="rect">
            <a:avLst/>
          </a:prstGeom>
          <a:noFill/>
          <a:ln w="9525">
            <a:noFill/>
            <a:miter lim="800000"/>
            <a:headEnd/>
            <a:tailEnd/>
          </a:ln>
        </p:spPr>
        <p:txBody>
          <a:bodyPr wrap="none">
            <a:spAutoFit/>
          </a:bodyPr>
          <a:lstStyle/>
          <a:p>
            <a:r>
              <a:rPr lang="en-US" dirty="0" smtClean="0"/>
              <a:t>*Information correct as of 24 Feb </a:t>
            </a:r>
            <a:r>
              <a:rPr lang="en-US" dirty="0"/>
              <a:t>2011</a:t>
            </a:r>
          </a:p>
          <a:p>
            <a:r>
              <a:rPr lang="en-US" dirty="0" smtClean="0"/>
              <a:t>**Information correct as of </a:t>
            </a:r>
            <a:r>
              <a:rPr lang="en-US" dirty="0"/>
              <a:t>13 Jan 2011</a:t>
            </a:r>
          </a:p>
        </p:txBody>
      </p:sp>
      <p:graphicFrame>
        <p:nvGraphicFramePr>
          <p:cNvPr id="8" name="Table 7"/>
          <p:cNvGraphicFramePr>
            <a:graphicFrameLocks noGrp="1"/>
          </p:cNvGraphicFramePr>
          <p:nvPr/>
        </p:nvGraphicFramePr>
        <p:xfrm>
          <a:off x="381000" y="4408170"/>
          <a:ext cx="4572000" cy="1011555"/>
        </p:xfrm>
        <a:graphic>
          <a:graphicData uri="http://schemas.openxmlformats.org/drawingml/2006/table">
            <a:tbl>
              <a:tblPr/>
              <a:tblGrid>
                <a:gridCol w="1524000"/>
                <a:gridCol w="1524000"/>
                <a:gridCol w="15240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Total No of Aircrafts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ADS-B fitted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181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165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91%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ctrTitle"/>
          </p:nvPr>
        </p:nvSpPr>
        <p:spPr/>
        <p:txBody>
          <a:bodyPr/>
          <a:lstStyle/>
          <a:p>
            <a:pPr algn="ctr"/>
            <a:r>
              <a:rPr lang="en-US" smtClean="0"/>
              <a:t>Thank you</a:t>
            </a:r>
          </a:p>
        </p:txBody>
      </p:sp>
      <p:sp>
        <p:nvSpPr>
          <p:cNvPr id="41987" name="Subtitle 4"/>
          <p:cNvSpPr>
            <a:spLocks noGrp="1"/>
          </p:cNvSpPr>
          <p:nvPr>
            <p:ph type="subTitle" idx="1"/>
          </p:nvPr>
        </p:nvSpPr>
        <p:spPr/>
        <p:txBody>
          <a:bodyPr/>
          <a:lstStyle/>
          <a:p>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Regional Activities Overview</a:t>
            </a:r>
          </a:p>
        </p:txBody>
      </p:sp>
      <p:sp>
        <p:nvSpPr>
          <p:cNvPr id="5123" name="Content Placeholder 3"/>
          <p:cNvSpPr>
            <a:spLocks noGrp="1"/>
          </p:cNvSpPr>
          <p:nvPr>
            <p:ph idx="1"/>
          </p:nvPr>
        </p:nvSpPr>
        <p:spPr>
          <a:xfrm>
            <a:off x="457200" y="1066800"/>
            <a:ext cx="8229600" cy="4900613"/>
          </a:xfrm>
        </p:spPr>
        <p:txBody>
          <a:bodyPr/>
          <a:lstStyle/>
          <a:p>
            <a:r>
              <a:rPr lang="en-US" dirty="0" smtClean="0"/>
              <a:t>States and ANSPs covered under the overview</a:t>
            </a:r>
          </a:p>
          <a:p>
            <a:pPr lvl="1"/>
            <a:r>
              <a:rPr lang="en-US" sz="1600" dirty="0" smtClean="0"/>
              <a:t>Australia</a:t>
            </a:r>
          </a:p>
          <a:p>
            <a:pPr lvl="1"/>
            <a:r>
              <a:rPr lang="en-US" sz="1600" dirty="0" smtClean="0"/>
              <a:t>Brunei Darussalam</a:t>
            </a:r>
          </a:p>
          <a:p>
            <a:pPr lvl="1"/>
            <a:r>
              <a:rPr lang="en-US" sz="1600" dirty="0" smtClean="0"/>
              <a:t>China</a:t>
            </a:r>
          </a:p>
          <a:p>
            <a:pPr lvl="1"/>
            <a:r>
              <a:rPr lang="en-US" sz="1600" dirty="0" smtClean="0"/>
              <a:t>Fiji</a:t>
            </a:r>
          </a:p>
          <a:p>
            <a:pPr lvl="1"/>
            <a:r>
              <a:rPr lang="en-US" sz="1600" dirty="0" smtClean="0"/>
              <a:t>Hong Kong. China</a:t>
            </a:r>
          </a:p>
          <a:p>
            <a:pPr lvl="1"/>
            <a:r>
              <a:rPr lang="en-US" sz="1600" dirty="0" smtClean="0"/>
              <a:t>Indonesia</a:t>
            </a:r>
          </a:p>
          <a:p>
            <a:pPr lvl="1"/>
            <a:r>
              <a:rPr lang="en-US" sz="1600" dirty="0" smtClean="0"/>
              <a:t>Malaysia</a:t>
            </a:r>
          </a:p>
          <a:p>
            <a:pPr lvl="1"/>
            <a:r>
              <a:rPr lang="en-US" sz="1600" dirty="0" smtClean="0"/>
              <a:t>Myanmar</a:t>
            </a:r>
          </a:p>
          <a:p>
            <a:pPr lvl="1"/>
            <a:r>
              <a:rPr lang="en-US" sz="1600" dirty="0" smtClean="0"/>
              <a:t>New Caledonia</a:t>
            </a:r>
          </a:p>
          <a:p>
            <a:pPr lvl="1"/>
            <a:r>
              <a:rPr lang="en-US" sz="1600" dirty="0" smtClean="0"/>
              <a:t>Pakistan</a:t>
            </a:r>
          </a:p>
          <a:p>
            <a:pPr lvl="1"/>
            <a:r>
              <a:rPr lang="en-US" sz="1600" dirty="0" smtClean="0"/>
              <a:t>The Philippines</a:t>
            </a:r>
          </a:p>
          <a:p>
            <a:pPr lvl="1"/>
            <a:r>
              <a:rPr lang="en-US" sz="1600" dirty="0" smtClean="0"/>
              <a:t>Republic of Korea</a:t>
            </a:r>
          </a:p>
          <a:p>
            <a:pPr lvl="1"/>
            <a:r>
              <a:rPr lang="en-US" sz="1600" dirty="0" smtClean="0"/>
              <a:t>Singapore</a:t>
            </a:r>
          </a:p>
          <a:p>
            <a:pPr lvl="1"/>
            <a:r>
              <a:rPr lang="en-US" sz="1600" dirty="0" smtClean="0"/>
              <a:t>Chinese Taipei</a:t>
            </a:r>
          </a:p>
          <a:p>
            <a:pPr lvl="1"/>
            <a:r>
              <a:rPr lang="en-US" sz="1600" dirty="0" smtClean="0"/>
              <a:t>Thailand</a:t>
            </a:r>
          </a:p>
          <a:p>
            <a:pPr lvl="1"/>
            <a:r>
              <a:rPr lang="en-US" sz="1600" dirty="0" smtClean="0"/>
              <a:t>USA </a:t>
            </a:r>
          </a:p>
          <a:p>
            <a:pPr lvl="1"/>
            <a:r>
              <a:rPr lang="en-US" sz="1600" dirty="0" smtClean="0"/>
              <a:t>Viet Nam</a:t>
            </a:r>
          </a:p>
          <a:p>
            <a:pPr lvl="1"/>
            <a:endParaRPr lang="en-US" dirty="0" smtClean="0"/>
          </a:p>
          <a:p>
            <a:pPr>
              <a:buFont typeface="Arial" charset="0"/>
              <a:buNone/>
            </a:pPr>
            <a:endParaRPr lang="en-US" dirty="0" smtClean="0"/>
          </a:p>
          <a:p>
            <a:endParaRPr lang="en-US" dirty="0" smtClean="0"/>
          </a:p>
          <a:p>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Australia (Upper Airspace Project)</a:t>
            </a:r>
          </a:p>
        </p:txBody>
      </p:sp>
      <p:sp>
        <p:nvSpPr>
          <p:cNvPr id="3" name="Content Placeholder 2"/>
          <p:cNvSpPr>
            <a:spLocks noGrp="1"/>
          </p:cNvSpPr>
          <p:nvPr>
            <p:ph idx="1"/>
          </p:nvPr>
        </p:nvSpPr>
        <p:spPr>
          <a:xfrm>
            <a:off x="457200" y="1066800"/>
            <a:ext cx="8229600" cy="4900613"/>
          </a:xfrm>
        </p:spPr>
        <p:txBody>
          <a:bodyPr/>
          <a:lstStyle/>
          <a:p>
            <a:r>
              <a:rPr lang="en-US" dirty="0" smtClean="0"/>
              <a:t>Installed 29 ADS-B Stations:</a:t>
            </a:r>
          </a:p>
          <a:p>
            <a:pPr lvl="1"/>
            <a:r>
              <a:rPr lang="en-US" dirty="0" smtClean="0"/>
              <a:t>Thursday island, Gove, Doongan, Broome, Karratha, Mornington Island, Tennant creek, Balgo, Telfer, Newman, Meekatherra, Bilabong, Leonora, Warburton, Ayers rock, Alice Spring, Mt Isa, Esperance, Caiguna, Nullabor, Woomera, Birdsville, Broken hill, Jackson, Bourke, Longreach, Bundaberg, Oodnadatta, Lord Howe Island</a:t>
            </a:r>
          </a:p>
          <a:p>
            <a:r>
              <a:rPr lang="en-US" dirty="0" smtClean="0"/>
              <a:t>Receiving data from 4 Indonesian Stations:</a:t>
            </a:r>
          </a:p>
          <a:p>
            <a:pPr lvl="1"/>
            <a:r>
              <a:rPr lang="en-US" dirty="0" smtClean="0"/>
              <a:t>Kintamani, Waignapu, Saumlaki, Merauke</a:t>
            </a:r>
          </a:p>
          <a:p>
            <a:endParaRPr lang="en-US" dirty="0" smtClean="0"/>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792162"/>
          </a:xfrm>
        </p:spPr>
        <p:txBody>
          <a:bodyPr/>
          <a:lstStyle/>
          <a:p>
            <a:r>
              <a:rPr lang="en-US" dirty="0" smtClean="0"/>
              <a:t>Australia (Upper Airspace Project)</a:t>
            </a:r>
          </a:p>
        </p:txBody>
      </p:sp>
      <p:sp>
        <p:nvSpPr>
          <p:cNvPr id="7171" name="Content Placeholder 2"/>
          <p:cNvSpPr>
            <a:spLocks noGrp="1"/>
          </p:cNvSpPr>
          <p:nvPr>
            <p:ph idx="1"/>
          </p:nvPr>
        </p:nvSpPr>
        <p:spPr>
          <a:xfrm>
            <a:off x="457200" y="1066800"/>
            <a:ext cx="8229600" cy="4900613"/>
          </a:xfrm>
        </p:spPr>
        <p:txBody>
          <a:bodyPr/>
          <a:lstStyle/>
          <a:p>
            <a:r>
              <a:rPr lang="en-US" dirty="0" smtClean="0"/>
              <a:t>UAP has been commissioned &amp; operational</a:t>
            </a:r>
          </a:p>
          <a:p>
            <a:r>
              <a:rPr lang="en-US" dirty="0" smtClean="0"/>
              <a:t>Applicable of 5NM separation using ADS-B from operational sites. </a:t>
            </a:r>
          </a:p>
          <a:p>
            <a:r>
              <a:rPr lang="en-US" dirty="0" smtClean="0"/>
              <a:t>Coverage is currently available across the whole continent from 29 ADS-B sites, 1 WAM and 4 from Indonesia.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Australia </a:t>
            </a:r>
            <a:br>
              <a:rPr lang="en-US" dirty="0" smtClean="0"/>
            </a:br>
            <a:r>
              <a:rPr lang="en-US" dirty="0" smtClean="0"/>
              <a:t>(Wide Area Multi-</a:t>
            </a:r>
            <a:r>
              <a:rPr lang="en-US" dirty="0" err="1" smtClean="0"/>
              <a:t>Lateration</a:t>
            </a:r>
            <a:r>
              <a:rPr lang="en-US" dirty="0" smtClean="0"/>
              <a:t>)</a:t>
            </a:r>
          </a:p>
        </p:txBody>
      </p:sp>
      <p:sp>
        <p:nvSpPr>
          <p:cNvPr id="8195" name="Content Placeholder 2"/>
          <p:cNvSpPr>
            <a:spLocks noGrp="1"/>
          </p:cNvSpPr>
          <p:nvPr>
            <p:ph idx="1"/>
          </p:nvPr>
        </p:nvSpPr>
        <p:spPr/>
        <p:txBody>
          <a:bodyPr/>
          <a:lstStyle/>
          <a:p>
            <a:r>
              <a:rPr lang="en-US" dirty="0" smtClean="0"/>
              <a:t>Installed WAM in:</a:t>
            </a:r>
          </a:p>
          <a:p>
            <a:pPr lvl="1"/>
            <a:r>
              <a:rPr lang="en-US" dirty="0" smtClean="0"/>
              <a:t>Tasmania with 14 receivers.</a:t>
            </a:r>
          </a:p>
          <a:p>
            <a:pPr lvl="1"/>
            <a:r>
              <a:rPr lang="en-US" dirty="0" smtClean="0"/>
              <a:t>Sydney with 16 receivers.</a:t>
            </a:r>
          </a:p>
          <a:p>
            <a:pPr lvl="1"/>
            <a:endParaRPr lang="en-US" dirty="0" smtClean="0"/>
          </a:p>
          <a:p>
            <a:pPr lvl="1">
              <a:buFont typeface="Wingdings" pitchFamily="2" charset="2"/>
              <a:buNone/>
            </a:pPr>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smtClean="0"/>
          </a:p>
        </p:txBody>
      </p:sp>
      <p:sp>
        <p:nvSpPr>
          <p:cNvPr id="9219" name="Content Placeholder 2"/>
          <p:cNvSpPr>
            <a:spLocks noGrp="1"/>
          </p:cNvSpPr>
          <p:nvPr>
            <p:ph idx="1"/>
          </p:nvPr>
        </p:nvSpPr>
        <p:spPr/>
        <p:txBody>
          <a:bodyPr/>
          <a:lstStyle/>
          <a:p>
            <a:endParaRPr lang="en-US" smtClean="0"/>
          </a:p>
        </p:txBody>
      </p:sp>
      <p:pic>
        <p:nvPicPr>
          <p:cNvPr id="9220" name="Picture 2"/>
          <p:cNvPicPr>
            <a:picLocks noChangeAspect="1" noChangeArrowheads="1"/>
          </p:cNvPicPr>
          <p:nvPr/>
        </p:nvPicPr>
        <p:blipFill>
          <a:blip r:embed="rId2" cstate="print"/>
          <a:srcRect/>
          <a:stretch>
            <a:fillRect/>
          </a:stretch>
        </p:blipFill>
        <p:spPr bwMode="auto">
          <a:xfrm>
            <a:off x="0" y="0"/>
            <a:ext cx="9197975" cy="6858000"/>
          </a:xfrm>
          <a:prstGeom prst="rect">
            <a:avLst/>
          </a:prstGeom>
          <a:noFill/>
          <a:ln w="9525">
            <a:noFill/>
            <a:miter lim="800000"/>
            <a:headEnd/>
            <a:tailEnd/>
          </a:ln>
        </p:spPr>
      </p:pic>
      <p:grpSp>
        <p:nvGrpSpPr>
          <p:cNvPr id="2" name="Group 93"/>
          <p:cNvGrpSpPr>
            <a:grpSpLocks/>
          </p:cNvGrpSpPr>
          <p:nvPr/>
        </p:nvGrpSpPr>
        <p:grpSpPr bwMode="auto">
          <a:xfrm>
            <a:off x="4724400" y="76200"/>
            <a:ext cx="1524000" cy="1524000"/>
            <a:chOff x="1634" y="1652"/>
            <a:chExt cx="739" cy="743"/>
          </a:xfrm>
          <a:solidFill>
            <a:srgbClr val="FF0000">
              <a:alpha val="10000"/>
            </a:srgbClr>
          </a:solidFill>
        </p:grpSpPr>
        <p:sp>
          <p:nvSpPr>
            <p:cNvPr id="6"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a:noFill/>
              <a:prstDash val="solid"/>
              <a:round/>
              <a:headEnd/>
              <a:tailEnd/>
            </a:ln>
          </p:spPr>
          <p:txBody>
            <a:bodyPr/>
            <a:lstStyle/>
            <a:p>
              <a:pPr>
                <a:defRPr/>
              </a:pPr>
              <a:endParaRPr lang="en-US"/>
            </a:p>
          </p:txBody>
        </p:sp>
        <p:sp>
          <p:nvSpPr>
            <p:cNvPr id="7" name="Oval 95"/>
            <p:cNvSpPr>
              <a:spLocks noChangeArrowheads="1"/>
            </p:cNvSpPr>
            <p:nvPr/>
          </p:nvSpPr>
          <p:spPr bwMode="auto">
            <a:xfrm>
              <a:off x="1986" y="2007"/>
              <a:ext cx="34" cy="35"/>
            </a:xfrm>
            <a:prstGeom prst="ellipse">
              <a:avLst/>
            </a:prstGeom>
            <a:solidFill>
              <a:schemeClr val="tx1"/>
            </a:solidFill>
            <a:ln w="11176">
              <a:noFill/>
              <a:round/>
              <a:headEnd/>
              <a:tailEnd/>
            </a:ln>
          </p:spPr>
          <p:txBody>
            <a:bodyPr/>
            <a:lstStyle/>
            <a:p>
              <a:pPr>
                <a:defRPr/>
              </a:pPr>
              <a:endParaRPr lang="en-US"/>
            </a:p>
          </p:txBody>
        </p:sp>
      </p:grpSp>
      <p:grpSp>
        <p:nvGrpSpPr>
          <p:cNvPr id="3" name="Group 93"/>
          <p:cNvGrpSpPr>
            <a:grpSpLocks/>
          </p:cNvGrpSpPr>
          <p:nvPr/>
        </p:nvGrpSpPr>
        <p:grpSpPr bwMode="auto">
          <a:xfrm>
            <a:off x="3886200" y="381000"/>
            <a:ext cx="1524000" cy="1524000"/>
            <a:chOff x="1634" y="1652"/>
            <a:chExt cx="739" cy="743"/>
          </a:xfrm>
          <a:solidFill>
            <a:srgbClr val="FF0000">
              <a:alpha val="10000"/>
            </a:srgbClr>
          </a:solidFill>
        </p:grpSpPr>
        <p:sp>
          <p:nvSpPr>
            <p:cNvPr id="18"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a:noFill/>
              <a:prstDash val="solid"/>
              <a:round/>
              <a:headEnd/>
              <a:tailEnd/>
            </a:ln>
          </p:spPr>
          <p:txBody>
            <a:bodyPr/>
            <a:lstStyle/>
            <a:p>
              <a:pPr>
                <a:defRPr/>
              </a:pPr>
              <a:endParaRPr lang="en-US"/>
            </a:p>
          </p:txBody>
        </p:sp>
        <p:sp>
          <p:nvSpPr>
            <p:cNvPr id="19" name="Oval 95"/>
            <p:cNvSpPr>
              <a:spLocks noChangeArrowheads="1"/>
            </p:cNvSpPr>
            <p:nvPr/>
          </p:nvSpPr>
          <p:spPr bwMode="auto">
            <a:xfrm>
              <a:off x="1986" y="2007"/>
              <a:ext cx="34" cy="35"/>
            </a:xfrm>
            <a:prstGeom prst="ellipse">
              <a:avLst/>
            </a:prstGeom>
            <a:solidFill>
              <a:schemeClr val="tx1"/>
            </a:solidFill>
            <a:ln w="11176">
              <a:noFill/>
              <a:round/>
              <a:headEnd/>
              <a:tailEnd/>
            </a:ln>
          </p:spPr>
          <p:txBody>
            <a:bodyPr/>
            <a:lstStyle/>
            <a:p>
              <a:pPr>
                <a:defRPr/>
              </a:pPr>
              <a:endParaRPr lang="en-US"/>
            </a:p>
          </p:txBody>
        </p:sp>
      </p:grpSp>
      <p:grpSp>
        <p:nvGrpSpPr>
          <p:cNvPr id="4" name="Group 93"/>
          <p:cNvGrpSpPr>
            <a:grpSpLocks/>
          </p:cNvGrpSpPr>
          <p:nvPr/>
        </p:nvGrpSpPr>
        <p:grpSpPr bwMode="auto">
          <a:xfrm>
            <a:off x="2133600" y="838200"/>
            <a:ext cx="1524000" cy="1524000"/>
            <a:chOff x="1634" y="1652"/>
            <a:chExt cx="739" cy="743"/>
          </a:xfrm>
          <a:solidFill>
            <a:srgbClr val="FF0000">
              <a:alpha val="10000"/>
            </a:srgbClr>
          </a:solidFill>
        </p:grpSpPr>
        <p:sp>
          <p:nvSpPr>
            <p:cNvPr id="21"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a:noFill/>
              <a:prstDash val="solid"/>
              <a:round/>
              <a:headEnd/>
              <a:tailEnd/>
            </a:ln>
          </p:spPr>
          <p:txBody>
            <a:bodyPr/>
            <a:lstStyle/>
            <a:p>
              <a:pPr>
                <a:defRPr/>
              </a:pPr>
              <a:endParaRPr lang="en-US"/>
            </a:p>
          </p:txBody>
        </p:sp>
        <p:sp>
          <p:nvSpPr>
            <p:cNvPr id="22" name="Oval 95"/>
            <p:cNvSpPr>
              <a:spLocks noChangeArrowheads="1"/>
            </p:cNvSpPr>
            <p:nvPr/>
          </p:nvSpPr>
          <p:spPr bwMode="auto">
            <a:xfrm>
              <a:off x="1986" y="2007"/>
              <a:ext cx="34" cy="35"/>
            </a:xfrm>
            <a:prstGeom prst="ellipse">
              <a:avLst/>
            </a:prstGeom>
            <a:solidFill>
              <a:schemeClr val="tx1"/>
            </a:solidFill>
            <a:ln w="11176">
              <a:noFill/>
              <a:round/>
              <a:headEnd/>
              <a:tailEnd/>
            </a:ln>
          </p:spPr>
          <p:txBody>
            <a:bodyPr/>
            <a:lstStyle/>
            <a:p>
              <a:pPr>
                <a:defRPr/>
              </a:pPr>
              <a:endParaRPr lang="en-US"/>
            </a:p>
          </p:txBody>
        </p:sp>
      </p:grpSp>
      <p:grpSp>
        <p:nvGrpSpPr>
          <p:cNvPr id="5" name="Group 93"/>
          <p:cNvGrpSpPr>
            <a:grpSpLocks/>
          </p:cNvGrpSpPr>
          <p:nvPr/>
        </p:nvGrpSpPr>
        <p:grpSpPr bwMode="auto">
          <a:xfrm>
            <a:off x="1524000" y="1295400"/>
            <a:ext cx="1524000" cy="1524000"/>
            <a:chOff x="1634" y="1652"/>
            <a:chExt cx="739" cy="743"/>
          </a:xfrm>
          <a:solidFill>
            <a:srgbClr val="FF0000">
              <a:alpha val="10000"/>
            </a:srgbClr>
          </a:solidFill>
        </p:grpSpPr>
        <p:sp>
          <p:nvSpPr>
            <p:cNvPr id="24"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a:noFill/>
              <a:prstDash val="solid"/>
              <a:round/>
              <a:headEnd/>
              <a:tailEnd/>
            </a:ln>
          </p:spPr>
          <p:txBody>
            <a:bodyPr/>
            <a:lstStyle/>
            <a:p>
              <a:pPr>
                <a:defRPr/>
              </a:pPr>
              <a:endParaRPr lang="en-US"/>
            </a:p>
          </p:txBody>
        </p:sp>
        <p:sp>
          <p:nvSpPr>
            <p:cNvPr id="25" name="Oval 95"/>
            <p:cNvSpPr>
              <a:spLocks noChangeArrowheads="1"/>
            </p:cNvSpPr>
            <p:nvPr/>
          </p:nvSpPr>
          <p:spPr bwMode="auto">
            <a:xfrm>
              <a:off x="1986" y="2007"/>
              <a:ext cx="34" cy="35"/>
            </a:xfrm>
            <a:prstGeom prst="ellipse">
              <a:avLst/>
            </a:prstGeom>
            <a:solidFill>
              <a:schemeClr val="tx1"/>
            </a:solidFill>
            <a:ln w="11176">
              <a:noFill/>
              <a:round/>
              <a:headEnd/>
              <a:tailEnd/>
            </a:ln>
          </p:spPr>
          <p:txBody>
            <a:bodyPr/>
            <a:lstStyle/>
            <a:p>
              <a:pPr>
                <a:defRPr/>
              </a:pPr>
              <a:endParaRPr lang="en-US"/>
            </a:p>
          </p:txBody>
        </p:sp>
      </p:grpSp>
      <p:grpSp>
        <p:nvGrpSpPr>
          <p:cNvPr id="8" name="Group 93"/>
          <p:cNvGrpSpPr>
            <a:grpSpLocks/>
          </p:cNvGrpSpPr>
          <p:nvPr/>
        </p:nvGrpSpPr>
        <p:grpSpPr bwMode="auto">
          <a:xfrm>
            <a:off x="685800" y="1752600"/>
            <a:ext cx="1524000" cy="1524000"/>
            <a:chOff x="1634" y="1652"/>
            <a:chExt cx="739" cy="743"/>
          </a:xfrm>
          <a:solidFill>
            <a:srgbClr val="FF0000">
              <a:alpha val="10000"/>
            </a:srgbClr>
          </a:solidFill>
        </p:grpSpPr>
        <p:sp>
          <p:nvSpPr>
            <p:cNvPr id="27"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a:noFill/>
              <a:prstDash val="solid"/>
              <a:round/>
              <a:headEnd/>
              <a:tailEnd/>
            </a:ln>
          </p:spPr>
          <p:txBody>
            <a:bodyPr/>
            <a:lstStyle/>
            <a:p>
              <a:pPr>
                <a:defRPr/>
              </a:pPr>
              <a:endParaRPr lang="en-US"/>
            </a:p>
          </p:txBody>
        </p:sp>
        <p:sp>
          <p:nvSpPr>
            <p:cNvPr id="28" name="Oval 95"/>
            <p:cNvSpPr>
              <a:spLocks noChangeArrowheads="1"/>
            </p:cNvSpPr>
            <p:nvPr/>
          </p:nvSpPr>
          <p:spPr bwMode="auto">
            <a:xfrm>
              <a:off x="1986" y="2007"/>
              <a:ext cx="34" cy="35"/>
            </a:xfrm>
            <a:prstGeom prst="ellipse">
              <a:avLst/>
            </a:prstGeom>
            <a:solidFill>
              <a:schemeClr val="tx1"/>
            </a:solidFill>
            <a:ln w="11176">
              <a:noFill/>
              <a:round/>
              <a:headEnd/>
              <a:tailEnd/>
            </a:ln>
          </p:spPr>
          <p:txBody>
            <a:bodyPr/>
            <a:lstStyle/>
            <a:p>
              <a:pPr>
                <a:defRPr/>
              </a:pPr>
              <a:endParaRPr lang="en-US"/>
            </a:p>
          </p:txBody>
        </p:sp>
      </p:grpSp>
      <p:grpSp>
        <p:nvGrpSpPr>
          <p:cNvPr id="9" name="Group 93"/>
          <p:cNvGrpSpPr>
            <a:grpSpLocks/>
          </p:cNvGrpSpPr>
          <p:nvPr/>
        </p:nvGrpSpPr>
        <p:grpSpPr bwMode="auto">
          <a:xfrm>
            <a:off x="228600" y="2590800"/>
            <a:ext cx="1524000" cy="1524000"/>
            <a:chOff x="1634" y="1652"/>
            <a:chExt cx="739" cy="743"/>
          </a:xfrm>
          <a:solidFill>
            <a:srgbClr val="FF0000">
              <a:alpha val="10000"/>
            </a:srgbClr>
          </a:solidFill>
        </p:grpSpPr>
        <p:sp>
          <p:nvSpPr>
            <p:cNvPr id="30"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a:noFill/>
              <a:prstDash val="solid"/>
              <a:round/>
              <a:headEnd/>
              <a:tailEnd/>
            </a:ln>
          </p:spPr>
          <p:txBody>
            <a:bodyPr/>
            <a:lstStyle/>
            <a:p>
              <a:pPr>
                <a:defRPr/>
              </a:pPr>
              <a:endParaRPr lang="en-US"/>
            </a:p>
          </p:txBody>
        </p:sp>
        <p:sp>
          <p:nvSpPr>
            <p:cNvPr id="31" name="Oval 95"/>
            <p:cNvSpPr>
              <a:spLocks noChangeArrowheads="1"/>
            </p:cNvSpPr>
            <p:nvPr/>
          </p:nvSpPr>
          <p:spPr bwMode="auto">
            <a:xfrm>
              <a:off x="1986" y="2007"/>
              <a:ext cx="34" cy="35"/>
            </a:xfrm>
            <a:prstGeom prst="ellipse">
              <a:avLst/>
            </a:prstGeom>
            <a:solidFill>
              <a:schemeClr val="tx1"/>
            </a:solidFill>
            <a:ln w="11176">
              <a:noFill/>
              <a:round/>
              <a:headEnd/>
              <a:tailEnd/>
            </a:ln>
          </p:spPr>
          <p:txBody>
            <a:bodyPr/>
            <a:lstStyle/>
            <a:p>
              <a:pPr>
                <a:defRPr/>
              </a:pPr>
              <a:endParaRPr lang="en-US"/>
            </a:p>
          </p:txBody>
        </p:sp>
      </p:grpSp>
      <p:grpSp>
        <p:nvGrpSpPr>
          <p:cNvPr id="10" name="Group 93"/>
          <p:cNvGrpSpPr>
            <a:grpSpLocks/>
          </p:cNvGrpSpPr>
          <p:nvPr/>
        </p:nvGrpSpPr>
        <p:grpSpPr bwMode="auto">
          <a:xfrm>
            <a:off x="1600200" y="3886200"/>
            <a:ext cx="1524000" cy="1524000"/>
            <a:chOff x="1634" y="1652"/>
            <a:chExt cx="739" cy="743"/>
          </a:xfrm>
          <a:solidFill>
            <a:srgbClr val="FF0000">
              <a:alpha val="10000"/>
            </a:srgbClr>
          </a:solidFill>
        </p:grpSpPr>
        <p:sp>
          <p:nvSpPr>
            <p:cNvPr id="33"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a:noFill/>
              <a:prstDash val="solid"/>
              <a:round/>
              <a:headEnd/>
              <a:tailEnd/>
            </a:ln>
          </p:spPr>
          <p:txBody>
            <a:bodyPr/>
            <a:lstStyle/>
            <a:p>
              <a:pPr>
                <a:defRPr/>
              </a:pPr>
              <a:endParaRPr lang="en-US"/>
            </a:p>
          </p:txBody>
        </p:sp>
        <p:sp>
          <p:nvSpPr>
            <p:cNvPr id="34" name="Oval 95"/>
            <p:cNvSpPr>
              <a:spLocks noChangeArrowheads="1"/>
            </p:cNvSpPr>
            <p:nvPr/>
          </p:nvSpPr>
          <p:spPr bwMode="auto">
            <a:xfrm>
              <a:off x="1986" y="2007"/>
              <a:ext cx="34" cy="35"/>
            </a:xfrm>
            <a:prstGeom prst="ellipse">
              <a:avLst/>
            </a:prstGeom>
            <a:solidFill>
              <a:schemeClr val="tx1"/>
            </a:solidFill>
            <a:ln w="11176">
              <a:noFill/>
              <a:round/>
              <a:headEnd/>
              <a:tailEnd/>
            </a:ln>
          </p:spPr>
          <p:txBody>
            <a:bodyPr/>
            <a:lstStyle/>
            <a:p>
              <a:pPr>
                <a:defRPr/>
              </a:pPr>
              <a:endParaRPr lang="en-US"/>
            </a:p>
          </p:txBody>
        </p:sp>
      </p:grpSp>
      <p:grpSp>
        <p:nvGrpSpPr>
          <p:cNvPr id="11" name="Group 93"/>
          <p:cNvGrpSpPr>
            <a:grpSpLocks/>
          </p:cNvGrpSpPr>
          <p:nvPr/>
        </p:nvGrpSpPr>
        <p:grpSpPr bwMode="auto">
          <a:xfrm>
            <a:off x="2057400" y="3657600"/>
            <a:ext cx="1524000" cy="1524000"/>
            <a:chOff x="1634" y="1652"/>
            <a:chExt cx="739" cy="743"/>
          </a:xfrm>
          <a:solidFill>
            <a:srgbClr val="FF0000">
              <a:alpha val="10000"/>
            </a:srgbClr>
          </a:solidFill>
        </p:grpSpPr>
        <p:sp>
          <p:nvSpPr>
            <p:cNvPr id="36"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a:noFill/>
              <a:prstDash val="solid"/>
              <a:round/>
              <a:headEnd/>
              <a:tailEnd/>
            </a:ln>
          </p:spPr>
          <p:txBody>
            <a:bodyPr/>
            <a:lstStyle/>
            <a:p>
              <a:pPr>
                <a:defRPr/>
              </a:pPr>
              <a:endParaRPr lang="en-US"/>
            </a:p>
          </p:txBody>
        </p:sp>
        <p:sp>
          <p:nvSpPr>
            <p:cNvPr id="37" name="Oval 95"/>
            <p:cNvSpPr>
              <a:spLocks noChangeArrowheads="1"/>
            </p:cNvSpPr>
            <p:nvPr/>
          </p:nvSpPr>
          <p:spPr bwMode="auto">
            <a:xfrm>
              <a:off x="1986" y="2007"/>
              <a:ext cx="34" cy="35"/>
            </a:xfrm>
            <a:prstGeom prst="ellipse">
              <a:avLst/>
            </a:prstGeom>
            <a:solidFill>
              <a:schemeClr val="tx1"/>
            </a:solidFill>
            <a:ln w="11176">
              <a:noFill/>
              <a:round/>
              <a:headEnd/>
              <a:tailEnd/>
            </a:ln>
          </p:spPr>
          <p:txBody>
            <a:bodyPr/>
            <a:lstStyle/>
            <a:p>
              <a:pPr>
                <a:defRPr/>
              </a:pPr>
              <a:endParaRPr lang="en-US"/>
            </a:p>
          </p:txBody>
        </p:sp>
      </p:grpSp>
      <p:grpSp>
        <p:nvGrpSpPr>
          <p:cNvPr id="12" name="Group 93"/>
          <p:cNvGrpSpPr>
            <a:grpSpLocks/>
          </p:cNvGrpSpPr>
          <p:nvPr/>
        </p:nvGrpSpPr>
        <p:grpSpPr bwMode="auto">
          <a:xfrm>
            <a:off x="2895600" y="3505200"/>
            <a:ext cx="1524000" cy="1524000"/>
            <a:chOff x="1634" y="1652"/>
            <a:chExt cx="739" cy="743"/>
          </a:xfrm>
          <a:solidFill>
            <a:srgbClr val="FF0000">
              <a:alpha val="10000"/>
            </a:srgbClr>
          </a:solidFill>
        </p:grpSpPr>
        <p:sp>
          <p:nvSpPr>
            <p:cNvPr id="39"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a:noFill/>
              <a:prstDash val="solid"/>
              <a:round/>
              <a:headEnd/>
              <a:tailEnd/>
            </a:ln>
          </p:spPr>
          <p:txBody>
            <a:bodyPr/>
            <a:lstStyle/>
            <a:p>
              <a:pPr>
                <a:defRPr/>
              </a:pPr>
              <a:endParaRPr lang="en-US"/>
            </a:p>
          </p:txBody>
        </p:sp>
        <p:sp>
          <p:nvSpPr>
            <p:cNvPr id="40" name="Oval 95"/>
            <p:cNvSpPr>
              <a:spLocks noChangeArrowheads="1"/>
            </p:cNvSpPr>
            <p:nvPr/>
          </p:nvSpPr>
          <p:spPr bwMode="auto">
            <a:xfrm>
              <a:off x="1986" y="2007"/>
              <a:ext cx="34" cy="35"/>
            </a:xfrm>
            <a:prstGeom prst="ellipse">
              <a:avLst/>
            </a:prstGeom>
            <a:solidFill>
              <a:schemeClr val="tx1"/>
            </a:solidFill>
            <a:ln w="11176">
              <a:noFill/>
              <a:round/>
              <a:headEnd/>
              <a:tailEnd/>
            </a:ln>
          </p:spPr>
          <p:txBody>
            <a:bodyPr/>
            <a:lstStyle/>
            <a:p>
              <a:pPr>
                <a:defRPr/>
              </a:pPr>
              <a:endParaRPr lang="en-US"/>
            </a:p>
          </p:txBody>
        </p:sp>
      </p:grpSp>
      <p:grpSp>
        <p:nvGrpSpPr>
          <p:cNvPr id="13" name="Group 93"/>
          <p:cNvGrpSpPr>
            <a:grpSpLocks/>
          </p:cNvGrpSpPr>
          <p:nvPr/>
        </p:nvGrpSpPr>
        <p:grpSpPr bwMode="auto">
          <a:xfrm>
            <a:off x="3886200" y="3429000"/>
            <a:ext cx="1524000" cy="1524000"/>
            <a:chOff x="1634" y="1652"/>
            <a:chExt cx="739" cy="743"/>
          </a:xfrm>
          <a:solidFill>
            <a:srgbClr val="FF0000">
              <a:alpha val="10000"/>
            </a:srgbClr>
          </a:solidFill>
        </p:grpSpPr>
        <p:sp>
          <p:nvSpPr>
            <p:cNvPr id="42"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a:noFill/>
              <a:prstDash val="solid"/>
              <a:round/>
              <a:headEnd/>
              <a:tailEnd/>
            </a:ln>
          </p:spPr>
          <p:txBody>
            <a:bodyPr/>
            <a:lstStyle/>
            <a:p>
              <a:pPr>
                <a:defRPr/>
              </a:pPr>
              <a:endParaRPr lang="en-US"/>
            </a:p>
          </p:txBody>
        </p:sp>
        <p:sp>
          <p:nvSpPr>
            <p:cNvPr id="43" name="Oval 95"/>
            <p:cNvSpPr>
              <a:spLocks noChangeArrowheads="1"/>
            </p:cNvSpPr>
            <p:nvPr/>
          </p:nvSpPr>
          <p:spPr bwMode="auto">
            <a:xfrm>
              <a:off x="1986" y="2007"/>
              <a:ext cx="34" cy="35"/>
            </a:xfrm>
            <a:prstGeom prst="ellipse">
              <a:avLst/>
            </a:prstGeom>
            <a:solidFill>
              <a:schemeClr val="tx1"/>
            </a:solidFill>
            <a:ln w="11176">
              <a:noFill/>
              <a:round/>
              <a:headEnd/>
              <a:tailEnd/>
            </a:ln>
          </p:spPr>
          <p:txBody>
            <a:bodyPr/>
            <a:lstStyle/>
            <a:p>
              <a:pPr>
                <a:defRPr/>
              </a:pPr>
              <a:endParaRPr lang="en-US"/>
            </a:p>
          </p:txBody>
        </p:sp>
      </p:grpSp>
      <p:grpSp>
        <p:nvGrpSpPr>
          <p:cNvPr id="14" name="Group 93"/>
          <p:cNvGrpSpPr>
            <a:grpSpLocks/>
          </p:cNvGrpSpPr>
          <p:nvPr/>
        </p:nvGrpSpPr>
        <p:grpSpPr bwMode="auto">
          <a:xfrm>
            <a:off x="4648200" y="3581400"/>
            <a:ext cx="1524000" cy="1524000"/>
            <a:chOff x="1634" y="1652"/>
            <a:chExt cx="739" cy="743"/>
          </a:xfrm>
          <a:solidFill>
            <a:srgbClr val="FF0000">
              <a:alpha val="10000"/>
            </a:srgbClr>
          </a:solidFill>
        </p:grpSpPr>
        <p:sp>
          <p:nvSpPr>
            <p:cNvPr id="45"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a:noFill/>
              <a:prstDash val="solid"/>
              <a:round/>
              <a:headEnd/>
              <a:tailEnd/>
            </a:ln>
          </p:spPr>
          <p:txBody>
            <a:bodyPr/>
            <a:lstStyle/>
            <a:p>
              <a:pPr>
                <a:defRPr/>
              </a:pPr>
              <a:endParaRPr lang="en-US"/>
            </a:p>
          </p:txBody>
        </p:sp>
        <p:sp>
          <p:nvSpPr>
            <p:cNvPr id="46" name="Oval 95"/>
            <p:cNvSpPr>
              <a:spLocks noChangeArrowheads="1"/>
            </p:cNvSpPr>
            <p:nvPr/>
          </p:nvSpPr>
          <p:spPr bwMode="auto">
            <a:xfrm>
              <a:off x="1986" y="2007"/>
              <a:ext cx="34" cy="35"/>
            </a:xfrm>
            <a:prstGeom prst="ellipse">
              <a:avLst/>
            </a:prstGeom>
            <a:solidFill>
              <a:schemeClr val="tx1"/>
            </a:solidFill>
            <a:ln w="11176">
              <a:noFill/>
              <a:round/>
              <a:headEnd/>
              <a:tailEnd/>
            </a:ln>
          </p:spPr>
          <p:txBody>
            <a:bodyPr/>
            <a:lstStyle/>
            <a:p>
              <a:pPr>
                <a:defRPr/>
              </a:pPr>
              <a:endParaRPr lang="en-US"/>
            </a:p>
          </p:txBody>
        </p:sp>
      </p:grpSp>
      <p:grpSp>
        <p:nvGrpSpPr>
          <p:cNvPr id="15" name="Group 93"/>
          <p:cNvGrpSpPr>
            <a:grpSpLocks/>
          </p:cNvGrpSpPr>
          <p:nvPr/>
        </p:nvGrpSpPr>
        <p:grpSpPr bwMode="auto">
          <a:xfrm>
            <a:off x="6400800" y="2438400"/>
            <a:ext cx="1524000" cy="1524000"/>
            <a:chOff x="1634" y="1652"/>
            <a:chExt cx="739" cy="743"/>
          </a:xfrm>
          <a:solidFill>
            <a:srgbClr val="FF0000">
              <a:alpha val="10000"/>
            </a:srgbClr>
          </a:solidFill>
        </p:grpSpPr>
        <p:sp>
          <p:nvSpPr>
            <p:cNvPr id="48"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a:noFill/>
              <a:prstDash val="solid"/>
              <a:round/>
              <a:headEnd/>
              <a:tailEnd/>
            </a:ln>
          </p:spPr>
          <p:txBody>
            <a:bodyPr/>
            <a:lstStyle/>
            <a:p>
              <a:pPr>
                <a:defRPr/>
              </a:pPr>
              <a:endParaRPr lang="en-US"/>
            </a:p>
          </p:txBody>
        </p:sp>
        <p:sp>
          <p:nvSpPr>
            <p:cNvPr id="49" name="Oval 95"/>
            <p:cNvSpPr>
              <a:spLocks noChangeArrowheads="1"/>
            </p:cNvSpPr>
            <p:nvPr/>
          </p:nvSpPr>
          <p:spPr bwMode="auto">
            <a:xfrm>
              <a:off x="1986" y="2007"/>
              <a:ext cx="34" cy="35"/>
            </a:xfrm>
            <a:prstGeom prst="ellipse">
              <a:avLst/>
            </a:prstGeom>
            <a:solidFill>
              <a:schemeClr val="tx1"/>
            </a:solidFill>
            <a:ln w="11176">
              <a:noFill/>
              <a:round/>
              <a:headEnd/>
              <a:tailEnd/>
            </a:ln>
          </p:spPr>
          <p:txBody>
            <a:bodyPr/>
            <a:lstStyle/>
            <a:p>
              <a:pPr>
                <a:defRPr/>
              </a:pPr>
              <a:endParaRPr lang="en-US"/>
            </a:p>
          </p:txBody>
        </p:sp>
      </p:grpSp>
      <p:grpSp>
        <p:nvGrpSpPr>
          <p:cNvPr id="16" name="Group 93"/>
          <p:cNvGrpSpPr>
            <a:grpSpLocks/>
          </p:cNvGrpSpPr>
          <p:nvPr/>
        </p:nvGrpSpPr>
        <p:grpSpPr bwMode="auto">
          <a:xfrm>
            <a:off x="4191000" y="1066800"/>
            <a:ext cx="1524000" cy="1524000"/>
            <a:chOff x="1634" y="1652"/>
            <a:chExt cx="739" cy="743"/>
          </a:xfrm>
          <a:solidFill>
            <a:srgbClr val="FF0000">
              <a:alpha val="10000"/>
            </a:srgbClr>
          </a:solidFill>
        </p:grpSpPr>
        <p:sp>
          <p:nvSpPr>
            <p:cNvPr id="51"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a:noFill/>
              <a:prstDash val="solid"/>
              <a:round/>
              <a:headEnd/>
              <a:tailEnd/>
            </a:ln>
          </p:spPr>
          <p:txBody>
            <a:bodyPr/>
            <a:lstStyle/>
            <a:p>
              <a:pPr>
                <a:defRPr/>
              </a:pPr>
              <a:endParaRPr lang="en-US"/>
            </a:p>
          </p:txBody>
        </p:sp>
        <p:sp>
          <p:nvSpPr>
            <p:cNvPr id="52" name="Oval 95"/>
            <p:cNvSpPr>
              <a:spLocks noChangeArrowheads="1"/>
            </p:cNvSpPr>
            <p:nvPr/>
          </p:nvSpPr>
          <p:spPr bwMode="auto">
            <a:xfrm>
              <a:off x="1986" y="2007"/>
              <a:ext cx="34" cy="35"/>
            </a:xfrm>
            <a:prstGeom prst="ellipse">
              <a:avLst/>
            </a:prstGeom>
            <a:solidFill>
              <a:schemeClr val="tx1"/>
            </a:solidFill>
            <a:ln w="11176">
              <a:noFill/>
              <a:round/>
              <a:headEnd/>
              <a:tailEnd/>
            </a:ln>
          </p:spPr>
          <p:txBody>
            <a:bodyPr/>
            <a:lstStyle/>
            <a:p>
              <a:pPr>
                <a:defRPr/>
              </a:pPr>
              <a:endParaRPr lang="en-US"/>
            </a:p>
          </p:txBody>
        </p:sp>
      </p:grpSp>
      <p:grpSp>
        <p:nvGrpSpPr>
          <p:cNvPr id="17" name="Group 93"/>
          <p:cNvGrpSpPr>
            <a:grpSpLocks/>
          </p:cNvGrpSpPr>
          <p:nvPr/>
        </p:nvGrpSpPr>
        <p:grpSpPr bwMode="auto">
          <a:xfrm>
            <a:off x="2362200" y="1600200"/>
            <a:ext cx="1524000" cy="1524000"/>
            <a:chOff x="1634" y="1652"/>
            <a:chExt cx="739" cy="743"/>
          </a:xfrm>
          <a:solidFill>
            <a:srgbClr val="FF0000">
              <a:alpha val="10000"/>
            </a:srgbClr>
          </a:solidFill>
        </p:grpSpPr>
        <p:sp>
          <p:nvSpPr>
            <p:cNvPr id="54"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a:noFill/>
              <a:prstDash val="solid"/>
              <a:round/>
              <a:headEnd/>
              <a:tailEnd/>
            </a:ln>
          </p:spPr>
          <p:txBody>
            <a:bodyPr/>
            <a:lstStyle/>
            <a:p>
              <a:pPr>
                <a:defRPr/>
              </a:pPr>
              <a:endParaRPr lang="en-US"/>
            </a:p>
          </p:txBody>
        </p:sp>
        <p:sp>
          <p:nvSpPr>
            <p:cNvPr id="55" name="Oval 95"/>
            <p:cNvSpPr>
              <a:spLocks noChangeArrowheads="1"/>
            </p:cNvSpPr>
            <p:nvPr/>
          </p:nvSpPr>
          <p:spPr bwMode="auto">
            <a:xfrm>
              <a:off x="1986" y="2007"/>
              <a:ext cx="34" cy="35"/>
            </a:xfrm>
            <a:prstGeom prst="ellipse">
              <a:avLst/>
            </a:prstGeom>
            <a:solidFill>
              <a:schemeClr val="tx1"/>
            </a:solidFill>
            <a:ln w="11176">
              <a:noFill/>
              <a:round/>
              <a:headEnd/>
              <a:tailEnd/>
            </a:ln>
          </p:spPr>
          <p:txBody>
            <a:bodyPr/>
            <a:lstStyle/>
            <a:p>
              <a:pPr>
                <a:defRPr/>
              </a:pPr>
              <a:endParaRPr lang="en-US"/>
            </a:p>
          </p:txBody>
        </p:sp>
      </p:grpSp>
      <p:grpSp>
        <p:nvGrpSpPr>
          <p:cNvPr id="20" name="Group 93"/>
          <p:cNvGrpSpPr>
            <a:grpSpLocks/>
          </p:cNvGrpSpPr>
          <p:nvPr/>
        </p:nvGrpSpPr>
        <p:grpSpPr bwMode="auto">
          <a:xfrm>
            <a:off x="1600200" y="1981200"/>
            <a:ext cx="1524000" cy="1524000"/>
            <a:chOff x="1634" y="1652"/>
            <a:chExt cx="739" cy="743"/>
          </a:xfrm>
          <a:solidFill>
            <a:srgbClr val="FF0000">
              <a:alpha val="10000"/>
            </a:srgbClr>
          </a:solidFill>
        </p:grpSpPr>
        <p:sp>
          <p:nvSpPr>
            <p:cNvPr id="57"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a:noFill/>
              <a:prstDash val="solid"/>
              <a:round/>
              <a:headEnd/>
              <a:tailEnd/>
            </a:ln>
          </p:spPr>
          <p:txBody>
            <a:bodyPr/>
            <a:lstStyle/>
            <a:p>
              <a:pPr>
                <a:defRPr/>
              </a:pPr>
              <a:endParaRPr lang="en-US"/>
            </a:p>
          </p:txBody>
        </p:sp>
        <p:sp>
          <p:nvSpPr>
            <p:cNvPr id="58" name="Oval 95"/>
            <p:cNvSpPr>
              <a:spLocks noChangeArrowheads="1"/>
            </p:cNvSpPr>
            <p:nvPr/>
          </p:nvSpPr>
          <p:spPr bwMode="auto">
            <a:xfrm>
              <a:off x="1986" y="2007"/>
              <a:ext cx="34" cy="35"/>
            </a:xfrm>
            <a:prstGeom prst="ellipse">
              <a:avLst/>
            </a:prstGeom>
            <a:solidFill>
              <a:schemeClr val="tx1"/>
            </a:solidFill>
            <a:ln w="11176">
              <a:noFill/>
              <a:round/>
              <a:headEnd/>
              <a:tailEnd/>
            </a:ln>
          </p:spPr>
          <p:txBody>
            <a:bodyPr/>
            <a:lstStyle/>
            <a:p>
              <a:pPr>
                <a:defRPr/>
              </a:pPr>
              <a:endParaRPr lang="en-US"/>
            </a:p>
          </p:txBody>
        </p:sp>
      </p:grpSp>
      <p:grpSp>
        <p:nvGrpSpPr>
          <p:cNvPr id="23" name="Group 93"/>
          <p:cNvGrpSpPr>
            <a:grpSpLocks/>
          </p:cNvGrpSpPr>
          <p:nvPr/>
        </p:nvGrpSpPr>
        <p:grpSpPr bwMode="auto">
          <a:xfrm>
            <a:off x="1219200" y="2209800"/>
            <a:ext cx="1524000" cy="1524000"/>
            <a:chOff x="1634" y="1652"/>
            <a:chExt cx="739" cy="743"/>
          </a:xfrm>
          <a:solidFill>
            <a:srgbClr val="FF0000">
              <a:alpha val="10000"/>
            </a:srgbClr>
          </a:solidFill>
        </p:grpSpPr>
        <p:sp>
          <p:nvSpPr>
            <p:cNvPr id="60"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a:noFill/>
              <a:prstDash val="solid"/>
              <a:round/>
              <a:headEnd/>
              <a:tailEnd/>
            </a:ln>
          </p:spPr>
          <p:txBody>
            <a:bodyPr/>
            <a:lstStyle/>
            <a:p>
              <a:pPr>
                <a:defRPr/>
              </a:pPr>
              <a:endParaRPr lang="en-US"/>
            </a:p>
          </p:txBody>
        </p:sp>
        <p:sp>
          <p:nvSpPr>
            <p:cNvPr id="61" name="Oval 95"/>
            <p:cNvSpPr>
              <a:spLocks noChangeArrowheads="1"/>
            </p:cNvSpPr>
            <p:nvPr/>
          </p:nvSpPr>
          <p:spPr bwMode="auto">
            <a:xfrm>
              <a:off x="1986" y="2007"/>
              <a:ext cx="34" cy="35"/>
            </a:xfrm>
            <a:prstGeom prst="ellipse">
              <a:avLst/>
            </a:prstGeom>
            <a:solidFill>
              <a:schemeClr val="tx1"/>
            </a:solidFill>
            <a:ln w="11176">
              <a:noFill/>
              <a:round/>
              <a:headEnd/>
              <a:tailEnd/>
            </a:ln>
          </p:spPr>
          <p:txBody>
            <a:bodyPr/>
            <a:lstStyle/>
            <a:p>
              <a:pPr>
                <a:defRPr/>
              </a:pPr>
              <a:endParaRPr lang="en-US"/>
            </a:p>
          </p:txBody>
        </p:sp>
      </p:grpSp>
      <p:grpSp>
        <p:nvGrpSpPr>
          <p:cNvPr id="26" name="Group 93"/>
          <p:cNvGrpSpPr>
            <a:grpSpLocks/>
          </p:cNvGrpSpPr>
          <p:nvPr/>
        </p:nvGrpSpPr>
        <p:grpSpPr bwMode="auto">
          <a:xfrm>
            <a:off x="914400" y="2514600"/>
            <a:ext cx="1524000" cy="1524000"/>
            <a:chOff x="1634" y="1652"/>
            <a:chExt cx="739" cy="743"/>
          </a:xfrm>
          <a:solidFill>
            <a:srgbClr val="FF0000">
              <a:alpha val="10000"/>
            </a:srgbClr>
          </a:solidFill>
        </p:grpSpPr>
        <p:sp>
          <p:nvSpPr>
            <p:cNvPr id="63"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a:noFill/>
              <a:prstDash val="solid"/>
              <a:round/>
              <a:headEnd/>
              <a:tailEnd/>
            </a:ln>
          </p:spPr>
          <p:txBody>
            <a:bodyPr/>
            <a:lstStyle/>
            <a:p>
              <a:pPr>
                <a:defRPr/>
              </a:pPr>
              <a:endParaRPr lang="en-US"/>
            </a:p>
          </p:txBody>
        </p:sp>
        <p:sp>
          <p:nvSpPr>
            <p:cNvPr id="64" name="Oval 95"/>
            <p:cNvSpPr>
              <a:spLocks noChangeArrowheads="1"/>
            </p:cNvSpPr>
            <p:nvPr/>
          </p:nvSpPr>
          <p:spPr bwMode="auto">
            <a:xfrm>
              <a:off x="1986" y="2007"/>
              <a:ext cx="34" cy="35"/>
            </a:xfrm>
            <a:prstGeom prst="ellipse">
              <a:avLst/>
            </a:prstGeom>
            <a:solidFill>
              <a:schemeClr val="tx1"/>
            </a:solidFill>
            <a:ln w="11176">
              <a:noFill/>
              <a:round/>
              <a:headEnd/>
              <a:tailEnd/>
            </a:ln>
          </p:spPr>
          <p:txBody>
            <a:bodyPr/>
            <a:lstStyle/>
            <a:p>
              <a:pPr>
                <a:defRPr/>
              </a:pPr>
              <a:endParaRPr lang="en-US"/>
            </a:p>
          </p:txBody>
        </p:sp>
      </p:grpSp>
      <p:grpSp>
        <p:nvGrpSpPr>
          <p:cNvPr id="29" name="Group 93"/>
          <p:cNvGrpSpPr>
            <a:grpSpLocks/>
          </p:cNvGrpSpPr>
          <p:nvPr/>
        </p:nvGrpSpPr>
        <p:grpSpPr bwMode="auto">
          <a:xfrm>
            <a:off x="1447800" y="2971800"/>
            <a:ext cx="1524000" cy="1524000"/>
            <a:chOff x="1634" y="1652"/>
            <a:chExt cx="739" cy="743"/>
          </a:xfrm>
          <a:solidFill>
            <a:srgbClr val="FF0000">
              <a:alpha val="10000"/>
            </a:srgbClr>
          </a:solidFill>
        </p:grpSpPr>
        <p:sp>
          <p:nvSpPr>
            <p:cNvPr id="66"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a:noFill/>
              <a:prstDash val="solid"/>
              <a:round/>
              <a:headEnd/>
              <a:tailEnd/>
            </a:ln>
          </p:spPr>
          <p:txBody>
            <a:bodyPr/>
            <a:lstStyle/>
            <a:p>
              <a:pPr>
                <a:defRPr/>
              </a:pPr>
              <a:endParaRPr lang="en-US"/>
            </a:p>
          </p:txBody>
        </p:sp>
        <p:sp>
          <p:nvSpPr>
            <p:cNvPr id="67" name="Oval 95"/>
            <p:cNvSpPr>
              <a:spLocks noChangeArrowheads="1"/>
            </p:cNvSpPr>
            <p:nvPr/>
          </p:nvSpPr>
          <p:spPr bwMode="auto">
            <a:xfrm>
              <a:off x="1986" y="2007"/>
              <a:ext cx="34" cy="35"/>
            </a:xfrm>
            <a:prstGeom prst="ellipse">
              <a:avLst/>
            </a:prstGeom>
            <a:solidFill>
              <a:schemeClr val="tx1"/>
            </a:solidFill>
            <a:ln w="11176">
              <a:noFill/>
              <a:round/>
              <a:headEnd/>
              <a:tailEnd/>
            </a:ln>
          </p:spPr>
          <p:txBody>
            <a:bodyPr/>
            <a:lstStyle/>
            <a:p>
              <a:pPr>
                <a:defRPr/>
              </a:pPr>
              <a:endParaRPr lang="en-US"/>
            </a:p>
          </p:txBody>
        </p:sp>
      </p:grpSp>
      <p:grpSp>
        <p:nvGrpSpPr>
          <p:cNvPr id="9216" name="Group 93"/>
          <p:cNvGrpSpPr>
            <a:grpSpLocks/>
          </p:cNvGrpSpPr>
          <p:nvPr/>
        </p:nvGrpSpPr>
        <p:grpSpPr bwMode="auto">
          <a:xfrm>
            <a:off x="2209800" y="2438400"/>
            <a:ext cx="1524000" cy="1524000"/>
            <a:chOff x="1634" y="1652"/>
            <a:chExt cx="739" cy="743"/>
          </a:xfrm>
          <a:solidFill>
            <a:srgbClr val="FF0000">
              <a:alpha val="10000"/>
            </a:srgbClr>
          </a:solidFill>
        </p:grpSpPr>
        <p:sp>
          <p:nvSpPr>
            <p:cNvPr id="69"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a:noFill/>
              <a:prstDash val="solid"/>
              <a:round/>
              <a:headEnd/>
              <a:tailEnd/>
            </a:ln>
          </p:spPr>
          <p:txBody>
            <a:bodyPr/>
            <a:lstStyle/>
            <a:p>
              <a:pPr>
                <a:defRPr/>
              </a:pPr>
              <a:endParaRPr lang="en-US"/>
            </a:p>
          </p:txBody>
        </p:sp>
        <p:sp>
          <p:nvSpPr>
            <p:cNvPr id="70" name="Oval 95"/>
            <p:cNvSpPr>
              <a:spLocks noChangeArrowheads="1"/>
            </p:cNvSpPr>
            <p:nvPr/>
          </p:nvSpPr>
          <p:spPr bwMode="auto">
            <a:xfrm>
              <a:off x="1986" y="2007"/>
              <a:ext cx="34" cy="35"/>
            </a:xfrm>
            <a:prstGeom prst="ellipse">
              <a:avLst/>
            </a:prstGeom>
            <a:solidFill>
              <a:schemeClr val="tx1"/>
            </a:solidFill>
            <a:ln w="11176">
              <a:noFill/>
              <a:round/>
              <a:headEnd/>
              <a:tailEnd/>
            </a:ln>
          </p:spPr>
          <p:txBody>
            <a:bodyPr/>
            <a:lstStyle/>
            <a:p>
              <a:pPr>
                <a:defRPr/>
              </a:pPr>
              <a:endParaRPr lang="en-US"/>
            </a:p>
          </p:txBody>
        </p:sp>
      </p:grpSp>
      <p:grpSp>
        <p:nvGrpSpPr>
          <p:cNvPr id="9217" name="Group 93"/>
          <p:cNvGrpSpPr>
            <a:grpSpLocks/>
          </p:cNvGrpSpPr>
          <p:nvPr/>
        </p:nvGrpSpPr>
        <p:grpSpPr bwMode="auto">
          <a:xfrm>
            <a:off x="2819400" y="2286000"/>
            <a:ext cx="1524000" cy="1524000"/>
            <a:chOff x="1634" y="1652"/>
            <a:chExt cx="739" cy="743"/>
          </a:xfrm>
          <a:solidFill>
            <a:srgbClr val="FF0000">
              <a:alpha val="10000"/>
            </a:srgbClr>
          </a:solidFill>
        </p:grpSpPr>
        <p:sp>
          <p:nvSpPr>
            <p:cNvPr id="72"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a:noFill/>
              <a:prstDash val="solid"/>
              <a:round/>
              <a:headEnd/>
              <a:tailEnd/>
            </a:ln>
          </p:spPr>
          <p:txBody>
            <a:bodyPr/>
            <a:lstStyle/>
            <a:p>
              <a:pPr>
                <a:defRPr/>
              </a:pPr>
              <a:endParaRPr lang="en-US"/>
            </a:p>
          </p:txBody>
        </p:sp>
        <p:sp>
          <p:nvSpPr>
            <p:cNvPr id="73" name="Oval 95"/>
            <p:cNvSpPr>
              <a:spLocks noChangeArrowheads="1"/>
            </p:cNvSpPr>
            <p:nvPr/>
          </p:nvSpPr>
          <p:spPr bwMode="auto">
            <a:xfrm>
              <a:off x="1986" y="2007"/>
              <a:ext cx="34" cy="35"/>
            </a:xfrm>
            <a:prstGeom prst="ellipse">
              <a:avLst/>
            </a:prstGeom>
            <a:solidFill>
              <a:schemeClr val="tx1"/>
            </a:solidFill>
            <a:ln w="11176">
              <a:noFill/>
              <a:round/>
              <a:headEnd/>
              <a:tailEnd/>
            </a:ln>
          </p:spPr>
          <p:txBody>
            <a:bodyPr/>
            <a:lstStyle/>
            <a:p>
              <a:pPr>
                <a:defRPr/>
              </a:pPr>
              <a:endParaRPr lang="en-US"/>
            </a:p>
          </p:txBody>
        </p:sp>
      </p:grpSp>
      <p:grpSp>
        <p:nvGrpSpPr>
          <p:cNvPr id="9221" name="Group 93"/>
          <p:cNvGrpSpPr>
            <a:grpSpLocks/>
          </p:cNvGrpSpPr>
          <p:nvPr/>
        </p:nvGrpSpPr>
        <p:grpSpPr bwMode="auto">
          <a:xfrm>
            <a:off x="3276600" y="2133600"/>
            <a:ext cx="1524000" cy="1524000"/>
            <a:chOff x="1634" y="1652"/>
            <a:chExt cx="739" cy="743"/>
          </a:xfrm>
          <a:solidFill>
            <a:srgbClr val="FF0000">
              <a:alpha val="10000"/>
            </a:srgbClr>
          </a:solidFill>
        </p:grpSpPr>
        <p:sp>
          <p:nvSpPr>
            <p:cNvPr id="75"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a:noFill/>
              <a:prstDash val="solid"/>
              <a:round/>
              <a:headEnd/>
              <a:tailEnd/>
            </a:ln>
          </p:spPr>
          <p:txBody>
            <a:bodyPr/>
            <a:lstStyle/>
            <a:p>
              <a:pPr>
                <a:defRPr/>
              </a:pPr>
              <a:endParaRPr lang="en-US"/>
            </a:p>
          </p:txBody>
        </p:sp>
        <p:sp>
          <p:nvSpPr>
            <p:cNvPr id="76" name="Oval 95"/>
            <p:cNvSpPr>
              <a:spLocks noChangeArrowheads="1"/>
            </p:cNvSpPr>
            <p:nvPr/>
          </p:nvSpPr>
          <p:spPr bwMode="auto">
            <a:xfrm>
              <a:off x="1986" y="2007"/>
              <a:ext cx="34" cy="35"/>
            </a:xfrm>
            <a:prstGeom prst="ellipse">
              <a:avLst/>
            </a:prstGeom>
            <a:solidFill>
              <a:schemeClr val="tx1"/>
            </a:solidFill>
            <a:ln w="11176">
              <a:noFill/>
              <a:round/>
              <a:headEnd/>
              <a:tailEnd/>
            </a:ln>
          </p:spPr>
          <p:txBody>
            <a:bodyPr/>
            <a:lstStyle/>
            <a:p>
              <a:pPr>
                <a:defRPr/>
              </a:pPr>
              <a:endParaRPr lang="en-US"/>
            </a:p>
          </p:txBody>
        </p:sp>
      </p:grpSp>
      <p:grpSp>
        <p:nvGrpSpPr>
          <p:cNvPr id="9222" name="Group 93"/>
          <p:cNvGrpSpPr>
            <a:grpSpLocks/>
          </p:cNvGrpSpPr>
          <p:nvPr/>
        </p:nvGrpSpPr>
        <p:grpSpPr bwMode="auto">
          <a:xfrm>
            <a:off x="3429000" y="1600200"/>
            <a:ext cx="1524000" cy="1524000"/>
            <a:chOff x="1634" y="1652"/>
            <a:chExt cx="739" cy="743"/>
          </a:xfrm>
          <a:solidFill>
            <a:srgbClr val="FF0000">
              <a:alpha val="10000"/>
            </a:srgbClr>
          </a:solidFill>
        </p:grpSpPr>
        <p:sp>
          <p:nvSpPr>
            <p:cNvPr id="78"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a:noFill/>
              <a:prstDash val="solid"/>
              <a:round/>
              <a:headEnd/>
              <a:tailEnd/>
            </a:ln>
          </p:spPr>
          <p:txBody>
            <a:bodyPr/>
            <a:lstStyle/>
            <a:p>
              <a:pPr>
                <a:defRPr/>
              </a:pPr>
              <a:endParaRPr lang="en-US"/>
            </a:p>
          </p:txBody>
        </p:sp>
        <p:sp>
          <p:nvSpPr>
            <p:cNvPr id="79" name="Oval 95"/>
            <p:cNvSpPr>
              <a:spLocks noChangeArrowheads="1"/>
            </p:cNvSpPr>
            <p:nvPr/>
          </p:nvSpPr>
          <p:spPr bwMode="auto">
            <a:xfrm>
              <a:off x="1986" y="2007"/>
              <a:ext cx="34" cy="35"/>
            </a:xfrm>
            <a:prstGeom prst="ellipse">
              <a:avLst/>
            </a:prstGeom>
            <a:solidFill>
              <a:schemeClr val="tx1"/>
            </a:solidFill>
            <a:ln w="11176">
              <a:noFill/>
              <a:round/>
              <a:headEnd/>
              <a:tailEnd/>
            </a:ln>
          </p:spPr>
          <p:txBody>
            <a:bodyPr/>
            <a:lstStyle/>
            <a:p>
              <a:pPr>
                <a:defRPr/>
              </a:pPr>
              <a:endParaRPr lang="en-US"/>
            </a:p>
          </p:txBody>
        </p:sp>
      </p:grpSp>
      <p:grpSp>
        <p:nvGrpSpPr>
          <p:cNvPr id="9223" name="Group 93"/>
          <p:cNvGrpSpPr>
            <a:grpSpLocks/>
          </p:cNvGrpSpPr>
          <p:nvPr/>
        </p:nvGrpSpPr>
        <p:grpSpPr bwMode="auto">
          <a:xfrm>
            <a:off x="4267200" y="1676400"/>
            <a:ext cx="1524000" cy="1524000"/>
            <a:chOff x="1634" y="1652"/>
            <a:chExt cx="739" cy="743"/>
          </a:xfrm>
          <a:solidFill>
            <a:srgbClr val="FF0000">
              <a:alpha val="10000"/>
            </a:srgbClr>
          </a:solidFill>
        </p:grpSpPr>
        <p:sp>
          <p:nvSpPr>
            <p:cNvPr id="81"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a:noFill/>
              <a:prstDash val="solid"/>
              <a:round/>
              <a:headEnd/>
              <a:tailEnd/>
            </a:ln>
          </p:spPr>
          <p:txBody>
            <a:bodyPr/>
            <a:lstStyle/>
            <a:p>
              <a:pPr>
                <a:defRPr/>
              </a:pPr>
              <a:endParaRPr lang="en-US"/>
            </a:p>
          </p:txBody>
        </p:sp>
        <p:sp>
          <p:nvSpPr>
            <p:cNvPr id="82" name="Oval 95"/>
            <p:cNvSpPr>
              <a:spLocks noChangeArrowheads="1"/>
            </p:cNvSpPr>
            <p:nvPr/>
          </p:nvSpPr>
          <p:spPr bwMode="auto">
            <a:xfrm>
              <a:off x="1986" y="2007"/>
              <a:ext cx="34" cy="35"/>
            </a:xfrm>
            <a:prstGeom prst="ellipse">
              <a:avLst/>
            </a:prstGeom>
            <a:solidFill>
              <a:schemeClr val="tx1"/>
            </a:solidFill>
            <a:ln w="11176">
              <a:noFill/>
              <a:round/>
              <a:headEnd/>
              <a:tailEnd/>
            </a:ln>
          </p:spPr>
          <p:txBody>
            <a:bodyPr/>
            <a:lstStyle/>
            <a:p>
              <a:pPr>
                <a:defRPr/>
              </a:pPr>
              <a:endParaRPr lang="en-US"/>
            </a:p>
          </p:txBody>
        </p:sp>
      </p:grpSp>
      <p:grpSp>
        <p:nvGrpSpPr>
          <p:cNvPr id="9224" name="Group 93"/>
          <p:cNvGrpSpPr>
            <a:grpSpLocks/>
          </p:cNvGrpSpPr>
          <p:nvPr/>
        </p:nvGrpSpPr>
        <p:grpSpPr bwMode="auto">
          <a:xfrm>
            <a:off x="4343400" y="2438400"/>
            <a:ext cx="1524000" cy="1524000"/>
            <a:chOff x="1634" y="1652"/>
            <a:chExt cx="739" cy="743"/>
          </a:xfrm>
          <a:solidFill>
            <a:srgbClr val="FF0000">
              <a:alpha val="10000"/>
            </a:srgbClr>
          </a:solidFill>
        </p:grpSpPr>
        <p:sp>
          <p:nvSpPr>
            <p:cNvPr id="84"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a:noFill/>
              <a:prstDash val="solid"/>
              <a:round/>
              <a:headEnd/>
              <a:tailEnd/>
            </a:ln>
          </p:spPr>
          <p:txBody>
            <a:bodyPr/>
            <a:lstStyle/>
            <a:p>
              <a:pPr>
                <a:defRPr/>
              </a:pPr>
              <a:endParaRPr lang="en-US"/>
            </a:p>
          </p:txBody>
        </p:sp>
        <p:sp>
          <p:nvSpPr>
            <p:cNvPr id="85" name="Oval 95"/>
            <p:cNvSpPr>
              <a:spLocks noChangeArrowheads="1"/>
            </p:cNvSpPr>
            <p:nvPr/>
          </p:nvSpPr>
          <p:spPr bwMode="auto">
            <a:xfrm>
              <a:off x="1986" y="2007"/>
              <a:ext cx="34" cy="35"/>
            </a:xfrm>
            <a:prstGeom prst="ellipse">
              <a:avLst/>
            </a:prstGeom>
            <a:solidFill>
              <a:schemeClr val="tx1"/>
            </a:solidFill>
            <a:ln w="11176">
              <a:noFill/>
              <a:round/>
              <a:headEnd/>
              <a:tailEnd/>
            </a:ln>
          </p:spPr>
          <p:txBody>
            <a:bodyPr/>
            <a:lstStyle/>
            <a:p>
              <a:pPr>
                <a:defRPr/>
              </a:pPr>
              <a:endParaRPr lang="en-US"/>
            </a:p>
          </p:txBody>
        </p:sp>
      </p:grpSp>
      <p:grpSp>
        <p:nvGrpSpPr>
          <p:cNvPr id="9225" name="Group 93"/>
          <p:cNvGrpSpPr>
            <a:grpSpLocks/>
          </p:cNvGrpSpPr>
          <p:nvPr/>
        </p:nvGrpSpPr>
        <p:grpSpPr bwMode="auto">
          <a:xfrm>
            <a:off x="5334000" y="3048000"/>
            <a:ext cx="1524000" cy="1524000"/>
            <a:chOff x="1634" y="1652"/>
            <a:chExt cx="739" cy="743"/>
          </a:xfrm>
          <a:solidFill>
            <a:srgbClr val="FF0000">
              <a:alpha val="10000"/>
            </a:srgbClr>
          </a:solidFill>
        </p:grpSpPr>
        <p:sp>
          <p:nvSpPr>
            <p:cNvPr id="87"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a:noFill/>
              <a:prstDash val="solid"/>
              <a:round/>
              <a:headEnd/>
              <a:tailEnd/>
            </a:ln>
          </p:spPr>
          <p:txBody>
            <a:bodyPr/>
            <a:lstStyle/>
            <a:p>
              <a:pPr>
                <a:defRPr/>
              </a:pPr>
              <a:endParaRPr lang="en-US"/>
            </a:p>
          </p:txBody>
        </p:sp>
        <p:sp>
          <p:nvSpPr>
            <p:cNvPr id="88" name="Oval 95"/>
            <p:cNvSpPr>
              <a:spLocks noChangeArrowheads="1"/>
            </p:cNvSpPr>
            <p:nvPr/>
          </p:nvSpPr>
          <p:spPr bwMode="auto">
            <a:xfrm>
              <a:off x="1986" y="2007"/>
              <a:ext cx="34" cy="35"/>
            </a:xfrm>
            <a:prstGeom prst="ellipse">
              <a:avLst/>
            </a:prstGeom>
            <a:solidFill>
              <a:schemeClr val="tx1"/>
            </a:solidFill>
            <a:ln w="11176">
              <a:noFill/>
              <a:round/>
              <a:headEnd/>
              <a:tailEnd/>
            </a:ln>
          </p:spPr>
          <p:txBody>
            <a:bodyPr/>
            <a:lstStyle/>
            <a:p>
              <a:pPr>
                <a:defRPr/>
              </a:pPr>
              <a:endParaRPr lang="en-US"/>
            </a:p>
          </p:txBody>
        </p:sp>
      </p:grpSp>
      <p:grpSp>
        <p:nvGrpSpPr>
          <p:cNvPr id="9226" name="Group 93"/>
          <p:cNvGrpSpPr>
            <a:grpSpLocks/>
          </p:cNvGrpSpPr>
          <p:nvPr/>
        </p:nvGrpSpPr>
        <p:grpSpPr bwMode="auto">
          <a:xfrm>
            <a:off x="5105400" y="2209800"/>
            <a:ext cx="1524000" cy="1524000"/>
            <a:chOff x="1634" y="1652"/>
            <a:chExt cx="739" cy="743"/>
          </a:xfrm>
          <a:solidFill>
            <a:srgbClr val="FF0000">
              <a:alpha val="10000"/>
            </a:srgbClr>
          </a:solidFill>
        </p:grpSpPr>
        <p:sp>
          <p:nvSpPr>
            <p:cNvPr id="90"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a:noFill/>
              <a:prstDash val="solid"/>
              <a:round/>
              <a:headEnd/>
              <a:tailEnd/>
            </a:ln>
          </p:spPr>
          <p:txBody>
            <a:bodyPr/>
            <a:lstStyle/>
            <a:p>
              <a:pPr>
                <a:defRPr/>
              </a:pPr>
              <a:endParaRPr lang="en-US"/>
            </a:p>
          </p:txBody>
        </p:sp>
        <p:sp>
          <p:nvSpPr>
            <p:cNvPr id="91" name="Oval 95"/>
            <p:cNvSpPr>
              <a:spLocks noChangeArrowheads="1"/>
            </p:cNvSpPr>
            <p:nvPr/>
          </p:nvSpPr>
          <p:spPr bwMode="auto">
            <a:xfrm>
              <a:off x="1986" y="2007"/>
              <a:ext cx="34" cy="35"/>
            </a:xfrm>
            <a:prstGeom prst="ellipse">
              <a:avLst/>
            </a:prstGeom>
            <a:solidFill>
              <a:schemeClr val="tx1"/>
            </a:solidFill>
            <a:ln w="11176">
              <a:noFill/>
              <a:round/>
              <a:headEnd/>
              <a:tailEnd/>
            </a:ln>
          </p:spPr>
          <p:txBody>
            <a:bodyPr/>
            <a:lstStyle/>
            <a:p>
              <a:pPr>
                <a:defRPr/>
              </a:pPr>
              <a:endParaRPr lang="en-US"/>
            </a:p>
          </p:txBody>
        </p:sp>
      </p:grpSp>
      <p:sp>
        <p:nvSpPr>
          <p:cNvPr id="9247" name="TextBox 94"/>
          <p:cNvSpPr txBox="1">
            <a:spLocks noChangeArrowheads="1"/>
          </p:cNvSpPr>
          <p:nvPr/>
        </p:nvSpPr>
        <p:spPr bwMode="auto">
          <a:xfrm>
            <a:off x="5410200" y="1066800"/>
            <a:ext cx="762000" cy="400050"/>
          </a:xfrm>
          <a:prstGeom prst="rect">
            <a:avLst/>
          </a:prstGeom>
          <a:noFill/>
          <a:ln w="9525">
            <a:noFill/>
            <a:miter lim="800000"/>
            <a:headEnd/>
            <a:tailEnd/>
          </a:ln>
        </p:spPr>
        <p:txBody>
          <a:bodyPr>
            <a:spAutoFit/>
          </a:bodyPr>
          <a:lstStyle/>
          <a:p>
            <a:r>
              <a:rPr lang="en-US" sz="1000" b="1"/>
              <a:t>Thursday Island</a:t>
            </a:r>
          </a:p>
        </p:txBody>
      </p:sp>
      <p:sp>
        <p:nvSpPr>
          <p:cNvPr id="9248" name="TextBox 96"/>
          <p:cNvSpPr txBox="1">
            <a:spLocks noChangeArrowheads="1"/>
          </p:cNvSpPr>
          <p:nvPr/>
        </p:nvSpPr>
        <p:spPr bwMode="auto">
          <a:xfrm>
            <a:off x="2743200" y="1600200"/>
            <a:ext cx="762000" cy="246063"/>
          </a:xfrm>
          <a:prstGeom prst="rect">
            <a:avLst/>
          </a:prstGeom>
          <a:noFill/>
          <a:ln w="9525">
            <a:noFill/>
            <a:miter lim="800000"/>
            <a:headEnd/>
            <a:tailEnd/>
          </a:ln>
        </p:spPr>
        <p:txBody>
          <a:bodyPr>
            <a:spAutoFit/>
          </a:bodyPr>
          <a:lstStyle/>
          <a:p>
            <a:r>
              <a:rPr lang="en-US" sz="1000" b="1"/>
              <a:t>Doogan</a:t>
            </a:r>
          </a:p>
        </p:txBody>
      </p:sp>
      <p:sp>
        <p:nvSpPr>
          <p:cNvPr id="9249" name="TextBox 97"/>
          <p:cNvSpPr txBox="1">
            <a:spLocks noChangeArrowheads="1"/>
          </p:cNvSpPr>
          <p:nvPr/>
        </p:nvSpPr>
        <p:spPr bwMode="auto">
          <a:xfrm>
            <a:off x="2133600" y="2039938"/>
            <a:ext cx="762000" cy="246062"/>
          </a:xfrm>
          <a:prstGeom prst="rect">
            <a:avLst/>
          </a:prstGeom>
          <a:noFill/>
          <a:ln w="9525">
            <a:noFill/>
            <a:miter lim="800000"/>
            <a:headEnd/>
            <a:tailEnd/>
          </a:ln>
        </p:spPr>
        <p:txBody>
          <a:bodyPr>
            <a:spAutoFit/>
          </a:bodyPr>
          <a:lstStyle/>
          <a:p>
            <a:r>
              <a:rPr lang="en-US" sz="1000" b="1"/>
              <a:t>Broome</a:t>
            </a:r>
          </a:p>
        </p:txBody>
      </p:sp>
      <p:sp>
        <p:nvSpPr>
          <p:cNvPr id="9250" name="TextBox 98"/>
          <p:cNvSpPr txBox="1">
            <a:spLocks noChangeArrowheads="1"/>
          </p:cNvSpPr>
          <p:nvPr/>
        </p:nvSpPr>
        <p:spPr bwMode="auto">
          <a:xfrm>
            <a:off x="685800" y="2344738"/>
            <a:ext cx="762000" cy="246062"/>
          </a:xfrm>
          <a:prstGeom prst="rect">
            <a:avLst/>
          </a:prstGeom>
          <a:noFill/>
          <a:ln w="9525">
            <a:noFill/>
            <a:miter lim="800000"/>
            <a:headEnd/>
            <a:tailEnd/>
          </a:ln>
        </p:spPr>
        <p:txBody>
          <a:bodyPr>
            <a:spAutoFit/>
          </a:bodyPr>
          <a:lstStyle/>
          <a:p>
            <a:r>
              <a:rPr lang="en-US" sz="1000" b="1"/>
              <a:t>Karratha</a:t>
            </a:r>
          </a:p>
        </p:txBody>
      </p:sp>
      <p:sp>
        <p:nvSpPr>
          <p:cNvPr id="9251" name="TextBox 99"/>
          <p:cNvSpPr txBox="1">
            <a:spLocks noChangeArrowheads="1"/>
          </p:cNvSpPr>
          <p:nvPr/>
        </p:nvSpPr>
        <p:spPr bwMode="auto">
          <a:xfrm>
            <a:off x="4572000" y="1447800"/>
            <a:ext cx="990600" cy="400050"/>
          </a:xfrm>
          <a:prstGeom prst="rect">
            <a:avLst/>
          </a:prstGeom>
          <a:noFill/>
          <a:ln w="9525">
            <a:noFill/>
            <a:miter lim="800000"/>
            <a:headEnd/>
            <a:tailEnd/>
          </a:ln>
        </p:spPr>
        <p:txBody>
          <a:bodyPr>
            <a:spAutoFit/>
          </a:bodyPr>
          <a:lstStyle/>
          <a:p>
            <a:r>
              <a:rPr lang="en-US" sz="1000" b="1"/>
              <a:t>Mornington Island</a:t>
            </a:r>
          </a:p>
        </p:txBody>
      </p:sp>
      <p:sp>
        <p:nvSpPr>
          <p:cNvPr id="9252" name="TextBox 100"/>
          <p:cNvSpPr txBox="1">
            <a:spLocks noChangeArrowheads="1"/>
          </p:cNvSpPr>
          <p:nvPr/>
        </p:nvSpPr>
        <p:spPr bwMode="auto">
          <a:xfrm>
            <a:off x="3581400" y="2057400"/>
            <a:ext cx="1219200" cy="246063"/>
          </a:xfrm>
          <a:prstGeom prst="rect">
            <a:avLst/>
          </a:prstGeom>
          <a:noFill/>
          <a:ln w="9525">
            <a:noFill/>
            <a:miter lim="800000"/>
            <a:headEnd/>
            <a:tailEnd/>
          </a:ln>
        </p:spPr>
        <p:txBody>
          <a:bodyPr>
            <a:spAutoFit/>
          </a:bodyPr>
          <a:lstStyle/>
          <a:p>
            <a:r>
              <a:rPr lang="en-US" sz="1000" b="1"/>
              <a:t>Tennany Creek</a:t>
            </a:r>
          </a:p>
        </p:txBody>
      </p:sp>
      <p:sp>
        <p:nvSpPr>
          <p:cNvPr id="9253" name="TextBox 101"/>
          <p:cNvSpPr txBox="1">
            <a:spLocks noChangeArrowheads="1"/>
          </p:cNvSpPr>
          <p:nvPr/>
        </p:nvSpPr>
        <p:spPr bwMode="auto">
          <a:xfrm>
            <a:off x="990600" y="3352800"/>
            <a:ext cx="762000" cy="246063"/>
          </a:xfrm>
          <a:prstGeom prst="rect">
            <a:avLst/>
          </a:prstGeom>
          <a:noFill/>
          <a:ln w="9525">
            <a:noFill/>
            <a:miter lim="800000"/>
            <a:headEnd/>
            <a:tailEnd/>
          </a:ln>
        </p:spPr>
        <p:txBody>
          <a:bodyPr>
            <a:spAutoFit/>
          </a:bodyPr>
          <a:lstStyle/>
          <a:p>
            <a:r>
              <a:rPr lang="en-US" sz="1000" b="1"/>
              <a:t>Billabong</a:t>
            </a:r>
          </a:p>
        </p:txBody>
      </p:sp>
      <p:sp>
        <p:nvSpPr>
          <p:cNvPr id="9254" name="TextBox 102"/>
          <p:cNvSpPr txBox="1">
            <a:spLocks noChangeArrowheads="1"/>
          </p:cNvSpPr>
          <p:nvPr/>
        </p:nvSpPr>
        <p:spPr bwMode="auto">
          <a:xfrm>
            <a:off x="2133600" y="2438400"/>
            <a:ext cx="762000" cy="246063"/>
          </a:xfrm>
          <a:prstGeom prst="rect">
            <a:avLst/>
          </a:prstGeom>
          <a:noFill/>
          <a:ln w="9525">
            <a:noFill/>
            <a:miter lim="800000"/>
            <a:headEnd/>
            <a:tailEnd/>
          </a:ln>
        </p:spPr>
        <p:txBody>
          <a:bodyPr>
            <a:spAutoFit/>
          </a:bodyPr>
          <a:lstStyle/>
          <a:p>
            <a:r>
              <a:rPr lang="en-US" sz="1000" b="1"/>
              <a:t>Telfer</a:t>
            </a:r>
          </a:p>
        </p:txBody>
      </p:sp>
      <p:sp>
        <p:nvSpPr>
          <p:cNvPr id="9255" name="TextBox 103"/>
          <p:cNvSpPr txBox="1">
            <a:spLocks noChangeArrowheads="1"/>
          </p:cNvSpPr>
          <p:nvPr/>
        </p:nvSpPr>
        <p:spPr bwMode="auto">
          <a:xfrm>
            <a:off x="1600200" y="2725738"/>
            <a:ext cx="762000" cy="246062"/>
          </a:xfrm>
          <a:prstGeom prst="rect">
            <a:avLst/>
          </a:prstGeom>
          <a:noFill/>
          <a:ln w="9525">
            <a:noFill/>
            <a:miter lim="800000"/>
            <a:headEnd/>
            <a:tailEnd/>
          </a:ln>
        </p:spPr>
        <p:txBody>
          <a:bodyPr>
            <a:spAutoFit/>
          </a:bodyPr>
          <a:lstStyle/>
          <a:p>
            <a:r>
              <a:rPr lang="en-US" sz="1000" b="1"/>
              <a:t>Newman</a:t>
            </a:r>
          </a:p>
        </p:txBody>
      </p:sp>
      <p:sp>
        <p:nvSpPr>
          <p:cNvPr id="9256" name="TextBox 104"/>
          <p:cNvSpPr txBox="1">
            <a:spLocks noChangeArrowheads="1"/>
          </p:cNvSpPr>
          <p:nvPr/>
        </p:nvSpPr>
        <p:spPr bwMode="auto">
          <a:xfrm>
            <a:off x="1143000" y="3048000"/>
            <a:ext cx="990600" cy="246063"/>
          </a:xfrm>
          <a:prstGeom prst="rect">
            <a:avLst/>
          </a:prstGeom>
          <a:noFill/>
          <a:ln w="9525">
            <a:noFill/>
            <a:miter lim="800000"/>
            <a:headEnd/>
            <a:tailEnd/>
          </a:ln>
        </p:spPr>
        <p:txBody>
          <a:bodyPr>
            <a:spAutoFit/>
          </a:bodyPr>
          <a:lstStyle/>
          <a:p>
            <a:r>
              <a:rPr lang="en-US" sz="1000" b="1"/>
              <a:t>Meekatharra</a:t>
            </a:r>
          </a:p>
        </p:txBody>
      </p:sp>
      <p:sp>
        <p:nvSpPr>
          <p:cNvPr id="9257" name="TextBox 106"/>
          <p:cNvSpPr txBox="1">
            <a:spLocks noChangeArrowheads="1"/>
          </p:cNvSpPr>
          <p:nvPr/>
        </p:nvSpPr>
        <p:spPr bwMode="auto">
          <a:xfrm>
            <a:off x="1447800" y="3657600"/>
            <a:ext cx="990600" cy="246063"/>
          </a:xfrm>
          <a:prstGeom prst="rect">
            <a:avLst/>
          </a:prstGeom>
          <a:noFill/>
          <a:ln w="9525">
            <a:noFill/>
            <a:miter lim="800000"/>
            <a:headEnd/>
            <a:tailEnd/>
          </a:ln>
        </p:spPr>
        <p:txBody>
          <a:bodyPr>
            <a:spAutoFit/>
          </a:bodyPr>
          <a:lstStyle/>
          <a:p>
            <a:r>
              <a:rPr lang="en-US" sz="1000" b="1"/>
              <a:t>Leonora</a:t>
            </a:r>
          </a:p>
        </p:txBody>
      </p:sp>
      <p:sp>
        <p:nvSpPr>
          <p:cNvPr id="9258" name="TextBox 107"/>
          <p:cNvSpPr txBox="1">
            <a:spLocks noChangeArrowheads="1"/>
          </p:cNvSpPr>
          <p:nvPr/>
        </p:nvSpPr>
        <p:spPr bwMode="auto">
          <a:xfrm>
            <a:off x="2133600" y="3106738"/>
            <a:ext cx="990600" cy="246062"/>
          </a:xfrm>
          <a:prstGeom prst="rect">
            <a:avLst/>
          </a:prstGeom>
          <a:noFill/>
          <a:ln w="9525">
            <a:noFill/>
            <a:miter lim="800000"/>
            <a:headEnd/>
            <a:tailEnd/>
          </a:ln>
        </p:spPr>
        <p:txBody>
          <a:bodyPr>
            <a:spAutoFit/>
          </a:bodyPr>
          <a:lstStyle/>
          <a:p>
            <a:r>
              <a:rPr lang="en-US" sz="1000" b="1"/>
              <a:t>Warburton</a:t>
            </a:r>
          </a:p>
        </p:txBody>
      </p:sp>
      <p:sp>
        <p:nvSpPr>
          <p:cNvPr id="9259" name="TextBox 108"/>
          <p:cNvSpPr txBox="1">
            <a:spLocks noChangeArrowheads="1"/>
          </p:cNvSpPr>
          <p:nvPr/>
        </p:nvSpPr>
        <p:spPr bwMode="auto">
          <a:xfrm>
            <a:off x="3124200" y="3048000"/>
            <a:ext cx="990600" cy="246063"/>
          </a:xfrm>
          <a:prstGeom prst="rect">
            <a:avLst/>
          </a:prstGeom>
          <a:noFill/>
          <a:ln w="9525">
            <a:noFill/>
            <a:miter lim="800000"/>
            <a:headEnd/>
            <a:tailEnd/>
          </a:ln>
        </p:spPr>
        <p:txBody>
          <a:bodyPr>
            <a:spAutoFit/>
          </a:bodyPr>
          <a:lstStyle/>
          <a:p>
            <a:r>
              <a:rPr lang="en-US" sz="1000" b="1"/>
              <a:t>Ayers Rock</a:t>
            </a:r>
          </a:p>
        </p:txBody>
      </p:sp>
      <p:sp>
        <p:nvSpPr>
          <p:cNvPr id="9260" name="TextBox 109"/>
          <p:cNvSpPr txBox="1">
            <a:spLocks noChangeArrowheads="1"/>
          </p:cNvSpPr>
          <p:nvPr/>
        </p:nvSpPr>
        <p:spPr bwMode="auto">
          <a:xfrm>
            <a:off x="3810000" y="2895600"/>
            <a:ext cx="990600" cy="246063"/>
          </a:xfrm>
          <a:prstGeom prst="rect">
            <a:avLst/>
          </a:prstGeom>
          <a:noFill/>
          <a:ln w="9525">
            <a:noFill/>
            <a:miter lim="800000"/>
            <a:headEnd/>
            <a:tailEnd/>
          </a:ln>
        </p:spPr>
        <p:txBody>
          <a:bodyPr>
            <a:spAutoFit/>
          </a:bodyPr>
          <a:lstStyle/>
          <a:p>
            <a:r>
              <a:rPr lang="en-US" sz="1000" b="1"/>
              <a:t>Alice Spring</a:t>
            </a:r>
          </a:p>
        </p:txBody>
      </p:sp>
      <p:sp>
        <p:nvSpPr>
          <p:cNvPr id="9261" name="TextBox 110"/>
          <p:cNvSpPr txBox="1">
            <a:spLocks noChangeArrowheads="1"/>
          </p:cNvSpPr>
          <p:nvPr/>
        </p:nvSpPr>
        <p:spPr bwMode="auto">
          <a:xfrm>
            <a:off x="4724400" y="2133600"/>
            <a:ext cx="990600" cy="246063"/>
          </a:xfrm>
          <a:prstGeom prst="rect">
            <a:avLst/>
          </a:prstGeom>
          <a:noFill/>
          <a:ln w="9525">
            <a:noFill/>
            <a:miter lim="800000"/>
            <a:headEnd/>
            <a:tailEnd/>
          </a:ln>
        </p:spPr>
        <p:txBody>
          <a:bodyPr>
            <a:spAutoFit/>
          </a:bodyPr>
          <a:lstStyle/>
          <a:p>
            <a:r>
              <a:rPr lang="en-US" sz="1000" b="1"/>
              <a:t>Mt Isa</a:t>
            </a:r>
          </a:p>
        </p:txBody>
      </p:sp>
      <p:sp>
        <p:nvSpPr>
          <p:cNvPr id="9262" name="TextBox 111"/>
          <p:cNvSpPr txBox="1">
            <a:spLocks noChangeArrowheads="1"/>
          </p:cNvSpPr>
          <p:nvPr/>
        </p:nvSpPr>
        <p:spPr bwMode="auto">
          <a:xfrm>
            <a:off x="1828800" y="4343400"/>
            <a:ext cx="838200" cy="246063"/>
          </a:xfrm>
          <a:prstGeom prst="rect">
            <a:avLst/>
          </a:prstGeom>
          <a:noFill/>
          <a:ln w="9525">
            <a:noFill/>
            <a:miter lim="800000"/>
            <a:headEnd/>
            <a:tailEnd/>
          </a:ln>
        </p:spPr>
        <p:txBody>
          <a:bodyPr>
            <a:spAutoFit/>
          </a:bodyPr>
          <a:lstStyle/>
          <a:p>
            <a:r>
              <a:rPr lang="en-US" sz="1000" b="1"/>
              <a:t>Esperance</a:t>
            </a:r>
          </a:p>
        </p:txBody>
      </p:sp>
      <p:sp>
        <p:nvSpPr>
          <p:cNvPr id="9263" name="TextBox 112"/>
          <p:cNvSpPr txBox="1">
            <a:spLocks noChangeArrowheads="1"/>
          </p:cNvSpPr>
          <p:nvPr/>
        </p:nvSpPr>
        <p:spPr bwMode="auto">
          <a:xfrm>
            <a:off x="2438400" y="4114800"/>
            <a:ext cx="762000" cy="246063"/>
          </a:xfrm>
          <a:prstGeom prst="rect">
            <a:avLst/>
          </a:prstGeom>
          <a:noFill/>
          <a:ln w="9525">
            <a:noFill/>
            <a:miter lim="800000"/>
            <a:headEnd/>
            <a:tailEnd/>
          </a:ln>
        </p:spPr>
        <p:txBody>
          <a:bodyPr>
            <a:spAutoFit/>
          </a:bodyPr>
          <a:lstStyle/>
          <a:p>
            <a:r>
              <a:rPr lang="en-US" sz="1000" b="1"/>
              <a:t>Caiguna</a:t>
            </a:r>
          </a:p>
        </p:txBody>
      </p:sp>
      <p:sp>
        <p:nvSpPr>
          <p:cNvPr id="9264" name="TextBox 115"/>
          <p:cNvSpPr txBox="1">
            <a:spLocks noChangeArrowheads="1"/>
          </p:cNvSpPr>
          <p:nvPr/>
        </p:nvSpPr>
        <p:spPr bwMode="auto">
          <a:xfrm>
            <a:off x="4876800" y="2895600"/>
            <a:ext cx="762000" cy="246063"/>
          </a:xfrm>
          <a:prstGeom prst="rect">
            <a:avLst/>
          </a:prstGeom>
          <a:noFill/>
          <a:ln w="9525">
            <a:noFill/>
            <a:miter lim="800000"/>
            <a:headEnd/>
            <a:tailEnd/>
          </a:ln>
        </p:spPr>
        <p:txBody>
          <a:bodyPr>
            <a:spAutoFit/>
          </a:bodyPr>
          <a:lstStyle/>
          <a:p>
            <a:r>
              <a:rPr lang="en-US" sz="1000" b="1"/>
              <a:t>Birdsville</a:t>
            </a:r>
          </a:p>
        </p:txBody>
      </p:sp>
      <p:sp>
        <p:nvSpPr>
          <p:cNvPr id="9265" name="TextBox 116"/>
          <p:cNvSpPr txBox="1">
            <a:spLocks noChangeArrowheads="1"/>
          </p:cNvSpPr>
          <p:nvPr/>
        </p:nvSpPr>
        <p:spPr bwMode="auto">
          <a:xfrm>
            <a:off x="5410200" y="3352800"/>
            <a:ext cx="762000" cy="246063"/>
          </a:xfrm>
          <a:prstGeom prst="rect">
            <a:avLst/>
          </a:prstGeom>
          <a:noFill/>
          <a:ln w="9525">
            <a:noFill/>
            <a:miter lim="800000"/>
            <a:headEnd/>
            <a:tailEnd/>
          </a:ln>
        </p:spPr>
        <p:txBody>
          <a:bodyPr>
            <a:spAutoFit/>
          </a:bodyPr>
          <a:lstStyle/>
          <a:p>
            <a:r>
              <a:rPr lang="en-US" sz="1000" b="1"/>
              <a:t>Jackson</a:t>
            </a:r>
          </a:p>
        </p:txBody>
      </p:sp>
      <p:sp>
        <p:nvSpPr>
          <p:cNvPr id="9266" name="TextBox 117"/>
          <p:cNvSpPr txBox="1">
            <a:spLocks noChangeArrowheads="1"/>
          </p:cNvSpPr>
          <p:nvPr/>
        </p:nvSpPr>
        <p:spPr bwMode="auto">
          <a:xfrm>
            <a:off x="6096000" y="3657600"/>
            <a:ext cx="762000" cy="246063"/>
          </a:xfrm>
          <a:prstGeom prst="rect">
            <a:avLst/>
          </a:prstGeom>
          <a:noFill/>
          <a:ln w="9525">
            <a:noFill/>
            <a:miter lim="800000"/>
            <a:headEnd/>
            <a:tailEnd/>
          </a:ln>
        </p:spPr>
        <p:txBody>
          <a:bodyPr>
            <a:spAutoFit/>
          </a:bodyPr>
          <a:lstStyle/>
          <a:p>
            <a:r>
              <a:rPr lang="en-US" sz="1000" b="1"/>
              <a:t>Bourke</a:t>
            </a:r>
          </a:p>
        </p:txBody>
      </p:sp>
      <p:sp>
        <p:nvSpPr>
          <p:cNvPr id="9267" name="TextBox 118"/>
          <p:cNvSpPr txBox="1">
            <a:spLocks noChangeArrowheads="1"/>
          </p:cNvSpPr>
          <p:nvPr/>
        </p:nvSpPr>
        <p:spPr bwMode="auto">
          <a:xfrm>
            <a:off x="5715000" y="2667000"/>
            <a:ext cx="838200" cy="246063"/>
          </a:xfrm>
          <a:prstGeom prst="rect">
            <a:avLst/>
          </a:prstGeom>
          <a:noFill/>
          <a:ln w="9525">
            <a:noFill/>
            <a:miter lim="800000"/>
            <a:headEnd/>
            <a:tailEnd/>
          </a:ln>
        </p:spPr>
        <p:txBody>
          <a:bodyPr>
            <a:spAutoFit/>
          </a:bodyPr>
          <a:lstStyle/>
          <a:p>
            <a:r>
              <a:rPr lang="en-US" sz="1000" b="1"/>
              <a:t>Longreach</a:t>
            </a:r>
          </a:p>
        </p:txBody>
      </p:sp>
      <p:sp>
        <p:nvSpPr>
          <p:cNvPr id="9268" name="TextBox 119"/>
          <p:cNvSpPr txBox="1">
            <a:spLocks noChangeArrowheads="1"/>
          </p:cNvSpPr>
          <p:nvPr/>
        </p:nvSpPr>
        <p:spPr bwMode="auto">
          <a:xfrm>
            <a:off x="5181600" y="4343400"/>
            <a:ext cx="762000" cy="400050"/>
          </a:xfrm>
          <a:prstGeom prst="rect">
            <a:avLst/>
          </a:prstGeom>
          <a:noFill/>
          <a:ln w="9525">
            <a:noFill/>
            <a:miter lim="800000"/>
            <a:headEnd/>
            <a:tailEnd/>
          </a:ln>
        </p:spPr>
        <p:txBody>
          <a:bodyPr>
            <a:spAutoFit/>
          </a:bodyPr>
          <a:lstStyle/>
          <a:p>
            <a:r>
              <a:rPr lang="en-US" sz="1000" b="1"/>
              <a:t>Broken Hill</a:t>
            </a:r>
          </a:p>
        </p:txBody>
      </p:sp>
      <p:sp>
        <p:nvSpPr>
          <p:cNvPr id="9269" name="TextBox 120"/>
          <p:cNvSpPr txBox="1">
            <a:spLocks noChangeArrowheads="1"/>
          </p:cNvSpPr>
          <p:nvPr/>
        </p:nvSpPr>
        <p:spPr bwMode="auto">
          <a:xfrm>
            <a:off x="7086600" y="2819400"/>
            <a:ext cx="914400" cy="246063"/>
          </a:xfrm>
          <a:prstGeom prst="rect">
            <a:avLst/>
          </a:prstGeom>
          <a:noFill/>
          <a:ln w="9525">
            <a:noFill/>
            <a:miter lim="800000"/>
            <a:headEnd/>
            <a:tailEnd/>
          </a:ln>
        </p:spPr>
        <p:txBody>
          <a:bodyPr>
            <a:spAutoFit/>
          </a:bodyPr>
          <a:lstStyle/>
          <a:p>
            <a:r>
              <a:rPr lang="en-US" sz="1000" b="1"/>
              <a:t>Bundaberg</a:t>
            </a:r>
          </a:p>
        </p:txBody>
      </p:sp>
      <p:grpSp>
        <p:nvGrpSpPr>
          <p:cNvPr id="9227" name="Group 93"/>
          <p:cNvGrpSpPr>
            <a:grpSpLocks/>
          </p:cNvGrpSpPr>
          <p:nvPr/>
        </p:nvGrpSpPr>
        <p:grpSpPr bwMode="auto">
          <a:xfrm>
            <a:off x="4724400" y="2819400"/>
            <a:ext cx="1524000" cy="1524000"/>
            <a:chOff x="1634" y="1652"/>
            <a:chExt cx="739" cy="743"/>
          </a:xfrm>
          <a:solidFill>
            <a:srgbClr val="FF0000">
              <a:alpha val="10000"/>
            </a:srgbClr>
          </a:solidFill>
        </p:grpSpPr>
        <p:sp>
          <p:nvSpPr>
            <p:cNvPr id="126"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a:noFill/>
              <a:prstDash val="solid"/>
              <a:round/>
              <a:headEnd/>
              <a:tailEnd/>
            </a:ln>
          </p:spPr>
          <p:txBody>
            <a:bodyPr/>
            <a:lstStyle/>
            <a:p>
              <a:pPr>
                <a:defRPr/>
              </a:pPr>
              <a:endParaRPr lang="en-US"/>
            </a:p>
          </p:txBody>
        </p:sp>
        <p:sp>
          <p:nvSpPr>
            <p:cNvPr id="127" name="Oval 95"/>
            <p:cNvSpPr>
              <a:spLocks noChangeArrowheads="1"/>
            </p:cNvSpPr>
            <p:nvPr/>
          </p:nvSpPr>
          <p:spPr bwMode="auto">
            <a:xfrm>
              <a:off x="1986" y="2007"/>
              <a:ext cx="34" cy="35"/>
            </a:xfrm>
            <a:prstGeom prst="ellipse">
              <a:avLst/>
            </a:prstGeom>
            <a:solidFill>
              <a:schemeClr val="tx1"/>
            </a:solidFill>
            <a:ln w="11176">
              <a:noFill/>
              <a:round/>
              <a:headEnd/>
              <a:tailEnd/>
            </a:ln>
          </p:spPr>
          <p:txBody>
            <a:bodyPr/>
            <a:lstStyle/>
            <a:p>
              <a:pPr>
                <a:defRPr/>
              </a:pPr>
              <a:endParaRPr lang="en-US"/>
            </a:p>
          </p:txBody>
        </p:sp>
      </p:grpSp>
      <p:grpSp>
        <p:nvGrpSpPr>
          <p:cNvPr id="9228" name="Group 93"/>
          <p:cNvGrpSpPr>
            <a:grpSpLocks/>
          </p:cNvGrpSpPr>
          <p:nvPr/>
        </p:nvGrpSpPr>
        <p:grpSpPr bwMode="auto">
          <a:xfrm>
            <a:off x="5334000" y="4953000"/>
            <a:ext cx="1905000" cy="1752600"/>
            <a:chOff x="1634" y="1652"/>
            <a:chExt cx="739" cy="743"/>
          </a:xfrm>
          <a:solidFill>
            <a:srgbClr val="FF0000">
              <a:alpha val="10000"/>
            </a:srgbClr>
          </a:solidFill>
        </p:grpSpPr>
        <p:sp>
          <p:nvSpPr>
            <p:cNvPr id="129"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00B050">
                <a:alpha val="20000"/>
              </a:srgbClr>
            </a:solidFill>
            <a:ln w="11176">
              <a:noFill/>
              <a:prstDash val="solid"/>
              <a:round/>
              <a:headEnd/>
              <a:tailEnd/>
            </a:ln>
          </p:spPr>
          <p:txBody>
            <a:bodyPr/>
            <a:lstStyle/>
            <a:p>
              <a:pPr>
                <a:defRPr/>
              </a:pPr>
              <a:endParaRPr lang="en-US"/>
            </a:p>
          </p:txBody>
        </p:sp>
        <p:sp>
          <p:nvSpPr>
            <p:cNvPr id="130" name="Oval 95"/>
            <p:cNvSpPr>
              <a:spLocks noChangeArrowheads="1"/>
            </p:cNvSpPr>
            <p:nvPr/>
          </p:nvSpPr>
          <p:spPr bwMode="auto">
            <a:xfrm>
              <a:off x="1986" y="2007"/>
              <a:ext cx="34" cy="35"/>
            </a:xfrm>
            <a:prstGeom prst="ellipse">
              <a:avLst/>
            </a:prstGeom>
            <a:solidFill>
              <a:schemeClr val="tx1"/>
            </a:solidFill>
            <a:ln w="11176">
              <a:noFill/>
              <a:round/>
              <a:headEnd/>
              <a:tailEnd/>
            </a:ln>
          </p:spPr>
          <p:txBody>
            <a:bodyPr/>
            <a:lstStyle/>
            <a:p>
              <a:pPr>
                <a:defRPr/>
              </a:pPr>
              <a:endParaRPr lang="en-US"/>
            </a:p>
          </p:txBody>
        </p:sp>
      </p:grpSp>
      <p:sp>
        <p:nvSpPr>
          <p:cNvPr id="9272" name="TextBox 130"/>
          <p:cNvSpPr txBox="1">
            <a:spLocks noChangeArrowheads="1"/>
          </p:cNvSpPr>
          <p:nvPr/>
        </p:nvSpPr>
        <p:spPr bwMode="auto">
          <a:xfrm>
            <a:off x="5715000" y="6172200"/>
            <a:ext cx="990600" cy="246063"/>
          </a:xfrm>
          <a:prstGeom prst="rect">
            <a:avLst/>
          </a:prstGeom>
          <a:noFill/>
          <a:ln w="9525">
            <a:noFill/>
            <a:miter lim="800000"/>
            <a:headEnd/>
            <a:tailEnd/>
          </a:ln>
        </p:spPr>
        <p:txBody>
          <a:bodyPr>
            <a:spAutoFit/>
          </a:bodyPr>
          <a:lstStyle/>
          <a:p>
            <a:r>
              <a:rPr lang="en-US" sz="1000" b="1" dirty="0"/>
              <a:t>Tasmania</a:t>
            </a:r>
          </a:p>
        </p:txBody>
      </p:sp>
      <p:sp>
        <p:nvSpPr>
          <p:cNvPr id="9273" name="TextBox 131"/>
          <p:cNvSpPr txBox="1">
            <a:spLocks noChangeArrowheads="1"/>
          </p:cNvSpPr>
          <p:nvPr/>
        </p:nvSpPr>
        <p:spPr bwMode="auto">
          <a:xfrm>
            <a:off x="2895600" y="2057400"/>
            <a:ext cx="762000" cy="246063"/>
          </a:xfrm>
          <a:prstGeom prst="rect">
            <a:avLst/>
          </a:prstGeom>
          <a:noFill/>
          <a:ln w="9525">
            <a:noFill/>
            <a:miter lim="800000"/>
            <a:headEnd/>
            <a:tailEnd/>
          </a:ln>
        </p:spPr>
        <p:txBody>
          <a:bodyPr>
            <a:spAutoFit/>
          </a:bodyPr>
          <a:lstStyle/>
          <a:p>
            <a:r>
              <a:rPr lang="en-US" sz="1000" b="1"/>
              <a:t>Balgo</a:t>
            </a:r>
          </a:p>
        </p:txBody>
      </p:sp>
      <p:grpSp>
        <p:nvGrpSpPr>
          <p:cNvPr id="9229" name="Group 93"/>
          <p:cNvGrpSpPr>
            <a:grpSpLocks/>
          </p:cNvGrpSpPr>
          <p:nvPr/>
        </p:nvGrpSpPr>
        <p:grpSpPr bwMode="auto">
          <a:xfrm>
            <a:off x="3657600" y="3048000"/>
            <a:ext cx="1524000" cy="1524000"/>
            <a:chOff x="1634" y="1652"/>
            <a:chExt cx="739" cy="743"/>
          </a:xfrm>
          <a:solidFill>
            <a:srgbClr val="FF0000">
              <a:alpha val="10000"/>
            </a:srgbClr>
          </a:solidFill>
        </p:grpSpPr>
        <p:sp>
          <p:nvSpPr>
            <p:cNvPr id="118"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a:noFill/>
              <a:prstDash val="solid"/>
              <a:round/>
              <a:headEnd/>
              <a:tailEnd/>
            </a:ln>
          </p:spPr>
          <p:txBody>
            <a:bodyPr/>
            <a:lstStyle/>
            <a:p>
              <a:pPr>
                <a:defRPr/>
              </a:pPr>
              <a:endParaRPr lang="en-US"/>
            </a:p>
          </p:txBody>
        </p:sp>
        <p:sp>
          <p:nvSpPr>
            <p:cNvPr id="119" name="Oval 95"/>
            <p:cNvSpPr>
              <a:spLocks noChangeArrowheads="1"/>
            </p:cNvSpPr>
            <p:nvPr/>
          </p:nvSpPr>
          <p:spPr bwMode="auto">
            <a:xfrm>
              <a:off x="1986" y="2007"/>
              <a:ext cx="34" cy="35"/>
            </a:xfrm>
            <a:prstGeom prst="ellipse">
              <a:avLst/>
            </a:prstGeom>
            <a:solidFill>
              <a:schemeClr val="tx1"/>
            </a:solidFill>
            <a:ln w="11176">
              <a:noFill/>
              <a:round/>
              <a:headEnd/>
              <a:tailEnd/>
            </a:ln>
          </p:spPr>
          <p:txBody>
            <a:bodyPr/>
            <a:lstStyle/>
            <a:p>
              <a:pPr>
                <a:defRPr/>
              </a:pPr>
              <a:endParaRPr lang="en-US"/>
            </a:p>
          </p:txBody>
        </p:sp>
      </p:grpSp>
      <p:sp>
        <p:nvSpPr>
          <p:cNvPr id="9275" name="TextBox 114"/>
          <p:cNvSpPr txBox="1">
            <a:spLocks noChangeArrowheads="1"/>
          </p:cNvSpPr>
          <p:nvPr/>
        </p:nvSpPr>
        <p:spPr bwMode="auto">
          <a:xfrm>
            <a:off x="4572000" y="3962400"/>
            <a:ext cx="762000" cy="246063"/>
          </a:xfrm>
          <a:prstGeom prst="rect">
            <a:avLst/>
          </a:prstGeom>
          <a:noFill/>
          <a:ln w="9525">
            <a:noFill/>
            <a:miter lim="800000"/>
            <a:headEnd/>
            <a:tailEnd/>
          </a:ln>
        </p:spPr>
        <p:txBody>
          <a:bodyPr>
            <a:spAutoFit/>
          </a:bodyPr>
          <a:lstStyle/>
          <a:p>
            <a:r>
              <a:rPr lang="en-US" sz="1000" b="1"/>
              <a:t>Woomera</a:t>
            </a:r>
          </a:p>
        </p:txBody>
      </p:sp>
      <p:sp>
        <p:nvSpPr>
          <p:cNvPr id="9276" name="TextBox 113"/>
          <p:cNvSpPr txBox="1">
            <a:spLocks noChangeArrowheads="1"/>
          </p:cNvSpPr>
          <p:nvPr/>
        </p:nvSpPr>
        <p:spPr bwMode="auto">
          <a:xfrm>
            <a:off x="3124200" y="3962400"/>
            <a:ext cx="762000" cy="246063"/>
          </a:xfrm>
          <a:prstGeom prst="rect">
            <a:avLst/>
          </a:prstGeom>
          <a:noFill/>
          <a:ln w="9525">
            <a:noFill/>
            <a:miter lim="800000"/>
            <a:headEnd/>
            <a:tailEnd/>
          </a:ln>
        </p:spPr>
        <p:txBody>
          <a:bodyPr>
            <a:spAutoFit/>
          </a:bodyPr>
          <a:lstStyle/>
          <a:p>
            <a:r>
              <a:rPr lang="en-US" sz="1000" b="1"/>
              <a:t>Nullabor</a:t>
            </a:r>
          </a:p>
        </p:txBody>
      </p:sp>
      <p:sp>
        <p:nvSpPr>
          <p:cNvPr id="9277" name="TextBox 114"/>
          <p:cNvSpPr txBox="1">
            <a:spLocks noChangeArrowheads="1"/>
          </p:cNvSpPr>
          <p:nvPr/>
        </p:nvSpPr>
        <p:spPr bwMode="auto">
          <a:xfrm>
            <a:off x="4038600" y="3505200"/>
            <a:ext cx="914400" cy="246063"/>
          </a:xfrm>
          <a:prstGeom prst="rect">
            <a:avLst/>
          </a:prstGeom>
          <a:noFill/>
          <a:ln w="9525">
            <a:noFill/>
            <a:miter lim="800000"/>
            <a:headEnd/>
            <a:tailEnd/>
          </a:ln>
        </p:spPr>
        <p:txBody>
          <a:bodyPr>
            <a:spAutoFit/>
          </a:bodyPr>
          <a:lstStyle/>
          <a:p>
            <a:r>
              <a:rPr lang="en-US" sz="1000" b="1"/>
              <a:t>Oodnadatta</a:t>
            </a:r>
          </a:p>
        </p:txBody>
      </p:sp>
      <p:grpSp>
        <p:nvGrpSpPr>
          <p:cNvPr id="9230" name="Group 93"/>
          <p:cNvGrpSpPr>
            <a:grpSpLocks/>
          </p:cNvGrpSpPr>
          <p:nvPr/>
        </p:nvGrpSpPr>
        <p:grpSpPr bwMode="auto">
          <a:xfrm>
            <a:off x="4419600" y="-228600"/>
            <a:ext cx="1524000" cy="1524000"/>
            <a:chOff x="1634" y="1652"/>
            <a:chExt cx="739" cy="743"/>
          </a:xfrm>
          <a:solidFill>
            <a:srgbClr val="FF0000">
              <a:alpha val="10000"/>
            </a:srgbClr>
          </a:solidFill>
        </p:grpSpPr>
        <p:sp>
          <p:nvSpPr>
            <p:cNvPr id="125"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chemeClr val="bg2">
                <a:lumMod val="25000"/>
                <a:alpha val="10000"/>
              </a:schemeClr>
            </a:solidFill>
            <a:ln w="11176">
              <a:noFill/>
              <a:prstDash val="solid"/>
              <a:round/>
              <a:headEnd/>
              <a:tailEnd/>
            </a:ln>
          </p:spPr>
          <p:txBody>
            <a:bodyPr/>
            <a:lstStyle/>
            <a:p>
              <a:pPr>
                <a:defRPr/>
              </a:pPr>
              <a:endParaRPr lang="en-US"/>
            </a:p>
          </p:txBody>
        </p:sp>
        <p:sp>
          <p:nvSpPr>
            <p:cNvPr id="128" name="Oval 95"/>
            <p:cNvSpPr>
              <a:spLocks noChangeArrowheads="1"/>
            </p:cNvSpPr>
            <p:nvPr/>
          </p:nvSpPr>
          <p:spPr bwMode="auto">
            <a:xfrm>
              <a:off x="1986" y="2007"/>
              <a:ext cx="34" cy="35"/>
            </a:xfrm>
            <a:prstGeom prst="ellipse">
              <a:avLst/>
            </a:prstGeom>
            <a:solidFill>
              <a:schemeClr val="tx1"/>
            </a:solidFill>
            <a:ln w="11176">
              <a:solidFill>
                <a:schemeClr val="tx1"/>
              </a:solidFill>
              <a:round/>
              <a:headEnd/>
              <a:tailEnd/>
            </a:ln>
          </p:spPr>
          <p:txBody>
            <a:bodyPr/>
            <a:lstStyle/>
            <a:p>
              <a:pPr>
                <a:defRPr/>
              </a:pPr>
              <a:endParaRPr lang="en-US"/>
            </a:p>
          </p:txBody>
        </p:sp>
      </p:grpSp>
      <p:sp>
        <p:nvSpPr>
          <p:cNvPr id="9279" name="TextBox 95"/>
          <p:cNvSpPr txBox="1">
            <a:spLocks noChangeArrowheads="1"/>
          </p:cNvSpPr>
          <p:nvPr/>
        </p:nvSpPr>
        <p:spPr bwMode="auto">
          <a:xfrm>
            <a:off x="4114800" y="1066800"/>
            <a:ext cx="762000" cy="246063"/>
          </a:xfrm>
          <a:prstGeom prst="rect">
            <a:avLst/>
          </a:prstGeom>
          <a:noFill/>
          <a:ln w="9525">
            <a:noFill/>
            <a:miter lim="800000"/>
            <a:headEnd/>
            <a:tailEnd/>
          </a:ln>
        </p:spPr>
        <p:txBody>
          <a:bodyPr>
            <a:spAutoFit/>
          </a:bodyPr>
          <a:lstStyle/>
          <a:p>
            <a:r>
              <a:rPr lang="en-US" sz="1000" b="1"/>
              <a:t>Gove</a:t>
            </a:r>
          </a:p>
        </p:txBody>
      </p:sp>
      <p:sp>
        <p:nvSpPr>
          <p:cNvPr id="9280" name="TextBox 94"/>
          <p:cNvSpPr txBox="1">
            <a:spLocks noChangeArrowheads="1"/>
          </p:cNvSpPr>
          <p:nvPr/>
        </p:nvSpPr>
        <p:spPr bwMode="auto">
          <a:xfrm>
            <a:off x="5181600" y="304800"/>
            <a:ext cx="762000" cy="246063"/>
          </a:xfrm>
          <a:prstGeom prst="rect">
            <a:avLst/>
          </a:prstGeom>
          <a:noFill/>
          <a:ln w="9525">
            <a:noFill/>
            <a:miter lim="800000"/>
            <a:headEnd/>
            <a:tailEnd/>
          </a:ln>
        </p:spPr>
        <p:txBody>
          <a:bodyPr>
            <a:spAutoFit/>
          </a:bodyPr>
          <a:lstStyle/>
          <a:p>
            <a:r>
              <a:rPr lang="en-US" sz="1000" b="1"/>
              <a:t>Merauke</a:t>
            </a:r>
          </a:p>
        </p:txBody>
      </p:sp>
      <p:grpSp>
        <p:nvGrpSpPr>
          <p:cNvPr id="9231" name="Group 93"/>
          <p:cNvGrpSpPr>
            <a:grpSpLocks/>
          </p:cNvGrpSpPr>
          <p:nvPr/>
        </p:nvGrpSpPr>
        <p:grpSpPr bwMode="auto">
          <a:xfrm>
            <a:off x="3200400" y="-685800"/>
            <a:ext cx="1524000" cy="1524000"/>
            <a:chOff x="1634" y="1652"/>
            <a:chExt cx="739" cy="743"/>
          </a:xfrm>
          <a:solidFill>
            <a:srgbClr val="FF0000">
              <a:alpha val="10000"/>
            </a:srgbClr>
          </a:solidFill>
        </p:grpSpPr>
        <p:sp>
          <p:nvSpPr>
            <p:cNvPr id="133"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chemeClr val="bg2">
                <a:lumMod val="25000"/>
                <a:alpha val="10000"/>
              </a:schemeClr>
            </a:solidFill>
            <a:ln w="11176">
              <a:noFill/>
              <a:prstDash val="solid"/>
              <a:round/>
              <a:headEnd/>
              <a:tailEnd/>
            </a:ln>
          </p:spPr>
          <p:txBody>
            <a:bodyPr/>
            <a:lstStyle/>
            <a:p>
              <a:pPr>
                <a:defRPr/>
              </a:pPr>
              <a:endParaRPr lang="en-US"/>
            </a:p>
          </p:txBody>
        </p:sp>
        <p:sp>
          <p:nvSpPr>
            <p:cNvPr id="134" name="Oval 95"/>
            <p:cNvSpPr>
              <a:spLocks noChangeArrowheads="1"/>
            </p:cNvSpPr>
            <p:nvPr/>
          </p:nvSpPr>
          <p:spPr bwMode="auto">
            <a:xfrm>
              <a:off x="1986" y="2007"/>
              <a:ext cx="34" cy="35"/>
            </a:xfrm>
            <a:prstGeom prst="ellipse">
              <a:avLst/>
            </a:prstGeom>
            <a:solidFill>
              <a:schemeClr val="tx1"/>
            </a:solidFill>
            <a:ln w="11176">
              <a:solidFill>
                <a:schemeClr val="tx1"/>
              </a:solidFill>
              <a:round/>
              <a:headEnd/>
              <a:tailEnd/>
            </a:ln>
          </p:spPr>
          <p:txBody>
            <a:bodyPr/>
            <a:lstStyle/>
            <a:p>
              <a:pPr>
                <a:defRPr/>
              </a:pPr>
              <a:endParaRPr lang="en-US"/>
            </a:p>
          </p:txBody>
        </p:sp>
      </p:grpSp>
      <p:sp>
        <p:nvSpPr>
          <p:cNvPr id="9282" name="TextBox 94"/>
          <p:cNvSpPr txBox="1">
            <a:spLocks noChangeArrowheads="1"/>
          </p:cNvSpPr>
          <p:nvPr/>
        </p:nvSpPr>
        <p:spPr bwMode="auto">
          <a:xfrm>
            <a:off x="3352800" y="76200"/>
            <a:ext cx="762000" cy="246063"/>
          </a:xfrm>
          <a:prstGeom prst="rect">
            <a:avLst/>
          </a:prstGeom>
          <a:noFill/>
          <a:ln w="9525">
            <a:noFill/>
            <a:miter lim="800000"/>
            <a:headEnd/>
            <a:tailEnd/>
          </a:ln>
        </p:spPr>
        <p:txBody>
          <a:bodyPr>
            <a:spAutoFit/>
          </a:bodyPr>
          <a:lstStyle/>
          <a:p>
            <a:r>
              <a:rPr lang="en-US" sz="1000" b="1"/>
              <a:t>Saumlaki</a:t>
            </a:r>
          </a:p>
        </p:txBody>
      </p:sp>
      <p:grpSp>
        <p:nvGrpSpPr>
          <p:cNvPr id="9232" name="Group 93"/>
          <p:cNvGrpSpPr>
            <a:grpSpLocks/>
          </p:cNvGrpSpPr>
          <p:nvPr/>
        </p:nvGrpSpPr>
        <p:grpSpPr bwMode="auto">
          <a:xfrm>
            <a:off x="1219200" y="0"/>
            <a:ext cx="1524000" cy="1524000"/>
            <a:chOff x="1634" y="1652"/>
            <a:chExt cx="739" cy="743"/>
          </a:xfrm>
          <a:solidFill>
            <a:srgbClr val="FF0000">
              <a:alpha val="10000"/>
            </a:srgbClr>
          </a:solidFill>
        </p:grpSpPr>
        <p:sp>
          <p:nvSpPr>
            <p:cNvPr id="137"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chemeClr val="bg2">
                <a:lumMod val="25000"/>
                <a:alpha val="10000"/>
              </a:schemeClr>
            </a:solidFill>
            <a:ln w="11176">
              <a:noFill/>
              <a:prstDash val="solid"/>
              <a:round/>
              <a:headEnd/>
              <a:tailEnd/>
            </a:ln>
          </p:spPr>
          <p:txBody>
            <a:bodyPr/>
            <a:lstStyle/>
            <a:p>
              <a:pPr>
                <a:defRPr/>
              </a:pPr>
              <a:endParaRPr lang="en-US"/>
            </a:p>
          </p:txBody>
        </p:sp>
        <p:sp>
          <p:nvSpPr>
            <p:cNvPr id="138" name="Oval 95"/>
            <p:cNvSpPr>
              <a:spLocks noChangeArrowheads="1"/>
            </p:cNvSpPr>
            <p:nvPr/>
          </p:nvSpPr>
          <p:spPr bwMode="auto">
            <a:xfrm>
              <a:off x="1986" y="2007"/>
              <a:ext cx="34" cy="35"/>
            </a:xfrm>
            <a:prstGeom prst="ellipse">
              <a:avLst/>
            </a:prstGeom>
            <a:solidFill>
              <a:schemeClr val="tx1"/>
            </a:solidFill>
            <a:ln w="11176">
              <a:solidFill>
                <a:schemeClr val="tx1"/>
              </a:solidFill>
              <a:round/>
              <a:headEnd/>
              <a:tailEnd/>
            </a:ln>
          </p:spPr>
          <p:txBody>
            <a:bodyPr/>
            <a:lstStyle/>
            <a:p>
              <a:pPr>
                <a:defRPr/>
              </a:pPr>
              <a:endParaRPr lang="en-US"/>
            </a:p>
          </p:txBody>
        </p:sp>
      </p:grpSp>
      <p:sp>
        <p:nvSpPr>
          <p:cNvPr id="9284" name="TextBox 94"/>
          <p:cNvSpPr txBox="1">
            <a:spLocks noChangeArrowheads="1"/>
          </p:cNvSpPr>
          <p:nvPr/>
        </p:nvSpPr>
        <p:spPr bwMode="auto">
          <a:xfrm>
            <a:off x="1600200" y="838200"/>
            <a:ext cx="990600" cy="246221"/>
          </a:xfrm>
          <a:prstGeom prst="rect">
            <a:avLst/>
          </a:prstGeom>
          <a:noFill/>
          <a:ln w="9525">
            <a:noFill/>
            <a:miter lim="800000"/>
            <a:headEnd/>
            <a:tailEnd/>
          </a:ln>
        </p:spPr>
        <p:txBody>
          <a:bodyPr wrap="square">
            <a:spAutoFit/>
          </a:bodyPr>
          <a:lstStyle/>
          <a:p>
            <a:r>
              <a:rPr lang="en-US" sz="1000" b="1" dirty="0" smtClean="0"/>
              <a:t>Waignapu</a:t>
            </a:r>
            <a:endParaRPr lang="en-US" sz="1000" b="1" dirty="0"/>
          </a:p>
        </p:txBody>
      </p:sp>
      <p:grpSp>
        <p:nvGrpSpPr>
          <p:cNvPr id="9233" name="Group 93"/>
          <p:cNvGrpSpPr>
            <a:grpSpLocks/>
          </p:cNvGrpSpPr>
          <p:nvPr/>
        </p:nvGrpSpPr>
        <p:grpSpPr bwMode="auto">
          <a:xfrm>
            <a:off x="228600" y="-228600"/>
            <a:ext cx="1524000" cy="1524000"/>
            <a:chOff x="1634" y="1652"/>
            <a:chExt cx="739" cy="743"/>
          </a:xfrm>
          <a:solidFill>
            <a:srgbClr val="FF0000">
              <a:alpha val="10000"/>
            </a:srgbClr>
          </a:solidFill>
        </p:grpSpPr>
        <p:sp>
          <p:nvSpPr>
            <p:cNvPr id="141"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chemeClr val="bg2">
                <a:lumMod val="25000"/>
                <a:alpha val="10000"/>
              </a:schemeClr>
            </a:solidFill>
            <a:ln w="11176">
              <a:noFill/>
              <a:prstDash val="solid"/>
              <a:round/>
              <a:headEnd/>
              <a:tailEnd/>
            </a:ln>
          </p:spPr>
          <p:txBody>
            <a:bodyPr/>
            <a:lstStyle/>
            <a:p>
              <a:pPr>
                <a:defRPr/>
              </a:pPr>
              <a:endParaRPr lang="en-US"/>
            </a:p>
          </p:txBody>
        </p:sp>
        <p:sp>
          <p:nvSpPr>
            <p:cNvPr id="142" name="Oval 95"/>
            <p:cNvSpPr>
              <a:spLocks noChangeArrowheads="1"/>
            </p:cNvSpPr>
            <p:nvPr/>
          </p:nvSpPr>
          <p:spPr bwMode="auto">
            <a:xfrm>
              <a:off x="1986" y="2007"/>
              <a:ext cx="34" cy="35"/>
            </a:xfrm>
            <a:prstGeom prst="ellipse">
              <a:avLst/>
            </a:prstGeom>
            <a:solidFill>
              <a:schemeClr val="tx1"/>
            </a:solidFill>
            <a:ln w="11176">
              <a:solidFill>
                <a:schemeClr val="tx1"/>
              </a:solidFill>
              <a:round/>
              <a:headEnd/>
              <a:tailEnd/>
            </a:ln>
          </p:spPr>
          <p:txBody>
            <a:bodyPr/>
            <a:lstStyle/>
            <a:p>
              <a:pPr>
                <a:defRPr/>
              </a:pPr>
              <a:endParaRPr lang="en-US"/>
            </a:p>
          </p:txBody>
        </p:sp>
      </p:grpSp>
      <p:grpSp>
        <p:nvGrpSpPr>
          <p:cNvPr id="9234" name="Group 93"/>
          <p:cNvGrpSpPr>
            <a:grpSpLocks/>
          </p:cNvGrpSpPr>
          <p:nvPr/>
        </p:nvGrpSpPr>
        <p:grpSpPr bwMode="auto">
          <a:xfrm>
            <a:off x="7162800" y="3276600"/>
            <a:ext cx="1524000" cy="1524000"/>
            <a:chOff x="1634" y="1652"/>
            <a:chExt cx="739" cy="743"/>
          </a:xfrm>
          <a:solidFill>
            <a:srgbClr val="FF0000">
              <a:alpha val="10000"/>
            </a:srgbClr>
          </a:solidFill>
        </p:grpSpPr>
        <p:sp>
          <p:nvSpPr>
            <p:cNvPr id="140"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grpFill/>
            <a:ln w="11176">
              <a:noFill/>
              <a:prstDash val="solid"/>
              <a:round/>
              <a:headEnd/>
              <a:tailEnd/>
            </a:ln>
          </p:spPr>
          <p:txBody>
            <a:bodyPr/>
            <a:lstStyle/>
            <a:p>
              <a:pPr>
                <a:defRPr/>
              </a:pPr>
              <a:endParaRPr lang="en-US"/>
            </a:p>
          </p:txBody>
        </p:sp>
        <p:sp>
          <p:nvSpPr>
            <p:cNvPr id="143" name="Oval 95"/>
            <p:cNvSpPr>
              <a:spLocks noChangeArrowheads="1"/>
            </p:cNvSpPr>
            <p:nvPr/>
          </p:nvSpPr>
          <p:spPr bwMode="auto">
            <a:xfrm>
              <a:off x="1986" y="2007"/>
              <a:ext cx="34" cy="35"/>
            </a:xfrm>
            <a:prstGeom prst="ellipse">
              <a:avLst/>
            </a:prstGeom>
            <a:solidFill>
              <a:schemeClr val="tx1"/>
            </a:solidFill>
            <a:ln w="11176">
              <a:noFill/>
              <a:round/>
              <a:headEnd/>
              <a:tailEnd/>
            </a:ln>
          </p:spPr>
          <p:txBody>
            <a:bodyPr/>
            <a:lstStyle/>
            <a:p>
              <a:pPr>
                <a:defRPr/>
              </a:pPr>
              <a:endParaRPr lang="en-US"/>
            </a:p>
          </p:txBody>
        </p:sp>
      </p:grpSp>
      <p:sp>
        <p:nvSpPr>
          <p:cNvPr id="9287" name="TextBox 94"/>
          <p:cNvSpPr txBox="1">
            <a:spLocks noChangeArrowheads="1"/>
          </p:cNvSpPr>
          <p:nvPr/>
        </p:nvSpPr>
        <p:spPr bwMode="auto">
          <a:xfrm>
            <a:off x="762000" y="609600"/>
            <a:ext cx="838200" cy="246063"/>
          </a:xfrm>
          <a:prstGeom prst="rect">
            <a:avLst/>
          </a:prstGeom>
          <a:noFill/>
          <a:ln w="9525">
            <a:noFill/>
            <a:miter lim="800000"/>
            <a:headEnd/>
            <a:tailEnd/>
          </a:ln>
        </p:spPr>
        <p:txBody>
          <a:bodyPr>
            <a:spAutoFit/>
          </a:bodyPr>
          <a:lstStyle/>
          <a:p>
            <a:r>
              <a:rPr lang="en-US" sz="1000" b="1"/>
              <a:t>Kintamani</a:t>
            </a:r>
          </a:p>
        </p:txBody>
      </p:sp>
      <p:sp>
        <p:nvSpPr>
          <p:cNvPr id="9288" name="TextBox 120"/>
          <p:cNvSpPr txBox="1">
            <a:spLocks noChangeArrowheads="1"/>
          </p:cNvSpPr>
          <p:nvPr/>
        </p:nvSpPr>
        <p:spPr bwMode="auto">
          <a:xfrm>
            <a:off x="7696200" y="3792538"/>
            <a:ext cx="914400" cy="246062"/>
          </a:xfrm>
          <a:prstGeom prst="rect">
            <a:avLst/>
          </a:prstGeom>
          <a:noFill/>
          <a:ln w="9525">
            <a:noFill/>
            <a:miter lim="800000"/>
            <a:headEnd/>
            <a:tailEnd/>
          </a:ln>
        </p:spPr>
        <p:txBody>
          <a:bodyPr>
            <a:spAutoFit/>
          </a:bodyPr>
          <a:lstStyle/>
          <a:p>
            <a:r>
              <a:rPr lang="en-US" sz="1000" b="1"/>
              <a:t>Lord Howe</a:t>
            </a:r>
          </a:p>
        </p:txBody>
      </p:sp>
      <p:grpSp>
        <p:nvGrpSpPr>
          <p:cNvPr id="9235" name="Group 93"/>
          <p:cNvGrpSpPr>
            <a:grpSpLocks/>
          </p:cNvGrpSpPr>
          <p:nvPr/>
        </p:nvGrpSpPr>
        <p:grpSpPr bwMode="auto">
          <a:xfrm>
            <a:off x="6096000" y="3581400"/>
            <a:ext cx="1905000" cy="1752600"/>
            <a:chOff x="1634" y="1652"/>
            <a:chExt cx="739" cy="743"/>
          </a:xfrm>
          <a:solidFill>
            <a:srgbClr val="FF0000">
              <a:alpha val="10000"/>
            </a:srgbClr>
          </a:solidFill>
        </p:grpSpPr>
        <p:sp>
          <p:nvSpPr>
            <p:cNvPr id="145" name="Freeform 94"/>
            <p:cNvSpPr>
              <a:spLocks/>
            </p:cNvSpPr>
            <p:nvPr/>
          </p:nvSpPr>
          <p:spPr bwMode="auto">
            <a:xfrm>
              <a:off x="1634" y="1652"/>
              <a:ext cx="739" cy="743"/>
            </a:xfrm>
            <a:custGeom>
              <a:avLst/>
              <a:gdLst>
                <a:gd name="T0" fmla="*/ 390 w 739"/>
                <a:gd name="T1" fmla="*/ 0 h 743"/>
                <a:gd name="T2" fmla="*/ 436 w 739"/>
                <a:gd name="T3" fmla="*/ 6 h 743"/>
                <a:gd name="T4" fmla="*/ 482 w 739"/>
                <a:gd name="T5" fmla="*/ 17 h 743"/>
                <a:gd name="T6" fmla="*/ 525 w 739"/>
                <a:gd name="T7" fmla="*/ 34 h 743"/>
                <a:gd name="T8" fmla="*/ 566 w 739"/>
                <a:gd name="T9" fmla="*/ 56 h 743"/>
                <a:gd name="T10" fmla="*/ 604 w 739"/>
                <a:gd name="T11" fmla="*/ 84 h 743"/>
                <a:gd name="T12" fmla="*/ 638 w 739"/>
                <a:gd name="T13" fmla="*/ 116 h 743"/>
                <a:gd name="T14" fmla="*/ 668 w 739"/>
                <a:gd name="T15" fmla="*/ 152 h 743"/>
                <a:gd name="T16" fmla="*/ 692 w 739"/>
                <a:gd name="T17" fmla="*/ 191 h 743"/>
                <a:gd name="T18" fmla="*/ 713 w 739"/>
                <a:gd name="T19" fmla="*/ 233 h 743"/>
                <a:gd name="T20" fmla="*/ 727 w 739"/>
                <a:gd name="T21" fmla="*/ 277 h 743"/>
                <a:gd name="T22" fmla="*/ 736 w 739"/>
                <a:gd name="T23" fmla="*/ 323 h 743"/>
                <a:gd name="T24" fmla="*/ 739 w 739"/>
                <a:gd name="T25" fmla="*/ 370 h 743"/>
                <a:gd name="T26" fmla="*/ 736 w 739"/>
                <a:gd name="T27" fmla="*/ 417 h 743"/>
                <a:gd name="T28" fmla="*/ 728 w 739"/>
                <a:gd name="T29" fmla="*/ 463 h 743"/>
                <a:gd name="T30" fmla="*/ 714 w 739"/>
                <a:gd name="T31" fmla="*/ 507 h 743"/>
                <a:gd name="T32" fmla="*/ 694 w 739"/>
                <a:gd name="T33" fmla="*/ 549 h 743"/>
                <a:gd name="T34" fmla="*/ 669 w 739"/>
                <a:gd name="T35" fmla="*/ 588 h 743"/>
                <a:gd name="T36" fmla="*/ 640 w 739"/>
                <a:gd name="T37" fmla="*/ 624 h 743"/>
                <a:gd name="T38" fmla="*/ 606 w 739"/>
                <a:gd name="T39" fmla="*/ 656 h 743"/>
                <a:gd name="T40" fmla="*/ 569 w 739"/>
                <a:gd name="T41" fmla="*/ 684 h 743"/>
                <a:gd name="T42" fmla="*/ 529 w 739"/>
                <a:gd name="T43" fmla="*/ 706 h 743"/>
                <a:gd name="T44" fmla="*/ 486 w 739"/>
                <a:gd name="T45" fmla="*/ 724 h 743"/>
                <a:gd name="T46" fmla="*/ 441 w 739"/>
                <a:gd name="T47" fmla="*/ 736 h 743"/>
                <a:gd name="T48" fmla="*/ 395 w 739"/>
                <a:gd name="T49" fmla="*/ 743 h 743"/>
                <a:gd name="T50" fmla="*/ 349 w 739"/>
                <a:gd name="T51" fmla="*/ 743 h 743"/>
                <a:gd name="T52" fmla="*/ 303 w 739"/>
                <a:gd name="T53" fmla="*/ 738 h 743"/>
                <a:gd name="T54" fmla="*/ 259 w 739"/>
                <a:gd name="T55" fmla="*/ 726 h 743"/>
                <a:gd name="T56" fmla="*/ 216 w 739"/>
                <a:gd name="T57" fmla="*/ 710 h 743"/>
                <a:gd name="T58" fmla="*/ 175 w 739"/>
                <a:gd name="T59" fmla="*/ 688 h 743"/>
                <a:gd name="T60" fmla="*/ 137 w 739"/>
                <a:gd name="T61" fmla="*/ 660 h 743"/>
                <a:gd name="T62" fmla="*/ 103 w 739"/>
                <a:gd name="T63" fmla="*/ 629 h 743"/>
                <a:gd name="T64" fmla="*/ 73 w 739"/>
                <a:gd name="T65" fmla="*/ 594 h 743"/>
                <a:gd name="T66" fmla="*/ 47 w 739"/>
                <a:gd name="T67" fmla="*/ 555 h 743"/>
                <a:gd name="T68" fmla="*/ 28 w 739"/>
                <a:gd name="T69" fmla="*/ 513 h 743"/>
                <a:gd name="T70" fmla="*/ 12 w 739"/>
                <a:gd name="T71" fmla="*/ 468 h 743"/>
                <a:gd name="T72" fmla="*/ 3 w 739"/>
                <a:gd name="T73" fmla="*/ 423 h 743"/>
                <a:gd name="T74" fmla="*/ 0 w 739"/>
                <a:gd name="T75" fmla="*/ 377 h 743"/>
                <a:gd name="T76" fmla="*/ 2 w 739"/>
                <a:gd name="T77" fmla="*/ 330 h 743"/>
                <a:gd name="T78" fmla="*/ 10 w 739"/>
                <a:gd name="T79" fmla="*/ 284 h 743"/>
                <a:gd name="T80" fmla="*/ 24 w 739"/>
                <a:gd name="T81" fmla="*/ 239 h 743"/>
                <a:gd name="T82" fmla="*/ 43 w 739"/>
                <a:gd name="T83" fmla="*/ 196 h 743"/>
                <a:gd name="T84" fmla="*/ 67 w 739"/>
                <a:gd name="T85" fmla="*/ 157 h 743"/>
                <a:gd name="T86" fmla="*/ 97 w 739"/>
                <a:gd name="T87" fmla="*/ 120 h 743"/>
                <a:gd name="T88" fmla="*/ 130 w 739"/>
                <a:gd name="T89" fmla="*/ 88 h 743"/>
                <a:gd name="T90" fmla="*/ 168 w 739"/>
                <a:gd name="T91" fmla="*/ 60 h 743"/>
                <a:gd name="T92" fmla="*/ 208 w 739"/>
                <a:gd name="T93" fmla="*/ 37 h 743"/>
                <a:gd name="T94" fmla="*/ 252 w 739"/>
                <a:gd name="T95" fmla="*/ 19 h 743"/>
                <a:gd name="T96" fmla="*/ 297 w 739"/>
                <a:gd name="T97" fmla="*/ 7 h 743"/>
                <a:gd name="T98" fmla="*/ 343 w 739"/>
                <a:gd name="T99" fmla="*/ 1 h 7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743"/>
                <a:gd name="T152" fmla="*/ 739 w 739"/>
                <a:gd name="T153" fmla="*/ 743 h 7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743">
                  <a:moveTo>
                    <a:pt x="367" y="0"/>
                  </a:moveTo>
                  <a:lnTo>
                    <a:pt x="390" y="0"/>
                  </a:lnTo>
                  <a:lnTo>
                    <a:pt x="413" y="2"/>
                  </a:lnTo>
                  <a:lnTo>
                    <a:pt x="436" y="6"/>
                  </a:lnTo>
                  <a:lnTo>
                    <a:pt x="459" y="11"/>
                  </a:lnTo>
                  <a:lnTo>
                    <a:pt x="482" y="17"/>
                  </a:lnTo>
                  <a:lnTo>
                    <a:pt x="504" y="24"/>
                  </a:lnTo>
                  <a:lnTo>
                    <a:pt x="525" y="34"/>
                  </a:lnTo>
                  <a:lnTo>
                    <a:pt x="546" y="44"/>
                  </a:lnTo>
                  <a:lnTo>
                    <a:pt x="566" y="56"/>
                  </a:lnTo>
                  <a:lnTo>
                    <a:pt x="585" y="70"/>
                  </a:lnTo>
                  <a:lnTo>
                    <a:pt x="604" y="84"/>
                  </a:lnTo>
                  <a:lnTo>
                    <a:pt x="621" y="99"/>
                  </a:lnTo>
                  <a:lnTo>
                    <a:pt x="638" y="116"/>
                  </a:lnTo>
                  <a:lnTo>
                    <a:pt x="653" y="133"/>
                  </a:lnTo>
                  <a:lnTo>
                    <a:pt x="668" y="152"/>
                  </a:lnTo>
                  <a:lnTo>
                    <a:pt x="681" y="171"/>
                  </a:lnTo>
                  <a:lnTo>
                    <a:pt x="692" y="191"/>
                  </a:lnTo>
                  <a:lnTo>
                    <a:pt x="703" y="212"/>
                  </a:lnTo>
                  <a:lnTo>
                    <a:pt x="713" y="233"/>
                  </a:lnTo>
                  <a:lnTo>
                    <a:pt x="720" y="255"/>
                  </a:lnTo>
                  <a:lnTo>
                    <a:pt x="727" y="277"/>
                  </a:lnTo>
                  <a:lnTo>
                    <a:pt x="733" y="300"/>
                  </a:lnTo>
                  <a:lnTo>
                    <a:pt x="736" y="323"/>
                  </a:lnTo>
                  <a:lnTo>
                    <a:pt x="738" y="347"/>
                  </a:lnTo>
                  <a:lnTo>
                    <a:pt x="739" y="370"/>
                  </a:lnTo>
                  <a:lnTo>
                    <a:pt x="738" y="394"/>
                  </a:lnTo>
                  <a:lnTo>
                    <a:pt x="736" y="417"/>
                  </a:lnTo>
                  <a:lnTo>
                    <a:pt x="733" y="440"/>
                  </a:lnTo>
                  <a:lnTo>
                    <a:pt x="728" y="463"/>
                  </a:lnTo>
                  <a:lnTo>
                    <a:pt x="721" y="485"/>
                  </a:lnTo>
                  <a:lnTo>
                    <a:pt x="714" y="507"/>
                  </a:lnTo>
                  <a:lnTo>
                    <a:pt x="705" y="528"/>
                  </a:lnTo>
                  <a:lnTo>
                    <a:pt x="694" y="549"/>
                  </a:lnTo>
                  <a:lnTo>
                    <a:pt x="683" y="569"/>
                  </a:lnTo>
                  <a:lnTo>
                    <a:pt x="669" y="588"/>
                  </a:lnTo>
                  <a:lnTo>
                    <a:pt x="656" y="607"/>
                  </a:lnTo>
                  <a:lnTo>
                    <a:pt x="640" y="624"/>
                  </a:lnTo>
                  <a:lnTo>
                    <a:pt x="624" y="641"/>
                  </a:lnTo>
                  <a:lnTo>
                    <a:pt x="606" y="656"/>
                  </a:lnTo>
                  <a:lnTo>
                    <a:pt x="588" y="671"/>
                  </a:lnTo>
                  <a:lnTo>
                    <a:pt x="569" y="684"/>
                  </a:lnTo>
                  <a:lnTo>
                    <a:pt x="550" y="696"/>
                  </a:lnTo>
                  <a:lnTo>
                    <a:pt x="529" y="706"/>
                  </a:lnTo>
                  <a:lnTo>
                    <a:pt x="508" y="716"/>
                  </a:lnTo>
                  <a:lnTo>
                    <a:pt x="486" y="724"/>
                  </a:lnTo>
                  <a:lnTo>
                    <a:pt x="464" y="731"/>
                  </a:lnTo>
                  <a:lnTo>
                    <a:pt x="441" y="736"/>
                  </a:lnTo>
                  <a:lnTo>
                    <a:pt x="418" y="740"/>
                  </a:lnTo>
                  <a:lnTo>
                    <a:pt x="395" y="743"/>
                  </a:lnTo>
                  <a:lnTo>
                    <a:pt x="372" y="743"/>
                  </a:lnTo>
                  <a:lnTo>
                    <a:pt x="349" y="743"/>
                  </a:lnTo>
                  <a:lnTo>
                    <a:pt x="326" y="741"/>
                  </a:lnTo>
                  <a:lnTo>
                    <a:pt x="303" y="738"/>
                  </a:lnTo>
                  <a:lnTo>
                    <a:pt x="281" y="733"/>
                  </a:lnTo>
                  <a:lnTo>
                    <a:pt x="259" y="726"/>
                  </a:lnTo>
                  <a:lnTo>
                    <a:pt x="237" y="719"/>
                  </a:lnTo>
                  <a:lnTo>
                    <a:pt x="216" y="710"/>
                  </a:lnTo>
                  <a:lnTo>
                    <a:pt x="195" y="699"/>
                  </a:lnTo>
                  <a:lnTo>
                    <a:pt x="175" y="688"/>
                  </a:lnTo>
                  <a:lnTo>
                    <a:pt x="156" y="675"/>
                  </a:lnTo>
                  <a:lnTo>
                    <a:pt x="137" y="660"/>
                  </a:lnTo>
                  <a:lnTo>
                    <a:pt x="120" y="646"/>
                  </a:lnTo>
                  <a:lnTo>
                    <a:pt x="103" y="629"/>
                  </a:lnTo>
                  <a:lnTo>
                    <a:pt x="88" y="612"/>
                  </a:lnTo>
                  <a:lnTo>
                    <a:pt x="73" y="594"/>
                  </a:lnTo>
                  <a:lnTo>
                    <a:pt x="60" y="575"/>
                  </a:lnTo>
                  <a:lnTo>
                    <a:pt x="47" y="555"/>
                  </a:lnTo>
                  <a:lnTo>
                    <a:pt x="37" y="534"/>
                  </a:lnTo>
                  <a:lnTo>
                    <a:pt x="28" y="513"/>
                  </a:lnTo>
                  <a:lnTo>
                    <a:pt x="20" y="491"/>
                  </a:lnTo>
                  <a:lnTo>
                    <a:pt x="12" y="468"/>
                  </a:lnTo>
                  <a:lnTo>
                    <a:pt x="7" y="446"/>
                  </a:lnTo>
                  <a:lnTo>
                    <a:pt x="3" y="423"/>
                  </a:lnTo>
                  <a:lnTo>
                    <a:pt x="1" y="400"/>
                  </a:lnTo>
                  <a:lnTo>
                    <a:pt x="0" y="377"/>
                  </a:lnTo>
                  <a:lnTo>
                    <a:pt x="0" y="353"/>
                  </a:lnTo>
                  <a:lnTo>
                    <a:pt x="2" y="330"/>
                  </a:lnTo>
                  <a:lnTo>
                    <a:pt x="6" y="307"/>
                  </a:lnTo>
                  <a:lnTo>
                    <a:pt x="10" y="284"/>
                  </a:lnTo>
                  <a:lnTo>
                    <a:pt x="16" y="261"/>
                  </a:lnTo>
                  <a:lnTo>
                    <a:pt x="24" y="239"/>
                  </a:lnTo>
                  <a:lnTo>
                    <a:pt x="33" y="217"/>
                  </a:lnTo>
                  <a:lnTo>
                    <a:pt x="43" y="196"/>
                  </a:lnTo>
                  <a:lnTo>
                    <a:pt x="55" y="176"/>
                  </a:lnTo>
                  <a:lnTo>
                    <a:pt x="67" y="157"/>
                  </a:lnTo>
                  <a:lnTo>
                    <a:pt x="82" y="138"/>
                  </a:lnTo>
                  <a:lnTo>
                    <a:pt x="97" y="120"/>
                  </a:lnTo>
                  <a:lnTo>
                    <a:pt x="113" y="103"/>
                  </a:lnTo>
                  <a:lnTo>
                    <a:pt x="130" y="88"/>
                  </a:lnTo>
                  <a:lnTo>
                    <a:pt x="148" y="73"/>
                  </a:lnTo>
                  <a:lnTo>
                    <a:pt x="168" y="60"/>
                  </a:lnTo>
                  <a:lnTo>
                    <a:pt x="188" y="47"/>
                  </a:lnTo>
                  <a:lnTo>
                    <a:pt x="208" y="37"/>
                  </a:lnTo>
                  <a:lnTo>
                    <a:pt x="230" y="27"/>
                  </a:lnTo>
                  <a:lnTo>
                    <a:pt x="252" y="19"/>
                  </a:lnTo>
                  <a:lnTo>
                    <a:pt x="274" y="12"/>
                  </a:lnTo>
                  <a:lnTo>
                    <a:pt x="297" y="7"/>
                  </a:lnTo>
                  <a:lnTo>
                    <a:pt x="320" y="3"/>
                  </a:lnTo>
                  <a:lnTo>
                    <a:pt x="343" y="1"/>
                  </a:lnTo>
                  <a:lnTo>
                    <a:pt x="367" y="0"/>
                  </a:lnTo>
                </a:path>
              </a:pathLst>
            </a:custGeom>
            <a:solidFill>
              <a:srgbClr val="00B050">
                <a:alpha val="20000"/>
              </a:srgbClr>
            </a:solidFill>
            <a:ln w="11176">
              <a:noFill/>
              <a:prstDash val="solid"/>
              <a:round/>
              <a:headEnd/>
              <a:tailEnd/>
            </a:ln>
          </p:spPr>
          <p:txBody>
            <a:bodyPr/>
            <a:lstStyle/>
            <a:p>
              <a:pPr>
                <a:defRPr/>
              </a:pPr>
              <a:endParaRPr lang="en-US"/>
            </a:p>
          </p:txBody>
        </p:sp>
        <p:sp>
          <p:nvSpPr>
            <p:cNvPr id="146" name="Oval 95"/>
            <p:cNvSpPr>
              <a:spLocks noChangeArrowheads="1"/>
            </p:cNvSpPr>
            <p:nvPr/>
          </p:nvSpPr>
          <p:spPr bwMode="auto">
            <a:xfrm>
              <a:off x="1986" y="2007"/>
              <a:ext cx="34" cy="35"/>
            </a:xfrm>
            <a:prstGeom prst="ellipse">
              <a:avLst/>
            </a:prstGeom>
            <a:solidFill>
              <a:schemeClr val="tx1"/>
            </a:solidFill>
            <a:ln w="11176">
              <a:noFill/>
              <a:round/>
              <a:headEnd/>
              <a:tailEnd/>
            </a:ln>
          </p:spPr>
          <p:txBody>
            <a:bodyPr/>
            <a:lstStyle/>
            <a:p>
              <a:pPr>
                <a:defRPr/>
              </a:pPr>
              <a:endParaRPr lang="en-US"/>
            </a:p>
          </p:txBody>
        </p:sp>
      </p:grpSp>
      <p:sp>
        <p:nvSpPr>
          <p:cNvPr id="147" name="TextBox 130"/>
          <p:cNvSpPr txBox="1">
            <a:spLocks noChangeArrowheads="1"/>
          </p:cNvSpPr>
          <p:nvPr/>
        </p:nvSpPr>
        <p:spPr bwMode="auto">
          <a:xfrm>
            <a:off x="7010400" y="4419600"/>
            <a:ext cx="990600" cy="246221"/>
          </a:xfrm>
          <a:prstGeom prst="rect">
            <a:avLst/>
          </a:prstGeom>
          <a:noFill/>
          <a:ln w="9525">
            <a:noFill/>
            <a:miter lim="800000"/>
            <a:headEnd/>
            <a:tailEnd/>
          </a:ln>
        </p:spPr>
        <p:txBody>
          <a:bodyPr>
            <a:spAutoFit/>
          </a:bodyPr>
          <a:lstStyle/>
          <a:p>
            <a:r>
              <a:rPr lang="en-US" sz="1000" b="1" dirty="0" smtClean="0"/>
              <a:t>Sydney</a:t>
            </a:r>
            <a:endParaRPr lang="en-US" sz="10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3FB77DBE53764EA470F0EA7AE151E8" ma:contentTypeVersion="1" ma:contentTypeDescription="Create a new document." ma:contentTypeScope="" ma:versionID="21ff20a34d266733521211209158bce6">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85FDFA6-F864-4CDA-919B-56EE879DE8EF}"/>
</file>

<file path=customXml/itemProps2.xml><?xml version="1.0" encoding="utf-8"?>
<ds:datastoreItem xmlns:ds="http://schemas.openxmlformats.org/officeDocument/2006/customXml" ds:itemID="{6008771C-066C-46A9-A656-47562C2B71B9}"/>
</file>

<file path=customXml/itemProps3.xml><?xml version="1.0" encoding="utf-8"?>
<ds:datastoreItem xmlns:ds="http://schemas.openxmlformats.org/officeDocument/2006/customXml" ds:itemID="{09B122A4-3077-4A1D-B9B4-B1F91D309F3A}"/>
</file>

<file path=docProps/app.xml><?xml version="1.0" encoding="utf-8"?>
<Properties xmlns="http://schemas.openxmlformats.org/officeDocument/2006/extended-properties" xmlns:vt="http://schemas.openxmlformats.org/officeDocument/2006/docPropsVTypes">
  <Template>Powerpoint_template_v4_FINAL</Template>
  <TotalTime>6988</TotalTime>
  <Words>1766</Words>
  <Application>Microsoft Office PowerPoint</Application>
  <PresentationFormat>On-screen Show (4:3)</PresentationFormat>
  <Paragraphs>430</Paragraphs>
  <Slides>45</Slides>
  <Notes>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Slide 1</vt:lpstr>
      <vt:lpstr>Contents</vt:lpstr>
      <vt:lpstr>Applications for ADS-B </vt:lpstr>
      <vt:lpstr>Applications for ADS-B </vt:lpstr>
      <vt:lpstr>Regional Activities Overview</vt:lpstr>
      <vt:lpstr>Australia (Upper Airspace Project)</vt:lpstr>
      <vt:lpstr>Australia (Upper Airspace Project)</vt:lpstr>
      <vt:lpstr>Australia  (Wide Area Multi-Lateration)</vt:lpstr>
      <vt:lpstr>Slide 9</vt:lpstr>
      <vt:lpstr>Brunei Darussalam</vt:lpstr>
      <vt:lpstr>China</vt:lpstr>
      <vt:lpstr>Slide 12</vt:lpstr>
      <vt:lpstr>Fiji</vt:lpstr>
      <vt:lpstr>Hong Kong, China </vt:lpstr>
      <vt:lpstr>Slide 15</vt:lpstr>
      <vt:lpstr>Indonesia</vt:lpstr>
      <vt:lpstr>Indonesia</vt:lpstr>
      <vt:lpstr>Slide 18</vt:lpstr>
      <vt:lpstr>Malaysia</vt:lpstr>
      <vt:lpstr>Myanmar</vt:lpstr>
      <vt:lpstr>Slide 21</vt:lpstr>
      <vt:lpstr>Nepal</vt:lpstr>
      <vt:lpstr>New Caledonia</vt:lpstr>
      <vt:lpstr>Pakistan</vt:lpstr>
      <vt:lpstr>Papua New Guinea</vt:lpstr>
      <vt:lpstr>Slide 26</vt:lpstr>
      <vt:lpstr>The Philippines</vt:lpstr>
      <vt:lpstr>Slide 28</vt:lpstr>
      <vt:lpstr>Republic of Korea</vt:lpstr>
      <vt:lpstr>Singapore</vt:lpstr>
      <vt:lpstr>Slide 31</vt:lpstr>
      <vt:lpstr>Sri Lanka</vt:lpstr>
      <vt:lpstr>Chinese Taipei</vt:lpstr>
      <vt:lpstr>Slide 34</vt:lpstr>
      <vt:lpstr>Thailand</vt:lpstr>
      <vt:lpstr>Slide 36</vt:lpstr>
      <vt:lpstr>United States of America</vt:lpstr>
      <vt:lpstr>Slide 38</vt:lpstr>
      <vt:lpstr>Viet Nam</vt:lpstr>
      <vt:lpstr>Slide 40</vt:lpstr>
      <vt:lpstr>Equipage on Singapore Registered Operators</vt:lpstr>
      <vt:lpstr>ADS-B equipage</vt:lpstr>
      <vt:lpstr>ADS-B equipage</vt:lpstr>
      <vt:lpstr>ADS-B equipage</vt:lpstr>
      <vt:lpstr>Thank you</vt:lpstr>
    </vt:vector>
  </TitlesOfParts>
  <Company>CAAS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Significant Contributions</dc:title>
  <dc:creator>Melisa</dc:creator>
  <cp:lastModifiedBy>RO_CNS</cp:lastModifiedBy>
  <cp:revision>414</cp:revision>
  <dcterms:created xsi:type="dcterms:W3CDTF">2009-06-02T04:41:18Z</dcterms:created>
  <dcterms:modified xsi:type="dcterms:W3CDTF">2011-08-25T20:22:16Z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0x010100003FB77DBE53764EA470F0EA7AE151E8</vt:lpwstr>
  </property>
</Properties>
</file>