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4" r:id="rId2"/>
    <p:sldId id="285" r:id="rId3"/>
    <p:sldId id="295" r:id="rId4"/>
    <p:sldId id="296" r:id="rId5"/>
    <p:sldId id="283" r:id="rId6"/>
    <p:sldId id="284" r:id="rId7"/>
    <p:sldId id="290" r:id="rId8"/>
    <p:sldId id="291" r:id="rId9"/>
    <p:sldId id="286" r:id="rId10"/>
    <p:sldId id="293" r:id="rId11"/>
    <p:sldId id="294" r:id="rId12"/>
    <p:sldId id="287" r:id="rId13"/>
    <p:sldId id="288" r:id="rId14"/>
    <p:sldId id="297" r:id="rId15"/>
    <p:sldId id="298" r:id="rId16"/>
    <p:sldId id="266" r:id="rId17"/>
    <p:sldId id="26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7" autoAdjust="0"/>
    <p:restoredTop sz="76962" autoAdjust="0"/>
  </p:normalViewPr>
  <p:slideViewPr>
    <p:cSldViewPr>
      <p:cViewPr varScale="1">
        <p:scale>
          <a:sx n="86" d="100"/>
          <a:sy n="86" d="100"/>
        </p:scale>
        <p:origin x="-225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31A3BE-C294-4896-BF2F-FD6EF6897293}" type="datetimeFigureOut">
              <a:rPr lang="en-GB" smtClean="0"/>
              <a:pPr/>
              <a:t>15/11/2012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C3FE35-13CE-4345-8F94-5847C7527A22}" type="slidenum">
              <a:rPr lang="en-GB" smtClean="0"/>
              <a:pPr/>
              <a:t>‹#›</a:t>
            </a:fld>
            <a:endParaRPr lang="en-GB"/>
          </a:p>
        </p:txBody>
      </p:sp>
    </p:spTree>
    <p:extLst>
      <p:ext uri="{BB962C8B-B14F-4D97-AF65-F5344CB8AC3E}">
        <p14:creationId xmlns:p14="http://schemas.microsoft.com/office/powerpoint/2010/main" xmlns="" val="1445201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686099" y="4343704"/>
            <a:ext cx="5485804" cy="4113892"/>
          </a:xfrm>
          <a:noFill/>
          <a:ln/>
        </p:spPr>
        <p:txBody>
          <a:bodyPr/>
          <a:lstStyle/>
          <a:p>
            <a:endParaRPr 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ea typeface="Geneva"/>
                <a:cs typeface="Geneva"/>
              </a:defRPr>
            </a:lvl1pPr>
            <a:lvl2pPr marL="742883" indent="-285724" eaLnBrk="0" hangingPunct="0">
              <a:defRPr>
                <a:solidFill>
                  <a:schemeClr val="tx1"/>
                </a:solidFill>
                <a:latin typeface="Tahoma" pitchFamily="34" charset="0"/>
                <a:ea typeface="Geneva"/>
                <a:cs typeface="Geneva"/>
              </a:defRPr>
            </a:lvl2pPr>
            <a:lvl3pPr marL="1142898" indent="-228580" eaLnBrk="0" hangingPunct="0">
              <a:defRPr>
                <a:solidFill>
                  <a:schemeClr val="tx1"/>
                </a:solidFill>
                <a:latin typeface="Tahoma" pitchFamily="34" charset="0"/>
                <a:ea typeface="Geneva"/>
                <a:cs typeface="Geneva"/>
              </a:defRPr>
            </a:lvl3pPr>
            <a:lvl4pPr marL="1600057" indent="-228580" eaLnBrk="0" hangingPunct="0">
              <a:defRPr>
                <a:solidFill>
                  <a:schemeClr val="tx1"/>
                </a:solidFill>
                <a:latin typeface="Tahoma" pitchFamily="34" charset="0"/>
                <a:ea typeface="Geneva"/>
                <a:cs typeface="Geneva"/>
              </a:defRPr>
            </a:lvl4pPr>
            <a:lvl5pPr marL="2057217" indent="-228580" eaLnBrk="0" hangingPunct="0">
              <a:defRPr>
                <a:solidFill>
                  <a:schemeClr val="tx1"/>
                </a:solidFill>
                <a:latin typeface="Tahoma" pitchFamily="34" charset="0"/>
                <a:ea typeface="Geneva"/>
                <a:cs typeface="Geneva"/>
              </a:defRPr>
            </a:lvl5pPr>
            <a:lvl6pPr marL="2514376" indent="-228580" eaLnBrk="0" fontAlgn="base" hangingPunct="0">
              <a:spcBef>
                <a:spcPct val="0"/>
              </a:spcBef>
              <a:spcAft>
                <a:spcPct val="0"/>
              </a:spcAft>
              <a:defRPr>
                <a:solidFill>
                  <a:schemeClr val="tx1"/>
                </a:solidFill>
                <a:latin typeface="Tahoma" pitchFamily="34" charset="0"/>
                <a:ea typeface="Geneva"/>
                <a:cs typeface="Geneva"/>
              </a:defRPr>
            </a:lvl6pPr>
            <a:lvl7pPr marL="2971535" indent="-228580" eaLnBrk="0" fontAlgn="base" hangingPunct="0">
              <a:spcBef>
                <a:spcPct val="0"/>
              </a:spcBef>
              <a:spcAft>
                <a:spcPct val="0"/>
              </a:spcAft>
              <a:defRPr>
                <a:solidFill>
                  <a:schemeClr val="tx1"/>
                </a:solidFill>
                <a:latin typeface="Tahoma" pitchFamily="34" charset="0"/>
                <a:ea typeface="Geneva"/>
                <a:cs typeface="Geneva"/>
              </a:defRPr>
            </a:lvl7pPr>
            <a:lvl8pPr marL="3428695" indent="-228580" eaLnBrk="0" fontAlgn="base" hangingPunct="0">
              <a:spcBef>
                <a:spcPct val="0"/>
              </a:spcBef>
              <a:spcAft>
                <a:spcPct val="0"/>
              </a:spcAft>
              <a:defRPr>
                <a:solidFill>
                  <a:schemeClr val="tx1"/>
                </a:solidFill>
                <a:latin typeface="Tahoma" pitchFamily="34" charset="0"/>
                <a:ea typeface="Geneva"/>
                <a:cs typeface="Geneva"/>
              </a:defRPr>
            </a:lvl8pPr>
            <a:lvl9pPr marL="3885854" indent="-228580" eaLnBrk="0" fontAlgn="base" hangingPunct="0">
              <a:spcBef>
                <a:spcPct val="0"/>
              </a:spcBef>
              <a:spcAft>
                <a:spcPct val="0"/>
              </a:spcAft>
              <a:defRPr>
                <a:solidFill>
                  <a:schemeClr val="tx1"/>
                </a:solidFill>
                <a:latin typeface="Tahoma" pitchFamily="34" charset="0"/>
                <a:ea typeface="Geneva"/>
                <a:cs typeface="Geneva"/>
              </a:defRPr>
            </a:lvl9pPr>
          </a:lstStyle>
          <a:p>
            <a:pPr eaLnBrk="1" hangingPunct="1"/>
            <a:fld id="{CB7FFB7B-2ADA-4379-A0EA-83A7110D63EA}" type="slidenum">
              <a:rPr lang="en-US"/>
              <a:pPr eaLnBrk="1" hangingPunct="1"/>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Notes Placeholder 2"/>
          <p:cNvSpPr>
            <a:spLocks noGrp="1"/>
          </p:cNvSpPr>
          <p:nvPr>
            <p:ph type="body" idx="1"/>
          </p:nvPr>
        </p:nvSpPr>
        <p:spPr bwMode="auto">
          <a:xfrm>
            <a:off x="625475" y="4343400"/>
            <a:ext cx="5842000"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spcBef>
                <a:spcPct val="0"/>
              </a:spcBef>
            </a:pPr>
            <a:r>
              <a:rPr lang="en-US" sz="1400" dirty="0"/>
              <a:t>SO…. in Summary, this panel is about pitfalls…..BUT, I would prefer to talk about them as challenges!! </a:t>
            </a:r>
            <a:r>
              <a:rPr lang="en-US" sz="1400" dirty="0" smtClean="0"/>
              <a:t>Is </a:t>
            </a:r>
            <a:r>
              <a:rPr lang="en-US" sz="1400" dirty="0" err="1" smtClean="0"/>
              <a:t>is</a:t>
            </a:r>
            <a:r>
              <a:rPr lang="en-US" sz="1400" dirty="0" smtClean="0"/>
              <a:t> a Challenge but ALSO an opportunity</a:t>
            </a:r>
            <a:r>
              <a:rPr lang="en-US" sz="1400" dirty="0"/>
              <a:t>!!</a:t>
            </a:r>
          </a:p>
          <a:p>
            <a:pPr>
              <a:spcBef>
                <a:spcPct val="0"/>
              </a:spcBef>
            </a:pPr>
            <a:r>
              <a:rPr lang="en-US" sz="1400" dirty="0"/>
              <a:t/>
            </a:r>
            <a:br>
              <a:rPr lang="en-US" sz="1400" dirty="0"/>
            </a:br>
            <a:r>
              <a:rPr lang="en-US" sz="1400" dirty="0"/>
              <a:t>We all know that it is critical that technologies be compatible and integrated….this is in a word, about being Interoperable……</a:t>
            </a:r>
          </a:p>
          <a:p>
            <a:pPr>
              <a:spcBef>
                <a:spcPct val="0"/>
              </a:spcBef>
            </a:pPr>
            <a:endParaRPr lang="en-US" sz="1400" dirty="0"/>
          </a:p>
          <a:p>
            <a:pPr>
              <a:spcBef>
                <a:spcPct val="0"/>
              </a:spcBef>
            </a:pPr>
            <a:r>
              <a:rPr lang="en-US" sz="1400" dirty="0"/>
              <a:t>We applaud the leadership efforts ICAO is taking in their Block Upgrade Initiative and we want to ensure they continue to champion the efforts to develop future ATM standards for the global community.  We need to ensure the standards are developed in a timely manner and be ready when we and You – the Industry needs them..</a:t>
            </a:r>
          </a:p>
          <a:p>
            <a:pPr>
              <a:spcBef>
                <a:spcPct val="0"/>
              </a:spcBef>
            </a:pPr>
            <a:endParaRPr lang="en-US" sz="1400" dirty="0"/>
          </a:p>
          <a:p>
            <a:pPr>
              <a:spcBef>
                <a:spcPct val="0"/>
              </a:spcBef>
            </a:pPr>
            <a:r>
              <a:rPr lang="en-US" sz="1400" dirty="0"/>
              <a:t>We all know too well the fiscal challenges that ATM modernization poses on many countries, especially the developing nations…we need to be able to not only develop but deploy affordable and effective solutions….</a:t>
            </a:r>
          </a:p>
          <a:p>
            <a:pPr>
              <a:spcBef>
                <a:spcPct val="0"/>
              </a:spcBef>
            </a:pPr>
            <a:endParaRPr lang="en-US" sz="1400" dirty="0"/>
          </a:p>
          <a:p>
            <a:pPr>
              <a:spcBef>
                <a:spcPct val="0"/>
              </a:spcBef>
            </a:pPr>
            <a:r>
              <a:rPr lang="en-US" sz="1400" dirty="0"/>
              <a:t>Finally, its about environmental protection and steward ship…while we continue to modernize, we must do so in an environmentally friendly and green way……</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895270" eaLnBrk="0" hangingPunct="0">
              <a:defRPr>
                <a:solidFill>
                  <a:schemeClr val="tx1"/>
                </a:solidFill>
                <a:latin typeface="Tahoma" pitchFamily="34" charset="0"/>
                <a:ea typeface="Geneva"/>
                <a:cs typeface="Geneva"/>
              </a:defRPr>
            </a:lvl1pPr>
            <a:lvl2pPr marL="742883" indent="-285724" defTabSz="895270" eaLnBrk="0" hangingPunct="0">
              <a:defRPr>
                <a:solidFill>
                  <a:schemeClr val="tx1"/>
                </a:solidFill>
                <a:latin typeface="Tahoma" pitchFamily="34" charset="0"/>
                <a:ea typeface="Geneva"/>
                <a:cs typeface="Geneva"/>
              </a:defRPr>
            </a:lvl2pPr>
            <a:lvl3pPr marL="1142898" indent="-228580" defTabSz="895270" eaLnBrk="0" hangingPunct="0">
              <a:defRPr>
                <a:solidFill>
                  <a:schemeClr val="tx1"/>
                </a:solidFill>
                <a:latin typeface="Tahoma" pitchFamily="34" charset="0"/>
                <a:ea typeface="Geneva"/>
                <a:cs typeface="Geneva"/>
              </a:defRPr>
            </a:lvl3pPr>
            <a:lvl4pPr marL="1600057" indent="-228580" defTabSz="895270" eaLnBrk="0" hangingPunct="0">
              <a:defRPr>
                <a:solidFill>
                  <a:schemeClr val="tx1"/>
                </a:solidFill>
                <a:latin typeface="Tahoma" pitchFamily="34" charset="0"/>
                <a:ea typeface="Geneva"/>
                <a:cs typeface="Geneva"/>
              </a:defRPr>
            </a:lvl4pPr>
            <a:lvl5pPr marL="2057217" indent="-228580" defTabSz="895270" eaLnBrk="0" hangingPunct="0">
              <a:defRPr>
                <a:solidFill>
                  <a:schemeClr val="tx1"/>
                </a:solidFill>
                <a:latin typeface="Tahoma" pitchFamily="34" charset="0"/>
                <a:ea typeface="Geneva"/>
                <a:cs typeface="Geneva"/>
              </a:defRPr>
            </a:lvl5pPr>
            <a:lvl6pPr marL="2514376" indent="-228580" defTabSz="895270" eaLnBrk="0" fontAlgn="base" hangingPunct="0">
              <a:spcBef>
                <a:spcPct val="0"/>
              </a:spcBef>
              <a:spcAft>
                <a:spcPct val="0"/>
              </a:spcAft>
              <a:defRPr>
                <a:solidFill>
                  <a:schemeClr val="tx1"/>
                </a:solidFill>
                <a:latin typeface="Tahoma" pitchFamily="34" charset="0"/>
                <a:ea typeface="Geneva"/>
                <a:cs typeface="Geneva"/>
              </a:defRPr>
            </a:lvl6pPr>
            <a:lvl7pPr marL="2971535" indent="-228580" defTabSz="895270" eaLnBrk="0" fontAlgn="base" hangingPunct="0">
              <a:spcBef>
                <a:spcPct val="0"/>
              </a:spcBef>
              <a:spcAft>
                <a:spcPct val="0"/>
              </a:spcAft>
              <a:defRPr>
                <a:solidFill>
                  <a:schemeClr val="tx1"/>
                </a:solidFill>
                <a:latin typeface="Tahoma" pitchFamily="34" charset="0"/>
                <a:ea typeface="Geneva"/>
                <a:cs typeface="Geneva"/>
              </a:defRPr>
            </a:lvl7pPr>
            <a:lvl8pPr marL="3428695" indent="-228580" defTabSz="895270" eaLnBrk="0" fontAlgn="base" hangingPunct="0">
              <a:spcBef>
                <a:spcPct val="0"/>
              </a:spcBef>
              <a:spcAft>
                <a:spcPct val="0"/>
              </a:spcAft>
              <a:defRPr>
                <a:solidFill>
                  <a:schemeClr val="tx1"/>
                </a:solidFill>
                <a:latin typeface="Tahoma" pitchFamily="34" charset="0"/>
                <a:ea typeface="Geneva"/>
                <a:cs typeface="Geneva"/>
              </a:defRPr>
            </a:lvl8pPr>
            <a:lvl9pPr marL="3885854" indent="-228580" defTabSz="895270" eaLnBrk="0" fontAlgn="base" hangingPunct="0">
              <a:spcBef>
                <a:spcPct val="0"/>
              </a:spcBef>
              <a:spcAft>
                <a:spcPct val="0"/>
              </a:spcAft>
              <a:defRPr>
                <a:solidFill>
                  <a:schemeClr val="tx1"/>
                </a:solidFill>
                <a:latin typeface="Tahoma" pitchFamily="34" charset="0"/>
                <a:ea typeface="Geneva"/>
                <a:cs typeface="Geneva"/>
              </a:defRPr>
            </a:lvl9pPr>
          </a:lstStyle>
          <a:p>
            <a:pPr eaLnBrk="1" hangingPunct="1"/>
            <a:fld id="{E01BE1BC-7471-47BE-ADD9-C9BE806E3B82}" type="slidenum">
              <a:rPr lang="en-US">
                <a:latin typeface="Times New Roman" pitchFamily="18" charset="0"/>
              </a:rPr>
              <a:pPr eaLnBrk="1" hangingPunct="1"/>
              <a:t>15</a:t>
            </a:fld>
            <a:endParaRPr lang="en-US">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Ultimately, it’s about</a:t>
            </a:r>
            <a:r>
              <a:rPr lang="en-US" baseline="0" dirty="0" smtClean="0"/>
              <a:t> achieving a better performing ATM.</a:t>
            </a:r>
          </a:p>
          <a:p>
            <a:endParaRPr lang="en-US" baseline="0" dirty="0" smtClean="0"/>
          </a:p>
          <a:p>
            <a:r>
              <a:rPr lang="en-US" baseline="0" dirty="0" smtClean="0"/>
              <a:t>And, providing a safe and efficient service to the ultimate customer.</a:t>
            </a:r>
            <a:endParaRPr lang="en-GB" dirty="0"/>
          </a:p>
        </p:txBody>
      </p:sp>
      <p:sp>
        <p:nvSpPr>
          <p:cNvPr id="4" name="Slide Number Placeholder 3"/>
          <p:cNvSpPr>
            <a:spLocks noGrp="1"/>
          </p:cNvSpPr>
          <p:nvPr>
            <p:ph type="sldNum" sz="quarter" idx="10"/>
          </p:nvPr>
        </p:nvSpPr>
        <p:spPr/>
        <p:txBody>
          <a:bodyPr/>
          <a:lstStyle/>
          <a:p>
            <a:fld id="{16C3FE35-13CE-4345-8F94-5847C7527A22}" type="slidenum">
              <a:rPr lang="en-GB" smtClean="0"/>
              <a:pPr/>
              <a:t>16</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a:p>
        </p:txBody>
      </p:sp>
      <p:sp>
        <p:nvSpPr>
          <p:cNvPr id="4" name="Slide Number Placeholder 3"/>
          <p:cNvSpPr>
            <a:spLocks noGrp="1"/>
          </p:cNvSpPr>
          <p:nvPr>
            <p:ph type="sldNum" sz="quarter" idx="10"/>
          </p:nvPr>
        </p:nvSpPr>
        <p:spPr/>
        <p:txBody>
          <a:bodyPr/>
          <a:lstStyle/>
          <a:p>
            <a:fld id="{16C3FE35-13CE-4345-8F94-5847C7527A22}" type="slidenum">
              <a:rPr lang="en-GB" smtClean="0"/>
              <a:pPr/>
              <a:t>17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100" dirty="0" smtClean="0">
                <a:latin typeface="Arial" charset="0"/>
                <a:ea typeface="Geneva" pitchFamily="1" charset="-128"/>
              </a:rPr>
              <a:t>The “Aviation System Block Upgrades” initiative is the </a:t>
            </a:r>
            <a:r>
              <a:rPr lang="en-GB" sz="1100" u="sng" dirty="0" smtClean="0">
                <a:latin typeface="Arial" charset="0"/>
                <a:ea typeface="Geneva" pitchFamily="1" charset="-128"/>
              </a:rPr>
              <a:t>best</a:t>
            </a:r>
            <a:r>
              <a:rPr lang="en-GB" sz="1100" dirty="0" smtClean="0">
                <a:latin typeface="Arial" charset="0"/>
                <a:ea typeface="Geneva" pitchFamily="1" charset="-128"/>
              </a:rPr>
              <a:t> approach to reach our goals: </a:t>
            </a:r>
            <a:endParaRPr lang="en-CA" sz="1100" dirty="0" smtClean="0">
              <a:latin typeface="Arial" charset="0"/>
              <a:ea typeface="Geneva" pitchFamily="1" charset="-128"/>
            </a:endParaRPr>
          </a:p>
          <a:p>
            <a:pPr lvl="1"/>
            <a:r>
              <a:rPr lang="en-GB" sz="1100" dirty="0" smtClean="0">
                <a:latin typeface="Arial" charset="0"/>
                <a:ea typeface="Geneva" pitchFamily="1" charset="-128"/>
              </a:rPr>
              <a:t>Enables global interoperability (which is our goal)</a:t>
            </a:r>
            <a:endParaRPr lang="en-CA" sz="1100" dirty="0" smtClean="0">
              <a:latin typeface="Arial" charset="0"/>
              <a:ea typeface="Geneva" pitchFamily="1" charset="-128"/>
            </a:endParaRPr>
          </a:p>
          <a:p>
            <a:pPr lvl="1"/>
            <a:r>
              <a:rPr lang="en-GB" sz="1100" dirty="0" smtClean="0">
                <a:latin typeface="Arial" charset="0"/>
                <a:ea typeface="Geneva" pitchFamily="1" charset="-128"/>
              </a:rPr>
              <a:t>Develops clear solutions (block upgrades)</a:t>
            </a:r>
            <a:endParaRPr lang="en-CA" sz="1100" dirty="0" smtClean="0">
              <a:latin typeface="Arial" charset="0"/>
              <a:ea typeface="Geneva" pitchFamily="1" charset="-128"/>
            </a:endParaRPr>
          </a:p>
          <a:p>
            <a:pPr lvl="1"/>
            <a:r>
              <a:rPr lang="en-GB" sz="1100" dirty="0" smtClean="0">
                <a:latin typeface="Arial" charset="0"/>
                <a:ea typeface="Geneva" pitchFamily="1" charset="-128"/>
              </a:rPr>
              <a:t>Establishes a transition plan (it’s a well thought out way for going forward)</a:t>
            </a:r>
            <a:endParaRPr lang="en-CA" sz="1100" dirty="0" smtClean="0">
              <a:latin typeface="Arial" charset="0"/>
              <a:ea typeface="Geneva" pitchFamily="1" charset="-128"/>
            </a:endParaRPr>
          </a:p>
          <a:p>
            <a:pPr lvl="0"/>
            <a:r>
              <a:rPr lang="en-GB" sz="1100" dirty="0" smtClean="0">
                <a:latin typeface="Arial" charset="0"/>
                <a:ea typeface="Geneva" pitchFamily="1" charset="-128"/>
              </a:rPr>
              <a:t>Proposed approach is </a:t>
            </a:r>
            <a:r>
              <a:rPr lang="en-GB" sz="1100" u="sng" dirty="0" smtClean="0">
                <a:latin typeface="Arial" charset="0"/>
                <a:ea typeface="Geneva" pitchFamily="1" charset="-128"/>
              </a:rPr>
              <a:t>not</a:t>
            </a:r>
            <a:r>
              <a:rPr lang="en-GB" sz="1100" dirty="0" smtClean="0">
                <a:latin typeface="Arial" charset="0"/>
                <a:ea typeface="Geneva" pitchFamily="1" charset="-128"/>
              </a:rPr>
              <a:t> a one-size fits all:</a:t>
            </a:r>
            <a:endParaRPr lang="en-CA" sz="1100" dirty="0" smtClean="0">
              <a:latin typeface="Arial" charset="0"/>
              <a:ea typeface="Geneva" pitchFamily="1" charset="-128"/>
            </a:endParaRPr>
          </a:p>
          <a:p>
            <a:pPr lvl="1"/>
            <a:r>
              <a:rPr lang="en-GB" sz="1100" dirty="0" smtClean="0">
                <a:latin typeface="Arial" charset="0"/>
                <a:ea typeface="Geneva" pitchFamily="1" charset="-128"/>
              </a:rPr>
              <a:t>Modules are organized into flexible and scalable building blocks </a:t>
            </a:r>
            <a:endParaRPr lang="en-CA" sz="1100" dirty="0" smtClean="0">
              <a:latin typeface="Arial" charset="0"/>
              <a:ea typeface="Geneva" pitchFamily="1" charset="-128"/>
            </a:endParaRPr>
          </a:p>
          <a:p>
            <a:pPr lvl="1"/>
            <a:r>
              <a:rPr lang="en-GB" sz="1100" dirty="0" smtClean="0">
                <a:latin typeface="Arial" charset="0"/>
                <a:ea typeface="Geneva" pitchFamily="1" charset="-128"/>
              </a:rPr>
              <a:t>Can be introduced and implemented in a State or a region depending on the need and level of readiness </a:t>
            </a:r>
            <a:endParaRPr lang="en-CA" sz="1100" dirty="0" smtClean="0">
              <a:latin typeface="Arial" charset="0"/>
              <a:ea typeface="Geneva" pitchFamily="1" charset="-128"/>
            </a:endParaRPr>
          </a:p>
          <a:p>
            <a:pPr lvl="1"/>
            <a:r>
              <a:rPr lang="en-GB" sz="1100" dirty="0" smtClean="0">
                <a:latin typeface="Arial" charset="0"/>
                <a:ea typeface="Geneva" pitchFamily="1" charset="-128"/>
              </a:rPr>
              <a:t>Recognizes that all the modules are not required in all airspaces (important for some regions), but some may need a global mandate and synchronisation</a:t>
            </a:r>
            <a:endParaRPr lang="en-CA" sz="1100" dirty="0" smtClean="0">
              <a:latin typeface="Arial" charset="0"/>
              <a:ea typeface="Geneva" pitchFamily="1" charset="-128"/>
            </a:endParaRPr>
          </a:p>
          <a:p>
            <a:pPr lvl="0"/>
            <a:r>
              <a:rPr lang="en-GB" sz="1100" dirty="0" smtClean="0">
                <a:latin typeface="Arial" charset="0"/>
                <a:ea typeface="Geneva" pitchFamily="1" charset="-128"/>
              </a:rPr>
              <a:t>Proposed approach is </a:t>
            </a:r>
            <a:r>
              <a:rPr lang="en-GB" sz="1100" u="sng" dirty="0" smtClean="0">
                <a:latin typeface="Arial" charset="0"/>
                <a:ea typeface="Geneva" pitchFamily="1" charset="-128"/>
              </a:rPr>
              <a:t>not</a:t>
            </a:r>
            <a:r>
              <a:rPr lang="en-GB" sz="1100" dirty="0" smtClean="0">
                <a:latin typeface="Arial" charset="0"/>
                <a:ea typeface="Geneva" pitchFamily="1" charset="-128"/>
              </a:rPr>
              <a:t> a one-off exercise:</a:t>
            </a:r>
            <a:endParaRPr lang="en-CA" sz="1100" dirty="0" smtClean="0">
              <a:latin typeface="Arial" charset="0"/>
              <a:ea typeface="Geneva" pitchFamily="1" charset="-128"/>
            </a:endParaRPr>
          </a:p>
          <a:p>
            <a:pPr lvl="1"/>
            <a:r>
              <a:rPr lang="en-GB" sz="1100" dirty="0" smtClean="0">
                <a:latin typeface="Arial" charset="0"/>
                <a:ea typeface="Geneva" pitchFamily="1" charset="-128"/>
              </a:rPr>
              <a:t>A planning process with regular review/updates</a:t>
            </a:r>
            <a:endParaRPr lang="en-CA" sz="1100" dirty="0" smtClean="0">
              <a:latin typeface="Arial" charset="0"/>
              <a:ea typeface="Geneva" pitchFamily="1" charset="-128"/>
            </a:endParaRPr>
          </a:p>
          <a:p>
            <a:pPr lvl="1"/>
            <a:r>
              <a:rPr lang="en-GB" sz="1100" dirty="0" smtClean="0">
                <a:latin typeface="Arial" charset="0"/>
                <a:ea typeface="Geneva" pitchFamily="1" charset="-128"/>
              </a:rPr>
              <a:t>Decisions made concern implementation for mature items only, work for the others</a:t>
            </a:r>
          </a:p>
          <a:p>
            <a:r>
              <a:rPr lang="en-CA" baseline="0" dirty="0" smtClean="0"/>
              <a:t>Like GOOGLE, make ASBUs a VERB in your vocabulary</a:t>
            </a:r>
          </a:p>
          <a:p>
            <a:r>
              <a:rPr lang="en-CA" baseline="0" dirty="0" smtClean="0"/>
              <a:t>Take and Give back!</a:t>
            </a:r>
            <a:endParaRPr lang="en-CA" dirty="0" smtClean="0"/>
          </a:p>
          <a:p>
            <a:pPr lvl="0"/>
            <a:endParaRPr lang="en-CA" sz="1100" dirty="0" smtClean="0">
              <a:latin typeface="Arial" charset="0"/>
              <a:ea typeface="Geneva" pitchFamily="1" charset="-128"/>
            </a:endParaRPr>
          </a:p>
          <a:p>
            <a:endParaRPr lang="en-CA" dirty="0"/>
          </a:p>
        </p:txBody>
      </p:sp>
      <p:sp>
        <p:nvSpPr>
          <p:cNvPr id="4" name="Slide Number Placeholder 3"/>
          <p:cNvSpPr>
            <a:spLocks noGrp="1"/>
          </p:cNvSpPr>
          <p:nvPr>
            <p:ph type="sldNum" sz="quarter" idx="10"/>
          </p:nvPr>
        </p:nvSpPr>
        <p:spPr/>
        <p:txBody>
          <a:bodyPr/>
          <a:lstStyle/>
          <a:p>
            <a:fld id="{684C3F12-1496-4C2E-9FBC-F40E0691C816}" type="slidenum">
              <a:rPr lang="en-US" smtClean="0"/>
              <a:pPr/>
              <a:t>2</a:t>
            </a:fld>
            <a:endParaRPr lang="en-US"/>
          </a:p>
        </p:txBody>
      </p:sp>
    </p:spTree>
    <p:extLst>
      <p:ext uri="{BB962C8B-B14F-4D97-AF65-F5344CB8AC3E}">
        <p14:creationId xmlns:p14="http://schemas.microsoft.com/office/powerpoint/2010/main" xmlns="" val="2190693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r>
              <a:rPr lang="en-GB" dirty="0" smtClean="0"/>
              <a:t>So</a:t>
            </a:r>
            <a:r>
              <a:rPr lang="en-GB" baseline="0" dirty="0" smtClean="0"/>
              <a:t> ICAO invited all those that responded to our call for those that had MATURE programs to participate in an informal</a:t>
            </a:r>
            <a:r>
              <a:rPr lang="en-GB" dirty="0" smtClean="0"/>
              <a:t> Technical Team to begin the dialog on how best to start this process.  </a:t>
            </a:r>
          </a:p>
          <a:p>
            <a:endParaRPr lang="en-GB" dirty="0" smtClean="0"/>
          </a:p>
          <a:p>
            <a:r>
              <a:rPr lang="en-GB" dirty="0" smtClean="0"/>
              <a:t>Thank the Technical Team, as this briefing is a product of THEIR work.  And we initiated a Challenge Team to challenges OURSELVES to begin to think about</a:t>
            </a:r>
            <a:r>
              <a:rPr lang="en-GB" baseline="0" dirty="0" smtClean="0"/>
              <a:t> how to synchronize the investments that will be needed from all of the stakeholders to bring </a:t>
            </a:r>
            <a:r>
              <a:rPr lang="en-GB" baseline="0" smtClean="0"/>
              <a:t>the future into reality.</a:t>
            </a:r>
            <a:endParaRPr lang="en-GB" dirty="0" smtClean="0"/>
          </a:p>
          <a:p>
            <a:endParaRPr lang="en-GB" dirty="0" smtClean="0"/>
          </a:p>
        </p:txBody>
      </p:sp>
      <p:sp>
        <p:nvSpPr>
          <p:cNvPr id="35844" name="Slide Number Placeholder 3"/>
          <p:cNvSpPr>
            <a:spLocks noGrp="1"/>
          </p:cNvSpPr>
          <p:nvPr>
            <p:ph type="sldNum" sz="quarter" idx="5"/>
          </p:nvPr>
        </p:nvSpPr>
        <p:spPr bwMode="auto">
          <a:noFill/>
          <a:ln>
            <a:miter lim="800000"/>
            <a:headEnd/>
            <a:tailEnd/>
          </a:ln>
        </p:spPr>
        <p:txBody>
          <a:bodyPr/>
          <a:lstStyle/>
          <a:p>
            <a:fld id="{8206C999-E5E8-4B3C-AC2B-03B8C9CA2F2A}" type="slidenum">
              <a:rPr lang="en-GB" smtClean="0"/>
              <a:pPr/>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GB" sz="1100" dirty="0" smtClean="0"/>
              <a:t>A BLOCK IS INTENDED TO ORGANIZE A GROUP OF ELEMENTS INTO AN OPERATIONALLY DRIVEN, COST EFFECTIVE UPGRADE THAT IS:</a:t>
            </a:r>
          </a:p>
          <a:p>
            <a:pPr>
              <a:buFont typeface="Wingdings" pitchFamily="2" charset="2"/>
              <a:buChar char="§"/>
            </a:pPr>
            <a:endParaRPr lang="en-GB" sz="1100" dirty="0" smtClean="0"/>
          </a:p>
          <a:p>
            <a:pPr>
              <a:buFont typeface="Wingdings" pitchFamily="2" charset="2"/>
              <a:buChar char="§"/>
            </a:pPr>
            <a:r>
              <a:rPr lang="en-GB" sz="1100" dirty="0" smtClean="0"/>
              <a:t>Clearly defined and measurable operational improvement</a:t>
            </a:r>
          </a:p>
          <a:p>
            <a:pPr>
              <a:buFont typeface="Wingdings" pitchFamily="2" charset="2"/>
              <a:buChar char="§"/>
            </a:pPr>
            <a:r>
              <a:rPr lang="en-GB" sz="1100" dirty="0" smtClean="0"/>
              <a:t>Equipment and/or systems needed onboard the aircraft and on the ground to make it happen, </a:t>
            </a:r>
          </a:p>
          <a:p>
            <a:pPr>
              <a:buFont typeface="Wingdings" pitchFamily="2" charset="2"/>
              <a:buChar char="§"/>
            </a:pPr>
            <a:r>
              <a:rPr lang="en-GB" sz="1100" dirty="0" smtClean="0"/>
              <a:t>Accompanying airborne and ground procedures including new separation minima</a:t>
            </a:r>
          </a:p>
          <a:p>
            <a:pPr>
              <a:buFont typeface="Wingdings" pitchFamily="2" charset="2"/>
              <a:buChar char="§"/>
            </a:pPr>
            <a:r>
              <a:rPr lang="en-GB" sz="1100" dirty="0" smtClean="0"/>
              <a:t>A positive business case over a clearly defined period of time</a:t>
            </a:r>
          </a:p>
          <a:p>
            <a:pPr>
              <a:buFont typeface="Wingdings" pitchFamily="2" charset="2"/>
              <a:buChar char="§"/>
            </a:pPr>
            <a:r>
              <a:rPr lang="en-GB" sz="1100" dirty="0" smtClean="0"/>
              <a:t>And an operational approval or certification path</a:t>
            </a:r>
          </a:p>
          <a:p>
            <a:endParaRPr lang="en-GB" sz="1100" dirty="0" smtClean="0"/>
          </a:p>
          <a:p>
            <a:r>
              <a:rPr lang="en-GB" sz="1100" dirty="0" smtClean="0"/>
              <a:t>At the same time, it is clear that all ICAO states do have the same immediate requirements for operational capabilities.  So the Blocks were constructed as: </a:t>
            </a:r>
          </a:p>
          <a:p>
            <a:endParaRPr lang="en-GB" sz="1100" dirty="0" smtClean="0"/>
          </a:p>
          <a:p>
            <a:pPr marL="285724" lvl="1" indent="-171435">
              <a:buFont typeface="Wingdings" pitchFamily="2" charset="2"/>
              <a:buChar char="§"/>
            </a:pPr>
            <a:r>
              <a:rPr lang="en-GB" sz="1100" dirty="0" smtClean="0"/>
              <a:t>Modules are organized into flexible and scalable building blocks </a:t>
            </a:r>
            <a:endParaRPr lang="en-US" sz="1100" dirty="0" smtClean="0"/>
          </a:p>
          <a:p>
            <a:pPr marL="285724" lvl="1" indent="-171435">
              <a:buFont typeface="Wingdings" pitchFamily="2" charset="2"/>
              <a:buChar char="§"/>
            </a:pPr>
            <a:r>
              <a:rPr lang="en-GB" sz="1100" dirty="0" smtClean="0"/>
              <a:t>Which can be introduced and implemented in a State or a region depending on the need and level of readiness </a:t>
            </a:r>
            <a:endParaRPr lang="en-US" sz="1100" dirty="0" smtClean="0"/>
          </a:p>
          <a:p>
            <a:pPr marL="285724" lvl="1" indent="-171435">
              <a:buFont typeface="Wingdings" pitchFamily="2" charset="2"/>
              <a:buChar char="§"/>
            </a:pPr>
            <a:r>
              <a:rPr lang="en-GB" sz="1100" dirty="0" smtClean="0"/>
              <a:t>Recognizing that all the blocks/modules are not required in all airspaces (important for some regions)</a:t>
            </a:r>
          </a:p>
          <a:p>
            <a:pPr marL="285724" lvl="1" indent="-171435">
              <a:buFont typeface="Wingdings" pitchFamily="2" charset="2"/>
              <a:buChar char="§"/>
            </a:pPr>
            <a:r>
              <a:rPr lang="en-GB" sz="1100" dirty="0" smtClean="0"/>
              <a:t>And that some may need investment synchronisation possibly spurred by a global mandate</a:t>
            </a:r>
            <a:endParaRPr lang="en-US" sz="1100" dirty="0" smtClean="0"/>
          </a:p>
          <a:p>
            <a:endParaRPr lang="en-GB" sz="1100"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6524" indent="-486524">
              <a:buFont typeface="+mj-lt"/>
              <a:buNone/>
            </a:pPr>
            <a:r>
              <a:rPr lang="en-US" dirty="0" smtClean="0"/>
              <a:t>Each Module</a:t>
            </a:r>
            <a:r>
              <a:rPr lang="en-US" baseline="0" dirty="0" smtClean="0"/>
              <a:t> consists of:</a:t>
            </a:r>
          </a:p>
          <a:p>
            <a:pPr marL="486524" indent="-486524">
              <a:buFont typeface="+mj-lt"/>
              <a:buNone/>
            </a:pPr>
            <a:endParaRPr lang="en-GB" dirty="0" smtClean="0"/>
          </a:p>
          <a:p>
            <a:pPr marL="486524" indent="-486524">
              <a:buFont typeface="+mj-lt"/>
              <a:buAutoNum type="arabicPeriod"/>
            </a:pPr>
            <a:r>
              <a:rPr lang="en-GB" dirty="0" smtClean="0"/>
              <a:t>An approval plan for the intended </a:t>
            </a:r>
            <a:r>
              <a:rPr lang="en-GB" dirty="0" smtClean="0">
                <a:solidFill>
                  <a:srgbClr val="0070C0"/>
                </a:solidFill>
              </a:rPr>
              <a:t>performance improvement; </a:t>
            </a:r>
            <a:r>
              <a:rPr lang="en-GB" dirty="0" smtClean="0"/>
              <a:t>including the </a:t>
            </a:r>
            <a:r>
              <a:rPr lang="en-GB" b="1" dirty="0" smtClean="0"/>
              <a:t>metric</a:t>
            </a:r>
            <a:r>
              <a:rPr lang="en-GB" dirty="0" smtClean="0"/>
              <a:t> with which to measure success</a:t>
            </a:r>
          </a:p>
          <a:p>
            <a:pPr marL="486524" indent="-486524">
              <a:buFont typeface="+mj-lt"/>
              <a:buAutoNum type="arabicPeriod"/>
            </a:pPr>
            <a:r>
              <a:rPr lang="en-GB" dirty="0" smtClean="0"/>
              <a:t>Coupled with the necessary </a:t>
            </a:r>
            <a:r>
              <a:rPr lang="en-GB" b="1" dirty="0" smtClean="0">
                <a:solidFill>
                  <a:srgbClr val="0070C0"/>
                </a:solidFill>
              </a:rPr>
              <a:t>procedures</a:t>
            </a:r>
            <a:r>
              <a:rPr lang="en-GB" dirty="0" smtClean="0">
                <a:solidFill>
                  <a:schemeClr val="accent5">
                    <a:lumMod val="75000"/>
                  </a:schemeClr>
                </a:solidFill>
              </a:rPr>
              <a:t>, </a:t>
            </a:r>
            <a:r>
              <a:rPr lang="en-GB" dirty="0" smtClean="0"/>
              <a:t>air and ground</a:t>
            </a:r>
          </a:p>
          <a:p>
            <a:pPr marL="486524" indent="-486524">
              <a:buFont typeface="+mj-lt"/>
              <a:buAutoNum type="arabicPeriod"/>
            </a:pPr>
            <a:r>
              <a:rPr lang="en-GB" dirty="0" smtClean="0"/>
              <a:t>And the necessary </a:t>
            </a:r>
            <a:r>
              <a:rPr lang="en-GB" b="1" dirty="0" smtClean="0">
                <a:solidFill>
                  <a:srgbClr val="0070C0"/>
                </a:solidFill>
              </a:rPr>
              <a:t>technology</a:t>
            </a:r>
            <a:r>
              <a:rPr lang="en-GB" dirty="0" smtClean="0"/>
              <a:t>, air and ground</a:t>
            </a:r>
          </a:p>
          <a:p>
            <a:pPr marL="486524" indent="-486524">
              <a:buFont typeface="+mj-lt"/>
              <a:buAutoNum type="arabicPeriod"/>
            </a:pPr>
            <a:r>
              <a:rPr lang="en-GB" dirty="0" smtClean="0"/>
              <a:t>As well as a </a:t>
            </a:r>
            <a:r>
              <a:rPr lang="en-GB" b="1" dirty="0" smtClean="0">
                <a:solidFill>
                  <a:srgbClr val="0070C0"/>
                </a:solidFill>
              </a:rPr>
              <a:t>transition strategy</a:t>
            </a:r>
            <a:endParaRPr lang="en-GB" b="1" dirty="0" smtClean="0"/>
          </a:p>
          <a:p>
            <a:pPr marL="486524" indent="-486524">
              <a:buFont typeface="+mj-lt"/>
              <a:buAutoNum type="arabicPeriod"/>
            </a:pPr>
            <a:r>
              <a:rPr lang="en-GB" dirty="0" smtClean="0"/>
              <a:t>Supported by a positive </a:t>
            </a:r>
            <a:r>
              <a:rPr lang="en-GB" b="1" dirty="0" smtClean="0">
                <a:solidFill>
                  <a:srgbClr val="0070C0"/>
                </a:solidFill>
              </a:rPr>
              <a:t>business case</a:t>
            </a:r>
          </a:p>
          <a:p>
            <a:pPr marL="486524" indent="-486524">
              <a:buFont typeface="+mj-lt"/>
              <a:buAutoNum type="arabicPeriod"/>
            </a:pPr>
            <a:r>
              <a:rPr lang="en-GB" dirty="0" smtClean="0"/>
              <a:t>And a </a:t>
            </a:r>
            <a:r>
              <a:rPr lang="en-GB" b="1" dirty="0" smtClean="0">
                <a:solidFill>
                  <a:srgbClr val="0070C0"/>
                </a:solidFill>
              </a:rPr>
              <a:t>regulatory approval </a:t>
            </a:r>
            <a:r>
              <a:rPr lang="en-GB" dirty="0" smtClean="0">
                <a:solidFill>
                  <a:srgbClr val="0070C0"/>
                </a:solidFill>
              </a:rPr>
              <a:t>plan</a:t>
            </a:r>
          </a:p>
          <a:p>
            <a:pPr marL="486524" indent="-486524">
              <a:buFont typeface="+mj-lt"/>
              <a:buAutoNum type="arabicPeriod"/>
            </a:pPr>
            <a:r>
              <a:rPr lang="en-GB" dirty="0" smtClean="0"/>
              <a:t>That can be </a:t>
            </a:r>
            <a:r>
              <a:rPr lang="en-GB" dirty="0" smtClean="0">
                <a:solidFill>
                  <a:srgbClr val="0070C0"/>
                </a:solidFill>
              </a:rPr>
              <a:t>demonstrated in a </a:t>
            </a:r>
            <a:r>
              <a:rPr lang="en-GB" b="1" dirty="0" smtClean="0">
                <a:solidFill>
                  <a:srgbClr val="0070C0"/>
                </a:solidFill>
              </a:rPr>
              <a:t>global operational trial</a:t>
            </a:r>
            <a:endParaRPr lang="en-GB" b="1" dirty="0" smtClean="0"/>
          </a:p>
          <a:p>
            <a:endParaRPr lang="en-CA" dirty="0"/>
          </a:p>
        </p:txBody>
      </p:sp>
      <p:sp>
        <p:nvSpPr>
          <p:cNvPr id="4" name="Slide Number Placeholder 3"/>
          <p:cNvSpPr>
            <a:spLocks noGrp="1"/>
          </p:cNvSpPr>
          <p:nvPr>
            <p:ph type="sldNum" sz="quarter" idx="10"/>
          </p:nvPr>
        </p:nvSpPr>
        <p:spPr/>
        <p:txBody>
          <a:bodyPr/>
          <a:lstStyle/>
          <a:p>
            <a:fld id="{684C3F12-1496-4C2E-9FBC-F40E0691C816}" type="slidenum">
              <a:rPr lang="en-US" smtClean="0"/>
              <a:pPr/>
              <a:t>7</a:t>
            </a:fld>
            <a:endParaRPr lang="en-US"/>
          </a:p>
        </p:txBody>
      </p:sp>
    </p:spTree>
    <p:extLst>
      <p:ext uri="{BB962C8B-B14F-4D97-AF65-F5344CB8AC3E}">
        <p14:creationId xmlns:p14="http://schemas.microsoft.com/office/powerpoint/2010/main" xmlns="" val="902946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are Block 1 Capabilities that are not available yet- but what we can AGREE on.</a:t>
            </a:r>
          </a:p>
          <a:p>
            <a:r>
              <a:rPr lang="en-CA" dirty="0" smtClean="0"/>
              <a:t>The reason these PI are in Block 1 is because one</a:t>
            </a:r>
            <a:r>
              <a:rPr lang="en-CA" baseline="0" dirty="0" smtClean="0"/>
              <a:t> (or more) of these key elements are not ‘mature’</a:t>
            </a:r>
          </a:p>
          <a:p>
            <a:r>
              <a:rPr lang="en-CA" baseline="0" dirty="0" smtClean="0"/>
              <a:t>PI must also be globally acceptable (e.g. Remote TWR)</a:t>
            </a:r>
          </a:p>
          <a:p>
            <a:r>
              <a:rPr lang="en-CA" baseline="0" dirty="0" smtClean="0"/>
              <a:t>Highlights the need for global standards (In-Trail ADS-B)</a:t>
            </a:r>
          </a:p>
          <a:p>
            <a:r>
              <a:rPr lang="en-CA" baseline="0" dirty="0" smtClean="0"/>
              <a:t>New Technologies- Transition from ILS to GBAS (supported by Standards &amp; Approvals)</a:t>
            </a:r>
            <a:endParaRPr lang="en-CA" dirty="0"/>
          </a:p>
        </p:txBody>
      </p:sp>
      <p:sp>
        <p:nvSpPr>
          <p:cNvPr id="4" name="Slide Number Placeholder 3"/>
          <p:cNvSpPr>
            <a:spLocks noGrp="1"/>
          </p:cNvSpPr>
          <p:nvPr>
            <p:ph type="sldNum" sz="quarter" idx="10"/>
          </p:nvPr>
        </p:nvSpPr>
        <p:spPr/>
        <p:txBody>
          <a:bodyPr/>
          <a:lstStyle/>
          <a:p>
            <a:fld id="{684C3F12-1496-4C2E-9FBC-F40E0691C816}" type="slidenum">
              <a:rPr lang="en-US" smtClean="0"/>
              <a:pPr/>
              <a:t>8</a:t>
            </a:fld>
            <a:endParaRPr lang="en-US"/>
          </a:p>
        </p:txBody>
      </p:sp>
    </p:spTree>
    <p:extLst>
      <p:ext uri="{BB962C8B-B14F-4D97-AF65-F5344CB8AC3E}">
        <p14:creationId xmlns:p14="http://schemas.microsoft.com/office/powerpoint/2010/main" xmlns="" val="2870134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GB" sz="1600" b="1" dirty="0"/>
              <a:t>Need text explaining what is holding us back </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883" indent="-285724" eaLnBrk="0" hangingPunct="0">
              <a:defRPr>
                <a:solidFill>
                  <a:schemeClr val="tx1"/>
                </a:solidFill>
                <a:latin typeface="Arial" charset="0"/>
                <a:cs typeface="Arial" charset="0"/>
              </a:defRPr>
            </a:lvl2pPr>
            <a:lvl3pPr marL="1142898" indent="-228580" eaLnBrk="0" hangingPunct="0">
              <a:defRPr>
                <a:solidFill>
                  <a:schemeClr val="tx1"/>
                </a:solidFill>
                <a:latin typeface="Arial" charset="0"/>
                <a:cs typeface="Arial" charset="0"/>
              </a:defRPr>
            </a:lvl3pPr>
            <a:lvl4pPr marL="1600057" indent="-228580" eaLnBrk="0" hangingPunct="0">
              <a:defRPr>
                <a:solidFill>
                  <a:schemeClr val="tx1"/>
                </a:solidFill>
                <a:latin typeface="Arial" charset="0"/>
                <a:cs typeface="Arial" charset="0"/>
              </a:defRPr>
            </a:lvl4pPr>
            <a:lvl5pPr marL="2057217" indent="-228580" eaLnBrk="0" hangingPunct="0">
              <a:defRPr>
                <a:solidFill>
                  <a:schemeClr val="tx1"/>
                </a:solidFill>
                <a:latin typeface="Arial" charset="0"/>
                <a:cs typeface="Arial" charset="0"/>
              </a:defRPr>
            </a:lvl5pPr>
            <a:lvl6pPr marL="2514376" indent="-228580" eaLnBrk="0" fontAlgn="base" hangingPunct="0">
              <a:spcBef>
                <a:spcPct val="0"/>
              </a:spcBef>
              <a:spcAft>
                <a:spcPct val="0"/>
              </a:spcAft>
              <a:defRPr>
                <a:solidFill>
                  <a:schemeClr val="tx1"/>
                </a:solidFill>
                <a:latin typeface="Arial" charset="0"/>
                <a:cs typeface="Arial" charset="0"/>
              </a:defRPr>
            </a:lvl6pPr>
            <a:lvl7pPr marL="2971535" indent="-228580" eaLnBrk="0" fontAlgn="base" hangingPunct="0">
              <a:spcBef>
                <a:spcPct val="0"/>
              </a:spcBef>
              <a:spcAft>
                <a:spcPct val="0"/>
              </a:spcAft>
              <a:defRPr>
                <a:solidFill>
                  <a:schemeClr val="tx1"/>
                </a:solidFill>
                <a:latin typeface="Arial" charset="0"/>
                <a:cs typeface="Arial" charset="0"/>
              </a:defRPr>
            </a:lvl7pPr>
            <a:lvl8pPr marL="3428695" indent="-228580" eaLnBrk="0" fontAlgn="base" hangingPunct="0">
              <a:spcBef>
                <a:spcPct val="0"/>
              </a:spcBef>
              <a:spcAft>
                <a:spcPct val="0"/>
              </a:spcAft>
              <a:defRPr>
                <a:solidFill>
                  <a:schemeClr val="tx1"/>
                </a:solidFill>
                <a:latin typeface="Arial" charset="0"/>
                <a:cs typeface="Arial" charset="0"/>
              </a:defRPr>
            </a:lvl8pPr>
            <a:lvl9pPr marL="3885854" indent="-228580" eaLnBrk="0" fontAlgn="base" hangingPunct="0">
              <a:spcBef>
                <a:spcPct val="0"/>
              </a:spcBef>
              <a:spcAft>
                <a:spcPct val="0"/>
              </a:spcAft>
              <a:defRPr>
                <a:solidFill>
                  <a:schemeClr val="tx1"/>
                </a:solidFill>
                <a:latin typeface="Arial" charset="0"/>
                <a:cs typeface="Arial" charset="0"/>
              </a:defRPr>
            </a:lvl9pPr>
          </a:lstStyle>
          <a:p>
            <a:pPr eaLnBrk="1" hangingPunct="1"/>
            <a:fld id="{19E380E4-01DE-4B03-BB79-1B12C6BF7019}" type="slidenum">
              <a:rPr lang="en-GB" smtClean="0">
                <a:latin typeface="Calibri" pitchFamily="34" charset="0"/>
              </a:rPr>
              <a:pPr eaLnBrk="1" hangingPunct="1"/>
              <a:t>9</a:t>
            </a:fld>
            <a:endParaRPr lang="en-GB"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ea typeface="Geneva"/>
                <a:cs typeface="Geneva"/>
              </a:defRPr>
            </a:lvl1pPr>
            <a:lvl2pPr marL="742883" indent="-285724" eaLnBrk="0" hangingPunct="0">
              <a:defRPr>
                <a:solidFill>
                  <a:schemeClr val="tx1"/>
                </a:solidFill>
                <a:latin typeface="Tahoma" pitchFamily="34" charset="0"/>
                <a:ea typeface="Geneva"/>
                <a:cs typeface="Geneva"/>
              </a:defRPr>
            </a:lvl2pPr>
            <a:lvl3pPr marL="1142898" indent="-228580" eaLnBrk="0" hangingPunct="0">
              <a:defRPr>
                <a:solidFill>
                  <a:schemeClr val="tx1"/>
                </a:solidFill>
                <a:latin typeface="Tahoma" pitchFamily="34" charset="0"/>
                <a:ea typeface="Geneva"/>
                <a:cs typeface="Geneva"/>
              </a:defRPr>
            </a:lvl3pPr>
            <a:lvl4pPr marL="1600057" indent="-228580" eaLnBrk="0" hangingPunct="0">
              <a:defRPr>
                <a:solidFill>
                  <a:schemeClr val="tx1"/>
                </a:solidFill>
                <a:latin typeface="Tahoma" pitchFamily="34" charset="0"/>
                <a:ea typeface="Geneva"/>
                <a:cs typeface="Geneva"/>
              </a:defRPr>
            </a:lvl4pPr>
            <a:lvl5pPr marL="2057217" indent="-228580" eaLnBrk="0" hangingPunct="0">
              <a:defRPr>
                <a:solidFill>
                  <a:schemeClr val="tx1"/>
                </a:solidFill>
                <a:latin typeface="Tahoma" pitchFamily="34" charset="0"/>
                <a:ea typeface="Geneva"/>
                <a:cs typeface="Geneva"/>
              </a:defRPr>
            </a:lvl5pPr>
            <a:lvl6pPr marL="2514376" indent="-228580" eaLnBrk="0" fontAlgn="base" hangingPunct="0">
              <a:spcBef>
                <a:spcPct val="0"/>
              </a:spcBef>
              <a:spcAft>
                <a:spcPct val="0"/>
              </a:spcAft>
              <a:defRPr>
                <a:solidFill>
                  <a:schemeClr val="tx1"/>
                </a:solidFill>
                <a:latin typeface="Tahoma" pitchFamily="34" charset="0"/>
                <a:ea typeface="Geneva"/>
                <a:cs typeface="Geneva"/>
              </a:defRPr>
            </a:lvl6pPr>
            <a:lvl7pPr marL="2971535" indent="-228580" eaLnBrk="0" fontAlgn="base" hangingPunct="0">
              <a:spcBef>
                <a:spcPct val="0"/>
              </a:spcBef>
              <a:spcAft>
                <a:spcPct val="0"/>
              </a:spcAft>
              <a:defRPr>
                <a:solidFill>
                  <a:schemeClr val="tx1"/>
                </a:solidFill>
                <a:latin typeface="Tahoma" pitchFamily="34" charset="0"/>
                <a:ea typeface="Geneva"/>
                <a:cs typeface="Geneva"/>
              </a:defRPr>
            </a:lvl7pPr>
            <a:lvl8pPr marL="3428695" indent="-228580" eaLnBrk="0" fontAlgn="base" hangingPunct="0">
              <a:spcBef>
                <a:spcPct val="0"/>
              </a:spcBef>
              <a:spcAft>
                <a:spcPct val="0"/>
              </a:spcAft>
              <a:defRPr>
                <a:solidFill>
                  <a:schemeClr val="tx1"/>
                </a:solidFill>
                <a:latin typeface="Tahoma" pitchFamily="34" charset="0"/>
                <a:ea typeface="Geneva"/>
                <a:cs typeface="Geneva"/>
              </a:defRPr>
            </a:lvl8pPr>
            <a:lvl9pPr marL="3885854" indent="-228580" eaLnBrk="0" fontAlgn="base" hangingPunct="0">
              <a:spcBef>
                <a:spcPct val="0"/>
              </a:spcBef>
              <a:spcAft>
                <a:spcPct val="0"/>
              </a:spcAft>
              <a:defRPr>
                <a:solidFill>
                  <a:schemeClr val="tx1"/>
                </a:solidFill>
                <a:latin typeface="Tahoma" pitchFamily="34" charset="0"/>
                <a:ea typeface="Geneva"/>
                <a:cs typeface="Geneva"/>
              </a:defRPr>
            </a:lvl9pPr>
          </a:lstStyle>
          <a:p>
            <a:pPr eaLnBrk="1" hangingPunct="1"/>
            <a:fld id="{FC442FE1-8D97-4430-8C16-E7A6FC6DB3A6}" type="slidenum">
              <a:rPr lang="en-US"/>
              <a:pPr eaLnBrk="1" hangingPunct="1"/>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a:latin typeface="Arial" pitchFamily="34" charset="0"/>
              <a:ea typeface="Geneva"/>
              <a:cs typeface="Geneva"/>
            </a:endParaRPr>
          </a:p>
          <a:p>
            <a:pPr>
              <a:spcBef>
                <a:spcPct val="0"/>
              </a:spcBef>
            </a:pPr>
            <a:endParaRPr lang="en-CA"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ea typeface="Geneva"/>
                <a:cs typeface="Geneva"/>
              </a:defRPr>
            </a:lvl1pPr>
            <a:lvl2pPr marL="742883" indent="-285724" eaLnBrk="0" hangingPunct="0">
              <a:defRPr>
                <a:solidFill>
                  <a:schemeClr val="tx1"/>
                </a:solidFill>
                <a:latin typeface="Tahoma" pitchFamily="34" charset="0"/>
                <a:ea typeface="Geneva"/>
                <a:cs typeface="Geneva"/>
              </a:defRPr>
            </a:lvl2pPr>
            <a:lvl3pPr marL="1142898" indent="-228580" eaLnBrk="0" hangingPunct="0">
              <a:defRPr>
                <a:solidFill>
                  <a:schemeClr val="tx1"/>
                </a:solidFill>
                <a:latin typeface="Tahoma" pitchFamily="34" charset="0"/>
                <a:ea typeface="Geneva"/>
                <a:cs typeface="Geneva"/>
              </a:defRPr>
            </a:lvl3pPr>
            <a:lvl4pPr marL="1600057" indent="-228580" eaLnBrk="0" hangingPunct="0">
              <a:defRPr>
                <a:solidFill>
                  <a:schemeClr val="tx1"/>
                </a:solidFill>
                <a:latin typeface="Tahoma" pitchFamily="34" charset="0"/>
                <a:ea typeface="Geneva"/>
                <a:cs typeface="Geneva"/>
              </a:defRPr>
            </a:lvl4pPr>
            <a:lvl5pPr marL="2057217" indent="-228580" eaLnBrk="0" hangingPunct="0">
              <a:defRPr>
                <a:solidFill>
                  <a:schemeClr val="tx1"/>
                </a:solidFill>
                <a:latin typeface="Tahoma" pitchFamily="34" charset="0"/>
                <a:ea typeface="Geneva"/>
                <a:cs typeface="Geneva"/>
              </a:defRPr>
            </a:lvl5pPr>
            <a:lvl6pPr marL="2514376" indent="-228580" eaLnBrk="0" fontAlgn="base" hangingPunct="0">
              <a:spcBef>
                <a:spcPct val="0"/>
              </a:spcBef>
              <a:spcAft>
                <a:spcPct val="0"/>
              </a:spcAft>
              <a:defRPr>
                <a:solidFill>
                  <a:schemeClr val="tx1"/>
                </a:solidFill>
                <a:latin typeface="Tahoma" pitchFamily="34" charset="0"/>
                <a:ea typeface="Geneva"/>
                <a:cs typeface="Geneva"/>
              </a:defRPr>
            </a:lvl6pPr>
            <a:lvl7pPr marL="2971535" indent="-228580" eaLnBrk="0" fontAlgn="base" hangingPunct="0">
              <a:spcBef>
                <a:spcPct val="0"/>
              </a:spcBef>
              <a:spcAft>
                <a:spcPct val="0"/>
              </a:spcAft>
              <a:defRPr>
                <a:solidFill>
                  <a:schemeClr val="tx1"/>
                </a:solidFill>
                <a:latin typeface="Tahoma" pitchFamily="34" charset="0"/>
                <a:ea typeface="Geneva"/>
                <a:cs typeface="Geneva"/>
              </a:defRPr>
            </a:lvl7pPr>
            <a:lvl8pPr marL="3428695" indent="-228580" eaLnBrk="0" fontAlgn="base" hangingPunct="0">
              <a:spcBef>
                <a:spcPct val="0"/>
              </a:spcBef>
              <a:spcAft>
                <a:spcPct val="0"/>
              </a:spcAft>
              <a:defRPr>
                <a:solidFill>
                  <a:schemeClr val="tx1"/>
                </a:solidFill>
                <a:latin typeface="Tahoma" pitchFamily="34" charset="0"/>
                <a:ea typeface="Geneva"/>
                <a:cs typeface="Geneva"/>
              </a:defRPr>
            </a:lvl8pPr>
            <a:lvl9pPr marL="3885854" indent="-228580" eaLnBrk="0" fontAlgn="base" hangingPunct="0">
              <a:spcBef>
                <a:spcPct val="0"/>
              </a:spcBef>
              <a:spcAft>
                <a:spcPct val="0"/>
              </a:spcAft>
              <a:defRPr>
                <a:solidFill>
                  <a:schemeClr val="tx1"/>
                </a:solidFill>
                <a:latin typeface="Tahoma" pitchFamily="34" charset="0"/>
                <a:ea typeface="Geneva"/>
                <a:cs typeface="Geneva"/>
              </a:defRPr>
            </a:lvl9pPr>
          </a:lstStyle>
          <a:p>
            <a:pPr eaLnBrk="1" hangingPunct="1"/>
            <a:fld id="{FE891FA4-BF49-43EC-8565-56DCE86B6B21}" type="slidenum">
              <a:rPr lang="en-US"/>
              <a:pPr eaLnBrk="1" hangingPunct="1"/>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50040F-2C89-4DBF-B7DE-6C058C150052}" type="datetimeFigureOut">
              <a:rPr lang="en-GB" smtClean="0"/>
              <a:pPr/>
              <a:t>15/11/2012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A55077-EA94-4847-BA03-E43965B3E8E0}" type="slidenum">
              <a:rPr lang="en-GB" smtClean="0"/>
              <a:pPr/>
              <a:t>‹#›</a:t>
            </a:fld>
            <a:endParaRPr lang="en-GB"/>
          </a:p>
        </p:txBody>
      </p:sp>
    </p:spTree>
    <p:extLst>
      <p:ext uri="{BB962C8B-B14F-4D97-AF65-F5344CB8AC3E}">
        <p14:creationId xmlns:p14="http://schemas.microsoft.com/office/powerpoint/2010/main" xmlns="" val="1728053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0040F-2C89-4DBF-B7DE-6C058C150052}" type="datetimeFigureOut">
              <a:rPr lang="en-GB" smtClean="0"/>
              <a:pPr/>
              <a:t>15/11/2012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A55077-EA94-4847-BA03-E43965B3E8E0}" type="slidenum">
              <a:rPr lang="en-GB" smtClean="0"/>
              <a:pPr/>
              <a:t>‹#›</a:t>
            </a:fld>
            <a:endParaRPr lang="en-GB"/>
          </a:p>
        </p:txBody>
      </p:sp>
    </p:spTree>
    <p:extLst>
      <p:ext uri="{BB962C8B-B14F-4D97-AF65-F5344CB8AC3E}">
        <p14:creationId xmlns:p14="http://schemas.microsoft.com/office/powerpoint/2010/main" xmlns="" val="405974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14" descr="CANSO_ppt_0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Picture 9" descr="Logo-Horizontal-Strap.jpg"/>
          <p:cNvPicPr>
            <a:picLocks noChangeAspect="1"/>
          </p:cNvPicPr>
          <p:nvPr userDrawn="1"/>
        </p:nvPicPr>
        <p:blipFill>
          <a:blip r:embed="rId3" cstate="print"/>
          <a:srcRect/>
          <a:stretch>
            <a:fillRect/>
          </a:stretch>
        </p:blipFill>
        <p:spPr bwMode="auto">
          <a:xfrm>
            <a:off x="5076825" y="6237288"/>
            <a:ext cx="3886200" cy="473075"/>
          </a:xfrm>
          <a:prstGeom prst="rect">
            <a:avLst/>
          </a:prstGeom>
          <a:noFill/>
          <a:ln w="9525">
            <a:noFill/>
            <a:miter lim="800000"/>
            <a:headEnd/>
            <a:tailEnd/>
          </a:ln>
        </p:spPr>
      </p:pic>
      <p:sp>
        <p:nvSpPr>
          <p:cNvPr id="5" name="Rectangle 4"/>
          <p:cNvSpPr/>
          <p:nvPr userDrawn="1"/>
        </p:nvSpPr>
        <p:spPr>
          <a:xfrm>
            <a:off x="22970" y="0"/>
            <a:ext cx="9121030" cy="6093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4" descr="CANSO_ppt_0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Picture 9" descr="Logo-Horizontal-Strap.jpg"/>
          <p:cNvPicPr>
            <a:picLocks noChangeAspect="1"/>
          </p:cNvPicPr>
          <p:nvPr userDrawn="1"/>
        </p:nvPicPr>
        <p:blipFill>
          <a:blip r:embed="rId3" cstate="print"/>
          <a:srcRect/>
          <a:stretch>
            <a:fillRect/>
          </a:stretch>
        </p:blipFill>
        <p:spPr bwMode="auto">
          <a:xfrm>
            <a:off x="5076825" y="6237288"/>
            <a:ext cx="3886200" cy="473075"/>
          </a:xfrm>
          <a:prstGeom prst="rect">
            <a:avLst/>
          </a:prstGeom>
          <a:noFill/>
          <a:ln w="9525">
            <a:noFill/>
            <a:miter lim="800000"/>
            <a:headEnd/>
            <a:tailEnd/>
          </a:ln>
        </p:spPr>
      </p:pic>
      <p:sp>
        <p:nvSpPr>
          <p:cNvPr id="5" name="Rectangle 4"/>
          <p:cNvSpPr/>
          <p:nvPr userDrawn="1"/>
        </p:nvSpPr>
        <p:spPr>
          <a:xfrm>
            <a:off x="22970" y="0"/>
            <a:ext cx="9121030" cy="6093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p:cNvSpPr>
            <a:spLocks noGrp="1"/>
          </p:cNvSpPr>
          <p:nvPr>
            <p:ph type="body" sz="quarter" idx="10"/>
          </p:nvPr>
        </p:nvSpPr>
        <p:spPr>
          <a:xfrm>
            <a:off x="899592" y="1597268"/>
            <a:ext cx="7272808" cy="4536504"/>
          </a:xfrm>
        </p:spPr>
        <p:txBody>
          <a:bodyPr/>
          <a:lstStyle>
            <a:lvl1pPr>
              <a:buClr>
                <a:srgbClr val="C00000"/>
              </a:buClr>
              <a:buFont typeface="Wingdings" pitchFamily="2" charset="2"/>
              <a:buChar char="Ø"/>
              <a:defRPr sz="2600">
                <a:solidFill>
                  <a:schemeClr val="tx2"/>
                </a:solidFill>
                <a:latin typeface="Tahoma" pitchFamily="34" charset="0"/>
                <a:cs typeface="Tahoma" pitchFamily="34" charset="0"/>
              </a:defRPr>
            </a:lvl1pPr>
            <a:lvl2pPr>
              <a:buFont typeface="Arial" pitchFamily="34" charset="0"/>
              <a:buChar char="•"/>
              <a:defRPr sz="2600">
                <a:solidFill>
                  <a:schemeClr val="tx2"/>
                </a:solidFill>
                <a:latin typeface="Tahoma" pitchFamily="34" charset="0"/>
                <a:cs typeface="Tahoma" pitchFamily="34" charset="0"/>
              </a:defRPr>
            </a:lvl2pPr>
            <a:lvl3pPr>
              <a:defRPr>
                <a:solidFill>
                  <a:schemeClr val="tx2"/>
                </a:solidFill>
                <a:latin typeface="Tahoma" pitchFamily="34" charset="0"/>
                <a:cs typeface="Tahoma" pitchFamily="34" charset="0"/>
              </a:defRPr>
            </a:lvl3pPr>
            <a:lvl4pPr>
              <a:defRPr>
                <a:solidFill>
                  <a:schemeClr val="tx2"/>
                </a:solidFill>
                <a:latin typeface="Tahoma" pitchFamily="34" charset="0"/>
                <a:cs typeface="Tahoma" pitchFamily="34" charset="0"/>
              </a:defRPr>
            </a:lvl4pPr>
            <a:lvl5pPr>
              <a:defRPr>
                <a:solidFill>
                  <a:schemeClr val="tx2"/>
                </a:solidFill>
                <a:latin typeface="Tahoma" pitchFamily="34" charset="0"/>
                <a:cs typeface="Tahoma" pitchFamily="34" charset="0"/>
              </a:defRPr>
            </a:lvl5pPr>
          </a:lstStyle>
          <a:p>
            <a:pPr lvl="0"/>
            <a:r>
              <a:rPr lang="en-US" dirty="0" smtClean="0"/>
              <a:t>Click to edit Master text styles</a:t>
            </a:r>
          </a:p>
          <a:p>
            <a:pPr lvl="1"/>
            <a:r>
              <a:rPr lang="en-US" dirty="0" smtClean="0"/>
              <a:t>Second level</a:t>
            </a:r>
          </a:p>
        </p:txBody>
      </p:sp>
      <p:sp>
        <p:nvSpPr>
          <p:cNvPr id="8" name="Title 7"/>
          <p:cNvSpPr>
            <a:spLocks noGrp="1"/>
          </p:cNvSpPr>
          <p:nvPr>
            <p:ph type="title"/>
          </p:nvPr>
        </p:nvSpPr>
        <p:spPr/>
        <p:txBody>
          <a:bodyPr>
            <a:normAutofit/>
          </a:bodyPr>
          <a:lstStyle>
            <a:lvl1pPr>
              <a:defRPr sz="4000" b="1">
                <a:solidFill>
                  <a:schemeClr val="tx2"/>
                </a:solidFill>
                <a:latin typeface="Tahoma" pitchFamily="34" charset="0"/>
                <a:cs typeface="Tahoma" pitchFamily="34" charset="0"/>
              </a:defRPr>
            </a:lvl1pPr>
          </a:lstStyle>
          <a:p>
            <a:r>
              <a:rPr lang="en-US" dirty="0" smtClean="0"/>
              <a:t>Click to edit Master title style</a:t>
            </a:r>
            <a:endParaRPr lang="en-GB"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Footer Placeholder 2"/>
          <p:cNvSpPr>
            <a:spLocks noGrp="1"/>
          </p:cNvSpPr>
          <p:nvPr>
            <p:ph type="ftr" sz="quarter" idx="10"/>
          </p:nvPr>
        </p:nvSpPr>
        <p:spPr/>
        <p:txBody>
          <a:bodyPr/>
          <a:lstStyle>
            <a:lvl1pPr>
              <a:defRPr/>
            </a:lvl1pPr>
          </a:lstStyle>
          <a:p>
            <a:r>
              <a:rPr lang="en-US"/>
              <a:t>The global voice of ATM</a:t>
            </a:r>
            <a:endParaRPr lang="en-US">
              <a:solidFill>
                <a:schemeClr val="tx1"/>
              </a:solidFill>
            </a:endParaRPr>
          </a:p>
        </p:txBody>
      </p:sp>
      <p:sp>
        <p:nvSpPr>
          <p:cNvPr id="4" name="Slide Number Placeholder 3"/>
          <p:cNvSpPr>
            <a:spLocks noGrp="1"/>
          </p:cNvSpPr>
          <p:nvPr>
            <p:ph type="sldNum" sz="quarter" idx="11"/>
          </p:nvPr>
        </p:nvSpPr>
        <p:spPr/>
        <p:txBody>
          <a:bodyPr/>
          <a:lstStyle>
            <a:lvl1pPr>
              <a:defRPr/>
            </a:lvl1pPr>
          </a:lstStyle>
          <a:p>
            <a:r>
              <a:rPr lang="en-US"/>
              <a:t>1</a:t>
            </a:r>
            <a:endParaRPr lang="en-US">
              <a:solidFill>
                <a:schemeClr val="tx1"/>
              </a:solidFill>
              <a:latin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0040F-2C89-4DBF-B7DE-6C058C150052}" type="datetimeFigureOut">
              <a:rPr lang="en-GB" smtClean="0"/>
              <a:pPr/>
              <a:t>15/11/2012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55077-EA94-4847-BA03-E43965B3E8E0}" type="slidenum">
              <a:rPr lang="en-GB" smtClean="0"/>
              <a:pPr/>
              <a:t>‹#›</a:t>
            </a:fld>
            <a:endParaRPr lang="en-GB"/>
          </a:p>
        </p:txBody>
      </p:sp>
    </p:spTree>
    <p:extLst>
      <p:ext uri="{BB962C8B-B14F-4D97-AF65-F5344CB8AC3E}">
        <p14:creationId xmlns:p14="http://schemas.microsoft.com/office/powerpoint/2010/main" xmlns="" val="1164424058"/>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60" r:id="rId3"/>
    <p:sldLayoutId id="2147483662" r:id="rId4"/>
    <p:sldLayoutId id="214748366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317972"/>
            <a:ext cx="12996936" cy="6465388"/>
            <a:chOff x="0" y="-317972"/>
            <a:chExt cx="12996936" cy="6465388"/>
          </a:xfrm>
        </p:grpSpPr>
        <p:sp>
          <p:nvSpPr>
            <p:cNvPr id="8" name="Rectangle 7"/>
            <p:cNvSpPr/>
            <p:nvPr/>
          </p:nvSpPr>
          <p:spPr bwMode="auto">
            <a:xfrm>
              <a:off x="0" y="0"/>
              <a:ext cx="4572000" cy="61474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pitchFamily="-112" charset="0"/>
                <a:ea typeface="Geneva" pitchFamily="-112" charset="0"/>
                <a:cs typeface="Geneva" pitchFamily="-112" charset="0"/>
              </a:endParaRPr>
            </a:p>
          </p:txBody>
        </p:sp>
        <p:pic>
          <p:nvPicPr>
            <p:cNvPr id="5" name="Content Placeholder 3" descr="control tower cutout.jpg"/>
            <p:cNvPicPr>
              <a:picLocks noChangeAspect="1"/>
            </p:cNvPicPr>
            <p:nvPr/>
          </p:nvPicPr>
          <p:blipFill>
            <a:blip r:embed="rId3" cstate="print"/>
            <a:srcRect l="-64841" r="-64841"/>
            <a:stretch>
              <a:fillRect/>
            </a:stretch>
          </p:blipFill>
          <p:spPr bwMode="auto">
            <a:xfrm>
              <a:off x="1250916" y="-317972"/>
              <a:ext cx="11746020" cy="6460238"/>
            </a:xfrm>
            <a:prstGeom prst="rect">
              <a:avLst/>
            </a:prstGeom>
            <a:noFill/>
            <a:ln>
              <a:miter lim="800000"/>
              <a:headEnd/>
              <a:tailEnd/>
            </a:ln>
          </p:spPr>
        </p:pic>
      </p:grpSp>
      <p:sp>
        <p:nvSpPr>
          <p:cNvPr id="4" name="Text Box 11"/>
          <p:cNvSpPr txBox="1">
            <a:spLocks noChangeArrowheads="1"/>
          </p:cNvSpPr>
          <p:nvPr/>
        </p:nvSpPr>
        <p:spPr bwMode="auto">
          <a:xfrm>
            <a:off x="395536" y="1464486"/>
            <a:ext cx="6912768" cy="4462760"/>
          </a:xfrm>
          <a:prstGeom prst="rect">
            <a:avLst/>
          </a:prstGeom>
          <a:noFill/>
          <a:ln w="9525">
            <a:noFill/>
            <a:miter lim="800000"/>
            <a:headEnd/>
            <a:tailEnd/>
          </a:ln>
        </p:spPr>
        <p:txBody>
          <a:bodyPr wrap="square">
            <a:spAutoFit/>
          </a:bodyPr>
          <a:lstStyle/>
          <a:p>
            <a:r>
              <a:rPr lang="en-US" sz="4000" b="1" dirty="0" smtClean="0">
                <a:solidFill>
                  <a:srgbClr val="003366"/>
                </a:solidFill>
              </a:rPr>
              <a:t>ASBUs Block 1 Overview</a:t>
            </a:r>
          </a:p>
          <a:p>
            <a:r>
              <a:rPr lang="en-US" sz="3200" b="1" dirty="0" smtClean="0">
                <a:solidFill>
                  <a:srgbClr val="CC0000"/>
                </a:solidFill>
              </a:rPr>
              <a:t>The CANSO Viewpoint</a:t>
            </a:r>
          </a:p>
          <a:p>
            <a:endParaRPr lang="en-US" sz="2400" dirty="0" smtClean="0">
              <a:solidFill>
                <a:srgbClr val="003366"/>
              </a:solidFill>
            </a:endParaRPr>
          </a:p>
          <a:p>
            <a:endParaRPr lang="en-US" sz="2400" b="1" dirty="0" smtClean="0">
              <a:solidFill>
                <a:srgbClr val="003366"/>
              </a:solidFill>
            </a:endParaRPr>
          </a:p>
          <a:p>
            <a:r>
              <a:rPr lang="en-US" sz="2800" b="1" dirty="0" smtClean="0">
                <a:solidFill>
                  <a:srgbClr val="003366"/>
                </a:solidFill>
              </a:rPr>
              <a:t>Eugene Hoeven</a:t>
            </a:r>
          </a:p>
          <a:p>
            <a:r>
              <a:rPr lang="en-US" sz="2000" dirty="0" smtClean="0">
                <a:solidFill>
                  <a:srgbClr val="003366"/>
                </a:solidFill>
              </a:rPr>
              <a:t>Director ICAO Affairs</a:t>
            </a:r>
          </a:p>
          <a:p>
            <a:r>
              <a:rPr lang="en-US" sz="2000" b="1" dirty="0" smtClean="0">
                <a:solidFill>
                  <a:srgbClr val="003366"/>
                </a:solidFill>
              </a:rPr>
              <a:t>ICAO Liaison Office</a:t>
            </a:r>
          </a:p>
          <a:p>
            <a:endParaRPr lang="en-US" sz="2400" b="1" dirty="0" smtClean="0">
              <a:solidFill>
                <a:srgbClr val="003366"/>
              </a:solidFill>
            </a:endParaRPr>
          </a:p>
          <a:p>
            <a:endParaRPr lang="en-US" sz="2400" b="1" dirty="0" smtClean="0">
              <a:solidFill>
                <a:srgbClr val="003366"/>
              </a:solidFill>
            </a:endParaRPr>
          </a:p>
          <a:p>
            <a:r>
              <a:rPr lang="en-US" sz="2400" b="1" dirty="0" smtClean="0">
                <a:solidFill>
                  <a:srgbClr val="003366"/>
                </a:solidFill>
              </a:rPr>
              <a:t>Pre-AN-Conf/12 Workshop</a:t>
            </a:r>
          </a:p>
          <a:p>
            <a:r>
              <a:rPr lang="en-US" sz="2000" dirty="0" smtClean="0">
                <a:solidFill>
                  <a:srgbClr val="003366"/>
                </a:solidFill>
              </a:rPr>
              <a:t>Montreal, 16-17 November 2012</a:t>
            </a:r>
            <a:endParaRPr lang="en-US" dirty="0" smtClean="0">
              <a:solidFill>
                <a:srgbClr val="003366"/>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2"/>
          <p:cNvSpPr>
            <a:spLocks noGrp="1"/>
          </p:cNvSpPr>
          <p:nvPr>
            <p:ph type="body" sz="quarter" idx="10"/>
          </p:nvPr>
        </p:nvSpPr>
        <p:spPr/>
        <p:txBody>
          <a:bodyPr/>
          <a:lstStyle/>
          <a:p>
            <a:r>
              <a:rPr lang="en-US" sz="2400" dirty="0" smtClean="0"/>
              <a:t>Need for Global Interoperability is very clear:</a:t>
            </a:r>
          </a:p>
          <a:p>
            <a:pPr lvl="1"/>
            <a:r>
              <a:rPr lang="en-US" sz="2000" dirty="0" smtClean="0"/>
              <a:t>Avionics-Ground system: very long lead time</a:t>
            </a:r>
          </a:p>
          <a:p>
            <a:pPr lvl="1"/>
            <a:r>
              <a:rPr lang="en-US" sz="2000" dirty="0" smtClean="0"/>
              <a:t>Ground-Ground stakeholders: more connectivity desired</a:t>
            </a:r>
            <a:endParaRPr lang="en-US" sz="2400" dirty="0" smtClean="0"/>
          </a:p>
          <a:p>
            <a:r>
              <a:rPr lang="en-US" sz="2400" dirty="0" smtClean="0"/>
              <a:t>Diverse regional requirements need greater recognition:</a:t>
            </a:r>
          </a:p>
          <a:p>
            <a:pPr lvl="1"/>
            <a:r>
              <a:rPr lang="en-US" sz="2000" dirty="0" smtClean="0"/>
              <a:t>Seamless operations require synchronized investment across multiple FIRs</a:t>
            </a:r>
          </a:p>
          <a:p>
            <a:pPr lvl="1"/>
            <a:r>
              <a:rPr lang="en-US" sz="2000" dirty="0" smtClean="0"/>
              <a:t>Many States have particular needs, priorities, and approaches not always shared by others</a:t>
            </a:r>
          </a:p>
          <a:p>
            <a:r>
              <a:rPr lang="en-US" sz="2400" dirty="0" smtClean="0"/>
              <a:t>Need for STANDARDS NOT MANDATES</a:t>
            </a:r>
          </a:p>
        </p:txBody>
      </p:sp>
      <p:sp>
        <p:nvSpPr>
          <p:cNvPr id="2" name="Title 1"/>
          <p:cNvSpPr>
            <a:spLocks noGrp="1"/>
          </p:cNvSpPr>
          <p:nvPr>
            <p:ph type="title"/>
          </p:nvPr>
        </p:nvSpPr>
        <p:spPr/>
        <p:txBody>
          <a:bodyPr>
            <a:spAutoFit/>
          </a:bodyPr>
          <a:lstStyle/>
          <a:p>
            <a:r>
              <a:rPr lang="en-CA" dirty="0" smtClean="0"/>
              <a:t>The CANSO Position</a:t>
            </a:r>
          </a:p>
        </p:txBody>
      </p:sp>
    </p:spTree>
    <p:extLst>
      <p:ext uri="{BB962C8B-B14F-4D97-AF65-F5344CB8AC3E}">
        <p14:creationId xmlns:p14="http://schemas.microsoft.com/office/powerpoint/2010/main" xmlns="" val="283207163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2"/>
          <p:cNvSpPr>
            <a:spLocks noGrp="1"/>
          </p:cNvSpPr>
          <p:nvPr>
            <p:ph type="body" sz="quarter" idx="10"/>
          </p:nvPr>
        </p:nvSpPr>
        <p:spPr/>
        <p:txBody>
          <a:bodyPr>
            <a:noAutofit/>
          </a:bodyPr>
          <a:lstStyle/>
          <a:p>
            <a:pPr>
              <a:buSzPct val="75000"/>
              <a:defRPr/>
            </a:pPr>
            <a:r>
              <a:rPr lang="en-CA" dirty="0" smtClean="0"/>
              <a:t>Unification of Global Initiatives</a:t>
            </a:r>
          </a:p>
          <a:p>
            <a:pPr lvl="1">
              <a:buSzPct val="75000"/>
              <a:defRPr/>
            </a:pPr>
            <a:r>
              <a:rPr lang="en-CA" sz="2000" dirty="0" smtClean="0">
                <a:ea typeface="+mn-ea"/>
                <a:cs typeface="+mn-cs"/>
              </a:rPr>
              <a:t>Focus of NextGen, SESAR, CARATS, FIANS, CNAS, et. al.</a:t>
            </a:r>
          </a:p>
          <a:p>
            <a:pPr lvl="1">
              <a:buSzPct val="75000"/>
              <a:defRPr/>
            </a:pPr>
            <a:r>
              <a:rPr lang="en-CA" sz="2000" dirty="0" smtClean="0">
                <a:ea typeface="+mn-ea"/>
                <a:cs typeface="+mn-cs"/>
              </a:rPr>
              <a:t>Concentrated, focused, modular, complete</a:t>
            </a:r>
          </a:p>
          <a:p>
            <a:pPr>
              <a:buSzPct val="75000"/>
              <a:defRPr/>
            </a:pPr>
            <a:r>
              <a:rPr lang="en-CA" dirty="0" smtClean="0"/>
              <a:t>Harmonization of Timeframes and Capability</a:t>
            </a:r>
            <a:endParaRPr lang="en-CA" dirty="0"/>
          </a:p>
          <a:p>
            <a:pPr lvl="1">
              <a:buSzPct val="75000"/>
              <a:defRPr/>
            </a:pPr>
            <a:r>
              <a:rPr lang="en-CA" sz="2000" dirty="0" smtClean="0">
                <a:ea typeface="+mn-ea"/>
                <a:cs typeface="+mn-cs"/>
              </a:rPr>
              <a:t>Globally between regions and larger actors</a:t>
            </a:r>
          </a:p>
          <a:p>
            <a:pPr lvl="1">
              <a:buSzPct val="75000"/>
              <a:defRPr/>
            </a:pPr>
            <a:r>
              <a:rPr lang="en-CA" sz="2000" dirty="0" smtClean="0">
                <a:ea typeface="+mn-ea"/>
                <a:cs typeface="+mn-cs"/>
              </a:rPr>
              <a:t>Regionally between neighbors</a:t>
            </a:r>
          </a:p>
          <a:p>
            <a:pPr lvl="1">
              <a:buSzPct val="75000"/>
              <a:defRPr/>
            </a:pPr>
            <a:r>
              <a:rPr lang="en-CA" sz="2000" dirty="0" smtClean="0">
                <a:ea typeface="+mn-ea"/>
                <a:cs typeface="+mn-cs"/>
              </a:rPr>
              <a:t>Domestically between States and ATC stakeholders</a:t>
            </a:r>
          </a:p>
          <a:p>
            <a:pPr>
              <a:buSzPct val="75000"/>
              <a:defRPr/>
            </a:pPr>
            <a:r>
              <a:rPr lang="en-CA" dirty="0" smtClean="0"/>
              <a:t>Business Case</a:t>
            </a:r>
          </a:p>
          <a:p>
            <a:pPr lvl="1">
              <a:buSzPct val="75000"/>
              <a:defRPr/>
            </a:pPr>
            <a:r>
              <a:rPr lang="en-CA" sz="2000" dirty="0" smtClean="0">
                <a:ea typeface="+mn-ea"/>
                <a:cs typeface="+mn-cs"/>
              </a:rPr>
              <a:t>Justification for internal action</a:t>
            </a:r>
          </a:p>
          <a:p>
            <a:pPr lvl="1">
              <a:buSzPct val="75000"/>
              <a:defRPr/>
            </a:pPr>
            <a:r>
              <a:rPr lang="en-CA" sz="2000" dirty="0" smtClean="0">
                <a:ea typeface="+mn-ea"/>
                <a:cs typeface="+mn-cs"/>
              </a:rPr>
              <a:t>Cross-organizational stakeholder </a:t>
            </a:r>
            <a:r>
              <a:rPr lang="en-CA" sz="2000" dirty="0">
                <a:ea typeface="+mn-ea"/>
                <a:cs typeface="+mn-cs"/>
              </a:rPr>
              <a:t>buy-in</a:t>
            </a:r>
            <a:endParaRPr lang="en-CA" sz="2000" dirty="0" smtClean="0">
              <a:ea typeface="+mn-ea"/>
              <a:cs typeface="+mn-cs"/>
            </a:endParaRPr>
          </a:p>
          <a:p>
            <a:pPr lvl="1">
              <a:buSzPct val="75000"/>
              <a:defRPr/>
            </a:pPr>
            <a:r>
              <a:rPr lang="en-CA" sz="2000" dirty="0" smtClean="0">
                <a:ea typeface="+mn-ea"/>
                <a:cs typeface="+mn-cs"/>
              </a:rPr>
              <a:t>Supports Cost-Benefit Analyses</a:t>
            </a:r>
            <a:endParaRPr lang="en-GB" sz="2400" dirty="0">
              <a:latin typeface="Arial" pitchFamily="34" charset="0"/>
              <a:cs typeface="Arial" pitchFamily="34" charset="0"/>
            </a:endParaRPr>
          </a:p>
        </p:txBody>
      </p:sp>
      <p:sp>
        <p:nvSpPr>
          <p:cNvPr id="2" name="Title 1"/>
          <p:cNvSpPr>
            <a:spLocks noGrp="1"/>
          </p:cNvSpPr>
          <p:nvPr>
            <p:ph type="title"/>
          </p:nvPr>
        </p:nvSpPr>
        <p:spPr/>
        <p:txBody>
          <a:bodyPr>
            <a:spAutoFit/>
          </a:bodyPr>
          <a:lstStyle/>
          <a:p>
            <a:r>
              <a:rPr lang="en-CA" dirty="0" smtClean="0"/>
              <a:t>The CANSO Position</a:t>
            </a:r>
          </a:p>
        </p:txBody>
      </p:sp>
    </p:spTree>
    <p:extLst>
      <p:ext uri="{BB962C8B-B14F-4D97-AF65-F5344CB8AC3E}">
        <p14:creationId xmlns:p14="http://schemas.microsoft.com/office/powerpoint/2010/main" xmlns="" val="124593842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ecklist.jpg"/>
          <p:cNvPicPr>
            <a:picLocks noChangeAspect="1"/>
          </p:cNvPicPr>
          <p:nvPr/>
        </p:nvPicPr>
        <p:blipFill>
          <a:blip r:embed="rId2" cstate="print">
            <a:duotone>
              <a:schemeClr val="accent2">
                <a:shade val="45000"/>
                <a:satMod val="135000"/>
              </a:schemeClr>
              <a:prstClr val="white"/>
            </a:duotone>
            <a:lum bright="20000"/>
          </a:blip>
          <a:stretch>
            <a:fillRect/>
          </a:stretch>
        </p:blipFill>
        <p:spPr>
          <a:xfrm>
            <a:off x="0" y="1334862"/>
            <a:ext cx="9144000" cy="4858402"/>
          </a:xfrm>
          <a:prstGeom prst="rect">
            <a:avLst/>
          </a:prstGeom>
        </p:spPr>
      </p:pic>
      <p:sp>
        <p:nvSpPr>
          <p:cNvPr id="6" name="Text Placeholder 5"/>
          <p:cNvSpPr>
            <a:spLocks noGrp="1"/>
          </p:cNvSpPr>
          <p:nvPr>
            <p:ph type="body" sz="quarter" idx="10"/>
          </p:nvPr>
        </p:nvSpPr>
        <p:spPr>
          <a:xfrm>
            <a:off x="899592" y="1597268"/>
            <a:ext cx="7632848" cy="4536504"/>
          </a:xfrm>
        </p:spPr>
        <p:txBody>
          <a:bodyPr>
            <a:normAutofit/>
          </a:bodyPr>
          <a:lstStyle/>
          <a:p>
            <a:r>
              <a:rPr lang="en-US" dirty="0" smtClean="0"/>
              <a:t>We can agree on….</a:t>
            </a:r>
          </a:p>
          <a:p>
            <a:pPr lvl="1"/>
            <a:r>
              <a:rPr lang="en-GB" dirty="0" smtClean="0"/>
              <a:t>Wake Turbulence Separation</a:t>
            </a:r>
          </a:p>
          <a:p>
            <a:pPr lvl="1"/>
            <a:r>
              <a:rPr lang="en-GB" dirty="0" smtClean="0"/>
              <a:t>A-SMGCS to ATSA-SURF – A-SMGCS L4 &amp; SVS</a:t>
            </a:r>
          </a:p>
          <a:p>
            <a:pPr lvl="1"/>
            <a:r>
              <a:rPr lang="en-GB" dirty="0" smtClean="0"/>
              <a:t>A-CDM to Gate to Gate CDM</a:t>
            </a:r>
          </a:p>
          <a:p>
            <a:pPr lvl="1"/>
            <a:r>
              <a:rPr lang="en-GB" dirty="0" smtClean="0"/>
              <a:t>Remote AD Control</a:t>
            </a:r>
          </a:p>
          <a:p>
            <a:pPr lvl="1"/>
            <a:r>
              <a:rPr lang="en-GB" dirty="0" smtClean="0"/>
              <a:t>AMAN –DMAN</a:t>
            </a:r>
          </a:p>
          <a:p>
            <a:pPr lvl="1"/>
            <a:r>
              <a:rPr lang="en-GB" dirty="0" smtClean="0"/>
              <a:t>FF-ICE, FIXM before departure to full CFRO, full FF-ICE &amp; SWIM</a:t>
            </a:r>
          </a:p>
          <a:p>
            <a:pPr lvl="1"/>
            <a:r>
              <a:rPr lang="en-GB" dirty="0" smtClean="0"/>
              <a:t>AIXM to ATM using XML/UML</a:t>
            </a:r>
          </a:p>
        </p:txBody>
      </p:sp>
      <p:sp>
        <p:nvSpPr>
          <p:cNvPr id="2" name="Title 1"/>
          <p:cNvSpPr>
            <a:spLocks noGrp="1"/>
          </p:cNvSpPr>
          <p:nvPr>
            <p:ph type="title"/>
          </p:nvPr>
        </p:nvSpPr>
        <p:spPr/>
        <p:txBody>
          <a:bodyPr>
            <a:normAutofit/>
          </a:bodyPr>
          <a:lstStyle/>
          <a:p>
            <a:r>
              <a:rPr lang="en-CA" dirty="0" smtClean="0"/>
              <a:t>Block 1 Capabilities</a:t>
            </a:r>
            <a:endParaRPr lang="en-CA" dirty="0"/>
          </a:p>
        </p:txBody>
      </p:sp>
    </p:spTree>
    <p:extLst>
      <p:ext uri="{BB962C8B-B14F-4D97-AF65-F5344CB8AC3E}">
        <p14:creationId xmlns:p14="http://schemas.microsoft.com/office/powerpoint/2010/main" xmlns="" val="92495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fontScale="92500"/>
          </a:bodyPr>
          <a:lstStyle/>
          <a:p>
            <a:r>
              <a:rPr lang="en-US" dirty="0" smtClean="0"/>
              <a:t>Requires further planning….</a:t>
            </a:r>
          </a:p>
          <a:p>
            <a:pPr lvl="1"/>
            <a:r>
              <a:rPr lang="en-GB" dirty="0" smtClean="0"/>
              <a:t>SWIM - pockets of SWIM or rich data sharing?</a:t>
            </a:r>
          </a:p>
          <a:p>
            <a:pPr lvl="1"/>
            <a:r>
              <a:rPr lang="en-GB" dirty="0" smtClean="0"/>
              <a:t>Free Routings</a:t>
            </a:r>
          </a:p>
          <a:p>
            <a:pPr lvl="1"/>
            <a:r>
              <a:rPr lang="en-GB" dirty="0" smtClean="0"/>
              <a:t>ATFM Solutions</a:t>
            </a:r>
          </a:p>
          <a:p>
            <a:pPr lvl="1"/>
            <a:r>
              <a:rPr lang="en-GB" dirty="0" smtClean="0"/>
              <a:t>ATSA AIRB &amp; VSA to ASEP to SSEP</a:t>
            </a:r>
          </a:p>
          <a:p>
            <a:pPr lvl="1"/>
            <a:r>
              <a:rPr lang="en-GB" dirty="0" smtClean="0"/>
              <a:t>‘New ACAS’ that supports TBO &amp; SURF</a:t>
            </a:r>
          </a:p>
          <a:p>
            <a:pPr lvl="1"/>
            <a:r>
              <a:rPr lang="en-GB" dirty="0" smtClean="0"/>
              <a:t>OPDs in Complex or </a:t>
            </a:r>
            <a:r>
              <a:rPr lang="en-GB" dirty="0" err="1" smtClean="0"/>
              <a:t>Metroplex</a:t>
            </a:r>
            <a:endParaRPr lang="en-GB" dirty="0" smtClean="0"/>
          </a:p>
          <a:p>
            <a:pPr lvl="1"/>
            <a:r>
              <a:rPr lang="en-GB" dirty="0" smtClean="0"/>
              <a:t>4D TRAD</a:t>
            </a:r>
          </a:p>
          <a:p>
            <a:pPr lvl="1"/>
            <a:r>
              <a:rPr lang="en-GB" dirty="0" smtClean="0"/>
              <a:t>RPAS Integration + Lost link, Detect &amp; Avoid technology</a:t>
            </a:r>
            <a:endParaRPr lang="en-GB" dirty="0"/>
          </a:p>
        </p:txBody>
      </p:sp>
      <p:sp>
        <p:nvSpPr>
          <p:cNvPr id="2" name="Title 1"/>
          <p:cNvSpPr>
            <a:spLocks noGrp="1"/>
          </p:cNvSpPr>
          <p:nvPr>
            <p:ph type="title"/>
          </p:nvPr>
        </p:nvSpPr>
        <p:spPr/>
        <p:txBody>
          <a:bodyPr/>
          <a:lstStyle/>
          <a:p>
            <a:r>
              <a:rPr lang="en-CA" smtClean="0"/>
              <a:t>Block 1 Capabilities</a:t>
            </a:r>
            <a:endParaRPr lang="en-CA" dirty="0"/>
          </a:p>
        </p:txBody>
      </p:sp>
    </p:spTree>
    <p:extLst>
      <p:ext uri="{BB962C8B-B14F-4D97-AF65-F5344CB8AC3E}">
        <p14:creationId xmlns:p14="http://schemas.microsoft.com/office/powerpoint/2010/main" xmlns="" val="3210335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type="body" sz="quarter" idx="10"/>
          </p:nvPr>
        </p:nvSpPr>
        <p:spPr>
          <a:xfrm>
            <a:off x="899592" y="1597268"/>
            <a:ext cx="7344816" cy="4536504"/>
          </a:xfrm>
        </p:spPr>
        <p:txBody>
          <a:bodyPr>
            <a:noAutofit/>
          </a:bodyPr>
          <a:lstStyle/>
          <a:p>
            <a:r>
              <a:rPr lang="en-US" dirty="0" smtClean="0"/>
              <a:t>Cross-reference ATM plans with ASBUs</a:t>
            </a:r>
          </a:p>
          <a:p>
            <a:r>
              <a:rPr lang="en-US" dirty="0" smtClean="0"/>
              <a:t>Focus on Operational Improvements, not Technology</a:t>
            </a:r>
          </a:p>
          <a:p>
            <a:r>
              <a:rPr lang="en-US" dirty="0" smtClean="0"/>
              <a:t>Start talking to the Regulator NOW!</a:t>
            </a:r>
          </a:p>
          <a:p>
            <a:r>
              <a:rPr lang="en-US" dirty="0" smtClean="0"/>
              <a:t>Consult with GA, Military, stakeholders,…</a:t>
            </a:r>
          </a:p>
          <a:p>
            <a:r>
              <a:rPr lang="en-US" dirty="0" smtClean="0"/>
              <a:t>Look at Training requirements; involve controllers early!</a:t>
            </a:r>
          </a:p>
          <a:p>
            <a:r>
              <a:rPr lang="en-US" dirty="0" smtClean="0"/>
              <a:t>Work to Regional Agreements</a:t>
            </a:r>
          </a:p>
          <a:p>
            <a:r>
              <a:rPr lang="en-US" dirty="0" smtClean="0"/>
              <a:t>Metrics and CBAs are ‘key’ to success</a:t>
            </a:r>
          </a:p>
          <a:p>
            <a:r>
              <a:rPr lang="en-US" dirty="0" smtClean="0"/>
              <a:t>Address your Safety Net requirements</a:t>
            </a:r>
          </a:p>
        </p:txBody>
      </p:sp>
      <p:sp>
        <p:nvSpPr>
          <p:cNvPr id="2" name="Title 1"/>
          <p:cNvSpPr>
            <a:spLocks noGrp="1"/>
          </p:cNvSpPr>
          <p:nvPr>
            <p:ph type="title"/>
          </p:nvPr>
        </p:nvSpPr>
        <p:spPr/>
        <p:txBody>
          <a:bodyPr>
            <a:normAutofit/>
          </a:bodyPr>
          <a:lstStyle/>
          <a:p>
            <a:r>
              <a:rPr lang="en-CA" dirty="0" smtClean="0"/>
              <a:t>thoughts… feedback to ANSPs</a:t>
            </a:r>
          </a:p>
        </p:txBody>
      </p:sp>
    </p:spTree>
    <p:extLst>
      <p:ext uri="{BB962C8B-B14F-4D97-AF65-F5344CB8AC3E}">
        <p14:creationId xmlns:p14="http://schemas.microsoft.com/office/powerpoint/2010/main" xmlns="" val="20272414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type="body" sz="quarter" idx="10"/>
          </p:nvPr>
        </p:nvSpPr>
        <p:spPr/>
        <p:txBody>
          <a:bodyPr>
            <a:normAutofit fontScale="92500" lnSpcReduction="20000"/>
          </a:bodyPr>
          <a:lstStyle/>
          <a:p>
            <a:r>
              <a:rPr lang="en-US" dirty="0" smtClean="0"/>
              <a:t>It is critical that future ATM technologies be compatible and interoperable (</a:t>
            </a:r>
            <a:r>
              <a:rPr lang="en-US" dirty="0" smtClean="0">
                <a:solidFill>
                  <a:srgbClr val="FF0000"/>
                </a:solidFill>
              </a:rPr>
              <a:t>Standards</a:t>
            </a:r>
            <a:r>
              <a:rPr lang="en-US" dirty="0" smtClean="0"/>
              <a:t>)</a:t>
            </a:r>
          </a:p>
          <a:p>
            <a:r>
              <a:rPr lang="en-US" dirty="0" smtClean="0"/>
              <a:t>Integration of new technologies, systems, procedures and concepts into domestic airspace (</a:t>
            </a:r>
            <a:r>
              <a:rPr lang="en-US" dirty="0" smtClean="0">
                <a:solidFill>
                  <a:srgbClr val="FF0000"/>
                </a:solidFill>
              </a:rPr>
              <a:t>mixing new with old</a:t>
            </a:r>
            <a:r>
              <a:rPr lang="en-US" dirty="0" smtClean="0"/>
              <a:t>)</a:t>
            </a:r>
          </a:p>
          <a:p>
            <a:r>
              <a:rPr lang="en-US" dirty="0" smtClean="0"/>
              <a:t>Regional collaboration to coordinate modernization technologies and time lines (</a:t>
            </a:r>
            <a:r>
              <a:rPr lang="en-US" dirty="0" smtClean="0">
                <a:solidFill>
                  <a:srgbClr val="FF0000"/>
                </a:solidFill>
              </a:rPr>
              <a:t>cross- boundary and multilateral harmonization</a:t>
            </a:r>
            <a:r>
              <a:rPr lang="en-US" dirty="0" smtClean="0"/>
              <a:t>)</a:t>
            </a:r>
          </a:p>
          <a:p>
            <a:r>
              <a:rPr lang="en-US" dirty="0" smtClean="0"/>
              <a:t>Service Provider and Operator </a:t>
            </a:r>
            <a:r>
              <a:rPr lang="en-US" dirty="0" smtClean="0">
                <a:solidFill>
                  <a:srgbClr val="FF0000"/>
                </a:solidFill>
              </a:rPr>
              <a:t>investment required </a:t>
            </a:r>
            <a:r>
              <a:rPr lang="en-US" dirty="0" smtClean="0"/>
              <a:t>to realize full benefits (infrastructure, avionics, procedures)</a:t>
            </a:r>
          </a:p>
          <a:p>
            <a:r>
              <a:rPr lang="en-US" dirty="0" smtClean="0"/>
              <a:t>ICAO, CANSO and others must continue </a:t>
            </a:r>
            <a:r>
              <a:rPr lang="en-US" dirty="0" smtClean="0">
                <a:solidFill>
                  <a:srgbClr val="FF0000"/>
                </a:solidFill>
              </a:rPr>
              <a:t>leadership</a:t>
            </a:r>
            <a:r>
              <a:rPr lang="en-US" dirty="0" smtClean="0"/>
              <a:t> role in promoting cross-regional harmonization (ICAO Block Upgrades)</a:t>
            </a:r>
          </a:p>
        </p:txBody>
      </p:sp>
      <p:sp>
        <p:nvSpPr>
          <p:cNvPr id="28674" name="Title 1"/>
          <p:cNvSpPr>
            <a:spLocks noGrp="1"/>
          </p:cNvSpPr>
          <p:nvPr>
            <p:ph type="title"/>
          </p:nvPr>
        </p:nvSpPr>
        <p:spPr>
          <a:xfrm>
            <a:off x="312511" y="274638"/>
            <a:ext cx="8507288" cy="1143000"/>
          </a:xfrm>
        </p:spPr>
        <p:txBody>
          <a:bodyPr>
            <a:normAutofit fontScale="90000"/>
          </a:bodyPr>
          <a:lstStyle/>
          <a:p>
            <a:r>
              <a:rPr lang="en-US" dirty="0" smtClean="0"/>
              <a:t>Challenges to Global Harmonization</a:t>
            </a:r>
          </a:p>
        </p:txBody>
      </p:sp>
    </p:spTree>
    <p:extLst>
      <p:ext uri="{BB962C8B-B14F-4D97-AF65-F5344CB8AC3E}">
        <p14:creationId xmlns:p14="http://schemas.microsoft.com/office/powerpoint/2010/main" xmlns="" val="3789834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260648"/>
            <a:ext cx="8028383" cy="5523501"/>
            <a:chOff x="1" y="260648"/>
            <a:chExt cx="8028383" cy="5523501"/>
          </a:xfrm>
        </p:grpSpPr>
        <p:pic>
          <p:nvPicPr>
            <p:cNvPr id="3" name="Picture 2" descr="White aircraft.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115616" y="260648"/>
              <a:ext cx="6912768" cy="4606816"/>
            </a:xfrm>
            <a:prstGeom prst="rect">
              <a:avLst/>
            </a:prstGeom>
          </p:spPr>
        </p:pic>
        <p:pic>
          <p:nvPicPr>
            <p:cNvPr id="4" name="Picture 3" descr="Raised hand.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 y="2759813"/>
              <a:ext cx="6300192" cy="3024336"/>
            </a:xfrm>
            <a:prstGeom prst="rect">
              <a:avLst/>
            </a:prstGeom>
          </p:spPr>
        </p:pic>
      </p:grpSp>
      <p:sp>
        <p:nvSpPr>
          <p:cNvPr id="5" name="Title 1"/>
          <p:cNvSpPr txBox="1">
            <a:spLocks/>
          </p:cNvSpPr>
          <p:nvPr/>
        </p:nvSpPr>
        <p:spPr>
          <a:xfrm>
            <a:off x="323528" y="49560"/>
            <a:ext cx="4449809"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b="1" dirty="0">
              <a:solidFill>
                <a:schemeClr val="tx2"/>
              </a:solidFill>
            </a:endParaRPr>
          </a:p>
        </p:txBody>
      </p:sp>
      <p:pic>
        <p:nvPicPr>
          <p:cNvPr id="7" name="Picture 6" descr="passengers.jpg"/>
          <p:cNvPicPr>
            <a:picLocks noChangeAspect="1"/>
          </p:cNvPicPr>
          <p:nvPr/>
        </p:nvPicPr>
        <p:blipFill>
          <a:blip r:embed="rId5" cstate="print"/>
          <a:stretch>
            <a:fillRect/>
          </a:stretch>
        </p:blipFill>
        <p:spPr>
          <a:xfrm>
            <a:off x="2400300" y="-199340"/>
            <a:ext cx="4343400" cy="6416040"/>
          </a:xfrm>
          <a:prstGeom prst="rect">
            <a:avLst/>
          </a:prstGeom>
        </p:spPr>
      </p:pic>
    </p:spTree>
    <p:extLst>
      <p:ext uri="{BB962C8B-B14F-4D97-AF65-F5344CB8AC3E}">
        <p14:creationId xmlns:p14="http://schemas.microsoft.com/office/powerpoint/2010/main" xmlns="" val="238562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1500"/>
                                  </p:stCondLst>
                                  <p:childTnLst>
                                    <p:animEffect transition="out" filter="fade">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par>
                                <p:cTn id="8" presetID="10" presetClass="entr" presetSubtype="0" fill="hold"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canso\Events\2012\2012 - March Events\CANSO Global ATM Operations Conference\Presentations\Ops-Conf-content-201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Global Team.jpg"/>
          <p:cNvPicPr>
            <a:picLocks noChangeAspect="1"/>
          </p:cNvPicPr>
          <p:nvPr/>
        </p:nvPicPr>
        <p:blipFill>
          <a:blip r:embed="rId4" cstate="print"/>
          <a:stretch>
            <a:fillRect/>
          </a:stretch>
        </p:blipFill>
        <p:spPr>
          <a:xfrm>
            <a:off x="17584" y="-17476"/>
            <a:ext cx="9226705" cy="6875476"/>
          </a:xfrm>
          <a:prstGeom prst="rect">
            <a:avLst/>
          </a:prstGeom>
        </p:spPr>
      </p:pic>
      <p:sp>
        <p:nvSpPr>
          <p:cNvPr id="4" name="Title 1"/>
          <p:cNvSpPr txBox="1">
            <a:spLocks/>
          </p:cNvSpPr>
          <p:nvPr/>
        </p:nvSpPr>
        <p:spPr>
          <a:xfrm>
            <a:off x="649702" y="5090120"/>
            <a:ext cx="7848872"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schemeClr val="tx2"/>
                </a:solidFill>
                <a:latin typeface="Tahoma" pitchFamily="34" charset="0"/>
                <a:cs typeface="Tahoma" pitchFamily="34" charset="0"/>
              </a:rPr>
              <a:t>Thank you!</a:t>
            </a:r>
            <a:endParaRPr lang="en-US" sz="6000" b="1" dirty="0">
              <a:solidFill>
                <a:schemeClr val="tx2"/>
              </a:solidFill>
              <a:latin typeface="Tahoma" pitchFamily="34" charset="0"/>
              <a:cs typeface="Tahoma" pitchFamily="34" charset="0"/>
            </a:endParaRPr>
          </a:p>
        </p:txBody>
      </p:sp>
    </p:spTree>
    <p:extLst>
      <p:ext uri="{BB962C8B-B14F-4D97-AF65-F5344CB8AC3E}">
        <p14:creationId xmlns:p14="http://schemas.microsoft.com/office/powerpoint/2010/main" xmlns="" val="2385621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461" y="2088788"/>
            <a:ext cx="9158478" cy="5040560"/>
            <a:chOff x="-3461" y="2204864"/>
            <a:chExt cx="9158478" cy="5040560"/>
          </a:xfrm>
        </p:grpSpPr>
        <p:pic>
          <p:nvPicPr>
            <p:cNvPr id="9" name="Picture 8" descr="thumbs-up.jpg"/>
            <p:cNvPicPr>
              <a:picLocks noChangeAspect="1"/>
            </p:cNvPicPr>
            <p:nvPr/>
          </p:nvPicPr>
          <p:blipFill>
            <a:blip r:embed="rId3" cstate="print"/>
            <a:stretch>
              <a:fillRect/>
            </a:stretch>
          </p:blipFill>
          <p:spPr>
            <a:xfrm>
              <a:off x="-3461" y="2204864"/>
              <a:ext cx="9144000" cy="4989523"/>
            </a:xfrm>
            <a:prstGeom prst="rect">
              <a:avLst/>
            </a:prstGeom>
          </p:spPr>
        </p:pic>
        <p:sp>
          <p:nvSpPr>
            <p:cNvPr id="10" name="Rectangle 9"/>
            <p:cNvSpPr/>
            <p:nvPr/>
          </p:nvSpPr>
          <p:spPr>
            <a:xfrm>
              <a:off x="4095" y="6281380"/>
              <a:ext cx="9150922" cy="964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Content Placeholder 2"/>
          <p:cNvSpPr>
            <a:spLocks noGrp="1"/>
          </p:cNvSpPr>
          <p:nvPr>
            <p:ph type="body" sz="quarter" idx="10"/>
          </p:nvPr>
        </p:nvSpPr>
        <p:spPr>
          <a:xfrm>
            <a:off x="899592" y="1365911"/>
            <a:ext cx="7272808" cy="4536504"/>
          </a:xfrm>
        </p:spPr>
        <p:txBody>
          <a:bodyPr/>
          <a:lstStyle/>
          <a:p>
            <a:pPr marL="285750" lvl="1">
              <a:lnSpc>
                <a:spcPct val="150000"/>
              </a:lnSpc>
              <a:buClr>
                <a:srgbClr val="C00000"/>
              </a:buClr>
              <a:buFont typeface="Wingdings" pitchFamily="2" charset="2"/>
              <a:buChar char="ü"/>
            </a:pPr>
            <a:r>
              <a:rPr lang="en-CA" dirty="0" smtClean="0"/>
              <a:t>Acknowledge Block 0</a:t>
            </a:r>
          </a:p>
          <a:p>
            <a:pPr marL="285750" lvl="1">
              <a:lnSpc>
                <a:spcPct val="150000"/>
              </a:lnSpc>
              <a:buClr>
                <a:srgbClr val="C00000"/>
              </a:buClr>
              <a:buFont typeface="Wingdings" pitchFamily="2" charset="2"/>
              <a:buChar char="ü"/>
            </a:pPr>
            <a:r>
              <a:rPr lang="en-CA" dirty="0" smtClean="0"/>
              <a:t>Agree to Block 1</a:t>
            </a:r>
          </a:p>
          <a:p>
            <a:pPr marL="285750" lvl="1">
              <a:lnSpc>
                <a:spcPct val="150000"/>
              </a:lnSpc>
              <a:buClr>
                <a:srgbClr val="C00000"/>
              </a:buClr>
              <a:buFont typeface="Wingdings" pitchFamily="2" charset="2"/>
              <a:buChar char="ü"/>
            </a:pPr>
            <a:r>
              <a:rPr lang="en-CA" dirty="0" smtClean="0"/>
              <a:t>Endorse Strategic Direction to Blocks 2 &amp; 3</a:t>
            </a:r>
          </a:p>
        </p:txBody>
      </p:sp>
      <p:sp>
        <p:nvSpPr>
          <p:cNvPr id="2" name="Title 1"/>
          <p:cNvSpPr>
            <a:spLocks noGrp="1"/>
          </p:cNvSpPr>
          <p:nvPr>
            <p:ph type="title"/>
          </p:nvPr>
        </p:nvSpPr>
        <p:spPr/>
        <p:txBody>
          <a:bodyPr/>
          <a:lstStyle/>
          <a:p>
            <a:r>
              <a:rPr lang="en-CA" dirty="0" smtClean="0"/>
              <a:t>The AN-Conf/12 Objective</a:t>
            </a:r>
            <a:endParaRPr lang="en-CA" dirty="0"/>
          </a:p>
        </p:txBody>
      </p:sp>
      <p:sp>
        <p:nvSpPr>
          <p:cNvPr id="5" name="Rounded Rectangle 4"/>
          <p:cNvSpPr/>
          <p:nvPr/>
        </p:nvSpPr>
        <p:spPr bwMode="auto">
          <a:xfrm>
            <a:off x="499481" y="2049831"/>
            <a:ext cx="4298867" cy="712519"/>
          </a:xfrm>
          <a:prstGeom prst="roundRect">
            <a:avLst/>
          </a:prstGeom>
          <a:noFill/>
          <a:ln>
            <a:solidFill>
              <a:srgbClr val="FF0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eaVert"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CA" sz="2400" b="0" i="0" u="none" strike="noStrike" cap="none" normalizeH="0" baseline="0" smtClean="0">
              <a:ln>
                <a:noFill/>
              </a:ln>
              <a:solidFill>
                <a:schemeClr val="accent2"/>
              </a:solidFill>
              <a:effectLst/>
              <a:latin typeface="Arial" charset="0"/>
              <a:ea typeface="Geneva" pitchFamily="1" charset="-128"/>
            </a:endParaRPr>
          </a:p>
        </p:txBody>
      </p:sp>
      <p:pic>
        <p:nvPicPr>
          <p:cNvPr id="14" name="Picture 9" descr="Logo-Horizontal-Strap.jpg"/>
          <p:cNvPicPr>
            <a:picLocks noChangeAspect="1"/>
          </p:cNvPicPr>
          <p:nvPr/>
        </p:nvPicPr>
        <p:blipFill>
          <a:blip r:embed="rId4" cstate="print"/>
          <a:srcRect/>
          <a:stretch>
            <a:fillRect/>
          </a:stretch>
        </p:blipFill>
        <p:spPr bwMode="auto">
          <a:xfrm>
            <a:off x="5076825" y="6237288"/>
            <a:ext cx="3886200" cy="473075"/>
          </a:xfrm>
          <a:prstGeom prst="rect">
            <a:avLst/>
          </a:prstGeom>
          <a:noFill/>
          <a:ln w="9525">
            <a:noFill/>
            <a:miter lim="800000"/>
            <a:headEnd/>
            <a:tailEnd/>
          </a:ln>
        </p:spPr>
      </p:pic>
    </p:spTree>
    <p:extLst>
      <p:ext uri="{BB962C8B-B14F-4D97-AF65-F5344CB8AC3E}">
        <p14:creationId xmlns:p14="http://schemas.microsoft.com/office/powerpoint/2010/main" xmlns="" val="186095154"/>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5" descr="iccaia_logo.gif"/>
          <p:cNvPicPr>
            <a:picLocks noChangeAspect="1"/>
          </p:cNvPicPr>
          <p:nvPr/>
        </p:nvPicPr>
        <p:blipFill>
          <a:blip r:embed="rId3" cstate="print"/>
          <a:srcRect/>
          <a:stretch>
            <a:fillRect/>
          </a:stretch>
        </p:blipFill>
        <p:spPr bwMode="auto">
          <a:xfrm>
            <a:off x="6172200" y="4953000"/>
            <a:ext cx="1042988" cy="1025525"/>
          </a:xfrm>
          <a:prstGeom prst="rect">
            <a:avLst/>
          </a:prstGeom>
          <a:noFill/>
          <a:ln w="9525">
            <a:noFill/>
            <a:miter lim="800000"/>
            <a:headEnd/>
            <a:tailEnd/>
          </a:ln>
        </p:spPr>
      </p:pic>
      <p:sp>
        <p:nvSpPr>
          <p:cNvPr id="15363" name="Title 2"/>
          <p:cNvSpPr>
            <a:spLocks noGrp="1"/>
          </p:cNvSpPr>
          <p:nvPr>
            <p:ph type="title" idx="4294967295"/>
          </p:nvPr>
        </p:nvSpPr>
        <p:spPr>
          <a:xfrm>
            <a:off x="0" y="177800"/>
            <a:ext cx="9144000" cy="1143000"/>
          </a:xfrm>
        </p:spPr>
        <p:txBody>
          <a:bodyPr anchor="ctr">
            <a:normAutofit fontScale="90000"/>
          </a:bodyPr>
          <a:lstStyle/>
          <a:p>
            <a:pPr marL="319088" algn="ctr">
              <a:tabLst>
                <a:tab pos="3894138" algn="l"/>
              </a:tabLst>
            </a:pPr>
            <a:r>
              <a:rPr lang="en-US" sz="4000" b="1" dirty="0" smtClean="0">
                <a:solidFill>
                  <a:schemeClr val="tx2"/>
                </a:solidFill>
                <a:latin typeface="Tahoma" pitchFamily="34" charset="0"/>
                <a:cs typeface="Tahoma" pitchFamily="34" charset="0"/>
              </a:rPr>
              <a:t>The </a:t>
            </a:r>
            <a:r>
              <a:rPr sz="4000" b="1" dirty="0" smtClean="0">
                <a:solidFill>
                  <a:schemeClr val="tx2"/>
                </a:solidFill>
                <a:latin typeface="Tahoma" pitchFamily="34" charset="0"/>
                <a:cs typeface="Tahoma" pitchFamily="34" charset="0"/>
              </a:rPr>
              <a:t>A</a:t>
            </a:r>
            <a:r>
              <a:rPr lang="en-US" sz="4000" b="1" dirty="0" smtClean="0">
                <a:solidFill>
                  <a:schemeClr val="tx2"/>
                </a:solidFill>
                <a:latin typeface="Tahoma" pitchFamily="34" charset="0"/>
                <a:cs typeface="Tahoma" pitchFamily="34" charset="0"/>
              </a:rPr>
              <a:t>SBUs has been a</a:t>
            </a:r>
            <a:r>
              <a:rPr sz="4000" b="1" dirty="0" smtClean="0">
                <a:solidFill>
                  <a:schemeClr val="tx2"/>
                </a:solidFill>
                <a:latin typeface="Tahoma" pitchFamily="34" charset="0"/>
                <a:cs typeface="Tahoma" pitchFamily="34" charset="0"/>
              </a:rPr>
              <a:t> Team Effort</a:t>
            </a:r>
            <a:endParaRPr lang="en-GB" sz="4000" b="1" dirty="0" smtClean="0">
              <a:solidFill>
                <a:schemeClr val="tx2"/>
              </a:solidFill>
              <a:latin typeface="Tahoma" pitchFamily="34" charset="0"/>
              <a:cs typeface="Tahoma" pitchFamily="34" charset="0"/>
            </a:endParaRPr>
          </a:p>
        </p:txBody>
      </p:sp>
      <p:pic>
        <p:nvPicPr>
          <p:cNvPr id="15364" name="Picture 6" descr="SESAR logo.bmp"/>
          <p:cNvPicPr>
            <a:picLocks noChangeAspect="1"/>
          </p:cNvPicPr>
          <p:nvPr/>
        </p:nvPicPr>
        <p:blipFill>
          <a:blip r:embed="rId4" cstate="print"/>
          <a:srcRect/>
          <a:stretch>
            <a:fillRect/>
          </a:stretch>
        </p:blipFill>
        <p:spPr bwMode="auto">
          <a:xfrm>
            <a:off x="3352800" y="1219200"/>
            <a:ext cx="2390775" cy="1533525"/>
          </a:xfrm>
          <a:prstGeom prst="rect">
            <a:avLst/>
          </a:prstGeom>
          <a:noFill/>
          <a:ln w="9525">
            <a:noFill/>
            <a:miter lim="800000"/>
            <a:headEnd/>
            <a:tailEnd/>
          </a:ln>
        </p:spPr>
      </p:pic>
      <p:pic>
        <p:nvPicPr>
          <p:cNvPr id="15365" name="Picture 7" descr="ACI-logo.gif"/>
          <p:cNvPicPr>
            <a:picLocks noChangeAspect="1"/>
          </p:cNvPicPr>
          <p:nvPr/>
        </p:nvPicPr>
        <p:blipFill>
          <a:blip r:embed="rId5" cstate="print"/>
          <a:srcRect/>
          <a:stretch>
            <a:fillRect/>
          </a:stretch>
        </p:blipFill>
        <p:spPr bwMode="auto">
          <a:xfrm>
            <a:off x="4343400" y="2895600"/>
            <a:ext cx="1371600" cy="1371600"/>
          </a:xfrm>
          <a:prstGeom prst="rect">
            <a:avLst/>
          </a:prstGeom>
          <a:noFill/>
          <a:ln w="9525">
            <a:noFill/>
            <a:miter lim="800000"/>
            <a:headEnd/>
            <a:tailEnd/>
          </a:ln>
        </p:spPr>
      </p:pic>
      <p:pic>
        <p:nvPicPr>
          <p:cNvPr id="15366" name="Picture 8" descr="CANSO.gif"/>
          <p:cNvPicPr>
            <a:picLocks noChangeAspect="1"/>
          </p:cNvPicPr>
          <p:nvPr/>
        </p:nvPicPr>
        <p:blipFill>
          <a:blip r:embed="rId6" cstate="print"/>
          <a:srcRect/>
          <a:stretch>
            <a:fillRect/>
          </a:stretch>
        </p:blipFill>
        <p:spPr bwMode="auto">
          <a:xfrm>
            <a:off x="2971800" y="2971800"/>
            <a:ext cx="1292225" cy="1382713"/>
          </a:xfrm>
          <a:prstGeom prst="rect">
            <a:avLst/>
          </a:prstGeom>
          <a:noFill/>
          <a:ln w="9525">
            <a:noFill/>
            <a:miter lim="800000"/>
            <a:headEnd/>
            <a:tailEnd/>
          </a:ln>
        </p:spPr>
      </p:pic>
      <p:pic>
        <p:nvPicPr>
          <p:cNvPr id="15367" name="Picture 9" descr="eurocontrol_logo.jpg"/>
          <p:cNvPicPr>
            <a:picLocks noChangeAspect="1"/>
          </p:cNvPicPr>
          <p:nvPr/>
        </p:nvPicPr>
        <p:blipFill>
          <a:blip r:embed="rId7" cstate="print"/>
          <a:srcRect/>
          <a:stretch>
            <a:fillRect/>
          </a:stretch>
        </p:blipFill>
        <p:spPr bwMode="auto">
          <a:xfrm>
            <a:off x="1600200" y="3048000"/>
            <a:ext cx="1219200" cy="1219200"/>
          </a:xfrm>
          <a:prstGeom prst="rect">
            <a:avLst/>
          </a:prstGeom>
          <a:noFill/>
          <a:ln w="9525">
            <a:noFill/>
            <a:miter lim="800000"/>
            <a:headEnd/>
            <a:tailEnd/>
          </a:ln>
        </p:spPr>
      </p:pic>
      <p:pic>
        <p:nvPicPr>
          <p:cNvPr id="15368" name="Picture 10" descr="FAA logo.jpg"/>
          <p:cNvPicPr>
            <a:picLocks noChangeAspect="1"/>
          </p:cNvPicPr>
          <p:nvPr/>
        </p:nvPicPr>
        <p:blipFill>
          <a:blip r:embed="rId8" cstate="print"/>
          <a:srcRect/>
          <a:stretch>
            <a:fillRect/>
          </a:stretch>
        </p:blipFill>
        <p:spPr bwMode="auto">
          <a:xfrm>
            <a:off x="228600" y="1371600"/>
            <a:ext cx="1295400" cy="1295400"/>
          </a:xfrm>
          <a:prstGeom prst="rect">
            <a:avLst/>
          </a:prstGeom>
          <a:noFill/>
          <a:ln w="9525">
            <a:noFill/>
            <a:miter lim="800000"/>
            <a:headEnd/>
            <a:tailEnd/>
          </a:ln>
        </p:spPr>
      </p:pic>
      <p:pic>
        <p:nvPicPr>
          <p:cNvPr id="15369" name="Picture 11" descr="IAOPA.jpg"/>
          <p:cNvPicPr>
            <a:picLocks noChangeAspect="1"/>
          </p:cNvPicPr>
          <p:nvPr/>
        </p:nvPicPr>
        <p:blipFill>
          <a:blip r:embed="rId9" cstate="print"/>
          <a:srcRect/>
          <a:stretch>
            <a:fillRect/>
          </a:stretch>
        </p:blipFill>
        <p:spPr bwMode="auto">
          <a:xfrm>
            <a:off x="0" y="4953000"/>
            <a:ext cx="1990725" cy="914400"/>
          </a:xfrm>
          <a:prstGeom prst="rect">
            <a:avLst/>
          </a:prstGeom>
          <a:noFill/>
          <a:ln w="9525">
            <a:noFill/>
            <a:miter lim="800000"/>
            <a:headEnd/>
            <a:tailEnd/>
          </a:ln>
        </p:spPr>
      </p:pic>
      <p:pic>
        <p:nvPicPr>
          <p:cNvPr id="15370" name="Picture 12" descr="iata-logo.gif"/>
          <p:cNvPicPr>
            <a:picLocks noChangeAspect="1"/>
          </p:cNvPicPr>
          <p:nvPr/>
        </p:nvPicPr>
        <p:blipFill>
          <a:blip r:embed="rId10" cstate="print"/>
          <a:srcRect/>
          <a:stretch>
            <a:fillRect/>
          </a:stretch>
        </p:blipFill>
        <p:spPr bwMode="auto">
          <a:xfrm>
            <a:off x="5715000" y="1371600"/>
            <a:ext cx="1400175" cy="925513"/>
          </a:xfrm>
          <a:prstGeom prst="rect">
            <a:avLst/>
          </a:prstGeom>
          <a:noFill/>
          <a:ln w="9525">
            <a:noFill/>
            <a:miter lim="800000"/>
            <a:headEnd/>
            <a:tailEnd/>
          </a:ln>
        </p:spPr>
      </p:pic>
      <p:pic>
        <p:nvPicPr>
          <p:cNvPr id="15371" name="Picture 13" descr="IBAC-logo.gif"/>
          <p:cNvPicPr>
            <a:picLocks noChangeAspect="1"/>
          </p:cNvPicPr>
          <p:nvPr/>
        </p:nvPicPr>
        <p:blipFill>
          <a:blip r:embed="rId11" cstate="print"/>
          <a:srcRect/>
          <a:stretch>
            <a:fillRect/>
          </a:stretch>
        </p:blipFill>
        <p:spPr bwMode="auto">
          <a:xfrm>
            <a:off x="4876800" y="4876800"/>
            <a:ext cx="1381125" cy="1019175"/>
          </a:xfrm>
          <a:prstGeom prst="rect">
            <a:avLst/>
          </a:prstGeom>
          <a:noFill/>
          <a:ln w="9525">
            <a:noFill/>
            <a:miter lim="800000"/>
            <a:headEnd/>
            <a:tailEnd/>
          </a:ln>
        </p:spPr>
      </p:pic>
      <p:pic>
        <p:nvPicPr>
          <p:cNvPr id="15372" name="Picture 14" descr="ICAO.bmp"/>
          <p:cNvPicPr>
            <a:picLocks noChangeAspect="1"/>
          </p:cNvPicPr>
          <p:nvPr/>
        </p:nvPicPr>
        <p:blipFill>
          <a:blip r:embed="rId12" cstate="print"/>
          <a:srcRect/>
          <a:stretch>
            <a:fillRect/>
          </a:stretch>
        </p:blipFill>
        <p:spPr bwMode="auto">
          <a:xfrm>
            <a:off x="7256463" y="1143000"/>
            <a:ext cx="1887537" cy="1485900"/>
          </a:xfrm>
          <a:prstGeom prst="rect">
            <a:avLst/>
          </a:prstGeom>
          <a:noFill/>
          <a:ln w="9525">
            <a:noFill/>
            <a:miter lim="800000"/>
            <a:headEnd/>
            <a:tailEnd/>
          </a:ln>
        </p:spPr>
      </p:pic>
      <p:pic>
        <p:nvPicPr>
          <p:cNvPr id="15373" name="Picture 17" descr="IFATCA logo.jpg"/>
          <p:cNvPicPr>
            <a:picLocks noChangeAspect="1"/>
          </p:cNvPicPr>
          <p:nvPr/>
        </p:nvPicPr>
        <p:blipFill>
          <a:blip r:embed="rId13" cstate="print"/>
          <a:srcRect/>
          <a:stretch>
            <a:fillRect/>
          </a:stretch>
        </p:blipFill>
        <p:spPr bwMode="auto">
          <a:xfrm>
            <a:off x="7543800" y="2895600"/>
            <a:ext cx="1354138" cy="1257300"/>
          </a:xfrm>
          <a:prstGeom prst="rect">
            <a:avLst/>
          </a:prstGeom>
          <a:noFill/>
          <a:ln w="9525">
            <a:noFill/>
            <a:miter lim="800000"/>
            <a:headEnd/>
            <a:tailEnd/>
          </a:ln>
        </p:spPr>
      </p:pic>
      <p:pic>
        <p:nvPicPr>
          <p:cNvPr id="15374" name="Picture 18" descr="EUROCAE.png"/>
          <p:cNvPicPr>
            <a:picLocks noChangeAspect="1"/>
          </p:cNvPicPr>
          <p:nvPr/>
        </p:nvPicPr>
        <p:blipFill>
          <a:blip r:embed="rId14" cstate="print"/>
          <a:srcRect/>
          <a:stretch>
            <a:fillRect/>
          </a:stretch>
        </p:blipFill>
        <p:spPr bwMode="auto">
          <a:xfrm>
            <a:off x="3733800" y="4876800"/>
            <a:ext cx="1066800" cy="1055688"/>
          </a:xfrm>
          <a:prstGeom prst="rect">
            <a:avLst/>
          </a:prstGeom>
          <a:noFill/>
          <a:ln w="9525">
            <a:noFill/>
            <a:miter lim="800000"/>
            <a:headEnd/>
            <a:tailEnd/>
          </a:ln>
        </p:spPr>
      </p:pic>
      <p:pic>
        <p:nvPicPr>
          <p:cNvPr id="15375" name="Picture 19" descr="RTCA_logo.jpg"/>
          <p:cNvPicPr>
            <a:picLocks noChangeAspect="1"/>
          </p:cNvPicPr>
          <p:nvPr/>
        </p:nvPicPr>
        <p:blipFill>
          <a:blip r:embed="rId15" cstate="print"/>
          <a:srcRect/>
          <a:stretch>
            <a:fillRect/>
          </a:stretch>
        </p:blipFill>
        <p:spPr bwMode="auto">
          <a:xfrm>
            <a:off x="1981200" y="5105400"/>
            <a:ext cx="1730375" cy="638175"/>
          </a:xfrm>
          <a:prstGeom prst="rect">
            <a:avLst/>
          </a:prstGeom>
          <a:noFill/>
          <a:ln w="9525">
            <a:noFill/>
            <a:miter lim="800000"/>
            <a:headEnd/>
            <a:tailEnd/>
          </a:ln>
        </p:spPr>
      </p:pic>
      <p:pic>
        <p:nvPicPr>
          <p:cNvPr id="15376" name="Picture 2" descr="http://www.ncat.com/images/NextGen_Institute_Logo.JPG"/>
          <p:cNvPicPr>
            <a:picLocks noChangeAspect="1" noChangeArrowheads="1"/>
          </p:cNvPicPr>
          <p:nvPr/>
        </p:nvPicPr>
        <p:blipFill>
          <a:blip r:embed="rId16" cstate="print"/>
          <a:srcRect/>
          <a:stretch>
            <a:fillRect/>
          </a:stretch>
        </p:blipFill>
        <p:spPr bwMode="auto">
          <a:xfrm>
            <a:off x="7086600" y="5257800"/>
            <a:ext cx="1828800" cy="665163"/>
          </a:xfrm>
          <a:prstGeom prst="rect">
            <a:avLst/>
          </a:prstGeom>
          <a:noFill/>
          <a:ln w="9525">
            <a:noFill/>
            <a:miter lim="800000"/>
            <a:headEnd/>
            <a:tailEnd/>
          </a:ln>
        </p:spPr>
      </p:pic>
      <p:pic>
        <p:nvPicPr>
          <p:cNvPr id="15377" name="Picture 20" descr="EASA Logo.png"/>
          <p:cNvPicPr>
            <a:picLocks noChangeAspect="1"/>
          </p:cNvPicPr>
          <p:nvPr/>
        </p:nvPicPr>
        <p:blipFill>
          <a:blip r:embed="rId17" cstate="print"/>
          <a:srcRect/>
          <a:stretch>
            <a:fillRect/>
          </a:stretch>
        </p:blipFill>
        <p:spPr bwMode="auto">
          <a:xfrm>
            <a:off x="457200" y="2895600"/>
            <a:ext cx="857250" cy="1485900"/>
          </a:xfrm>
          <a:prstGeom prst="rect">
            <a:avLst/>
          </a:prstGeom>
          <a:noFill/>
          <a:ln w="9525">
            <a:noFill/>
            <a:miter lim="800000"/>
            <a:headEnd/>
            <a:tailEnd/>
          </a:ln>
        </p:spPr>
      </p:pic>
      <p:pic>
        <p:nvPicPr>
          <p:cNvPr id="15378" name="Picture 21" descr="jpdo_logo.jpg"/>
          <p:cNvPicPr>
            <a:picLocks noChangeAspect="1"/>
          </p:cNvPicPr>
          <p:nvPr/>
        </p:nvPicPr>
        <p:blipFill>
          <a:blip r:embed="rId18" cstate="print"/>
          <a:srcRect/>
          <a:stretch>
            <a:fillRect/>
          </a:stretch>
        </p:blipFill>
        <p:spPr bwMode="auto">
          <a:xfrm>
            <a:off x="1524000" y="1447800"/>
            <a:ext cx="1846263" cy="1123950"/>
          </a:xfrm>
          <a:prstGeom prst="rect">
            <a:avLst/>
          </a:prstGeom>
          <a:noFill/>
          <a:ln w="9525">
            <a:noFill/>
            <a:miter lim="800000"/>
            <a:headEnd/>
            <a:tailEnd/>
          </a:ln>
        </p:spPr>
      </p:pic>
      <p:pic>
        <p:nvPicPr>
          <p:cNvPr id="15379" name="Picture 22" descr="IFALPA.jpg"/>
          <p:cNvPicPr>
            <a:picLocks noChangeAspect="1"/>
          </p:cNvPicPr>
          <p:nvPr/>
        </p:nvPicPr>
        <p:blipFill>
          <a:blip r:embed="rId19" cstate="print"/>
          <a:srcRect/>
          <a:stretch>
            <a:fillRect/>
          </a:stretch>
        </p:blipFill>
        <p:spPr bwMode="auto">
          <a:xfrm>
            <a:off x="5638800" y="3124200"/>
            <a:ext cx="1981200" cy="10096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white-building-blocks_original.jpg"/>
          <p:cNvPicPr>
            <a:picLocks noChangeAspect="1"/>
          </p:cNvPicPr>
          <p:nvPr/>
        </p:nvPicPr>
        <p:blipFill>
          <a:blip r:embed="rId3" cstate="print">
            <a:duotone>
              <a:schemeClr val="accent6">
                <a:shade val="45000"/>
                <a:satMod val="135000"/>
              </a:schemeClr>
              <a:prstClr val="white"/>
            </a:duotone>
          </a:blip>
          <a:stretch>
            <a:fillRect/>
          </a:stretch>
        </p:blipFill>
        <p:spPr>
          <a:xfrm>
            <a:off x="1600200" y="1295400"/>
            <a:ext cx="6299200" cy="4724400"/>
          </a:xfrm>
          <a:prstGeom prst="rect">
            <a:avLst/>
          </a:prstGeom>
        </p:spPr>
      </p:pic>
      <p:grpSp>
        <p:nvGrpSpPr>
          <p:cNvPr id="3" name="Group 19"/>
          <p:cNvGrpSpPr/>
          <p:nvPr/>
        </p:nvGrpSpPr>
        <p:grpSpPr>
          <a:xfrm>
            <a:off x="395536" y="980728"/>
            <a:ext cx="2401618" cy="2384976"/>
            <a:chOff x="233927" y="3428999"/>
            <a:chExt cx="2401618" cy="2384976"/>
          </a:xfrm>
        </p:grpSpPr>
        <p:pic>
          <p:nvPicPr>
            <p:cNvPr id="16" name="Picture 15" descr="Equipment.JPG"/>
            <p:cNvPicPr>
              <a:picLocks noChangeAspect="1"/>
            </p:cNvPicPr>
            <p:nvPr/>
          </p:nvPicPr>
          <p:blipFill>
            <a:blip r:embed="rId4" cstate="print"/>
            <a:stretch>
              <a:fillRect/>
            </a:stretch>
          </p:blipFill>
          <p:spPr>
            <a:xfrm>
              <a:off x="645955" y="3428999"/>
              <a:ext cx="1846385" cy="1938481"/>
            </a:xfrm>
            <a:prstGeom prst="rect">
              <a:avLst/>
            </a:prstGeom>
          </p:spPr>
        </p:pic>
        <p:sp>
          <p:nvSpPr>
            <p:cNvPr id="23" name="TextBox 22"/>
            <p:cNvSpPr txBox="1"/>
            <p:nvPr/>
          </p:nvSpPr>
          <p:spPr>
            <a:xfrm>
              <a:off x="233927" y="5229200"/>
              <a:ext cx="2401618" cy="584775"/>
            </a:xfrm>
            <a:prstGeom prst="rect">
              <a:avLst/>
            </a:prstGeom>
            <a:noFill/>
          </p:spPr>
          <p:txBody>
            <a:bodyPr wrap="none" rtlCol="0">
              <a:spAutoFit/>
            </a:bodyPr>
            <a:lstStyle/>
            <a:p>
              <a:pPr algn="ctr"/>
              <a:r>
                <a:rPr lang="en-US" sz="1600" b="1" dirty="0" smtClean="0">
                  <a:ln w="1905"/>
                  <a:solidFill>
                    <a:srgbClr val="C00000"/>
                  </a:solidFill>
                  <a:effectLst>
                    <a:innerShdw blurRad="69850" dist="43180" dir="5400000">
                      <a:srgbClr val="000000">
                        <a:alpha val="65000"/>
                      </a:srgbClr>
                    </a:innerShdw>
                  </a:effectLst>
                </a:rPr>
                <a:t>Air &amp; Ground</a:t>
              </a:r>
            </a:p>
            <a:p>
              <a:pPr algn="ctr"/>
              <a:r>
                <a:rPr lang="en-US" sz="1600" b="1" dirty="0" smtClean="0">
                  <a:ln w="1905"/>
                  <a:solidFill>
                    <a:srgbClr val="C00000"/>
                  </a:solidFill>
                  <a:effectLst>
                    <a:innerShdw blurRad="69850" dist="43180" dir="5400000">
                      <a:srgbClr val="000000">
                        <a:alpha val="65000"/>
                      </a:srgbClr>
                    </a:innerShdw>
                  </a:effectLst>
                </a:rPr>
                <a:t>Equipment / Systems</a:t>
              </a:r>
            </a:p>
          </p:txBody>
        </p:sp>
      </p:grpSp>
      <p:grpSp>
        <p:nvGrpSpPr>
          <p:cNvPr id="4" name="Group 25"/>
          <p:cNvGrpSpPr/>
          <p:nvPr/>
        </p:nvGrpSpPr>
        <p:grpSpPr>
          <a:xfrm>
            <a:off x="395536" y="3645024"/>
            <a:ext cx="1981200" cy="2437763"/>
            <a:chOff x="228600" y="694658"/>
            <a:chExt cx="2133600" cy="2714763"/>
          </a:xfrm>
        </p:grpSpPr>
        <p:pic>
          <p:nvPicPr>
            <p:cNvPr id="2050" name="Picture 2" descr="http://www.thinkgeek.com/images/products/zoom/digital_measuring_tape.jpg"/>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381000" y="694658"/>
              <a:ext cx="1676400" cy="1722502"/>
            </a:xfrm>
            <a:prstGeom prst="rect">
              <a:avLst/>
            </a:prstGeom>
            <a:noFill/>
          </p:spPr>
        </p:pic>
        <p:sp>
          <p:nvSpPr>
            <p:cNvPr id="25" name="TextBox 24"/>
            <p:cNvSpPr txBox="1"/>
            <p:nvPr/>
          </p:nvSpPr>
          <p:spPr>
            <a:xfrm>
              <a:off x="228600" y="2209800"/>
              <a:ext cx="2133600" cy="1199621"/>
            </a:xfrm>
            <a:prstGeom prst="rect">
              <a:avLst/>
            </a:prstGeom>
            <a:noFill/>
          </p:spPr>
          <p:txBody>
            <a:bodyPr wrap="square" rtlCol="0">
              <a:spAutoFit/>
            </a:bodyPr>
            <a:lstStyle/>
            <a:p>
              <a:pPr marL="0" lvl="1" algn="ctr"/>
              <a:r>
                <a:rPr lang="en-US" sz="1600" b="1" dirty="0">
                  <a:ln w="1905"/>
                  <a:solidFill>
                    <a:srgbClr val="C00000"/>
                  </a:solidFill>
                  <a:effectLst>
                    <a:innerShdw blurRad="69850" dist="43180" dir="5400000">
                      <a:srgbClr val="000000">
                        <a:alpha val="65000"/>
                      </a:srgbClr>
                    </a:innerShdw>
                  </a:effectLst>
                </a:rPr>
                <a:t>M</a:t>
              </a:r>
              <a:r>
                <a:rPr lang="en-US" sz="1600" b="1" dirty="0" smtClean="0">
                  <a:ln w="1905"/>
                  <a:solidFill>
                    <a:srgbClr val="C00000"/>
                  </a:solidFill>
                  <a:effectLst>
                    <a:innerShdw blurRad="69850" dist="43180" dir="5400000">
                      <a:srgbClr val="000000">
                        <a:alpha val="65000"/>
                      </a:srgbClr>
                    </a:innerShdw>
                  </a:effectLst>
                </a:rPr>
                <a:t>easurable Operational </a:t>
              </a:r>
              <a:r>
                <a:rPr lang="en-US" sz="1600" b="1" dirty="0">
                  <a:ln w="1905"/>
                  <a:solidFill>
                    <a:srgbClr val="C00000"/>
                  </a:solidFill>
                  <a:effectLst>
                    <a:innerShdw blurRad="69850" dist="43180" dir="5400000">
                      <a:srgbClr val="000000">
                        <a:alpha val="65000"/>
                      </a:srgbClr>
                    </a:innerShdw>
                  </a:effectLst>
                </a:rPr>
                <a:t>I</a:t>
              </a:r>
              <a:r>
                <a:rPr lang="en-US" sz="1600" b="1" dirty="0" smtClean="0">
                  <a:ln w="1905"/>
                  <a:solidFill>
                    <a:srgbClr val="C00000"/>
                  </a:solidFill>
                  <a:effectLst>
                    <a:innerShdw blurRad="69850" dist="43180" dir="5400000">
                      <a:srgbClr val="000000">
                        <a:alpha val="65000"/>
                      </a:srgbClr>
                    </a:innerShdw>
                  </a:effectLst>
                </a:rPr>
                <a:t>mprovement </a:t>
              </a:r>
            </a:p>
            <a:p>
              <a:endParaRPr lang="en-GB" sz="1600" dirty="0"/>
            </a:p>
          </p:txBody>
        </p:sp>
      </p:grpSp>
      <p:grpSp>
        <p:nvGrpSpPr>
          <p:cNvPr id="5" name="Group 27"/>
          <p:cNvGrpSpPr/>
          <p:nvPr/>
        </p:nvGrpSpPr>
        <p:grpSpPr>
          <a:xfrm>
            <a:off x="5960990" y="908720"/>
            <a:ext cx="2634055" cy="2405453"/>
            <a:chOff x="6523696" y="4114800"/>
            <a:chExt cx="2762881" cy="2516858"/>
          </a:xfrm>
        </p:grpSpPr>
        <p:pic>
          <p:nvPicPr>
            <p:cNvPr id="17" name="Picture 16" descr="Procedures.JPG"/>
            <p:cNvPicPr>
              <a:picLocks noChangeAspect="1"/>
            </p:cNvPicPr>
            <p:nvPr/>
          </p:nvPicPr>
          <p:blipFill>
            <a:blip r:embed="rId6" cstate="print"/>
            <a:stretch>
              <a:fillRect/>
            </a:stretch>
          </p:blipFill>
          <p:spPr>
            <a:xfrm>
              <a:off x="6934200" y="4114800"/>
              <a:ext cx="1866900" cy="1895475"/>
            </a:xfrm>
            <a:prstGeom prst="rect">
              <a:avLst/>
            </a:prstGeom>
          </p:spPr>
        </p:pic>
        <p:sp>
          <p:nvSpPr>
            <p:cNvPr id="27" name="TextBox 26"/>
            <p:cNvSpPr txBox="1"/>
            <p:nvPr/>
          </p:nvSpPr>
          <p:spPr>
            <a:xfrm>
              <a:off x="6523696" y="6019800"/>
              <a:ext cx="2762881" cy="611858"/>
            </a:xfrm>
            <a:prstGeom prst="rect">
              <a:avLst/>
            </a:prstGeom>
            <a:noFill/>
          </p:spPr>
          <p:txBody>
            <a:bodyPr wrap="none" rtlCol="0">
              <a:spAutoFit/>
            </a:bodyPr>
            <a:lstStyle/>
            <a:p>
              <a:pPr algn="ctr"/>
              <a:r>
                <a:rPr lang="en-US" sz="1600" b="1" dirty="0" smtClean="0">
                  <a:ln w="1905"/>
                  <a:solidFill>
                    <a:srgbClr val="C00000"/>
                  </a:solidFill>
                  <a:effectLst>
                    <a:innerShdw blurRad="69850" dist="43180" dir="5400000">
                      <a:srgbClr val="000000">
                        <a:alpha val="65000"/>
                      </a:srgbClr>
                    </a:innerShdw>
                  </a:effectLst>
                </a:rPr>
                <a:t>Air &amp; Ground</a:t>
              </a:r>
            </a:p>
            <a:p>
              <a:pPr algn="ctr"/>
              <a:r>
                <a:rPr lang="en-US" sz="1600" b="1" dirty="0" smtClean="0">
                  <a:ln w="1905"/>
                  <a:solidFill>
                    <a:srgbClr val="C00000"/>
                  </a:solidFill>
                  <a:effectLst>
                    <a:innerShdw blurRad="69850" dist="43180" dir="5400000">
                      <a:srgbClr val="000000">
                        <a:alpha val="65000"/>
                      </a:srgbClr>
                    </a:innerShdw>
                  </a:effectLst>
                </a:rPr>
                <a:t>Standards / Procedures</a:t>
              </a:r>
              <a:endParaRPr lang="en-GB" sz="1600" b="1" dirty="0">
                <a:ln w="1905"/>
                <a:solidFill>
                  <a:srgbClr val="C00000"/>
                </a:solidFill>
                <a:effectLst>
                  <a:innerShdw blurRad="69850" dist="43180" dir="5400000">
                    <a:srgbClr val="000000">
                      <a:alpha val="65000"/>
                    </a:srgbClr>
                  </a:innerShdw>
                </a:effectLst>
              </a:endParaRPr>
            </a:p>
          </p:txBody>
        </p:sp>
      </p:grpSp>
      <p:grpSp>
        <p:nvGrpSpPr>
          <p:cNvPr id="6" name="Group 29"/>
          <p:cNvGrpSpPr/>
          <p:nvPr/>
        </p:nvGrpSpPr>
        <p:grpSpPr>
          <a:xfrm>
            <a:off x="6732104" y="3356992"/>
            <a:ext cx="2133600" cy="2267366"/>
            <a:chOff x="1981200" y="685800"/>
            <a:chExt cx="2000250" cy="2156340"/>
          </a:xfrm>
        </p:grpSpPr>
        <p:pic>
          <p:nvPicPr>
            <p:cNvPr id="12" name="Picture 11" descr="Cost benefit 1.JPG"/>
            <p:cNvPicPr>
              <a:picLocks noChangeAspect="1"/>
            </p:cNvPicPr>
            <p:nvPr/>
          </p:nvPicPr>
          <p:blipFill>
            <a:blip r:embed="rId7" cstate="print"/>
            <a:stretch>
              <a:fillRect/>
            </a:stretch>
          </p:blipFill>
          <p:spPr>
            <a:xfrm>
              <a:off x="1981200" y="685800"/>
              <a:ext cx="2000250" cy="1662545"/>
            </a:xfrm>
            <a:prstGeom prst="rect">
              <a:avLst/>
            </a:prstGeom>
          </p:spPr>
        </p:pic>
        <p:sp>
          <p:nvSpPr>
            <p:cNvPr id="29" name="TextBox 28"/>
            <p:cNvSpPr txBox="1"/>
            <p:nvPr/>
          </p:nvSpPr>
          <p:spPr>
            <a:xfrm>
              <a:off x="2192880" y="2286000"/>
              <a:ext cx="1536177" cy="556140"/>
            </a:xfrm>
            <a:prstGeom prst="rect">
              <a:avLst/>
            </a:prstGeom>
            <a:noFill/>
          </p:spPr>
          <p:txBody>
            <a:bodyPr wrap="none" rtlCol="0">
              <a:spAutoFit/>
            </a:bodyPr>
            <a:lstStyle/>
            <a:p>
              <a:pPr algn="ctr"/>
              <a:r>
                <a:rPr lang="en-US" sz="1600" b="1" dirty="0" smtClean="0">
                  <a:ln w="1905"/>
                  <a:solidFill>
                    <a:srgbClr val="C00000"/>
                  </a:solidFill>
                  <a:effectLst>
                    <a:innerShdw blurRad="69850" dist="43180" dir="5400000">
                      <a:srgbClr val="000000">
                        <a:alpha val="65000"/>
                      </a:srgbClr>
                    </a:innerShdw>
                  </a:effectLst>
                </a:rPr>
                <a:t>Positive </a:t>
              </a:r>
            </a:p>
            <a:p>
              <a:pPr algn="ctr"/>
              <a:r>
                <a:rPr lang="en-US" sz="1600" b="1" dirty="0" smtClean="0">
                  <a:ln w="1905"/>
                  <a:solidFill>
                    <a:srgbClr val="C00000"/>
                  </a:solidFill>
                  <a:effectLst>
                    <a:innerShdw blurRad="69850" dist="43180" dir="5400000">
                      <a:srgbClr val="000000">
                        <a:alpha val="65000"/>
                      </a:srgbClr>
                    </a:innerShdw>
                  </a:effectLst>
                </a:rPr>
                <a:t>Business Case</a:t>
              </a:r>
              <a:endParaRPr lang="en-GB" sz="1600" b="1" dirty="0">
                <a:ln w="1905"/>
                <a:solidFill>
                  <a:srgbClr val="C00000"/>
                </a:solidFill>
                <a:effectLst>
                  <a:innerShdw blurRad="69850" dist="43180" dir="5400000">
                    <a:srgbClr val="000000">
                      <a:alpha val="65000"/>
                    </a:srgbClr>
                  </a:innerShdw>
                </a:effectLst>
              </a:endParaRPr>
            </a:p>
          </p:txBody>
        </p:sp>
      </p:grpSp>
      <p:sp>
        <p:nvSpPr>
          <p:cNvPr id="2" name="Title 1"/>
          <p:cNvSpPr>
            <a:spLocks noGrp="1"/>
          </p:cNvSpPr>
          <p:nvPr>
            <p:ph type="title" idx="4294967295"/>
          </p:nvPr>
        </p:nvSpPr>
        <p:spPr>
          <a:xfrm>
            <a:off x="688032" y="127000"/>
            <a:ext cx="7772400" cy="1219200"/>
          </a:xfrm>
        </p:spPr>
        <p:txBody>
          <a:bodyPr anchor="ctr">
            <a:normAutofit/>
          </a:bodyPr>
          <a:lstStyle/>
          <a:p>
            <a:pPr algn="ctr"/>
            <a:r>
              <a:rPr lang="en-US" sz="4000" b="1" dirty="0" smtClean="0">
                <a:solidFill>
                  <a:schemeClr val="tx2"/>
                </a:solidFill>
                <a:latin typeface="Tahoma" pitchFamily="34" charset="0"/>
                <a:cs typeface="Tahoma" pitchFamily="34" charset="0"/>
              </a:rPr>
              <a:t>What is a Block Upgrade?</a:t>
            </a:r>
            <a:endParaRPr lang="en-GB" sz="4000" b="1" dirty="0">
              <a:solidFill>
                <a:schemeClr val="tx2"/>
              </a:solidFill>
              <a:latin typeface="Tahoma" pitchFamily="34" charset="0"/>
              <a:cs typeface="Tahoma" pitchFamily="34" charset="0"/>
            </a:endParaRPr>
          </a:p>
        </p:txBody>
      </p:sp>
      <p:grpSp>
        <p:nvGrpSpPr>
          <p:cNvPr id="7" name="Group 20"/>
          <p:cNvGrpSpPr/>
          <p:nvPr/>
        </p:nvGrpSpPr>
        <p:grpSpPr>
          <a:xfrm>
            <a:off x="3302360" y="4593727"/>
            <a:ext cx="2520280" cy="1520777"/>
            <a:chOff x="2843808" y="4365206"/>
            <a:chExt cx="2520280" cy="1520777"/>
          </a:xfrm>
        </p:grpSpPr>
        <p:pic>
          <p:nvPicPr>
            <p:cNvPr id="13" name="Picture 12" descr="Approval.JPG"/>
            <p:cNvPicPr>
              <a:picLocks noChangeAspect="1"/>
            </p:cNvPicPr>
            <p:nvPr/>
          </p:nvPicPr>
          <p:blipFill>
            <a:blip r:embed="rId8" cstate="print"/>
            <a:stretch>
              <a:fillRect/>
            </a:stretch>
          </p:blipFill>
          <p:spPr>
            <a:xfrm>
              <a:off x="3635896" y="4365206"/>
              <a:ext cx="825500" cy="1008010"/>
            </a:xfrm>
            <a:prstGeom prst="rect">
              <a:avLst/>
            </a:prstGeom>
          </p:spPr>
        </p:pic>
        <p:sp>
          <p:nvSpPr>
            <p:cNvPr id="19" name="TextBox 18"/>
            <p:cNvSpPr txBox="1"/>
            <p:nvPr/>
          </p:nvSpPr>
          <p:spPr>
            <a:xfrm>
              <a:off x="2843808" y="5301208"/>
              <a:ext cx="2520280" cy="584775"/>
            </a:xfrm>
            <a:prstGeom prst="rect">
              <a:avLst/>
            </a:prstGeom>
            <a:noFill/>
          </p:spPr>
          <p:txBody>
            <a:bodyPr wrap="square" rtlCol="0">
              <a:spAutoFit/>
            </a:bodyPr>
            <a:lstStyle/>
            <a:p>
              <a:pPr algn="ctr"/>
              <a:r>
                <a:rPr lang="en-US" sz="1600" b="1" dirty="0" smtClean="0">
                  <a:ln w="1905"/>
                  <a:solidFill>
                    <a:srgbClr val="C00000"/>
                  </a:solidFill>
                  <a:effectLst>
                    <a:innerShdw blurRad="69850" dist="43180" dir="5400000">
                      <a:srgbClr val="000000">
                        <a:alpha val="65000"/>
                      </a:srgbClr>
                    </a:innerShdw>
                  </a:effectLst>
                </a:rPr>
                <a:t>Operational approval /</a:t>
              </a:r>
              <a:br>
                <a:rPr lang="en-US" sz="1600" b="1" dirty="0" smtClean="0">
                  <a:ln w="1905"/>
                  <a:solidFill>
                    <a:srgbClr val="C00000"/>
                  </a:solidFill>
                  <a:effectLst>
                    <a:innerShdw blurRad="69850" dist="43180" dir="5400000">
                      <a:srgbClr val="000000">
                        <a:alpha val="65000"/>
                      </a:srgbClr>
                    </a:innerShdw>
                  </a:effectLst>
                </a:rPr>
              </a:br>
              <a:r>
                <a:rPr lang="en-US" sz="1600" b="1" dirty="0" smtClean="0">
                  <a:ln w="1905"/>
                  <a:solidFill>
                    <a:srgbClr val="C00000"/>
                  </a:solidFill>
                  <a:effectLst>
                    <a:innerShdw blurRad="69850" dist="43180" dir="5400000">
                      <a:srgbClr val="000000">
                        <a:alpha val="65000"/>
                      </a:srgbClr>
                    </a:innerShdw>
                  </a:effectLst>
                </a:rPr>
                <a:t> certification</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1"/>
          <p:cNvSpPr txBox="1">
            <a:spLocks/>
          </p:cNvSpPr>
          <p:nvPr/>
        </p:nvSpPr>
        <p:spPr bwMode="auto">
          <a:xfrm>
            <a:off x="6019800" y="6629400"/>
            <a:ext cx="3124200" cy="228600"/>
          </a:xfrm>
          <a:prstGeom prst="rect">
            <a:avLst/>
          </a:prstGeom>
          <a:noFill/>
          <a:ln w="9525">
            <a:noFill/>
            <a:miter lim="800000"/>
            <a:headEnd/>
            <a:tailEnd/>
          </a:ln>
        </p:spPr>
        <p:txBody>
          <a:bodyPr rIns="457200" anchor="ctr"/>
          <a:lstStyle/>
          <a:p>
            <a:pPr algn="r"/>
            <a:endParaRPr lang="en-US" sz="1200">
              <a:solidFill>
                <a:schemeClr val="bg1"/>
              </a:solidFill>
              <a:latin typeface="Calibri" pitchFamily="34" charset="0"/>
            </a:endParaRPr>
          </a:p>
        </p:txBody>
      </p:sp>
      <p:sp>
        <p:nvSpPr>
          <p:cNvPr id="14340" name="Title 3"/>
          <p:cNvSpPr>
            <a:spLocks noGrp="1"/>
          </p:cNvSpPr>
          <p:nvPr>
            <p:ph type="title" idx="4294967295"/>
          </p:nvPr>
        </p:nvSpPr>
        <p:spPr>
          <a:xfrm>
            <a:off x="-152400" y="197768"/>
            <a:ext cx="9296400" cy="1143000"/>
          </a:xfrm>
        </p:spPr>
        <p:txBody>
          <a:bodyPr anchor="ctr">
            <a:normAutofit/>
          </a:bodyPr>
          <a:lstStyle/>
          <a:p>
            <a:pPr indent="0" eaLnBrk="1" hangingPunct="1"/>
            <a:r>
              <a:rPr lang="en-US" sz="4000" b="1" dirty="0" smtClean="0">
                <a:solidFill>
                  <a:schemeClr val="tx2"/>
                </a:solidFill>
                <a:latin typeface="Tahoma" pitchFamily="34" charset="0"/>
                <a:cs typeface="Tahoma" pitchFamily="34" charset="0"/>
              </a:rPr>
              <a:t>The </a:t>
            </a:r>
            <a:r>
              <a:rPr sz="4000" b="1" dirty="0" smtClean="0">
                <a:solidFill>
                  <a:schemeClr val="tx2"/>
                </a:solidFill>
                <a:latin typeface="Tahoma" pitchFamily="34" charset="0"/>
                <a:cs typeface="Tahoma" pitchFamily="34" charset="0"/>
              </a:rPr>
              <a:t>Block </a:t>
            </a:r>
            <a:r>
              <a:rPr lang="en-US" sz="4000" b="1" dirty="0" smtClean="0">
                <a:solidFill>
                  <a:schemeClr val="tx2"/>
                </a:solidFill>
                <a:latin typeface="Tahoma" pitchFamily="34" charset="0"/>
                <a:cs typeface="Tahoma" pitchFamily="34" charset="0"/>
              </a:rPr>
              <a:t>Upgrades</a:t>
            </a:r>
            <a:endParaRPr lang="en-GB" sz="4000" b="1" dirty="0" smtClean="0">
              <a:solidFill>
                <a:schemeClr val="tx2"/>
              </a:solidFill>
              <a:latin typeface="Tahoma" pitchFamily="34" charset="0"/>
              <a:cs typeface="Tahoma" pitchFamily="34" charset="0"/>
            </a:endParaRPr>
          </a:p>
        </p:txBody>
      </p:sp>
      <p:sp>
        <p:nvSpPr>
          <p:cNvPr id="94" name="Rounded Rectangle 93"/>
          <p:cNvSpPr/>
          <p:nvPr/>
        </p:nvSpPr>
        <p:spPr>
          <a:xfrm>
            <a:off x="3782917" y="1318666"/>
            <a:ext cx="1676400" cy="4846638"/>
          </a:xfrm>
          <a:prstGeom prst="roundRect">
            <a:avLst/>
          </a:prstGeom>
          <a:solidFill>
            <a:srgbClr val="FFFF00"/>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
        <p:nvSpPr>
          <p:cNvPr id="93" name="Notched Right Arrow 92"/>
          <p:cNvSpPr/>
          <p:nvPr/>
        </p:nvSpPr>
        <p:spPr>
          <a:xfrm>
            <a:off x="1763617" y="2423566"/>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solidFill>
                <a:srgbClr val="FFFFFF"/>
              </a:solidFill>
              <a:cs typeface="Arial" charset="0"/>
            </a:endParaRPr>
          </a:p>
        </p:txBody>
      </p:sp>
      <p:sp>
        <p:nvSpPr>
          <p:cNvPr id="96" name="Notched Right Arrow 95"/>
          <p:cNvSpPr/>
          <p:nvPr/>
        </p:nvSpPr>
        <p:spPr>
          <a:xfrm>
            <a:off x="1763617" y="3261766"/>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solidFill>
                <a:srgbClr val="FFFFFF"/>
              </a:solidFill>
              <a:cs typeface="Arial" charset="0"/>
            </a:endParaRPr>
          </a:p>
        </p:txBody>
      </p:sp>
      <p:sp>
        <p:nvSpPr>
          <p:cNvPr id="97" name="Notched Right Arrow 96"/>
          <p:cNvSpPr/>
          <p:nvPr/>
        </p:nvSpPr>
        <p:spPr>
          <a:xfrm>
            <a:off x="1763617" y="4252366"/>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solidFill>
                <a:srgbClr val="FFFFFF"/>
              </a:solidFill>
              <a:cs typeface="Arial" charset="0"/>
            </a:endParaRPr>
          </a:p>
        </p:txBody>
      </p:sp>
      <p:sp>
        <p:nvSpPr>
          <p:cNvPr id="98" name="Notched Right Arrow 97"/>
          <p:cNvSpPr/>
          <p:nvPr/>
        </p:nvSpPr>
        <p:spPr>
          <a:xfrm>
            <a:off x="1763617" y="5090566"/>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solidFill>
                <a:srgbClr val="FFFFFF"/>
              </a:solidFill>
              <a:cs typeface="Arial" charset="0"/>
            </a:endParaRPr>
          </a:p>
        </p:txBody>
      </p:sp>
      <p:sp>
        <p:nvSpPr>
          <p:cNvPr id="99" name="Rounded Rectangle 98"/>
          <p:cNvSpPr/>
          <p:nvPr/>
        </p:nvSpPr>
        <p:spPr>
          <a:xfrm>
            <a:off x="163417" y="4099966"/>
            <a:ext cx="1676400" cy="838200"/>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a:r>
              <a:rPr lang="en-US" sz="1500" b="1" dirty="0">
                <a:solidFill>
                  <a:srgbClr val="002060"/>
                </a:solidFill>
                <a:cs typeface="Arial" charset="0"/>
              </a:rPr>
              <a:t>Optimum Capacity and Flexible Flights</a:t>
            </a:r>
            <a:endParaRPr lang="en-GB" sz="1500" b="1" dirty="0">
              <a:solidFill>
                <a:srgbClr val="002060"/>
              </a:solidFill>
              <a:cs typeface="Arial" charset="0"/>
            </a:endParaRPr>
          </a:p>
        </p:txBody>
      </p:sp>
      <p:sp>
        <p:nvSpPr>
          <p:cNvPr id="100" name="Rounded Rectangle 99"/>
          <p:cNvSpPr/>
          <p:nvPr/>
        </p:nvSpPr>
        <p:spPr>
          <a:xfrm>
            <a:off x="163417" y="3185566"/>
            <a:ext cx="1676400" cy="838200"/>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a:r>
              <a:rPr lang="en-US" sz="1500" b="1" dirty="0">
                <a:solidFill>
                  <a:srgbClr val="002060"/>
                </a:solidFill>
                <a:cs typeface="Arial" charset="0"/>
              </a:rPr>
              <a:t>Globally Interoperable Systems and Data</a:t>
            </a:r>
            <a:endParaRPr lang="en-GB" sz="1500" b="1" dirty="0">
              <a:solidFill>
                <a:srgbClr val="002060"/>
              </a:solidFill>
              <a:cs typeface="Arial" charset="0"/>
            </a:endParaRPr>
          </a:p>
        </p:txBody>
      </p:sp>
      <p:sp>
        <p:nvSpPr>
          <p:cNvPr id="101" name="Rounded Rectangle 100"/>
          <p:cNvSpPr/>
          <p:nvPr/>
        </p:nvSpPr>
        <p:spPr>
          <a:xfrm>
            <a:off x="163417" y="5014366"/>
            <a:ext cx="1676400" cy="762000"/>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a:r>
              <a:rPr lang="en-US" sz="1500" b="1" dirty="0">
                <a:solidFill>
                  <a:srgbClr val="002060"/>
                </a:solidFill>
                <a:cs typeface="Arial" charset="0"/>
              </a:rPr>
              <a:t>Efficient Flight Path</a:t>
            </a:r>
            <a:endParaRPr lang="en-GB" sz="1500" b="1" dirty="0">
              <a:solidFill>
                <a:srgbClr val="002060"/>
              </a:solidFill>
              <a:cs typeface="Arial" charset="0"/>
            </a:endParaRPr>
          </a:p>
        </p:txBody>
      </p:sp>
      <p:sp>
        <p:nvSpPr>
          <p:cNvPr id="102" name="Rounded Rectangle 101"/>
          <p:cNvSpPr/>
          <p:nvPr/>
        </p:nvSpPr>
        <p:spPr>
          <a:xfrm>
            <a:off x="163417" y="2271166"/>
            <a:ext cx="1676400" cy="838200"/>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a:r>
              <a:rPr lang="en-US" sz="1500" b="1" dirty="0">
                <a:solidFill>
                  <a:srgbClr val="002060"/>
                </a:solidFill>
                <a:cs typeface="Arial" charset="0"/>
              </a:rPr>
              <a:t>Airport Operations</a:t>
            </a:r>
            <a:endParaRPr lang="en-GB" sz="1500" b="1" dirty="0">
              <a:solidFill>
                <a:srgbClr val="002060"/>
              </a:solidFill>
              <a:cs typeface="Arial" charset="0"/>
            </a:endParaRPr>
          </a:p>
        </p:txBody>
      </p:sp>
      <p:sp>
        <p:nvSpPr>
          <p:cNvPr id="103" name="TextBox 102"/>
          <p:cNvSpPr txBox="1"/>
          <p:nvPr/>
        </p:nvSpPr>
        <p:spPr>
          <a:xfrm>
            <a:off x="163417" y="1356766"/>
            <a:ext cx="1676400" cy="78422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a:defRPr/>
            </a:pPr>
            <a:r>
              <a:rPr lang="en-CA" sz="1500" b="1" dirty="0">
                <a:solidFill>
                  <a:srgbClr val="002060"/>
                </a:solidFill>
              </a:rPr>
              <a:t>Performance Improvement Areas</a:t>
            </a:r>
          </a:p>
        </p:txBody>
      </p:sp>
      <p:sp>
        <p:nvSpPr>
          <p:cNvPr id="104" name="Rounded Rectangle 103"/>
          <p:cNvSpPr/>
          <p:nvPr/>
        </p:nvSpPr>
        <p:spPr>
          <a:xfrm>
            <a:off x="2144617" y="1432966"/>
            <a:ext cx="1447800" cy="5334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b="1" dirty="0">
                <a:solidFill>
                  <a:srgbClr val="002060"/>
                </a:solidFill>
                <a:cs typeface="Arial" charset="0"/>
              </a:rPr>
              <a:t>Block 0</a:t>
            </a:r>
          </a:p>
          <a:p>
            <a:pPr algn="ctr"/>
            <a:r>
              <a:rPr lang="en-US" sz="1600" b="1" dirty="0">
                <a:solidFill>
                  <a:srgbClr val="002060"/>
                </a:solidFill>
                <a:cs typeface="Arial" charset="0"/>
              </a:rPr>
              <a:t>(2013) </a:t>
            </a:r>
            <a:endParaRPr lang="en-GB" sz="1600" b="1" dirty="0">
              <a:solidFill>
                <a:srgbClr val="002060"/>
              </a:solidFill>
              <a:cs typeface="Arial" charset="0"/>
            </a:endParaRPr>
          </a:p>
        </p:txBody>
      </p:sp>
      <p:sp>
        <p:nvSpPr>
          <p:cNvPr id="105" name="Rounded Rectangle 104"/>
          <p:cNvSpPr/>
          <p:nvPr/>
        </p:nvSpPr>
        <p:spPr>
          <a:xfrm>
            <a:off x="2144617" y="2194966"/>
            <a:ext cx="1447800" cy="3733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
        <p:nvSpPr>
          <p:cNvPr id="106" name="Rounded Rectangle 105"/>
          <p:cNvSpPr/>
          <p:nvPr/>
        </p:nvSpPr>
        <p:spPr>
          <a:xfrm>
            <a:off x="2220817" y="3208784"/>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07" name="Rounded Rectangle 106"/>
          <p:cNvSpPr/>
          <p:nvPr/>
        </p:nvSpPr>
        <p:spPr>
          <a:xfrm>
            <a:off x="2220817" y="2370584"/>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08" name="Rounded Rectangle 107"/>
          <p:cNvSpPr/>
          <p:nvPr/>
        </p:nvSpPr>
        <p:spPr>
          <a:xfrm>
            <a:off x="2220817" y="4199384"/>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09" name="Rounded Rectangle 108"/>
          <p:cNvSpPr/>
          <p:nvPr/>
        </p:nvSpPr>
        <p:spPr>
          <a:xfrm>
            <a:off x="2220817" y="5037584"/>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10" name="Rounded Rectangle 109"/>
          <p:cNvSpPr/>
          <p:nvPr/>
        </p:nvSpPr>
        <p:spPr>
          <a:xfrm>
            <a:off x="2649442" y="4294634"/>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11" name="Rounded Rectangle 110"/>
          <p:cNvSpPr/>
          <p:nvPr/>
        </p:nvSpPr>
        <p:spPr>
          <a:xfrm>
            <a:off x="2344642" y="4294634"/>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12" name="Rounded Rectangle 111"/>
          <p:cNvSpPr/>
          <p:nvPr/>
        </p:nvSpPr>
        <p:spPr>
          <a:xfrm>
            <a:off x="2649442" y="4608959"/>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13" name="Rounded Rectangle 112"/>
          <p:cNvSpPr/>
          <p:nvPr/>
        </p:nvSpPr>
        <p:spPr>
          <a:xfrm>
            <a:off x="2297017" y="5113784"/>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14" name="Rounded Rectangle 113"/>
          <p:cNvSpPr/>
          <p:nvPr/>
        </p:nvSpPr>
        <p:spPr>
          <a:xfrm>
            <a:off x="2297017" y="5418584"/>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15" name="Rounded Rectangle 114"/>
          <p:cNvSpPr/>
          <p:nvPr/>
        </p:nvSpPr>
        <p:spPr>
          <a:xfrm>
            <a:off x="2601817" y="5113784"/>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16" name="Rounded Rectangle 115"/>
          <p:cNvSpPr/>
          <p:nvPr/>
        </p:nvSpPr>
        <p:spPr>
          <a:xfrm>
            <a:off x="2373217" y="2751584"/>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17" name="Rounded Rectangle 116"/>
          <p:cNvSpPr/>
          <p:nvPr/>
        </p:nvSpPr>
        <p:spPr>
          <a:xfrm>
            <a:off x="2373217" y="2446784"/>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18" name="Rounded Rectangle 117"/>
          <p:cNvSpPr/>
          <p:nvPr/>
        </p:nvSpPr>
        <p:spPr>
          <a:xfrm>
            <a:off x="2344642" y="4599434"/>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19" name="Rounded Rectangle 118"/>
          <p:cNvSpPr/>
          <p:nvPr/>
        </p:nvSpPr>
        <p:spPr>
          <a:xfrm>
            <a:off x="2678017" y="2446784"/>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20" name="Rounded Rectangle 119"/>
          <p:cNvSpPr/>
          <p:nvPr/>
        </p:nvSpPr>
        <p:spPr>
          <a:xfrm>
            <a:off x="2678017" y="2751584"/>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21" name="Rounded Rectangle 120"/>
          <p:cNvSpPr/>
          <p:nvPr/>
        </p:nvSpPr>
        <p:spPr>
          <a:xfrm>
            <a:off x="2982817" y="2446784"/>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22" name="Rounded Rectangle 121"/>
          <p:cNvSpPr/>
          <p:nvPr/>
        </p:nvSpPr>
        <p:spPr>
          <a:xfrm>
            <a:off x="2373217" y="3284984"/>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23" name="Rounded Rectangle 122"/>
          <p:cNvSpPr/>
          <p:nvPr/>
        </p:nvSpPr>
        <p:spPr>
          <a:xfrm>
            <a:off x="2373217" y="3589784"/>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24" name="Rounded Rectangle 123"/>
          <p:cNvSpPr/>
          <p:nvPr/>
        </p:nvSpPr>
        <p:spPr>
          <a:xfrm>
            <a:off x="2678017" y="3284984"/>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grpSp>
        <p:nvGrpSpPr>
          <p:cNvPr id="2" name="Group 6"/>
          <p:cNvGrpSpPr>
            <a:grpSpLocks/>
          </p:cNvGrpSpPr>
          <p:nvPr/>
        </p:nvGrpSpPr>
        <p:grpSpPr bwMode="auto">
          <a:xfrm>
            <a:off x="3897217" y="1432966"/>
            <a:ext cx="1447800" cy="4495800"/>
            <a:chOff x="3886200" y="1600200"/>
            <a:chExt cx="1447800" cy="4495800"/>
          </a:xfrm>
        </p:grpSpPr>
        <p:sp>
          <p:nvSpPr>
            <p:cNvPr id="126" name="Rounded Rectangle 125"/>
            <p:cNvSpPr/>
            <p:nvPr/>
          </p:nvSpPr>
          <p:spPr>
            <a:xfrm>
              <a:off x="3886200" y="1600200"/>
              <a:ext cx="1447800" cy="5334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b="1" dirty="0">
                  <a:solidFill>
                    <a:srgbClr val="002060"/>
                  </a:solidFill>
                  <a:cs typeface="Arial" charset="0"/>
                </a:rPr>
                <a:t>Block 1</a:t>
              </a:r>
            </a:p>
            <a:p>
              <a:pPr algn="ctr"/>
              <a:r>
                <a:rPr lang="en-US" sz="1600" b="1" dirty="0">
                  <a:solidFill>
                    <a:srgbClr val="002060"/>
                  </a:solidFill>
                  <a:cs typeface="Arial" charset="0"/>
                </a:rPr>
                <a:t>(2018)</a:t>
              </a:r>
              <a:r>
                <a:rPr lang="en-US" sz="1400" b="1" dirty="0">
                  <a:solidFill>
                    <a:srgbClr val="002060"/>
                  </a:solidFill>
                  <a:cs typeface="Arial" charset="0"/>
                </a:rPr>
                <a:t> </a:t>
              </a:r>
              <a:endParaRPr lang="en-GB" sz="1400" b="1" dirty="0">
                <a:solidFill>
                  <a:srgbClr val="002060"/>
                </a:solidFill>
                <a:cs typeface="Arial" charset="0"/>
              </a:endParaRPr>
            </a:p>
          </p:txBody>
        </p:sp>
        <p:sp>
          <p:nvSpPr>
            <p:cNvPr id="127" name="Rounded Rectangle 126"/>
            <p:cNvSpPr/>
            <p:nvPr/>
          </p:nvSpPr>
          <p:spPr>
            <a:xfrm>
              <a:off x="3886200" y="2362200"/>
              <a:ext cx="1447800" cy="3733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
          <p:nvSpPr>
            <p:cNvPr id="128" name="Rounded Rectangle 127"/>
            <p:cNvSpPr/>
            <p:nvPr/>
          </p:nvSpPr>
          <p:spPr>
            <a:xfrm>
              <a:off x="3962400" y="33528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29" name="Rounded Rectangle 128"/>
            <p:cNvSpPr/>
            <p:nvPr/>
          </p:nvSpPr>
          <p:spPr>
            <a:xfrm>
              <a:off x="3962400" y="2514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30" name="Rounded Rectangle 129"/>
            <p:cNvSpPr/>
            <p:nvPr/>
          </p:nvSpPr>
          <p:spPr>
            <a:xfrm>
              <a:off x="3962400" y="43434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31" name="Rounded Rectangle 130"/>
            <p:cNvSpPr/>
            <p:nvPr/>
          </p:nvSpPr>
          <p:spPr>
            <a:xfrm>
              <a:off x="3962400" y="5181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32" name="Rounded Rectangle 131"/>
            <p:cNvSpPr/>
            <p:nvPr/>
          </p:nvSpPr>
          <p:spPr>
            <a:xfrm>
              <a:off x="40386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33" name="Rounded Rectangle 132"/>
            <p:cNvSpPr/>
            <p:nvPr/>
          </p:nvSpPr>
          <p:spPr>
            <a:xfrm>
              <a:off x="40386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34" name="Rounded Rectangle 133"/>
            <p:cNvSpPr/>
            <p:nvPr/>
          </p:nvSpPr>
          <p:spPr>
            <a:xfrm>
              <a:off x="4038600" y="34290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35" name="Rounded Rectangle 134"/>
            <p:cNvSpPr/>
            <p:nvPr/>
          </p:nvSpPr>
          <p:spPr>
            <a:xfrm>
              <a:off x="4038600" y="3733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36" name="Rounded Rectangle 135"/>
            <p:cNvSpPr/>
            <p:nvPr/>
          </p:nvSpPr>
          <p:spPr>
            <a:xfrm>
              <a:off x="40386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37" name="Rounded Rectangle 136"/>
            <p:cNvSpPr/>
            <p:nvPr/>
          </p:nvSpPr>
          <p:spPr>
            <a:xfrm>
              <a:off x="4038600" y="47244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38" name="Rounded Rectangle 137"/>
            <p:cNvSpPr/>
            <p:nvPr/>
          </p:nvSpPr>
          <p:spPr>
            <a:xfrm>
              <a:off x="43434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39" name="Rounded Rectangle 138"/>
            <p:cNvSpPr/>
            <p:nvPr/>
          </p:nvSpPr>
          <p:spPr>
            <a:xfrm>
              <a:off x="4343400" y="47244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40" name="Rounded Rectangle 139"/>
            <p:cNvSpPr/>
            <p:nvPr/>
          </p:nvSpPr>
          <p:spPr>
            <a:xfrm>
              <a:off x="40386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41" name="Rounded Rectangle 140"/>
            <p:cNvSpPr/>
            <p:nvPr/>
          </p:nvSpPr>
          <p:spPr>
            <a:xfrm>
              <a:off x="4038600" y="5562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42" name="Rounded Rectangle 141"/>
            <p:cNvSpPr/>
            <p:nvPr/>
          </p:nvSpPr>
          <p:spPr>
            <a:xfrm>
              <a:off x="43434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43" name="Rounded Rectangle 142"/>
            <p:cNvSpPr/>
            <p:nvPr/>
          </p:nvSpPr>
          <p:spPr>
            <a:xfrm>
              <a:off x="43434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44" name="Rounded Rectangle 143"/>
            <p:cNvSpPr/>
            <p:nvPr/>
          </p:nvSpPr>
          <p:spPr>
            <a:xfrm>
              <a:off x="46482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45" name="Rounded Rectangle 144"/>
            <p:cNvSpPr/>
            <p:nvPr/>
          </p:nvSpPr>
          <p:spPr>
            <a:xfrm>
              <a:off x="4343400" y="3733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46" name="Rounded Rectangle 145"/>
            <p:cNvSpPr/>
            <p:nvPr/>
          </p:nvSpPr>
          <p:spPr>
            <a:xfrm>
              <a:off x="4343400" y="34290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grpSp>
      <p:grpSp>
        <p:nvGrpSpPr>
          <p:cNvPr id="3" name="Group 146"/>
          <p:cNvGrpSpPr>
            <a:grpSpLocks/>
          </p:cNvGrpSpPr>
          <p:nvPr/>
        </p:nvGrpSpPr>
        <p:grpSpPr bwMode="auto">
          <a:xfrm>
            <a:off x="5649817" y="1432966"/>
            <a:ext cx="1447800" cy="4495800"/>
            <a:chOff x="5638800" y="1600200"/>
            <a:chExt cx="1447800" cy="4495800"/>
          </a:xfrm>
        </p:grpSpPr>
        <p:sp>
          <p:nvSpPr>
            <p:cNvPr id="148" name="Rounded Rectangle 147"/>
            <p:cNvSpPr/>
            <p:nvPr/>
          </p:nvSpPr>
          <p:spPr>
            <a:xfrm>
              <a:off x="5638800" y="1600200"/>
              <a:ext cx="1447800" cy="5334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b="1" dirty="0">
                  <a:solidFill>
                    <a:srgbClr val="002060"/>
                  </a:solidFill>
                  <a:cs typeface="Arial" charset="0"/>
                </a:rPr>
                <a:t>Block 2</a:t>
              </a:r>
            </a:p>
            <a:p>
              <a:pPr algn="ctr"/>
              <a:r>
                <a:rPr lang="en-US" sz="1600" b="1" dirty="0">
                  <a:solidFill>
                    <a:srgbClr val="002060"/>
                  </a:solidFill>
                  <a:cs typeface="Arial" charset="0"/>
                </a:rPr>
                <a:t>(2023)</a:t>
              </a:r>
              <a:r>
                <a:rPr lang="en-US" sz="1400" b="1" dirty="0">
                  <a:solidFill>
                    <a:srgbClr val="002060"/>
                  </a:solidFill>
                  <a:cs typeface="Arial" charset="0"/>
                </a:rPr>
                <a:t> </a:t>
              </a:r>
              <a:endParaRPr lang="en-GB" sz="1400" b="1" dirty="0">
                <a:solidFill>
                  <a:srgbClr val="002060"/>
                </a:solidFill>
                <a:cs typeface="Arial" charset="0"/>
              </a:endParaRPr>
            </a:p>
          </p:txBody>
        </p:sp>
        <p:sp>
          <p:nvSpPr>
            <p:cNvPr id="149" name="Rounded Rectangle 148"/>
            <p:cNvSpPr/>
            <p:nvPr/>
          </p:nvSpPr>
          <p:spPr>
            <a:xfrm>
              <a:off x="5638800" y="2362200"/>
              <a:ext cx="1447800" cy="3733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
          <p:nvSpPr>
            <p:cNvPr id="150" name="Rounded Rectangle 149"/>
            <p:cNvSpPr/>
            <p:nvPr/>
          </p:nvSpPr>
          <p:spPr>
            <a:xfrm>
              <a:off x="5715000" y="33528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51" name="Rounded Rectangle 150"/>
            <p:cNvSpPr/>
            <p:nvPr/>
          </p:nvSpPr>
          <p:spPr>
            <a:xfrm>
              <a:off x="5715000" y="2514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52" name="Rounded Rectangle 151"/>
            <p:cNvSpPr/>
            <p:nvPr/>
          </p:nvSpPr>
          <p:spPr>
            <a:xfrm>
              <a:off x="5715000" y="43434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53" name="Rounded Rectangle 152"/>
            <p:cNvSpPr/>
            <p:nvPr/>
          </p:nvSpPr>
          <p:spPr>
            <a:xfrm>
              <a:off x="5715000" y="5181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54" name="Rounded Rectangle 153"/>
            <p:cNvSpPr/>
            <p:nvPr/>
          </p:nvSpPr>
          <p:spPr>
            <a:xfrm>
              <a:off x="57912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55" name="Rounded Rectangle 154"/>
            <p:cNvSpPr/>
            <p:nvPr/>
          </p:nvSpPr>
          <p:spPr>
            <a:xfrm>
              <a:off x="57912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56" name="Rounded Rectangle 155"/>
            <p:cNvSpPr/>
            <p:nvPr/>
          </p:nvSpPr>
          <p:spPr>
            <a:xfrm>
              <a:off x="60960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57" name="Rounded Rectangle 156"/>
            <p:cNvSpPr/>
            <p:nvPr/>
          </p:nvSpPr>
          <p:spPr>
            <a:xfrm>
              <a:off x="6086475"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58" name="Rounded Rectangle 157"/>
            <p:cNvSpPr/>
            <p:nvPr/>
          </p:nvSpPr>
          <p:spPr>
            <a:xfrm>
              <a:off x="57912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59" name="Rounded Rectangle 158"/>
            <p:cNvSpPr/>
            <p:nvPr/>
          </p:nvSpPr>
          <p:spPr>
            <a:xfrm>
              <a:off x="5791200" y="47244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60" name="Rounded Rectangle 159"/>
            <p:cNvSpPr/>
            <p:nvPr/>
          </p:nvSpPr>
          <p:spPr>
            <a:xfrm>
              <a:off x="57912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61" name="Rounded Rectangle 160"/>
            <p:cNvSpPr/>
            <p:nvPr/>
          </p:nvSpPr>
          <p:spPr>
            <a:xfrm>
              <a:off x="5791200" y="5562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62" name="Rounded Rectangle 161"/>
            <p:cNvSpPr/>
            <p:nvPr/>
          </p:nvSpPr>
          <p:spPr>
            <a:xfrm>
              <a:off x="5791200" y="3733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63" name="Rounded Rectangle 162"/>
            <p:cNvSpPr/>
            <p:nvPr/>
          </p:nvSpPr>
          <p:spPr>
            <a:xfrm>
              <a:off x="5791200" y="34290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grpSp>
      <p:grpSp>
        <p:nvGrpSpPr>
          <p:cNvPr id="4" name="Group 3"/>
          <p:cNvGrpSpPr>
            <a:grpSpLocks/>
          </p:cNvGrpSpPr>
          <p:nvPr/>
        </p:nvGrpSpPr>
        <p:grpSpPr bwMode="auto">
          <a:xfrm>
            <a:off x="7326217" y="1432966"/>
            <a:ext cx="1447800" cy="4495800"/>
            <a:chOff x="7315200" y="1600200"/>
            <a:chExt cx="1447800" cy="4495800"/>
          </a:xfrm>
        </p:grpSpPr>
        <p:sp>
          <p:nvSpPr>
            <p:cNvPr id="165" name="Rounded Rectangle 164"/>
            <p:cNvSpPr/>
            <p:nvPr/>
          </p:nvSpPr>
          <p:spPr>
            <a:xfrm>
              <a:off x="7315200" y="2362200"/>
              <a:ext cx="1447800" cy="3733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charset="0"/>
              </a:endParaRPr>
            </a:p>
          </p:txBody>
        </p:sp>
        <p:sp>
          <p:nvSpPr>
            <p:cNvPr id="166" name="Rounded Rectangle 165"/>
            <p:cNvSpPr/>
            <p:nvPr/>
          </p:nvSpPr>
          <p:spPr>
            <a:xfrm>
              <a:off x="7391400" y="2514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67" name="Rounded Rectangle 166"/>
            <p:cNvSpPr/>
            <p:nvPr/>
          </p:nvSpPr>
          <p:spPr>
            <a:xfrm>
              <a:off x="74676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68" name="Rounded Rectangle 167"/>
            <p:cNvSpPr/>
            <p:nvPr/>
          </p:nvSpPr>
          <p:spPr>
            <a:xfrm>
              <a:off x="7315200" y="1600200"/>
              <a:ext cx="1447800" cy="5334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b="1">
                  <a:solidFill>
                    <a:srgbClr val="002060"/>
                  </a:solidFill>
                  <a:cs typeface="Arial" charset="0"/>
                </a:rPr>
                <a:t>Block 3</a:t>
              </a:r>
            </a:p>
            <a:p>
              <a:pPr algn="ctr"/>
              <a:r>
                <a:rPr lang="en-US" sz="1600" b="1">
                  <a:solidFill>
                    <a:srgbClr val="002060"/>
                  </a:solidFill>
                  <a:cs typeface="Arial" charset="0"/>
                </a:rPr>
                <a:t>(2028 &amp; &gt;)</a:t>
              </a:r>
              <a:endParaRPr lang="en-GB" sz="1400" b="1">
                <a:solidFill>
                  <a:srgbClr val="002060"/>
                </a:solidFill>
                <a:cs typeface="Arial" charset="0"/>
              </a:endParaRPr>
            </a:p>
          </p:txBody>
        </p:sp>
        <p:sp>
          <p:nvSpPr>
            <p:cNvPr id="169" name="Rounded Rectangle 168"/>
            <p:cNvSpPr/>
            <p:nvPr/>
          </p:nvSpPr>
          <p:spPr>
            <a:xfrm>
              <a:off x="7391400" y="33528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70" name="Rounded Rectangle 169"/>
            <p:cNvSpPr/>
            <p:nvPr/>
          </p:nvSpPr>
          <p:spPr>
            <a:xfrm>
              <a:off x="7391400" y="43434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71" name="Rounded Rectangle 170"/>
            <p:cNvSpPr/>
            <p:nvPr/>
          </p:nvSpPr>
          <p:spPr>
            <a:xfrm>
              <a:off x="7391400" y="5181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72" name="Rounded Rectangle 171"/>
            <p:cNvSpPr/>
            <p:nvPr/>
          </p:nvSpPr>
          <p:spPr>
            <a:xfrm>
              <a:off x="7467600" y="3733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73" name="Rounded Rectangle 172"/>
            <p:cNvSpPr/>
            <p:nvPr/>
          </p:nvSpPr>
          <p:spPr>
            <a:xfrm>
              <a:off x="7467600" y="5562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74" name="Rounded Rectangle 173"/>
            <p:cNvSpPr/>
            <p:nvPr/>
          </p:nvSpPr>
          <p:spPr>
            <a:xfrm>
              <a:off x="74676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75" name="Rounded Rectangle 174"/>
            <p:cNvSpPr/>
            <p:nvPr/>
          </p:nvSpPr>
          <p:spPr>
            <a:xfrm>
              <a:off x="7467600" y="47244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76" name="Rounded Rectangle 175"/>
            <p:cNvSpPr/>
            <p:nvPr/>
          </p:nvSpPr>
          <p:spPr>
            <a:xfrm>
              <a:off x="74676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77" name="Rounded Rectangle 176"/>
            <p:cNvSpPr/>
            <p:nvPr/>
          </p:nvSpPr>
          <p:spPr>
            <a:xfrm>
              <a:off x="7467600" y="34290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grpSp>
      <p:sp>
        <p:nvSpPr>
          <p:cNvPr id="194" name="Rounded Rectangle 193"/>
          <p:cNvSpPr/>
          <p:nvPr/>
        </p:nvSpPr>
        <p:spPr>
          <a:xfrm>
            <a:off x="3259042" y="4304159"/>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95" name="Rounded Rectangle 194"/>
          <p:cNvSpPr/>
          <p:nvPr/>
        </p:nvSpPr>
        <p:spPr>
          <a:xfrm>
            <a:off x="2954242" y="4304159"/>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96" name="Rounded Rectangle 195"/>
          <p:cNvSpPr/>
          <p:nvPr/>
        </p:nvSpPr>
        <p:spPr>
          <a:xfrm>
            <a:off x="2954242" y="4608959"/>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97" name="Rounded Rectangle 196"/>
          <p:cNvSpPr/>
          <p:nvPr/>
        </p:nvSpPr>
        <p:spPr>
          <a:xfrm>
            <a:off x="4360863" y="5096201"/>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
        <p:nvSpPr>
          <p:cNvPr id="198" name="Rounded Rectangle 197"/>
          <p:cNvSpPr/>
          <p:nvPr/>
        </p:nvSpPr>
        <p:spPr>
          <a:xfrm>
            <a:off x="4648200" y="2725843"/>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000" b="1">
              <a:solidFill>
                <a:srgbClr val="435FAA"/>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85800" y="2453939"/>
            <a:ext cx="7848600" cy="1959044"/>
            <a:chOff x="685800" y="1876356"/>
            <a:chExt cx="7848600" cy="1959044"/>
          </a:xfrm>
        </p:grpSpPr>
        <p:sp>
          <p:nvSpPr>
            <p:cNvPr id="19458" name="Rectangle 4"/>
            <p:cNvSpPr>
              <a:spLocks noChangeArrowheads="1"/>
            </p:cNvSpPr>
            <p:nvPr/>
          </p:nvSpPr>
          <p:spPr bwMode="auto">
            <a:xfrm>
              <a:off x="685800" y="1876356"/>
              <a:ext cx="7848600" cy="406400"/>
            </a:xfrm>
            <a:prstGeom prst="rect">
              <a:avLst/>
            </a:prstGeom>
            <a:solidFill>
              <a:srgbClr val="99FF99"/>
            </a:solidFill>
            <a:ln w="9525">
              <a:solidFill>
                <a:schemeClr val="tx1"/>
              </a:solidFill>
              <a:miter lim="800000"/>
              <a:headEnd/>
              <a:tailEnd/>
            </a:ln>
          </p:spPr>
          <p:txBody>
            <a:bodyPr wrap="none" anchor="ctr"/>
            <a:lstStyle/>
            <a:p>
              <a:endParaRPr lang="en-GB">
                <a:latin typeface="Calibri" pitchFamily="34" charset="0"/>
              </a:endParaRPr>
            </a:p>
          </p:txBody>
        </p:sp>
        <p:sp>
          <p:nvSpPr>
            <p:cNvPr id="19459" name="Rectangle 5"/>
            <p:cNvSpPr>
              <a:spLocks noChangeArrowheads="1"/>
            </p:cNvSpPr>
            <p:nvPr/>
          </p:nvSpPr>
          <p:spPr bwMode="auto">
            <a:xfrm>
              <a:off x="685800" y="2391102"/>
              <a:ext cx="7848600" cy="406400"/>
            </a:xfrm>
            <a:prstGeom prst="rect">
              <a:avLst/>
            </a:prstGeom>
            <a:solidFill>
              <a:srgbClr val="FFCC00"/>
            </a:solidFill>
            <a:ln w="9525">
              <a:solidFill>
                <a:schemeClr val="tx1"/>
              </a:solidFill>
              <a:miter lim="800000"/>
              <a:headEnd/>
              <a:tailEnd/>
            </a:ln>
          </p:spPr>
          <p:txBody>
            <a:bodyPr wrap="none" anchor="ctr"/>
            <a:lstStyle/>
            <a:p>
              <a:endParaRPr lang="en-GB">
                <a:latin typeface="Calibri" pitchFamily="34" charset="0"/>
              </a:endParaRPr>
            </a:p>
          </p:txBody>
        </p:sp>
        <p:sp>
          <p:nvSpPr>
            <p:cNvPr id="19460" name="Rectangle 6"/>
            <p:cNvSpPr>
              <a:spLocks noChangeArrowheads="1"/>
            </p:cNvSpPr>
            <p:nvPr/>
          </p:nvSpPr>
          <p:spPr bwMode="auto">
            <a:xfrm>
              <a:off x="685800" y="2895600"/>
              <a:ext cx="7848600" cy="406400"/>
            </a:xfrm>
            <a:prstGeom prst="rect">
              <a:avLst/>
            </a:prstGeom>
            <a:solidFill>
              <a:srgbClr val="FFFF66"/>
            </a:solidFill>
            <a:ln w="9525">
              <a:solidFill>
                <a:schemeClr val="tx1"/>
              </a:solidFill>
              <a:miter lim="800000"/>
              <a:headEnd/>
              <a:tailEnd/>
            </a:ln>
          </p:spPr>
          <p:txBody>
            <a:bodyPr wrap="none" anchor="ctr"/>
            <a:lstStyle/>
            <a:p>
              <a:endParaRPr lang="en-GB">
                <a:latin typeface="Calibri" pitchFamily="34" charset="0"/>
              </a:endParaRPr>
            </a:p>
          </p:txBody>
        </p:sp>
        <p:sp>
          <p:nvSpPr>
            <p:cNvPr id="19461" name="Rectangle 7"/>
            <p:cNvSpPr>
              <a:spLocks noChangeArrowheads="1"/>
            </p:cNvSpPr>
            <p:nvPr/>
          </p:nvSpPr>
          <p:spPr bwMode="auto">
            <a:xfrm>
              <a:off x="685800" y="3429000"/>
              <a:ext cx="7848600" cy="406400"/>
            </a:xfrm>
            <a:prstGeom prst="rect">
              <a:avLst/>
            </a:prstGeom>
            <a:solidFill>
              <a:srgbClr val="66FFFF"/>
            </a:solidFill>
            <a:ln w="9525">
              <a:solidFill>
                <a:schemeClr val="tx1"/>
              </a:solidFill>
              <a:miter lim="800000"/>
              <a:headEnd/>
              <a:tailEnd/>
            </a:ln>
          </p:spPr>
          <p:txBody>
            <a:bodyPr wrap="none" anchor="ctr"/>
            <a:lstStyle/>
            <a:p>
              <a:endParaRPr lang="en-GB">
                <a:latin typeface="Calibri" pitchFamily="34" charset="0"/>
              </a:endParaRPr>
            </a:p>
          </p:txBody>
        </p:sp>
      </p:grpSp>
      <p:sp>
        <p:nvSpPr>
          <p:cNvPr id="19464" name="Rectangle 2"/>
          <p:cNvSpPr>
            <a:spLocks noGrp="1"/>
          </p:cNvSpPr>
          <p:nvPr>
            <p:ph type="title" idx="4294967295"/>
          </p:nvPr>
        </p:nvSpPr>
        <p:spPr>
          <a:xfrm>
            <a:off x="0" y="436309"/>
            <a:ext cx="8785225" cy="671512"/>
          </a:xfrm>
        </p:spPr>
        <p:txBody>
          <a:bodyPr>
            <a:noAutofit/>
          </a:bodyPr>
          <a:lstStyle/>
          <a:p>
            <a:pPr indent="0" eaLnBrk="1" hangingPunct="1"/>
            <a:r>
              <a:rPr lang="en-GB" sz="4000" b="1" dirty="0" smtClean="0">
                <a:solidFill>
                  <a:schemeClr val="tx2"/>
                </a:solidFill>
                <a:latin typeface="Tahoma" pitchFamily="34" charset="0"/>
                <a:cs typeface="Tahoma" pitchFamily="34" charset="0"/>
              </a:rPr>
              <a:t>Block 1 (2018)</a:t>
            </a:r>
          </a:p>
        </p:txBody>
      </p:sp>
      <p:sp>
        <p:nvSpPr>
          <p:cNvPr id="10" name="Rectangle 3"/>
          <p:cNvSpPr txBox="1">
            <a:spLocks/>
          </p:cNvSpPr>
          <p:nvPr/>
        </p:nvSpPr>
        <p:spPr>
          <a:xfrm>
            <a:off x="395536" y="1556792"/>
            <a:ext cx="8640763" cy="4491583"/>
          </a:xfrm>
          <a:prstGeom prst="rect">
            <a:avLst/>
          </a:prstGeom>
        </p:spPr>
        <p:txBody>
          <a:bodyPr>
            <a:norm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95288" indent="-1588" algn="l" eaLnBrk="1" hangingPunct="1">
              <a:spcBef>
                <a:spcPct val="20000"/>
              </a:spcBef>
              <a:buClr>
                <a:srgbClr val="7FD13B"/>
              </a:buClr>
            </a:pPr>
            <a:r>
              <a:rPr lang="en-GB" sz="2800" dirty="0">
                <a:solidFill>
                  <a:schemeClr val="tx2"/>
                </a:solidFill>
                <a:latin typeface="Tahoma" pitchFamily="34" charset="0"/>
                <a:cs typeface="Tahoma" pitchFamily="34" charset="0"/>
              </a:rPr>
              <a:t>4 Main Performance improvement </a:t>
            </a:r>
            <a:r>
              <a:rPr lang="en-GB" sz="2800" dirty="0" smtClean="0">
                <a:solidFill>
                  <a:schemeClr val="tx2"/>
                </a:solidFill>
                <a:latin typeface="Tahoma" pitchFamily="34" charset="0"/>
                <a:cs typeface="Tahoma" pitchFamily="34" charset="0"/>
              </a:rPr>
              <a:t>areas:</a:t>
            </a:r>
          </a:p>
          <a:p>
            <a:pPr marL="395288" indent="-1588" algn="l" eaLnBrk="1" hangingPunct="1">
              <a:spcBef>
                <a:spcPct val="20000"/>
              </a:spcBef>
              <a:buClr>
                <a:srgbClr val="7FD13B"/>
              </a:buClr>
            </a:pPr>
            <a:endParaRPr lang="en-GB" dirty="0">
              <a:solidFill>
                <a:schemeClr val="tx2"/>
              </a:solidFill>
              <a:latin typeface="Tahoma" pitchFamily="34" charset="0"/>
              <a:cs typeface="Tahoma" pitchFamily="34" charset="0"/>
            </a:endParaRPr>
          </a:p>
          <a:p>
            <a:pPr marL="395288" lvl="1" indent="-1588" algn="l" eaLnBrk="1" hangingPunct="1">
              <a:spcBef>
                <a:spcPct val="20000"/>
              </a:spcBef>
              <a:buClr>
                <a:srgbClr val="7FD13B"/>
              </a:buClr>
            </a:pPr>
            <a:r>
              <a:rPr lang="en-GB" sz="2800" dirty="0">
                <a:latin typeface="Calibri" pitchFamily="34" charset="0"/>
              </a:rPr>
              <a:t>Greener Airports  (6 modules)</a:t>
            </a:r>
          </a:p>
          <a:p>
            <a:pPr marL="395288" lvl="1" indent="-1588" algn="l" eaLnBrk="1" hangingPunct="1">
              <a:spcBef>
                <a:spcPct val="20000"/>
              </a:spcBef>
              <a:buClr>
                <a:srgbClr val="7FD13B"/>
              </a:buClr>
            </a:pPr>
            <a:r>
              <a:rPr lang="en-GB" sz="2800" dirty="0">
                <a:latin typeface="Calibri" pitchFamily="34" charset="0"/>
              </a:rPr>
              <a:t>Globally interoperable systems &amp; data (3 modules)</a:t>
            </a:r>
          </a:p>
          <a:p>
            <a:pPr marL="395288" lvl="1" indent="-1588" algn="l" eaLnBrk="1" hangingPunct="1">
              <a:spcBef>
                <a:spcPct val="20000"/>
              </a:spcBef>
              <a:buClr>
                <a:srgbClr val="7FD13B"/>
              </a:buClr>
            </a:pPr>
            <a:r>
              <a:rPr lang="en-GB" sz="2800" dirty="0">
                <a:latin typeface="Calibri" pitchFamily="34" charset="0"/>
              </a:rPr>
              <a:t>Optimum capacity &amp; flexible flights (5 modules)</a:t>
            </a:r>
          </a:p>
          <a:p>
            <a:pPr marL="395288" lvl="1" indent="-1588" algn="l" eaLnBrk="1" hangingPunct="1">
              <a:spcBef>
                <a:spcPct val="20000"/>
              </a:spcBef>
              <a:buClr>
                <a:srgbClr val="7FD13B"/>
              </a:buClr>
            </a:pPr>
            <a:r>
              <a:rPr lang="en-GB" sz="2800" dirty="0">
                <a:latin typeface="Calibri" pitchFamily="34" charset="0"/>
              </a:rPr>
              <a:t>Efficient flight path (3 modules)</a:t>
            </a:r>
          </a:p>
          <a:p>
            <a:pPr marL="395288" lvl="1" indent="-1588" algn="l" eaLnBrk="1" hangingPunct="1">
              <a:spcBef>
                <a:spcPct val="20000"/>
              </a:spcBef>
              <a:buClr>
                <a:srgbClr val="7FD13B"/>
              </a:buClr>
            </a:pPr>
            <a:endParaRPr lang="en-GB" sz="2800" dirty="0">
              <a:latin typeface="Calibri" pitchFamily="34" charset="0"/>
            </a:endParaRPr>
          </a:p>
        </p:txBody>
      </p:sp>
      <p:sp>
        <p:nvSpPr>
          <p:cNvPr id="11" name="TextBox 10"/>
          <p:cNvSpPr txBox="1"/>
          <p:nvPr/>
        </p:nvSpPr>
        <p:spPr>
          <a:xfrm>
            <a:off x="644611" y="4853446"/>
            <a:ext cx="7920880" cy="954107"/>
          </a:xfrm>
          <a:prstGeom prst="rect">
            <a:avLst/>
          </a:prstGeom>
          <a:noFill/>
          <a:ln w="28575">
            <a:solidFill>
              <a:srgbClr val="FF0000"/>
            </a:solidFill>
          </a:ln>
        </p:spPr>
        <p:txBody>
          <a:bodyPr wrap="square" rtlCol="0">
            <a:spAutoFit/>
          </a:bodyPr>
          <a:lstStyle/>
          <a:p>
            <a:pPr marL="0" lvl="1" algn="ctr"/>
            <a:r>
              <a:rPr lang="en-GB" sz="2800" dirty="0" smtClean="0">
                <a:solidFill>
                  <a:schemeClr val="tx2"/>
                </a:solidFill>
                <a:latin typeface="Tahoma" pitchFamily="34" charset="0"/>
                <a:cs typeface="Tahoma" pitchFamily="34" charset="0"/>
              </a:rPr>
              <a:t>Block 1 will serve as the enabler and foundation for the envisioned future aviation systems</a:t>
            </a:r>
            <a:endParaRPr lang="en-GB" sz="2000" dirty="0"/>
          </a:p>
        </p:txBody>
      </p:sp>
    </p:spTree>
    <p:extLst>
      <p:ext uri="{BB962C8B-B14F-4D97-AF65-F5344CB8AC3E}">
        <p14:creationId xmlns:p14="http://schemas.microsoft.com/office/powerpoint/2010/main" xmlns="" val="348532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4"/>
          <p:cNvGrpSpPr/>
          <p:nvPr/>
        </p:nvGrpSpPr>
        <p:grpSpPr>
          <a:xfrm>
            <a:off x="2781210" y="1953705"/>
            <a:ext cx="3575224" cy="4180067"/>
            <a:chOff x="1940727" y="37589"/>
            <a:chExt cx="5262544" cy="6074265"/>
          </a:xfrm>
        </p:grpSpPr>
        <p:sp>
          <p:nvSpPr>
            <p:cNvPr id="46" name="Oval 45"/>
            <p:cNvSpPr/>
            <p:nvPr/>
          </p:nvSpPr>
          <p:spPr>
            <a:xfrm>
              <a:off x="2139952" y="244332"/>
              <a:ext cx="4849058" cy="1684014"/>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47" name="Down Arrow 46"/>
            <p:cNvSpPr/>
            <p:nvPr/>
          </p:nvSpPr>
          <p:spPr>
            <a:xfrm>
              <a:off x="4102130" y="4367911"/>
              <a:ext cx="939740" cy="601433"/>
            </a:xfrm>
            <a:prstGeom prst="downArrow">
              <a:avLst/>
            </a:prstGeom>
            <a:solidFill>
              <a:srgbClr val="C00000"/>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48" name="Freeform 47"/>
            <p:cNvSpPr/>
            <p:nvPr/>
          </p:nvSpPr>
          <p:spPr>
            <a:xfrm>
              <a:off x="2314471" y="4984166"/>
              <a:ext cx="4510752" cy="1127688"/>
            </a:xfrm>
            <a:custGeom>
              <a:avLst/>
              <a:gdLst>
                <a:gd name="connsiteX0" fmla="*/ 0 w 4510752"/>
                <a:gd name="connsiteY0" fmla="*/ 0 h 1127688"/>
                <a:gd name="connsiteX1" fmla="*/ 4510752 w 4510752"/>
                <a:gd name="connsiteY1" fmla="*/ 0 h 1127688"/>
                <a:gd name="connsiteX2" fmla="*/ 4510752 w 4510752"/>
                <a:gd name="connsiteY2" fmla="*/ 1127688 h 1127688"/>
                <a:gd name="connsiteX3" fmla="*/ 0 w 4510752"/>
                <a:gd name="connsiteY3" fmla="*/ 1127688 h 1127688"/>
                <a:gd name="connsiteX4" fmla="*/ 0 w 4510752"/>
                <a:gd name="connsiteY4" fmla="*/ 0 h 112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0752" h="1127688">
                  <a:moveTo>
                    <a:pt x="0" y="0"/>
                  </a:moveTo>
                  <a:lnTo>
                    <a:pt x="4510752" y="0"/>
                  </a:lnTo>
                  <a:lnTo>
                    <a:pt x="4510752" y="1127688"/>
                  </a:lnTo>
                  <a:lnTo>
                    <a:pt x="0" y="11276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CA" sz="4000" kern="1200" dirty="0" smtClean="0">
                  <a:solidFill>
                    <a:schemeClr val="bg1">
                      <a:lumMod val="50000"/>
                    </a:schemeClr>
                  </a:solidFill>
                </a:rPr>
                <a:t>Module</a:t>
              </a:r>
              <a:endParaRPr lang="en-CA" sz="4000" kern="1200" dirty="0">
                <a:solidFill>
                  <a:schemeClr val="bg1">
                    <a:lumMod val="50000"/>
                  </a:schemeClr>
                </a:solidFill>
              </a:endParaRPr>
            </a:p>
          </p:txBody>
        </p:sp>
        <p:sp>
          <p:nvSpPr>
            <p:cNvPr id="49" name="Shape 48"/>
            <p:cNvSpPr/>
            <p:nvPr/>
          </p:nvSpPr>
          <p:spPr>
            <a:xfrm>
              <a:off x="1940727" y="37589"/>
              <a:ext cx="5262544" cy="4210035"/>
            </a:xfrm>
            <a:prstGeom prst="funnel">
              <a:avLst/>
            </a:prstGeom>
          </p:spPr>
          <p:style>
            <a:lnRef idx="0">
              <a:schemeClr val="accent5"/>
            </a:lnRef>
            <a:fillRef idx="3">
              <a:schemeClr val="accent5"/>
            </a:fillRef>
            <a:effectRef idx="3">
              <a:schemeClr val="accent5"/>
            </a:effectRef>
            <a:fontRef idx="minor">
              <a:schemeClr val="lt1"/>
            </a:fontRef>
          </p:style>
        </p:sp>
      </p:grpSp>
      <p:grpSp>
        <p:nvGrpSpPr>
          <p:cNvPr id="30" name="Group 29"/>
          <p:cNvGrpSpPr/>
          <p:nvPr/>
        </p:nvGrpSpPr>
        <p:grpSpPr>
          <a:xfrm>
            <a:off x="6608223" y="81692"/>
            <a:ext cx="1143000" cy="1143000"/>
            <a:chOff x="6641274" y="25445"/>
            <a:chExt cx="1143000" cy="1143000"/>
          </a:xfrm>
        </p:grpSpPr>
        <p:sp>
          <p:nvSpPr>
            <p:cNvPr id="6" name="Oval 5"/>
            <p:cNvSpPr/>
            <p:nvPr/>
          </p:nvSpPr>
          <p:spPr>
            <a:xfrm>
              <a:off x="6641274" y="25445"/>
              <a:ext cx="1143000" cy="1143000"/>
            </a:xfrm>
            <a:prstGeom prst="ellipse">
              <a:avLst/>
            </a:prstGeom>
            <a:solidFill>
              <a:srgbClr val="626464"/>
            </a:solidFill>
          </p:spPr>
          <p:style>
            <a:lnRef idx="3">
              <a:schemeClr val="lt1"/>
            </a:lnRef>
            <a:fillRef idx="1">
              <a:schemeClr val="accent6"/>
            </a:fillRef>
            <a:effectRef idx="1">
              <a:schemeClr val="accent6"/>
            </a:effectRef>
            <a:fontRef idx="minor">
              <a:schemeClr val="lt1"/>
            </a:fontRef>
          </p:style>
        </p:sp>
        <p:sp>
          <p:nvSpPr>
            <p:cNvPr id="7" name="Oval 4"/>
            <p:cNvSpPr/>
            <p:nvPr/>
          </p:nvSpPr>
          <p:spPr>
            <a:xfrm>
              <a:off x="6808662" y="192833"/>
              <a:ext cx="808224" cy="80822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t>Regulatory</a:t>
              </a:r>
            </a:p>
            <a:p>
              <a:pPr lvl="0" algn="ctr" defTabSz="533400">
                <a:lnSpc>
                  <a:spcPct val="90000"/>
                </a:lnSpc>
                <a:spcBef>
                  <a:spcPct val="0"/>
                </a:spcBef>
                <a:spcAft>
                  <a:spcPct val="35000"/>
                </a:spcAft>
              </a:pPr>
              <a:r>
                <a:rPr lang="en-CA" sz="1200" dirty="0" smtClean="0"/>
                <a:t>approvals</a:t>
              </a:r>
              <a:endParaRPr lang="en-CA" sz="1200" kern="1200" dirty="0"/>
            </a:p>
          </p:txBody>
        </p:sp>
      </p:grpSp>
      <p:grpSp>
        <p:nvGrpSpPr>
          <p:cNvPr id="31" name="Group 30"/>
          <p:cNvGrpSpPr/>
          <p:nvPr/>
        </p:nvGrpSpPr>
        <p:grpSpPr>
          <a:xfrm>
            <a:off x="7906272" y="81692"/>
            <a:ext cx="1143000" cy="1143000"/>
            <a:chOff x="7895255" y="0"/>
            <a:chExt cx="1143000" cy="1143000"/>
          </a:xfrm>
        </p:grpSpPr>
        <p:sp>
          <p:nvSpPr>
            <p:cNvPr id="12" name="Oval 11"/>
            <p:cNvSpPr/>
            <p:nvPr/>
          </p:nvSpPr>
          <p:spPr>
            <a:xfrm>
              <a:off x="7895255" y="0"/>
              <a:ext cx="1143000" cy="1143000"/>
            </a:xfrm>
            <a:prstGeom prst="ellipse">
              <a:avLst/>
            </a:prstGeom>
            <a:solidFill>
              <a:srgbClr val="FFFF00"/>
            </a:solidFill>
          </p:spPr>
          <p:style>
            <a:lnRef idx="3">
              <a:schemeClr val="lt1"/>
            </a:lnRef>
            <a:fillRef idx="1">
              <a:schemeClr val="accent6"/>
            </a:fillRef>
            <a:effectRef idx="1">
              <a:schemeClr val="accent6"/>
            </a:effectRef>
            <a:fontRef idx="minor">
              <a:schemeClr val="lt1"/>
            </a:fontRef>
          </p:style>
        </p:sp>
        <p:sp>
          <p:nvSpPr>
            <p:cNvPr id="13" name="Oval 4"/>
            <p:cNvSpPr/>
            <p:nvPr/>
          </p:nvSpPr>
          <p:spPr>
            <a:xfrm>
              <a:off x="8062643" y="167949"/>
              <a:ext cx="808224" cy="808224"/>
            </a:xfrm>
            <a:prstGeom prst="rect">
              <a:avLst/>
            </a:prstGeom>
            <a:solidFill>
              <a:srgbClr val="FFFF00"/>
            </a:solid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solidFill>
                    <a:srgbClr val="3366FF"/>
                  </a:solidFill>
                </a:rPr>
                <a:t>Operational</a:t>
              </a:r>
            </a:p>
            <a:p>
              <a:pPr lvl="0" algn="ctr" defTabSz="533400">
                <a:lnSpc>
                  <a:spcPct val="90000"/>
                </a:lnSpc>
                <a:spcBef>
                  <a:spcPct val="0"/>
                </a:spcBef>
                <a:spcAft>
                  <a:spcPct val="35000"/>
                </a:spcAft>
              </a:pPr>
              <a:r>
                <a:rPr lang="en-CA" sz="1200" dirty="0" smtClean="0">
                  <a:solidFill>
                    <a:srgbClr val="3366FF"/>
                  </a:solidFill>
                </a:rPr>
                <a:t>Trial</a:t>
              </a:r>
              <a:endParaRPr lang="en-CA" sz="1200" kern="1200" dirty="0">
                <a:solidFill>
                  <a:srgbClr val="3366FF"/>
                </a:solidFill>
              </a:endParaRPr>
            </a:p>
          </p:txBody>
        </p:sp>
      </p:grpSp>
      <p:grpSp>
        <p:nvGrpSpPr>
          <p:cNvPr id="32" name="Group 31"/>
          <p:cNvGrpSpPr/>
          <p:nvPr/>
        </p:nvGrpSpPr>
        <p:grpSpPr>
          <a:xfrm>
            <a:off x="5294613" y="104764"/>
            <a:ext cx="1143000" cy="1096856"/>
            <a:chOff x="5360715" y="75119"/>
            <a:chExt cx="1143000" cy="1096856"/>
          </a:xfrm>
        </p:grpSpPr>
        <p:sp>
          <p:nvSpPr>
            <p:cNvPr id="16" name="Oval 15"/>
            <p:cNvSpPr/>
            <p:nvPr/>
          </p:nvSpPr>
          <p:spPr>
            <a:xfrm>
              <a:off x="5360715" y="75119"/>
              <a:ext cx="1143000" cy="1096856"/>
            </a:xfrm>
            <a:prstGeom prst="ellipse">
              <a:avLst/>
            </a:prstGeom>
            <a:solidFill>
              <a:srgbClr val="92D050"/>
            </a:solidFill>
          </p:spPr>
          <p:style>
            <a:lnRef idx="3">
              <a:schemeClr val="lt1"/>
            </a:lnRef>
            <a:fillRef idx="1">
              <a:schemeClr val="accent6"/>
            </a:fillRef>
            <a:effectRef idx="1">
              <a:schemeClr val="accent6"/>
            </a:effectRef>
            <a:fontRef idx="minor">
              <a:schemeClr val="lt1"/>
            </a:fontRef>
          </p:style>
          <p:txBody>
            <a:bodyPr/>
            <a:lstStyle/>
            <a:p>
              <a:endParaRPr lang="en-CA" sz="1400" dirty="0" smtClean="0"/>
            </a:p>
          </p:txBody>
        </p:sp>
        <p:sp>
          <p:nvSpPr>
            <p:cNvPr id="19" name="Oval 4"/>
            <p:cNvSpPr/>
            <p:nvPr/>
          </p:nvSpPr>
          <p:spPr>
            <a:xfrm>
              <a:off x="5528103" y="217619"/>
              <a:ext cx="808224" cy="808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t>Business</a:t>
              </a:r>
            </a:p>
            <a:p>
              <a:pPr lvl="0" algn="ctr" defTabSz="533400">
                <a:lnSpc>
                  <a:spcPct val="90000"/>
                </a:lnSpc>
                <a:spcBef>
                  <a:spcPct val="0"/>
                </a:spcBef>
                <a:spcAft>
                  <a:spcPct val="35000"/>
                </a:spcAft>
              </a:pPr>
              <a:r>
                <a:rPr lang="en-CA" sz="1200" dirty="0" smtClean="0"/>
                <a:t>case</a:t>
              </a:r>
              <a:endParaRPr lang="en-CA" sz="1200" kern="1200" dirty="0"/>
            </a:p>
          </p:txBody>
        </p:sp>
      </p:grpSp>
      <p:grpSp>
        <p:nvGrpSpPr>
          <p:cNvPr id="34" name="Group 33"/>
          <p:cNvGrpSpPr/>
          <p:nvPr/>
        </p:nvGrpSpPr>
        <p:grpSpPr>
          <a:xfrm>
            <a:off x="2695163" y="81692"/>
            <a:ext cx="1143000" cy="1143000"/>
            <a:chOff x="2573976" y="73375"/>
            <a:chExt cx="1143000" cy="1143000"/>
          </a:xfrm>
        </p:grpSpPr>
        <p:sp>
          <p:nvSpPr>
            <p:cNvPr id="23" name="Oval 22"/>
            <p:cNvSpPr/>
            <p:nvPr/>
          </p:nvSpPr>
          <p:spPr>
            <a:xfrm>
              <a:off x="2573976" y="73375"/>
              <a:ext cx="1143000" cy="1143000"/>
            </a:xfrm>
            <a:prstGeom prst="ellipse">
              <a:avLst/>
            </a:prstGeom>
            <a:solidFill>
              <a:srgbClr val="C00000"/>
            </a:solidFill>
          </p:spPr>
          <p:style>
            <a:lnRef idx="3">
              <a:schemeClr val="lt1"/>
            </a:lnRef>
            <a:fillRef idx="1">
              <a:schemeClr val="accent6"/>
            </a:fillRef>
            <a:effectRef idx="1">
              <a:schemeClr val="accent6"/>
            </a:effectRef>
            <a:fontRef idx="minor">
              <a:schemeClr val="lt1"/>
            </a:fontRef>
          </p:style>
          <p:txBody>
            <a:bodyPr/>
            <a:lstStyle/>
            <a:p>
              <a:endParaRPr lang="en-CA" sz="1400" dirty="0" smtClean="0"/>
            </a:p>
          </p:txBody>
        </p:sp>
        <p:sp>
          <p:nvSpPr>
            <p:cNvPr id="26" name="Oval 4"/>
            <p:cNvSpPr/>
            <p:nvPr/>
          </p:nvSpPr>
          <p:spPr>
            <a:xfrm>
              <a:off x="2776989" y="215152"/>
              <a:ext cx="808224" cy="80822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solidFill>
                    <a:srgbClr val="FFFF00"/>
                  </a:solidFill>
                </a:rPr>
                <a:t>Technology</a:t>
              </a:r>
              <a:endParaRPr lang="en-CA" sz="1200" kern="1200" dirty="0">
                <a:solidFill>
                  <a:srgbClr val="FFFF00"/>
                </a:solidFill>
              </a:endParaRPr>
            </a:p>
          </p:txBody>
        </p:sp>
      </p:grpSp>
      <p:grpSp>
        <p:nvGrpSpPr>
          <p:cNvPr id="8" name="Group 34"/>
          <p:cNvGrpSpPr/>
          <p:nvPr/>
        </p:nvGrpSpPr>
        <p:grpSpPr>
          <a:xfrm>
            <a:off x="1393006" y="81692"/>
            <a:ext cx="1143000" cy="1143000"/>
            <a:chOff x="2646496" y="1484803"/>
            <a:chExt cx="1143000" cy="1143000"/>
          </a:xfrm>
          <a:solidFill>
            <a:srgbClr val="FFFF00"/>
          </a:solidFill>
        </p:grpSpPr>
        <p:sp>
          <p:nvSpPr>
            <p:cNvPr id="36" name="Oval 35"/>
            <p:cNvSpPr/>
            <p:nvPr/>
          </p:nvSpPr>
          <p:spPr>
            <a:xfrm>
              <a:off x="2646496" y="1484803"/>
              <a:ext cx="1143000" cy="1143000"/>
            </a:xfrm>
            <a:prstGeom prst="ellipse">
              <a:avLst/>
            </a:prstGeom>
            <a:solidFill>
              <a:srgbClr val="3366FF"/>
            </a:solidFill>
          </p:spPr>
          <p:style>
            <a:lnRef idx="3">
              <a:schemeClr val="lt1"/>
            </a:lnRef>
            <a:fillRef idx="1">
              <a:schemeClr val="accent6"/>
            </a:fillRef>
            <a:effectRef idx="1">
              <a:schemeClr val="accent6"/>
            </a:effectRef>
            <a:fontRef idx="minor">
              <a:schemeClr val="lt1"/>
            </a:fontRef>
          </p:style>
        </p:sp>
        <p:sp>
          <p:nvSpPr>
            <p:cNvPr id="37" name="Oval 4"/>
            <p:cNvSpPr/>
            <p:nvPr/>
          </p:nvSpPr>
          <p:spPr>
            <a:xfrm>
              <a:off x="2822643" y="1629542"/>
              <a:ext cx="808224" cy="80822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solidFill>
                    <a:srgbClr val="FFFF00"/>
                  </a:solidFill>
                </a:rPr>
                <a:t>Procedures</a:t>
              </a:r>
              <a:endParaRPr lang="en-CA" sz="1200" kern="1200" dirty="0">
                <a:solidFill>
                  <a:srgbClr val="FFFF00"/>
                </a:solidFill>
              </a:endParaRPr>
            </a:p>
          </p:txBody>
        </p:sp>
      </p:grpSp>
      <p:grpSp>
        <p:nvGrpSpPr>
          <p:cNvPr id="9" name="Group 38"/>
          <p:cNvGrpSpPr/>
          <p:nvPr/>
        </p:nvGrpSpPr>
        <p:grpSpPr>
          <a:xfrm>
            <a:off x="3991581" y="81692"/>
            <a:ext cx="1143000" cy="1143000"/>
            <a:chOff x="2646496" y="1484803"/>
            <a:chExt cx="1143000" cy="1143000"/>
          </a:xfrm>
          <a:solidFill>
            <a:srgbClr val="FF00FF"/>
          </a:solidFill>
        </p:grpSpPr>
        <p:sp>
          <p:nvSpPr>
            <p:cNvPr id="40" name="Oval 39"/>
            <p:cNvSpPr/>
            <p:nvPr/>
          </p:nvSpPr>
          <p:spPr>
            <a:xfrm>
              <a:off x="2646496" y="1484803"/>
              <a:ext cx="1143000" cy="1143000"/>
            </a:xfrm>
            <a:prstGeom prst="ellipse">
              <a:avLst/>
            </a:prstGeom>
            <a:grpFill/>
          </p:spPr>
          <p:style>
            <a:lnRef idx="3">
              <a:schemeClr val="lt1"/>
            </a:lnRef>
            <a:fillRef idx="1">
              <a:schemeClr val="accent6"/>
            </a:fillRef>
            <a:effectRef idx="1">
              <a:schemeClr val="accent6"/>
            </a:effectRef>
            <a:fontRef idx="minor">
              <a:schemeClr val="lt1"/>
            </a:fontRef>
          </p:style>
        </p:sp>
        <p:sp>
          <p:nvSpPr>
            <p:cNvPr id="41" name="Oval 4"/>
            <p:cNvSpPr/>
            <p:nvPr/>
          </p:nvSpPr>
          <p:spPr>
            <a:xfrm>
              <a:off x="2846393" y="1700792"/>
              <a:ext cx="808224" cy="80822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solidFill>
                    <a:srgbClr val="FFFF00"/>
                  </a:solidFill>
                </a:rPr>
                <a:t>Transition</a:t>
              </a:r>
            </a:p>
            <a:p>
              <a:pPr lvl="0" algn="ctr" defTabSz="533400">
                <a:lnSpc>
                  <a:spcPct val="90000"/>
                </a:lnSpc>
                <a:spcBef>
                  <a:spcPct val="0"/>
                </a:spcBef>
                <a:spcAft>
                  <a:spcPct val="35000"/>
                </a:spcAft>
              </a:pPr>
              <a:r>
                <a:rPr lang="en-CA" sz="1200" dirty="0" smtClean="0">
                  <a:solidFill>
                    <a:srgbClr val="FFFF00"/>
                  </a:solidFill>
                </a:rPr>
                <a:t>Strategy</a:t>
              </a:r>
              <a:endParaRPr lang="en-CA" sz="1200" kern="1200" dirty="0">
                <a:solidFill>
                  <a:srgbClr val="FFFF00"/>
                </a:solidFill>
              </a:endParaRPr>
            </a:p>
          </p:txBody>
        </p:sp>
      </p:grpSp>
      <p:grpSp>
        <p:nvGrpSpPr>
          <p:cNvPr id="29" name="Group 28"/>
          <p:cNvGrpSpPr/>
          <p:nvPr/>
        </p:nvGrpSpPr>
        <p:grpSpPr>
          <a:xfrm>
            <a:off x="82889" y="81692"/>
            <a:ext cx="1143000" cy="1143000"/>
            <a:chOff x="60855" y="75119"/>
            <a:chExt cx="1143000" cy="1143000"/>
          </a:xfrm>
        </p:grpSpPr>
        <p:sp>
          <p:nvSpPr>
            <p:cNvPr id="43" name="Oval 42"/>
            <p:cNvSpPr/>
            <p:nvPr/>
          </p:nvSpPr>
          <p:spPr>
            <a:xfrm>
              <a:off x="60855" y="75119"/>
              <a:ext cx="1143000" cy="1143000"/>
            </a:xfrm>
            <a:prstGeom prst="ellipse">
              <a:avLst/>
            </a:prstGeom>
            <a:solidFill>
              <a:srgbClr val="00B0F0"/>
            </a:solidFill>
          </p:spPr>
          <p:style>
            <a:lnRef idx="3">
              <a:schemeClr val="lt1"/>
            </a:lnRef>
            <a:fillRef idx="1">
              <a:schemeClr val="accent6"/>
            </a:fillRef>
            <a:effectRef idx="1">
              <a:schemeClr val="accent6"/>
            </a:effectRef>
            <a:fontRef idx="minor">
              <a:schemeClr val="lt1"/>
            </a:fontRef>
          </p:style>
        </p:sp>
        <p:sp>
          <p:nvSpPr>
            <p:cNvPr id="44" name="Oval 4"/>
            <p:cNvSpPr/>
            <p:nvPr/>
          </p:nvSpPr>
          <p:spPr>
            <a:xfrm>
              <a:off x="225127" y="219858"/>
              <a:ext cx="808224" cy="80822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dirty="0" smtClean="0">
                  <a:solidFill>
                    <a:srgbClr val="FFFF00"/>
                  </a:solidFill>
                </a:rPr>
                <a:t>Approval</a:t>
              </a:r>
            </a:p>
            <a:p>
              <a:pPr lvl="0" algn="ctr" defTabSz="533400">
                <a:lnSpc>
                  <a:spcPct val="90000"/>
                </a:lnSpc>
                <a:spcBef>
                  <a:spcPct val="0"/>
                </a:spcBef>
                <a:spcAft>
                  <a:spcPct val="35000"/>
                </a:spcAft>
              </a:pPr>
              <a:r>
                <a:rPr lang="en-CA" sz="1200" kern="1200" dirty="0" smtClean="0">
                  <a:solidFill>
                    <a:srgbClr val="FFFF00"/>
                  </a:solidFill>
                </a:rPr>
                <a:t>Plan</a:t>
              </a:r>
              <a:endParaRPr lang="en-CA" sz="1200" kern="1200" dirty="0">
                <a:solidFill>
                  <a:srgbClr val="FFFF00"/>
                </a:solidFill>
              </a:endParaRPr>
            </a:p>
          </p:txBody>
        </p:sp>
      </p:grpSp>
      <p:grpSp>
        <p:nvGrpSpPr>
          <p:cNvPr id="33" name="Group 32"/>
          <p:cNvGrpSpPr/>
          <p:nvPr/>
        </p:nvGrpSpPr>
        <p:grpSpPr>
          <a:xfrm>
            <a:off x="3833129" y="-1631742"/>
            <a:ext cx="1427419" cy="1358108"/>
            <a:chOff x="3576629" y="-1631742"/>
            <a:chExt cx="1427419" cy="1358108"/>
          </a:xfrm>
        </p:grpSpPr>
        <p:sp>
          <p:nvSpPr>
            <p:cNvPr id="25" name="Oval 24"/>
            <p:cNvSpPr/>
            <p:nvPr/>
          </p:nvSpPr>
          <p:spPr>
            <a:xfrm>
              <a:off x="3576629" y="-1631742"/>
              <a:ext cx="1427419" cy="1358108"/>
            </a:xfrm>
            <a:prstGeom prst="ellipse">
              <a:avLst/>
            </a:prstGeom>
            <a:solidFill>
              <a:srgbClr val="7030A0"/>
            </a:solidFill>
          </p:spPr>
          <p:style>
            <a:lnRef idx="3">
              <a:schemeClr val="lt1"/>
            </a:lnRef>
            <a:fillRef idx="1">
              <a:schemeClr val="accent6"/>
            </a:fillRef>
            <a:effectRef idx="1">
              <a:schemeClr val="accent6"/>
            </a:effectRef>
            <a:fontRef idx="minor">
              <a:schemeClr val="lt1"/>
            </a:fontRef>
          </p:style>
          <p:txBody>
            <a:bodyPr/>
            <a:lstStyle/>
            <a:p>
              <a:endParaRPr lang="en-CA" sz="1400" dirty="0" smtClean="0"/>
            </a:p>
          </p:txBody>
        </p:sp>
        <p:sp>
          <p:nvSpPr>
            <p:cNvPr id="22" name="Oval 4"/>
            <p:cNvSpPr/>
            <p:nvPr/>
          </p:nvSpPr>
          <p:spPr>
            <a:xfrm>
              <a:off x="3651662" y="-1444829"/>
              <a:ext cx="1296389" cy="9533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t>Performance</a:t>
              </a:r>
            </a:p>
            <a:p>
              <a:pPr lvl="0" algn="ctr" defTabSz="533400">
                <a:lnSpc>
                  <a:spcPct val="90000"/>
                </a:lnSpc>
                <a:spcBef>
                  <a:spcPct val="0"/>
                </a:spcBef>
                <a:spcAft>
                  <a:spcPct val="35000"/>
                </a:spcAft>
              </a:pPr>
              <a:r>
                <a:rPr lang="en-CA" sz="1200" dirty="0" smtClean="0"/>
                <a:t>improvements</a:t>
              </a:r>
              <a:endParaRPr lang="en-CA" sz="1200" kern="1200" dirty="0"/>
            </a:p>
          </p:txBody>
        </p:sp>
      </p:grpSp>
    </p:spTree>
    <p:extLst>
      <p:ext uri="{BB962C8B-B14F-4D97-AF65-F5344CB8AC3E}">
        <p14:creationId xmlns:p14="http://schemas.microsoft.com/office/powerpoint/2010/main" xmlns="" val="2930012051"/>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3.93939E-6 C 0.0026 0.00347 0.00607 0.00578 0.00851 0.00971 C 0.00972 0.01156 0.00972 0.01457 0.01094 0.01619 C 0.01562 0.02244 0.02274 0.02799 0.02778 0.03377 C 0.03229 0.03886 0.03403 0.04256 0.03976 0.04488 C 0.0441 0.05066 0.04861 0.05367 0.05434 0.05621 C 0.07587 0.07587 0.04948 0.05367 0.06753 0.06431 C 0.075 0.0687 0.07986 0.07749 0.08802 0.08027 C 0.09635 0.08698 0.10486 0.09299 0.11337 0.09947 C 0.11892 0.10363 0.12118 0.10733 0.12778 0.10918 C 0.13298 0.11959 0.12656 0.10918 0.13732 0.11566 C 0.13889 0.11658 0.13941 0.11936 0.14097 0.12052 C 0.14236 0.12167 0.14427 0.12167 0.14583 0.12214 C 0.15139 0.12676 0.15607 0.12699 0.16267 0.12838 C 0.19705 0.13602 0.22031 0.13231 0.26267 0.13324 C 0.3191 0.13763 0.2434 0.13185 0.30729 0.13648 C 0.32135 0.1374 0.34948 0.13972 0.34948 0.13972 C 0.35729 0.14134 0.36493 0.14296 0.37239 0.14619 C 0.37482 0.15892 0.37951 0.17048 0.3868 0.17974 C 0.38941 0.19038 0.38976 0.19824 0.39045 0.21027 C 0.38871 0.22993 0.38732 0.23872 0.38316 0.25538 C 0.37934 0.27064 0.37812 0.28822 0.37118 0.30164 C 0.3691 0.31113 0.36701 0.31598 0.36389 0.32431 C 0.35764 0.36549 0.36059 0.34004 0.36267 0.42054 C 0.36285 0.42702 0.36354 0.44413 0.36753 0.44946 L 0.40729 0.58432 " pathEditMode="relative" ptsTypes="ffffffffffffffffffffffffAA">
                                      <p:cBhvr>
                                        <p:cTn id="6" dur="2000" fill="hold"/>
                                        <p:tgtEl>
                                          <p:spTgt spid="29"/>
                                        </p:tgtEl>
                                        <p:attrNameLst>
                                          <p:attrName>ppt_x</p:attrName>
                                          <p:attrName>ppt_y</p:attrName>
                                        </p:attrNameLst>
                                      </p:cBhvr>
                                    </p:animMotion>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50" presetClass="path" presetSubtype="0" accel="50000" decel="50000" fill="hold" nodeType="clickEffect">
                                  <p:stCondLst>
                                    <p:cond delay="0"/>
                                  </p:stCondLst>
                                  <p:childTnLst>
                                    <p:animMotion origin="layout" path="M -3.61111E-6 -4.54209E-6 L 0.16129 -4.54209E-6 C 0.23368 -4.54209E-6 0.32275 0.17762 0.32275 0.32239 L 0.32275 0.64432 " pathEditMode="relative" rAng="0" ptsTypes="FfFF">
                                      <p:cBhvr>
                                        <p:cTn id="10" dur="2000" fill="hold"/>
                                        <p:tgtEl>
                                          <p:spTgt spid="8"/>
                                        </p:tgtEl>
                                        <p:attrNameLst>
                                          <p:attrName>ppt_x</p:attrName>
                                          <p:attrName>ppt_y</p:attrName>
                                        </p:attrNameLst>
                                      </p:cBhvr>
                                      <p:rCtr x="16128" y="32216"/>
                                    </p:animMotion>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4.72222E-6 6.5857E-6 C -0.00104 0.03447 0.00729 0.08189 -0.01684 0.10595 C -0.01823 0.11104 -0.02275 0.12029 -0.02275 0.12029 C -0.02136 0.1351 -0.01875 0.15985 -0.00591 0.16355 C 0.00295 0.17142 0.00972 0.17766 0.02048 0.17974 C 0.03628 0.18668 0.05468 0.18876 0.07118 0.19085 C 0.10243 0.18876 0.11632 0.18645 0.1434 0.18136 C 0.16857 0.17026 0.19288 0.16309 0.21927 0.15892 C 0.23212 0.15939 0.24514 0.15823 0.25798 0.16054 C 0.25937 0.16077 0.25555 0.16332 0.25555 0.16517 C 0.25555 0.16748 0.25712 0.16956 0.25798 0.17165 C 0.26059 0.18738 0.26146 0.18622 0.25798 0.20866 C 0.25712 0.21398 0.25364 0.21444 0.25069 0.21675 C 0.24826 0.2186 0.2434 0.223 0.2434 0.223 C 0.24253 0.22462 0.24218 0.2267 0.24097 0.22786 C 0.23889 0.22971 0.23611 0.22971 0.23385 0.2311 C 0.22725 0.23549 0.22048 0.2385 0.21337 0.24081 C 0.20451 0.24821 0.19201 0.25006 0.18194 0.25353 C 0.18073 0.25469 0.17968 0.25585 0.17847 0.25677 C 0.17725 0.25747 0.17587 0.25747 0.17482 0.25839 C 0.17343 0.25955 0.17257 0.26186 0.17118 0.26325 C 0.16927 0.2651 0.16718 0.26649 0.1651 0.26811 C 0.16198 0.27389 0.15902 0.27597 0.15434 0.27921 C 0.15191 0.28384 0.14948 0.28893 0.14705 0.29378 C 0.14618 0.29517 0.14462 0.29841 0.14462 0.29841 C 0.14149 0.31067 0.14045 0.32617 0.13507 0.33704 C 0.13402 0.37405 0.13576 0.41847 0.12777 0.45594 C 0.13107 0.50058 0.12986 0.47815 0.13142 0.52325 C 0.13021 0.52927 0.12673 0.53459 0.12656 0.54083 C 0.12534 0.58571 0.12396 0.58826 0.12899 0.57461 " pathEditMode="relative" ptsTypes="fffffffffffffffffffffffffffffA">
                                      <p:cBhvr>
                                        <p:cTn id="14" dur="2000" fill="hold"/>
                                        <p:tgtEl>
                                          <p:spTgt spid="34"/>
                                        </p:tgtEl>
                                        <p:attrNameLst>
                                          <p:attrName>ppt_x</p:attrName>
                                          <p:attrName>ppt_y</p:attrName>
                                        </p:attrNameLst>
                                      </p:cBhvr>
                                    </p:animMotion>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1.66667E-6 3.75578E-6 C 0.00989 0.00231 0.01805 0.00717 0.02726 0.01225 C 0.03455 0.02335 0.0434 0.02705 0.04948 0.04116 C 0.0526 0.05758 0.04826 0.03723 0.0533 0.05365 C 0.05538 0.06059 0.05573 0.06915 0.05712 0.07631 C 0.05625 0.10615 0.05642 0.12812 0.05069 0.15518 C 0.04792 0.16836 0.04167 0.1753 0.03507 0.182 C 0.03246 0.18478 0.02726 0.19033 0.02726 0.19079 C 0.02135 0.20444 0.025 0.20143 0.01823 0.2049 C 0.01389 0.20952 0.01285 0.21484 0.00781 0.21739 C 0.00607 0.22155 0.00521 0.22687 0.0026 0.22964 C -0.00295 0.23566 -0.01059 0.24699 -0.01684 0.25046 C -0.01893 0.26087 -0.02465 0.26364 -0.02986 0.26919 C -0.03247 0.27174 -0.03768 0.27729 -0.03768 0.27775 C -0.03854 0.27937 -0.03906 0.28191 -0.04028 0.28353 C -0.04132 0.28492 -0.04306 0.28399 -0.0441 0.28561 C -0.04618 0.28908 -0.04636 0.2944 -0.04792 0.2981 C -0.05573 0.3173 -0.05712 0.32076 -0.05972 0.34366 C -0.05868 0.37164 -0.05799 0.40541 -0.04149 0.42252 C -0.03733 0.43247 -0.03038 0.4394 -0.02327 0.4431 C -0.0158 0.45097 -0.00851 0.45929 1.66667E-6 0.46369 C 0.00989 0.47594 0.02031 0.48658 0.02986 0.49884 C 0.03385 0.50416 0.04167 0.51549 0.04167 0.51595 C 0.04305 0.52266 0.04427 0.52798 0.04687 0.53446 C 0.05 0.55018 0.05087 0.56753 0.0533 0.58395 C 0.05312 0.58834 0.0533 0.60569 0.05069 0.61309 C 0.0434 0.63413 0.03246 0.65009 0.02344 0.66905 C 0.0184 0.67946 0.01476 0.69218 0.0092 0.70236 " pathEditMode="relative" rAng="0" ptsTypes="fffffffffffffffffffffffffffA">
                                      <p:cBhvr>
                                        <p:cTn id="18" dur="2000" fill="hold"/>
                                        <p:tgtEl>
                                          <p:spTgt spid="9"/>
                                        </p:tgtEl>
                                        <p:attrNameLst>
                                          <p:attrName>ppt_x</p:attrName>
                                          <p:attrName>ppt_y</p:attrName>
                                        </p:attrNameLst>
                                      </p:cBhvr>
                                      <p:rCtr x="-139" y="35106"/>
                                    </p:animMotion>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8.33333E-7 3.93939E-6 C 0.00903 0.01804 0.02709 0.03979 0.04341 0.04349 C 0.05191 0.04996 0.05764 0.05528 0.06754 0.05783 C 0.07032 0.05968 0.07327 0.0606 0.07587 0.06269 C 0.08056 0.06616 0.08282 0.07009 0.08802 0.07217 C 0.09341 0.07657 0.09653 0.07819 0.10243 0.08027 C 0.10903 0.08674 0.12136 0.09484 0.129 0.09785 C 0.13507 0.10618 0.13577 0.10409 0.14341 0.10756 C 0.14757 0.11311 0.14966 0.11381 0.15539 0.11566 C 0.16355 0.12653 0.15313 0.11427 0.16754 0.12376 C 0.17066 0.12584 0.17292 0.12931 0.17587 0.13162 C 0.18299 0.13717 0.19063 0.14249 0.19879 0.14457 C 0.20504 0.14966 0.21198 0.15707 0.21441 0.16701 C 0.21528 0.17025 0.21598 0.17349 0.21684 0.17673 C 0.21719 0.17835 0.21806 0.18135 0.21806 0.18135 C 0.21927 0.19084 0.22084 0.19917 0.22171 0.20865 C 0.22084 0.2216 0.22066 0.23456 0.21927 0.24728 C 0.21858 0.25376 0.21268 0.25931 0.20973 0.26324 C 0.1941 0.28452 0.17049 0.2829 0.14948 0.28406 C 0.13143 0.28198 0.10643 0.2829 0.08924 0.27134 C 0.08247 0.26671 0.06754 0.26162 0.06754 0.26162 C 0.05434 0.25029 0.0408 0.24104 0.02778 0.2297 C 0.0257 0.22137 0.02796 0.22577 0.01927 0.2216 C 0.01129 0.21767 0.00365 0.21374 -0.00486 0.21189 C -0.01232 0.2068 -0.02083 0.20379 -0.02899 0.20079 C -0.0368 0.18413 -0.02864 0.19847 -0.06145 0.19269 C -0.06354 0.19223 -0.06562 0.19084 -0.06753 0.18945 C -0.06875 0.18853 -0.06961 0.18644 -0.071 0.18621 C -0.08698 0.18251 -0.10225 0.18159 -0.11805 0.17673 C -0.12413 0.17858 -0.12916 0.18135 -0.13489 0.18459 C -0.13923 0.18714 -0.14392 0.1876 -0.14826 0.18945 C -0.15816 0.19917 -0.15382 0.19477 -0.16145 0.2024 C -0.16666 0.20773 -0.16649 0.2179 -0.17222 0.22322 C -0.1743 0.23178 -0.17274 0.22669 -0.17829 0.23757 C -0.17968 0.24034 -0.17986 0.24404 -0.18073 0.24728 C -0.18333 0.2563 -0.18541 0.26556 -0.18802 0.27458 C -0.18888 0.27782 -0.19027 0.28105 -0.19149 0.28406 C -0.19288 0.28753 -0.19635 0.29378 -0.19635 0.29378 C -0.19531 0.30557 -0.19409 0.30927 -0.19149 0.31945 C -0.1901 0.34097 -0.18941 0.36225 -0.18802 0.38376 C -0.18958 0.44159 -0.18888 0.50104 -0.19513 0.55864 C -0.19375 0.56627 -0.19548 0.56419 -0.19149 0.56673 " pathEditMode="relative" ptsTypes="fffffffffffffffffffffffffffffffffffffffffA">
                                      <p:cBhvr>
                                        <p:cTn id="22" dur="2000" fill="hold"/>
                                        <p:tgtEl>
                                          <p:spTgt spid="32"/>
                                        </p:tgtEl>
                                        <p:attrNameLst>
                                          <p:attrName>ppt_x</p:attrName>
                                          <p:attrName>ppt_y</p:attrName>
                                        </p:attrNameLst>
                                      </p:cBhvr>
                                    </p:animMotion>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8.05556E-6 1.67708E-6 C -0.00677 -0.01272 -0.0276 -0.00301 -0.03854 -0.00162 C -0.05017 0.00231 -0.04479 0.0007 -0.05416 0.00324 C -0.05937 0.0074 -0.0651 0.01064 -0.071 0.01296 C -0.07621 0.01481 -0.08663 0.01781 -0.08663 0.01781 C -0.09322 0.02383 -0.10173 0.02151 -0.10833 0.0273 C -0.11493 0.03308 -0.12274 0.03609 -0.13003 0.04025 C -0.13663 0.04395 -0.1434 0.04927 -0.1493 0.05459 C -0.15468 0.05922 -0.15746 0.06824 -0.16024 0.07564 C -0.16111 0.0842 -0.16232 0.09276 -0.16267 0.10132 C -0.16284 0.10386 -0.16006 0.10942 -0.15902 0.1108 C -0.14583 0.13023 -0.15173 0.11774 -0.13975 0.13 C -0.13333 0.13648 -0.12986 0.14064 -0.1217 0.14296 C -0.09999 0.1573 -0.07812 0.16216 -0.05416 0.16701 C -0.04809 0.16817 -0.04218 0.16933 -0.03611 0.17025 C -0.02881 0.17141 -0.0144 0.17349 -0.0144 0.17349 C -0.01145 0.17442 -0.00885 0.17766 -0.0059 0.17835 C 0.00851 0.18205 0.02396 0.18182 0.03855 0.1846 C 0.03976 0.18506 0.04098 0.18552 0.04219 0.18621 C 0.04358 0.18714 0.04445 0.18876 0.04584 0.18945 C 0.0481 0.19084 0.05313 0.19269 0.05313 0.19269 C 0.05799 0.19732 0.06077 0.20287 0.06268 0.21027 C 0.06181 0.21721 0.06164 0.22438 0.06025 0.23109 C 0.05938 0.23641 0.05591 0.23687 0.05313 0.23919 C 0.04202 0.24751 0.02952 0.24751 0.01685 0.2489 C 0.00209 0.24751 -0.01284 0.24751 -0.0276 0.24543 C -0.0401 0.24428 -0.0552 0.23456 -0.06614 0.22646 C -0.07291 0.22138 -0.07708 0.21605 -0.08437 0.21351 C -0.09131 0.20796 -0.09756 0.20241 -0.10486 0.19755 C -0.11041 0.19385 -0.11145 0.18968 -0.11805 0.18621 C -0.1184 0.1846 -0.1184 0.18274 -0.11927 0.18159 C -0.12031 0.1802 -0.12829 0.17581 -0.13003 0.17511 C -0.13124 0.17349 -0.13211 0.17141 -0.13368 0.17025 C -0.13593 0.16863 -0.14097 0.16701 -0.14097 0.16701 C -0.14826 0.1573 -0.16128 0.14828 -0.171 0.14296 C -0.17291 0.14203 -0.17517 0.14203 -0.17708 0.14134 C -0.17951 0.14041 -0.18194 0.13949 -0.18437 0.1381 C -0.1868 0.13671 -0.18888 0.1344 -0.19149 0.13324 C -0.19496 0.13162 -0.19895 0.13162 -0.20243 0.13 C -0.21701 0.12306 -0.22725 0.11335 -0.24218 0.1108 C -0.26961 0.09345 -0.25815 0.09692 -0.27465 0.09322 C -0.29305 0.08235 -0.31319 0.07796 -0.33124 0.06593 C -0.34861 0.07356 -0.36805 0.0724 -0.38559 0.08027 C -0.3934 0.09692 -0.38124 0.07194 -0.39149 0.08998 C -0.39548 0.09716 -0.39652 0.10456 -0.40121 0.1108 C -0.40243 0.11751 -0.4052 0.12746 -0.40833 0.13324 C -0.41614 0.14758 -0.40815 0.12792 -0.4144 0.14458 C -0.41371 0.17511 -0.41927 0.20935 -0.40243 0.23294 C -0.40208 0.23456 -0.40208 0.23641 -0.40121 0.23734 C -0.39999 0.23919 -0.39791 0.23919 -0.39635 0.24081 C -0.39062 0.24543 -0.38489 0.25075 -0.37829 0.25376 C -0.37187 0.25977 -0.36944 0.26186 -0.36145 0.26486 C -0.35746 0.26833 -0.35399 0.27157 -0.3493 0.27435 C -0.34704 0.27597 -0.34218 0.27782 -0.34218 0.27782 C -0.34027 0.29031 -0.33524 0.29956 -0.33246 0.31159 C -0.33038 0.32084 -0.32934 0.33102 -0.3276 0.34051 C -0.32881 0.37335 -0.32881 0.4365 -0.33732 0.47051 C -0.33923 0.47837 -0.3427 0.48439 -0.34461 0.49295 C -0.34531 0.50567 -0.34774 0.51862 -0.34687 0.53135 C -0.3467 0.53343 -0.34305 0.52626 -0.34218 0.52834 C -0.3401 0.5332 -0.34149 0.54014 -0.34097 0.54569 C -0.33993 0.5554 -0.33663 0.56558 -0.33489 0.5746 C -0.33333 0.58293 -0.33576 0.58247 -0.33246 0.58247 " pathEditMode="relative" ptsTypes="ffffffffffffffffffffffffffffffffffffffffffffffffffffffffffffffA">
                                      <p:cBhvr>
                                        <p:cTn id="26" dur="2000" fill="hold"/>
                                        <p:tgtEl>
                                          <p:spTgt spid="30"/>
                                        </p:tgtEl>
                                        <p:attrNameLst>
                                          <p:attrName>ppt_x</p:attrName>
                                          <p:attrName>ppt_y</p:attrName>
                                        </p:attrNameLst>
                                      </p:cBhvr>
                                    </p:animMotion>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1.94444E-6 -1.32547E-6 C -0.00781 0.00347 -0.01337 0.01365 -0.0217 0.01597 C -0.0493 0.02337 -0.07969 0.02152 -0.10729 0.02244 C -0.15278 0.02684 -0.19878 0.03678 -0.24462 0.03863 C -0.28125 0.04002 -0.40798 0.04141 -0.42292 0.04164 C -0.44531 0.0465 -0.46788 0.04858 -0.49045 0.05298 C -0.51406 0.0576 -0.5368 0.06639 -0.56024 0.07218 C -0.56944 0.07449 -0.57882 0.07565 -0.58802 0.07865 C -0.59462 0.08444 -0.60243 0.08513 -0.60972 0.08837 C -0.61389 0.0923 -0.61944 0.09323 -0.62292 0.09785 C -0.62535 0.10109 -0.63021 0.10757 -0.63021 0.10757 C -0.63594 0.12816 -0.63715 0.15059 -0.64462 0.17026 C -0.64583 0.17835 -0.64844 0.18205 -0.65069 0.18946 C -0.65399 0.2001 -0.65694 0.21051 -0.65903 0.22161 C -0.65851 0.24705 -0.6618 0.29309 -0.64948 0.31946 C -0.64774 0.32825 -0.64653 0.33149 -0.64097 0.33681 C -0.63802 0.3486 -0.63594 0.35554 -0.62778 0.36272 C -0.625 0.3685 -0.62292 0.37197 -0.61805 0.37405 C -0.61771 0.37567 -0.61788 0.37775 -0.61684 0.37891 C -0.61406 0.38191 -0.60729 0.38538 -0.60729 0.38538 C -0.60399 0.39163 -0.60104 0.3914 -0.59635 0.39487 C -0.59305 0.39741 -0.58993 0.40019 -0.5868 0.40297 C -0.58333 0.40597 -0.57604 0.4069 -0.57222 0.40944 C -0.56493 0.4143 -0.56076 0.41846 -0.55295 0.42055 C -0.54462 0.42633 -0.5368 0.43281 -0.52778 0.43674 C -0.51927 0.44761 -0.50417 0.44992 -0.49392 0.45918 C -0.48819 0.47144 -0.49548 0.45733 -0.48802 0.46704 C -0.48698 0.46843 -0.48663 0.47051 -0.48559 0.4719 C -0.48333 0.47444 -0.48073 0.47629 -0.4783 0.47838 C -0.47708 0.47953 -0.47465 0.48161 -0.47465 0.48161 C -0.4717 0.4874 -0.47014 0.49249 -0.46632 0.49758 C -0.46302 0.51053 -0.46788 0.49549 -0.46146 0.50405 C -0.46059 0.50521 -0.46094 0.50752 -0.46024 0.50891 C -0.45816 0.51354 -0.45521 0.51724 -0.45295 0.52163 C -0.44982 0.53389 -0.44601 0.54754 -0.44462 0.56026 C -0.44253 0.57993 -0.44201 0.59913 -0.43732 0.61809 C -0.43646 0.62619 -0.43628 0.64955 -0.43246 0.65487 " pathEditMode="relative" ptsTypes="ffffffffffffffffffffffffffffffffffffA">
                                      <p:cBhvr>
                                        <p:cTn id="30" dur="2000" fill="hold"/>
                                        <p:tgtEl>
                                          <p:spTgt spid="3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6641274" y="34628"/>
            <a:ext cx="1143000" cy="764704"/>
            <a:chOff x="6641274" y="25446"/>
            <a:chExt cx="1143000" cy="755342"/>
          </a:xfrm>
        </p:grpSpPr>
        <p:sp>
          <p:nvSpPr>
            <p:cNvPr id="6" name="Oval 5"/>
            <p:cNvSpPr/>
            <p:nvPr/>
          </p:nvSpPr>
          <p:spPr>
            <a:xfrm>
              <a:off x="6641274" y="25446"/>
              <a:ext cx="1143000" cy="755342"/>
            </a:xfrm>
            <a:prstGeom prst="ellipse">
              <a:avLst/>
            </a:prstGeom>
            <a:solidFill>
              <a:srgbClr val="626464"/>
            </a:solidFill>
          </p:spPr>
          <p:style>
            <a:lnRef idx="3">
              <a:schemeClr val="lt1"/>
            </a:lnRef>
            <a:fillRef idx="1">
              <a:schemeClr val="accent6"/>
            </a:fillRef>
            <a:effectRef idx="1">
              <a:schemeClr val="accent6"/>
            </a:effectRef>
            <a:fontRef idx="minor">
              <a:schemeClr val="lt1"/>
            </a:fontRef>
          </p:style>
        </p:sp>
        <p:sp>
          <p:nvSpPr>
            <p:cNvPr id="7" name="Oval 4"/>
            <p:cNvSpPr/>
            <p:nvPr/>
          </p:nvSpPr>
          <p:spPr>
            <a:xfrm>
              <a:off x="6808662" y="136063"/>
              <a:ext cx="808224" cy="53410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t>Regulatory</a:t>
              </a:r>
            </a:p>
            <a:p>
              <a:pPr lvl="0" algn="ctr" defTabSz="533400">
                <a:lnSpc>
                  <a:spcPct val="90000"/>
                </a:lnSpc>
                <a:spcBef>
                  <a:spcPct val="0"/>
                </a:spcBef>
                <a:spcAft>
                  <a:spcPct val="35000"/>
                </a:spcAft>
              </a:pPr>
              <a:r>
                <a:rPr lang="en-CA" sz="1200" dirty="0" smtClean="0"/>
                <a:t>approvals</a:t>
              </a:r>
              <a:endParaRPr lang="en-CA" sz="1200" kern="1200" dirty="0"/>
            </a:p>
          </p:txBody>
        </p:sp>
      </p:grpSp>
      <p:grpSp>
        <p:nvGrpSpPr>
          <p:cNvPr id="30" name="Group 29"/>
          <p:cNvGrpSpPr/>
          <p:nvPr/>
        </p:nvGrpSpPr>
        <p:grpSpPr>
          <a:xfrm>
            <a:off x="7895255" y="26586"/>
            <a:ext cx="1143000" cy="780788"/>
            <a:chOff x="7895255" y="0"/>
            <a:chExt cx="1143000" cy="780788"/>
          </a:xfrm>
        </p:grpSpPr>
        <p:sp>
          <p:nvSpPr>
            <p:cNvPr id="12" name="Oval 11"/>
            <p:cNvSpPr/>
            <p:nvPr/>
          </p:nvSpPr>
          <p:spPr>
            <a:xfrm>
              <a:off x="7895255" y="0"/>
              <a:ext cx="1143000" cy="780788"/>
            </a:xfrm>
            <a:prstGeom prst="ellipse">
              <a:avLst/>
            </a:prstGeom>
            <a:solidFill>
              <a:srgbClr val="FFFF00"/>
            </a:solidFill>
          </p:spPr>
          <p:style>
            <a:lnRef idx="3">
              <a:schemeClr val="lt1"/>
            </a:lnRef>
            <a:fillRef idx="1">
              <a:schemeClr val="accent6"/>
            </a:fillRef>
            <a:effectRef idx="1">
              <a:schemeClr val="accent6"/>
            </a:effectRef>
            <a:fontRef idx="minor">
              <a:schemeClr val="lt1"/>
            </a:fontRef>
          </p:style>
        </p:sp>
        <p:sp>
          <p:nvSpPr>
            <p:cNvPr id="13" name="Oval 4"/>
            <p:cNvSpPr/>
            <p:nvPr/>
          </p:nvSpPr>
          <p:spPr>
            <a:xfrm>
              <a:off x="8062643" y="114727"/>
              <a:ext cx="808224" cy="552101"/>
            </a:xfrm>
            <a:prstGeom prst="rect">
              <a:avLst/>
            </a:prstGeom>
            <a:solidFill>
              <a:srgbClr val="FFFF00"/>
            </a:solid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solidFill>
                    <a:srgbClr val="3366FF"/>
                  </a:solidFill>
                </a:rPr>
                <a:t>Operational</a:t>
              </a:r>
            </a:p>
            <a:p>
              <a:pPr lvl="0" algn="ctr" defTabSz="533400">
                <a:lnSpc>
                  <a:spcPct val="90000"/>
                </a:lnSpc>
                <a:spcBef>
                  <a:spcPct val="0"/>
                </a:spcBef>
                <a:spcAft>
                  <a:spcPct val="35000"/>
                </a:spcAft>
              </a:pPr>
              <a:r>
                <a:rPr lang="en-CA" sz="1200" dirty="0" smtClean="0">
                  <a:solidFill>
                    <a:srgbClr val="3366FF"/>
                  </a:solidFill>
                </a:rPr>
                <a:t>Trial</a:t>
              </a:r>
              <a:endParaRPr lang="en-CA" sz="1200" kern="1200" dirty="0">
                <a:solidFill>
                  <a:srgbClr val="3366FF"/>
                </a:solidFill>
              </a:endParaRPr>
            </a:p>
          </p:txBody>
        </p:sp>
      </p:grpSp>
      <p:grpSp>
        <p:nvGrpSpPr>
          <p:cNvPr id="28" name="Group 27"/>
          <p:cNvGrpSpPr/>
          <p:nvPr/>
        </p:nvGrpSpPr>
        <p:grpSpPr>
          <a:xfrm>
            <a:off x="5292080" y="12868"/>
            <a:ext cx="1280270" cy="808224"/>
            <a:chOff x="5360715" y="51473"/>
            <a:chExt cx="1143000" cy="808224"/>
          </a:xfrm>
        </p:grpSpPr>
        <p:sp>
          <p:nvSpPr>
            <p:cNvPr id="16" name="Oval 15"/>
            <p:cNvSpPr/>
            <p:nvPr/>
          </p:nvSpPr>
          <p:spPr>
            <a:xfrm>
              <a:off x="5360715" y="125286"/>
              <a:ext cx="1143000" cy="660599"/>
            </a:xfrm>
            <a:prstGeom prst="ellipse">
              <a:avLst/>
            </a:prstGeom>
            <a:solidFill>
              <a:srgbClr val="92D050"/>
            </a:solidFill>
          </p:spPr>
          <p:style>
            <a:lnRef idx="3">
              <a:schemeClr val="lt1"/>
            </a:lnRef>
            <a:fillRef idx="1">
              <a:schemeClr val="accent6"/>
            </a:fillRef>
            <a:effectRef idx="1">
              <a:schemeClr val="accent6"/>
            </a:effectRef>
            <a:fontRef idx="minor">
              <a:schemeClr val="lt1"/>
            </a:fontRef>
          </p:style>
          <p:txBody>
            <a:bodyPr/>
            <a:lstStyle/>
            <a:p>
              <a:endParaRPr lang="en-CA" sz="1400" dirty="0" smtClean="0"/>
            </a:p>
          </p:txBody>
        </p:sp>
        <p:sp>
          <p:nvSpPr>
            <p:cNvPr id="19" name="Oval 4"/>
            <p:cNvSpPr/>
            <p:nvPr/>
          </p:nvSpPr>
          <p:spPr>
            <a:xfrm>
              <a:off x="5528103" y="51473"/>
              <a:ext cx="808224" cy="808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t>Business</a:t>
              </a:r>
            </a:p>
            <a:p>
              <a:pPr lvl="0" algn="ctr" defTabSz="533400">
                <a:lnSpc>
                  <a:spcPct val="90000"/>
                </a:lnSpc>
                <a:spcBef>
                  <a:spcPct val="0"/>
                </a:spcBef>
                <a:spcAft>
                  <a:spcPct val="35000"/>
                </a:spcAft>
              </a:pPr>
              <a:r>
                <a:rPr lang="en-CA" sz="1200" dirty="0" smtClean="0"/>
                <a:t>case</a:t>
              </a:r>
              <a:endParaRPr lang="en-CA" sz="1200" kern="1200" dirty="0"/>
            </a:p>
          </p:txBody>
        </p:sp>
      </p:grpSp>
      <p:grpSp>
        <p:nvGrpSpPr>
          <p:cNvPr id="35" name="Group 34"/>
          <p:cNvGrpSpPr/>
          <p:nvPr/>
        </p:nvGrpSpPr>
        <p:grpSpPr>
          <a:xfrm>
            <a:off x="2583048" y="82124"/>
            <a:ext cx="1268872" cy="669712"/>
            <a:chOff x="2573976" y="65808"/>
            <a:chExt cx="1143000" cy="596796"/>
          </a:xfrm>
        </p:grpSpPr>
        <p:sp>
          <p:nvSpPr>
            <p:cNvPr id="23" name="Oval 22"/>
            <p:cNvSpPr/>
            <p:nvPr/>
          </p:nvSpPr>
          <p:spPr>
            <a:xfrm>
              <a:off x="2573976" y="65808"/>
              <a:ext cx="1143000" cy="596796"/>
            </a:xfrm>
            <a:prstGeom prst="ellipse">
              <a:avLst/>
            </a:prstGeom>
            <a:solidFill>
              <a:srgbClr val="C00000"/>
            </a:solidFill>
          </p:spPr>
          <p:style>
            <a:lnRef idx="3">
              <a:schemeClr val="lt1"/>
            </a:lnRef>
            <a:fillRef idx="1">
              <a:schemeClr val="accent6"/>
            </a:fillRef>
            <a:effectRef idx="1">
              <a:schemeClr val="accent6"/>
            </a:effectRef>
            <a:fontRef idx="minor">
              <a:schemeClr val="lt1"/>
            </a:fontRef>
          </p:style>
          <p:txBody>
            <a:bodyPr/>
            <a:lstStyle/>
            <a:p>
              <a:endParaRPr lang="en-CA" sz="1400" dirty="0" smtClean="0"/>
            </a:p>
          </p:txBody>
        </p:sp>
        <p:sp>
          <p:nvSpPr>
            <p:cNvPr id="26" name="Oval 4"/>
            <p:cNvSpPr/>
            <p:nvPr/>
          </p:nvSpPr>
          <p:spPr>
            <a:xfrm>
              <a:off x="2741364" y="80569"/>
              <a:ext cx="808224" cy="56727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solidFill>
                    <a:srgbClr val="FFFF00"/>
                  </a:solidFill>
                </a:rPr>
                <a:t>Technology</a:t>
              </a:r>
              <a:endParaRPr lang="en-CA" sz="1200" kern="1200" dirty="0">
                <a:solidFill>
                  <a:srgbClr val="FFFF00"/>
                </a:solidFill>
              </a:endParaRPr>
            </a:p>
          </p:txBody>
        </p:sp>
      </p:grpSp>
      <p:grpSp>
        <p:nvGrpSpPr>
          <p:cNvPr id="33" name="Group 32"/>
          <p:cNvGrpSpPr/>
          <p:nvPr/>
        </p:nvGrpSpPr>
        <p:grpSpPr>
          <a:xfrm>
            <a:off x="1337921" y="85562"/>
            <a:ext cx="1143000" cy="662837"/>
            <a:chOff x="1315887" y="72881"/>
            <a:chExt cx="1143000" cy="662837"/>
          </a:xfrm>
        </p:grpSpPr>
        <p:sp>
          <p:nvSpPr>
            <p:cNvPr id="36" name="Oval 35"/>
            <p:cNvSpPr/>
            <p:nvPr/>
          </p:nvSpPr>
          <p:spPr>
            <a:xfrm>
              <a:off x="1315887" y="72881"/>
              <a:ext cx="1143000" cy="662837"/>
            </a:xfrm>
            <a:prstGeom prst="ellipse">
              <a:avLst/>
            </a:prstGeom>
            <a:solidFill>
              <a:srgbClr val="3366FF"/>
            </a:solidFill>
          </p:spPr>
          <p:style>
            <a:lnRef idx="3">
              <a:schemeClr val="lt1"/>
            </a:lnRef>
            <a:fillRef idx="1">
              <a:schemeClr val="accent6"/>
            </a:fillRef>
            <a:effectRef idx="1">
              <a:schemeClr val="accent6"/>
            </a:effectRef>
            <a:fontRef idx="minor">
              <a:schemeClr val="lt1"/>
            </a:fontRef>
          </p:style>
        </p:sp>
        <p:sp>
          <p:nvSpPr>
            <p:cNvPr id="37" name="Oval 4"/>
            <p:cNvSpPr/>
            <p:nvPr/>
          </p:nvSpPr>
          <p:spPr>
            <a:xfrm>
              <a:off x="1483275" y="169951"/>
              <a:ext cx="808224" cy="46869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solidFill>
                    <a:srgbClr val="FFFF00"/>
                  </a:solidFill>
                </a:rPr>
                <a:t>Procedures</a:t>
              </a:r>
              <a:endParaRPr lang="en-CA" sz="1200" kern="1200" dirty="0">
                <a:solidFill>
                  <a:srgbClr val="FFFF00"/>
                </a:solidFill>
              </a:endParaRPr>
            </a:p>
          </p:txBody>
        </p:sp>
      </p:grpSp>
      <p:grpSp>
        <p:nvGrpSpPr>
          <p:cNvPr id="27" name="Group 26"/>
          <p:cNvGrpSpPr/>
          <p:nvPr/>
        </p:nvGrpSpPr>
        <p:grpSpPr>
          <a:xfrm>
            <a:off x="3968568" y="65891"/>
            <a:ext cx="1179496" cy="702179"/>
            <a:chOff x="3796265" y="33539"/>
            <a:chExt cx="1179496" cy="702179"/>
          </a:xfrm>
        </p:grpSpPr>
        <p:sp>
          <p:nvSpPr>
            <p:cNvPr id="40" name="Oval 39"/>
            <p:cNvSpPr/>
            <p:nvPr/>
          </p:nvSpPr>
          <p:spPr>
            <a:xfrm>
              <a:off x="3796265" y="33539"/>
              <a:ext cx="1179496" cy="702179"/>
            </a:xfrm>
            <a:prstGeom prst="ellipse">
              <a:avLst/>
            </a:prstGeom>
            <a:solidFill>
              <a:srgbClr val="FF00FF"/>
            </a:solidFill>
          </p:spPr>
          <p:style>
            <a:lnRef idx="3">
              <a:schemeClr val="lt1"/>
            </a:lnRef>
            <a:fillRef idx="1">
              <a:schemeClr val="accent6"/>
            </a:fillRef>
            <a:effectRef idx="1">
              <a:schemeClr val="accent6"/>
            </a:effectRef>
            <a:fontRef idx="minor">
              <a:schemeClr val="lt1"/>
            </a:fontRef>
          </p:style>
        </p:sp>
        <p:sp>
          <p:nvSpPr>
            <p:cNvPr id="41" name="Oval 4"/>
            <p:cNvSpPr/>
            <p:nvPr/>
          </p:nvSpPr>
          <p:spPr>
            <a:xfrm>
              <a:off x="3960334" y="136370"/>
              <a:ext cx="851359" cy="49651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solidFill>
                    <a:srgbClr val="FFFF00"/>
                  </a:solidFill>
                </a:rPr>
                <a:t>Transition</a:t>
              </a:r>
            </a:p>
            <a:p>
              <a:pPr lvl="0" algn="ctr" defTabSz="533400">
                <a:lnSpc>
                  <a:spcPct val="90000"/>
                </a:lnSpc>
                <a:spcBef>
                  <a:spcPct val="0"/>
                </a:spcBef>
                <a:spcAft>
                  <a:spcPct val="35000"/>
                </a:spcAft>
              </a:pPr>
              <a:r>
                <a:rPr lang="en-CA" sz="1200" dirty="0" smtClean="0">
                  <a:solidFill>
                    <a:srgbClr val="FFFF00"/>
                  </a:solidFill>
                </a:rPr>
                <a:t>Strategy</a:t>
              </a:r>
              <a:endParaRPr lang="en-CA" sz="1200" kern="1200" dirty="0">
                <a:solidFill>
                  <a:srgbClr val="FFFF00"/>
                </a:solidFill>
              </a:endParaRPr>
            </a:p>
          </p:txBody>
        </p:sp>
      </p:grpSp>
      <p:grpSp>
        <p:nvGrpSpPr>
          <p:cNvPr id="31" name="Group 30"/>
          <p:cNvGrpSpPr/>
          <p:nvPr/>
        </p:nvGrpSpPr>
        <p:grpSpPr>
          <a:xfrm>
            <a:off x="82889" y="86682"/>
            <a:ext cx="1143000" cy="660597"/>
            <a:chOff x="60855" y="75121"/>
            <a:chExt cx="1143000" cy="660597"/>
          </a:xfrm>
        </p:grpSpPr>
        <p:sp>
          <p:nvSpPr>
            <p:cNvPr id="43" name="Oval 42"/>
            <p:cNvSpPr/>
            <p:nvPr/>
          </p:nvSpPr>
          <p:spPr>
            <a:xfrm>
              <a:off x="60855" y="75121"/>
              <a:ext cx="1143000" cy="660597"/>
            </a:xfrm>
            <a:prstGeom prst="ellipse">
              <a:avLst/>
            </a:prstGeom>
            <a:solidFill>
              <a:srgbClr val="00B0F0"/>
            </a:solidFill>
          </p:spPr>
          <p:style>
            <a:lnRef idx="3">
              <a:schemeClr val="lt1"/>
            </a:lnRef>
            <a:fillRef idx="1">
              <a:schemeClr val="accent6"/>
            </a:fillRef>
            <a:effectRef idx="1">
              <a:schemeClr val="accent6"/>
            </a:effectRef>
            <a:fontRef idx="minor">
              <a:schemeClr val="lt1"/>
            </a:fontRef>
          </p:style>
        </p:sp>
        <p:sp>
          <p:nvSpPr>
            <p:cNvPr id="44" name="Oval 4"/>
            <p:cNvSpPr/>
            <p:nvPr/>
          </p:nvSpPr>
          <p:spPr>
            <a:xfrm>
              <a:off x="228243" y="171863"/>
              <a:ext cx="808224" cy="4671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dirty="0" smtClean="0">
                  <a:solidFill>
                    <a:srgbClr val="FFFF00"/>
                  </a:solidFill>
                </a:rPr>
                <a:t>Approval</a:t>
              </a:r>
            </a:p>
            <a:p>
              <a:pPr lvl="0" algn="ctr" defTabSz="533400">
                <a:lnSpc>
                  <a:spcPct val="90000"/>
                </a:lnSpc>
                <a:spcBef>
                  <a:spcPct val="0"/>
                </a:spcBef>
                <a:spcAft>
                  <a:spcPct val="35000"/>
                </a:spcAft>
              </a:pPr>
              <a:r>
                <a:rPr lang="en-CA" sz="1200" kern="1200" dirty="0" smtClean="0">
                  <a:solidFill>
                    <a:srgbClr val="FFFF00"/>
                  </a:solidFill>
                </a:rPr>
                <a:t>Plan</a:t>
              </a:r>
              <a:endParaRPr lang="en-CA" sz="1200" kern="1200" dirty="0">
                <a:solidFill>
                  <a:srgbClr val="FFFF00"/>
                </a:solidFill>
              </a:endParaRPr>
            </a:p>
          </p:txBody>
        </p:sp>
      </p:grpSp>
      <p:grpSp>
        <p:nvGrpSpPr>
          <p:cNvPr id="38" name="Group 37"/>
          <p:cNvGrpSpPr/>
          <p:nvPr/>
        </p:nvGrpSpPr>
        <p:grpSpPr>
          <a:xfrm>
            <a:off x="1857871" y="753281"/>
            <a:ext cx="1329364" cy="864502"/>
            <a:chOff x="2573976" y="726085"/>
            <a:chExt cx="1329364" cy="864502"/>
          </a:xfrm>
        </p:grpSpPr>
        <p:sp>
          <p:nvSpPr>
            <p:cNvPr id="25" name="Oval 24"/>
            <p:cNvSpPr/>
            <p:nvPr/>
          </p:nvSpPr>
          <p:spPr>
            <a:xfrm>
              <a:off x="2573976" y="726085"/>
              <a:ext cx="1329364" cy="864502"/>
            </a:xfrm>
            <a:prstGeom prst="ellipse">
              <a:avLst/>
            </a:prstGeom>
            <a:solidFill>
              <a:srgbClr val="7030A0"/>
            </a:solidFill>
          </p:spPr>
          <p:style>
            <a:lnRef idx="3">
              <a:schemeClr val="lt1"/>
            </a:lnRef>
            <a:fillRef idx="1">
              <a:schemeClr val="accent6"/>
            </a:fillRef>
            <a:effectRef idx="1">
              <a:schemeClr val="accent6"/>
            </a:effectRef>
            <a:fontRef idx="minor">
              <a:schemeClr val="lt1"/>
            </a:fontRef>
          </p:style>
          <p:txBody>
            <a:bodyPr/>
            <a:lstStyle/>
            <a:p>
              <a:endParaRPr lang="en-CA" sz="1400" dirty="0" smtClean="0"/>
            </a:p>
          </p:txBody>
        </p:sp>
        <p:sp>
          <p:nvSpPr>
            <p:cNvPr id="22" name="Oval 4"/>
            <p:cNvSpPr/>
            <p:nvPr/>
          </p:nvSpPr>
          <p:spPr>
            <a:xfrm>
              <a:off x="2590464" y="920000"/>
              <a:ext cx="1296389" cy="476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t>Performance</a:t>
              </a:r>
            </a:p>
            <a:p>
              <a:pPr lvl="0" algn="ctr" defTabSz="533400">
                <a:lnSpc>
                  <a:spcPct val="90000"/>
                </a:lnSpc>
                <a:spcBef>
                  <a:spcPct val="0"/>
                </a:spcBef>
                <a:spcAft>
                  <a:spcPct val="35000"/>
                </a:spcAft>
              </a:pPr>
              <a:r>
                <a:rPr lang="en-CA" sz="1200" dirty="0" smtClean="0"/>
                <a:t>improvements</a:t>
              </a:r>
              <a:endParaRPr lang="en-CA" sz="1200" kern="1200" dirty="0"/>
            </a:p>
          </p:txBody>
        </p:sp>
      </p:grpSp>
      <p:sp>
        <p:nvSpPr>
          <p:cNvPr id="42" name="Freeform 41"/>
          <p:cNvSpPr/>
          <p:nvPr/>
        </p:nvSpPr>
        <p:spPr>
          <a:xfrm>
            <a:off x="1221196" y="1725103"/>
            <a:ext cx="1423676" cy="711838"/>
          </a:xfrm>
          <a:custGeom>
            <a:avLst/>
            <a:gdLst>
              <a:gd name="connsiteX0" fmla="*/ 0 w 1423676"/>
              <a:gd name="connsiteY0" fmla="*/ 71184 h 711838"/>
              <a:gd name="connsiteX1" fmla="*/ 20849 w 1423676"/>
              <a:gd name="connsiteY1" fmla="*/ 20849 h 711838"/>
              <a:gd name="connsiteX2" fmla="*/ 71184 w 1423676"/>
              <a:gd name="connsiteY2" fmla="*/ 0 h 711838"/>
              <a:gd name="connsiteX3" fmla="*/ 1352492 w 1423676"/>
              <a:gd name="connsiteY3" fmla="*/ 0 h 711838"/>
              <a:gd name="connsiteX4" fmla="*/ 1402827 w 1423676"/>
              <a:gd name="connsiteY4" fmla="*/ 20849 h 711838"/>
              <a:gd name="connsiteX5" fmla="*/ 1423676 w 1423676"/>
              <a:gd name="connsiteY5" fmla="*/ 71184 h 711838"/>
              <a:gd name="connsiteX6" fmla="*/ 1423676 w 1423676"/>
              <a:gd name="connsiteY6" fmla="*/ 640654 h 711838"/>
              <a:gd name="connsiteX7" fmla="*/ 1402827 w 1423676"/>
              <a:gd name="connsiteY7" fmla="*/ 690989 h 711838"/>
              <a:gd name="connsiteX8" fmla="*/ 1352492 w 1423676"/>
              <a:gd name="connsiteY8" fmla="*/ 711838 h 711838"/>
              <a:gd name="connsiteX9" fmla="*/ 71184 w 1423676"/>
              <a:gd name="connsiteY9" fmla="*/ 711838 h 711838"/>
              <a:gd name="connsiteX10" fmla="*/ 20849 w 1423676"/>
              <a:gd name="connsiteY10" fmla="*/ 690989 h 711838"/>
              <a:gd name="connsiteX11" fmla="*/ 0 w 1423676"/>
              <a:gd name="connsiteY11" fmla="*/ 640654 h 711838"/>
              <a:gd name="connsiteX12" fmla="*/ 0 w 1423676"/>
              <a:gd name="connsiteY12" fmla="*/ 71184 h 7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3676" h="711838">
                <a:moveTo>
                  <a:pt x="0" y="71184"/>
                </a:moveTo>
                <a:cubicBezTo>
                  <a:pt x="0" y="52305"/>
                  <a:pt x="7500" y="34199"/>
                  <a:pt x="20849" y="20849"/>
                </a:cubicBezTo>
                <a:cubicBezTo>
                  <a:pt x="34199" y="7499"/>
                  <a:pt x="52305" y="0"/>
                  <a:pt x="71184" y="0"/>
                </a:cubicBezTo>
                <a:lnTo>
                  <a:pt x="1352492" y="0"/>
                </a:lnTo>
                <a:cubicBezTo>
                  <a:pt x="1371371" y="0"/>
                  <a:pt x="1389477" y="7500"/>
                  <a:pt x="1402827" y="20849"/>
                </a:cubicBezTo>
                <a:cubicBezTo>
                  <a:pt x="1416177" y="34199"/>
                  <a:pt x="1423676" y="52305"/>
                  <a:pt x="1423676" y="71184"/>
                </a:cubicBezTo>
                <a:lnTo>
                  <a:pt x="1423676" y="640654"/>
                </a:lnTo>
                <a:cubicBezTo>
                  <a:pt x="1423676" y="659533"/>
                  <a:pt x="1416176" y="677639"/>
                  <a:pt x="1402827" y="690989"/>
                </a:cubicBezTo>
                <a:cubicBezTo>
                  <a:pt x="1389477" y="704339"/>
                  <a:pt x="1371371" y="711838"/>
                  <a:pt x="1352492" y="711838"/>
                </a:cubicBezTo>
                <a:lnTo>
                  <a:pt x="71184" y="711838"/>
                </a:lnTo>
                <a:cubicBezTo>
                  <a:pt x="52305" y="711838"/>
                  <a:pt x="34199" y="704338"/>
                  <a:pt x="20849" y="690989"/>
                </a:cubicBezTo>
                <a:cubicBezTo>
                  <a:pt x="7499" y="677639"/>
                  <a:pt x="0" y="659533"/>
                  <a:pt x="0" y="640654"/>
                </a:cubicBezTo>
                <a:lnTo>
                  <a:pt x="0" y="71184"/>
                </a:lnTo>
                <a:close/>
              </a:path>
            </a:pathLst>
          </a:custGeom>
          <a:solidFill>
            <a:srgbClr val="92D050"/>
          </a:solidFill>
          <a:ln>
            <a:solidFill>
              <a:schemeClr val="tx1">
                <a:lumMod val="50000"/>
                <a:lumOff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9424" tIns="39899" rIns="49424" bIns="39899" numCol="1" spcCol="1270" anchor="ctr" anchorCtr="0">
            <a:noAutofit/>
          </a:bodyPr>
          <a:lstStyle/>
          <a:p>
            <a:pPr lvl="0" algn="ctr" defTabSz="666750">
              <a:lnSpc>
                <a:spcPct val="90000"/>
              </a:lnSpc>
              <a:spcBef>
                <a:spcPct val="0"/>
              </a:spcBef>
              <a:spcAft>
                <a:spcPct val="35000"/>
              </a:spcAft>
            </a:pPr>
            <a:r>
              <a:rPr lang="en-CA" sz="1500" kern="1200" dirty="0" smtClean="0">
                <a:solidFill>
                  <a:schemeClr val="tx2"/>
                </a:solidFill>
              </a:rPr>
              <a:t>Greener Airports</a:t>
            </a:r>
            <a:endParaRPr lang="en-CA" sz="1500" kern="1200" dirty="0">
              <a:solidFill>
                <a:schemeClr val="tx2"/>
              </a:solidFill>
            </a:endParaRPr>
          </a:p>
        </p:txBody>
      </p:sp>
      <p:sp>
        <p:nvSpPr>
          <p:cNvPr id="45" name="Freeform 44"/>
          <p:cNvSpPr/>
          <p:nvPr/>
        </p:nvSpPr>
        <p:spPr>
          <a:xfrm>
            <a:off x="1363564" y="2436942"/>
            <a:ext cx="142367" cy="533878"/>
          </a:xfrm>
          <a:custGeom>
            <a:avLst/>
            <a:gdLst/>
            <a:ahLst/>
            <a:cxnLst/>
            <a:rect l="0" t="0" r="0" b="0"/>
            <a:pathLst>
              <a:path>
                <a:moveTo>
                  <a:pt x="0" y="0"/>
                </a:moveTo>
                <a:lnTo>
                  <a:pt x="0" y="533878"/>
                </a:lnTo>
                <a:lnTo>
                  <a:pt x="142367" y="53387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6" name="Freeform 45"/>
          <p:cNvSpPr/>
          <p:nvPr/>
        </p:nvSpPr>
        <p:spPr>
          <a:xfrm>
            <a:off x="1505931" y="2614901"/>
            <a:ext cx="1138941" cy="711838"/>
          </a:xfrm>
          <a:custGeom>
            <a:avLst/>
            <a:gdLst>
              <a:gd name="connsiteX0" fmla="*/ 0 w 1138941"/>
              <a:gd name="connsiteY0" fmla="*/ 71184 h 711838"/>
              <a:gd name="connsiteX1" fmla="*/ 20849 w 1138941"/>
              <a:gd name="connsiteY1" fmla="*/ 20849 h 711838"/>
              <a:gd name="connsiteX2" fmla="*/ 71184 w 1138941"/>
              <a:gd name="connsiteY2" fmla="*/ 0 h 711838"/>
              <a:gd name="connsiteX3" fmla="*/ 1067757 w 1138941"/>
              <a:gd name="connsiteY3" fmla="*/ 0 h 711838"/>
              <a:gd name="connsiteX4" fmla="*/ 1118092 w 1138941"/>
              <a:gd name="connsiteY4" fmla="*/ 20849 h 711838"/>
              <a:gd name="connsiteX5" fmla="*/ 1138941 w 1138941"/>
              <a:gd name="connsiteY5" fmla="*/ 71184 h 711838"/>
              <a:gd name="connsiteX6" fmla="*/ 1138941 w 1138941"/>
              <a:gd name="connsiteY6" fmla="*/ 640654 h 711838"/>
              <a:gd name="connsiteX7" fmla="*/ 1118092 w 1138941"/>
              <a:gd name="connsiteY7" fmla="*/ 690989 h 711838"/>
              <a:gd name="connsiteX8" fmla="*/ 1067757 w 1138941"/>
              <a:gd name="connsiteY8" fmla="*/ 711838 h 711838"/>
              <a:gd name="connsiteX9" fmla="*/ 71184 w 1138941"/>
              <a:gd name="connsiteY9" fmla="*/ 711838 h 711838"/>
              <a:gd name="connsiteX10" fmla="*/ 20849 w 1138941"/>
              <a:gd name="connsiteY10" fmla="*/ 690989 h 711838"/>
              <a:gd name="connsiteX11" fmla="*/ 0 w 1138941"/>
              <a:gd name="connsiteY11" fmla="*/ 640654 h 711838"/>
              <a:gd name="connsiteX12" fmla="*/ 0 w 1138941"/>
              <a:gd name="connsiteY12" fmla="*/ 71184 h 7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8941" h="711838">
                <a:moveTo>
                  <a:pt x="0" y="71184"/>
                </a:moveTo>
                <a:cubicBezTo>
                  <a:pt x="0" y="52305"/>
                  <a:pt x="7500" y="34199"/>
                  <a:pt x="20849" y="20849"/>
                </a:cubicBezTo>
                <a:cubicBezTo>
                  <a:pt x="34199" y="7499"/>
                  <a:pt x="52305" y="0"/>
                  <a:pt x="71184" y="0"/>
                </a:cubicBezTo>
                <a:lnTo>
                  <a:pt x="1067757" y="0"/>
                </a:lnTo>
                <a:cubicBezTo>
                  <a:pt x="1086636" y="0"/>
                  <a:pt x="1104742" y="7500"/>
                  <a:pt x="1118092" y="20849"/>
                </a:cubicBezTo>
                <a:cubicBezTo>
                  <a:pt x="1131442" y="34199"/>
                  <a:pt x="1138941" y="52305"/>
                  <a:pt x="1138941" y="71184"/>
                </a:cubicBezTo>
                <a:lnTo>
                  <a:pt x="1138941" y="640654"/>
                </a:lnTo>
                <a:cubicBezTo>
                  <a:pt x="1138941" y="659533"/>
                  <a:pt x="1131441" y="677639"/>
                  <a:pt x="1118092" y="690989"/>
                </a:cubicBezTo>
                <a:cubicBezTo>
                  <a:pt x="1104742" y="704339"/>
                  <a:pt x="1086636" y="711838"/>
                  <a:pt x="1067757" y="711838"/>
                </a:cubicBezTo>
                <a:lnTo>
                  <a:pt x="71184" y="711838"/>
                </a:lnTo>
                <a:cubicBezTo>
                  <a:pt x="52305" y="711838"/>
                  <a:pt x="34199" y="704338"/>
                  <a:pt x="20849" y="690989"/>
                </a:cubicBezTo>
                <a:cubicBezTo>
                  <a:pt x="7499" y="677639"/>
                  <a:pt x="0" y="659533"/>
                  <a:pt x="0" y="640654"/>
                </a:cubicBezTo>
                <a:lnTo>
                  <a:pt x="0" y="71184"/>
                </a:lnTo>
                <a:close/>
              </a:path>
            </a:pathLst>
          </a:custGeom>
          <a:solidFill>
            <a:srgbClr val="CAFEC6">
              <a:alpha val="89804"/>
            </a:srgbClr>
          </a:solidFill>
          <a:ln>
            <a:solidFill>
              <a:srgbClr val="00B05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1804" tIns="34819" rIns="41804" bIns="34819" numCol="1" spcCol="1270" anchor="ctr" anchorCtr="0">
            <a:noAutofit/>
          </a:bodyPr>
          <a:lstStyle/>
          <a:p>
            <a:pPr lvl="0" algn="ctr" defTabSz="488950">
              <a:lnSpc>
                <a:spcPct val="90000"/>
              </a:lnSpc>
              <a:spcBef>
                <a:spcPct val="0"/>
              </a:spcBef>
              <a:spcAft>
                <a:spcPct val="35000"/>
              </a:spcAft>
            </a:pPr>
            <a:r>
              <a:rPr lang="en-CA" sz="1100" kern="1200" dirty="0" smtClean="0"/>
              <a:t>Remote TWR</a:t>
            </a:r>
            <a:endParaRPr lang="en-CA" sz="1100" kern="1200" dirty="0"/>
          </a:p>
        </p:txBody>
      </p:sp>
      <p:sp>
        <p:nvSpPr>
          <p:cNvPr id="47" name="Freeform 46"/>
          <p:cNvSpPr/>
          <p:nvPr/>
        </p:nvSpPr>
        <p:spPr>
          <a:xfrm>
            <a:off x="1363564" y="2436942"/>
            <a:ext cx="142367" cy="1423676"/>
          </a:xfrm>
          <a:custGeom>
            <a:avLst/>
            <a:gdLst/>
            <a:ahLst/>
            <a:cxnLst/>
            <a:rect l="0" t="0" r="0" b="0"/>
            <a:pathLst>
              <a:path>
                <a:moveTo>
                  <a:pt x="0" y="0"/>
                </a:moveTo>
                <a:lnTo>
                  <a:pt x="0" y="1423676"/>
                </a:lnTo>
                <a:lnTo>
                  <a:pt x="142367" y="142367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8" name="Freeform 47"/>
          <p:cNvSpPr/>
          <p:nvPr/>
        </p:nvSpPr>
        <p:spPr>
          <a:xfrm>
            <a:off x="1505931" y="3504699"/>
            <a:ext cx="1138941" cy="711838"/>
          </a:xfrm>
          <a:custGeom>
            <a:avLst/>
            <a:gdLst>
              <a:gd name="connsiteX0" fmla="*/ 0 w 1138941"/>
              <a:gd name="connsiteY0" fmla="*/ 71184 h 711838"/>
              <a:gd name="connsiteX1" fmla="*/ 20849 w 1138941"/>
              <a:gd name="connsiteY1" fmla="*/ 20849 h 711838"/>
              <a:gd name="connsiteX2" fmla="*/ 71184 w 1138941"/>
              <a:gd name="connsiteY2" fmla="*/ 0 h 711838"/>
              <a:gd name="connsiteX3" fmla="*/ 1067757 w 1138941"/>
              <a:gd name="connsiteY3" fmla="*/ 0 h 711838"/>
              <a:gd name="connsiteX4" fmla="*/ 1118092 w 1138941"/>
              <a:gd name="connsiteY4" fmla="*/ 20849 h 711838"/>
              <a:gd name="connsiteX5" fmla="*/ 1138941 w 1138941"/>
              <a:gd name="connsiteY5" fmla="*/ 71184 h 711838"/>
              <a:gd name="connsiteX6" fmla="*/ 1138941 w 1138941"/>
              <a:gd name="connsiteY6" fmla="*/ 640654 h 711838"/>
              <a:gd name="connsiteX7" fmla="*/ 1118092 w 1138941"/>
              <a:gd name="connsiteY7" fmla="*/ 690989 h 711838"/>
              <a:gd name="connsiteX8" fmla="*/ 1067757 w 1138941"/>
              <a:gd name="connsiteY8" fmla="*/ 711838 h 711838"/>
              <a:gd name="connsiteX9" fmla="*/ 71184 w 1138941"/>
              <a:gd name="connsiteY9" fmla="*/ 711838 h 711838"/>
              <a:gd name="connsiteX10" fmla="*/ 20849 w 1138941"/>
              <a:gd name="connsiteY10" fmla="*/ 690989 h 711838"/>
              <a:gd name="connsiteX11" fmla="*/ 0 w 1138941"/>
              <a:gd name="connsiteY11" fmla="*/ 640654 h 711838"/>
              <a:gd name="connsiteX12" fmla="*/ 0 w 1138941"/>
              <a:gd name="connsiteY12" fmla="*/ 71184 h 7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8941" h="711838">
                <a:moveTo>
                  <a:pt x="0" y="71184"/>
                </a:moveTo>
                <a:cubicBezTo>
                  <a:pt x="0" y="52305"/>
                  <a:pt x="7500" y="34199"/>
                  <a:pt x="20849" y="20849"/>
                </a:cubicBezTo>
                <a:cubicBezTo>
                  <a:pt x="34199" y="7499"/>
                  <a:pt x="52305" y="0"/>
                  <a:pt x="71184" y="0"/>
                </a:cubicBezTo>
                <a:lnTo>
                  <a:pt x="1067757" y="0"/>
                </a:lnTo>
                <a:cubicBezTo>
                  <a:pt x="1086636" y="0"/>
                  <a:pt x="1104742" y="7500"/>
                  <a:pt x="1118092" y="20849"/>
                </a:cubicBezTo>
                <a:cubicBezTo>
                  <a:pt x="1131442" y="34199"/>
                  <a:pt x="1138941" y="52305"/>
                  <a:pt x="1138941" y="71184"/>
                </a:cubicBezTo>
                <a:lnTo>
                  <a:pt x="1138941" y="640654"/>
                </a:lnTo>
                <a:cubicBezTo>
                  <a:pt x="1138941" y="659533"/>
                  <a:pt x="1131441" y="677639"/>
                  <a:pt x="1118092" y="690989"/>
                </a:cubicBezTo>
                <a:cubicBezTo>
                  <a:pt x="1104742" y="704339"/>
                  <a:pt x="1086636" y="711838"/>
                  <a:pt x="1067757" y="711838"/>
                </a:cubicBezTo>
                <a:lnTo>
                  <a:pt x="71184" y="711838"/>
                </a:lnTo>
                <a:cubicBezTo>
                  <a:pt x="52305" y="711838"/>
                  <a:pt x="34199" y="704338"/>
                  <a:pt x="20849" y="690989"/>
                </a:cubicBezTo>
                <a:cubicBezTo>
                  <a:pt x="7499" y="677639"/>
                  <a:pt x="0" y="659533"/>
                  <a:pt x="0" y="640654"/>
                </a:cubicBezTo>
                <a:lnTo>
                  <a:pt x="0" y="71184"/>
                </a:lnTo>
                <a:close/>
              </a:path>
            </a:pathLst>
          </a:custGeom>
          <a:solidFill>
            <a:srgbClr val="CAFEC6">
              <a:alpha val="90000"/>
            </a:srgbClr>
          </a:solidFill>
          <a:ln>
            <a:solidFill>
              <a:srgbClr val="00B05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1804" tIns="34819" rIns="41804" bIns="34819" numCol="1" spcCol="1270" anchor="ctr" anchorCtr="0">
            <a:noAutofit/>
          </a:bodyPr>
          <a:lstStyle/>
          <a:p>
            <a:pPr lvl="0" algn="ctr" defTabSz="488950">
              <a:lnSpc>
                <a:spcPct val="90000"/>
              </a:lnSpc>
              <a:spcBef>
                <a:spcPct val="0"/>
              </a:spcBef>
              <a:spcAft>
                <a:spcPct val="35000"/>
              </a:spcAft>
            </a:pPr>
            <a:r>
              <a:rPr lang="en-CA" sz="1100" kern="1200" dirty="0" smtClean="0"/>
              <a:t>A-SMGCS</a:t>
            </a:r>
            <a:endParaRPr lang="en-CA" sz="1100" kern="1200" dirty="0"/>
          </a:p>
        </p:txBody>
      </p:sp>
      <p:sp>
        <p:nvSpPr>
          <p:cNvPr id="49" name="Freeform 48"/>
          <p:cNvSpPr/>
          <p:nvPr/>
        </p:nvSpPr>
        <p:spPr>
          <a:xfrm>
            <a:off x="1363564" y="2436942"/>
            <a:ext cx="142367" cy="2313474"/>
          </a:xfrm>
          <a:custGeom>
            <a:avLst/>
            <a:gdLst/>
            <a:ahLst/>
            <a:cxnLst/>
            <a:rect l="0" t="0" r="0" b="0"/>
            <a:pathLst>
              <a:path>
                <a:moveTo>
                  <a:pt x="0" y="0"/>
                </a:moveTo>
                <a:lnTo>
                  <a:pt x="0" y="2313474"/>
                </a:lnTo>
                <a:lnTo>
                  <a:pt x="142367" y="231347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0" name="Freeform 49"/>
          <p:cNvSpPr/>
          <p:nvPr/>
        </p:nvSpPr>
        <p:spPr>
          <a:xfrm>
            <a:off x="1505931" y="4394497"/>
            <a:ext cx="1138941" cy="711838"/>
          </a:xfrm>
          <a:custGeom>
            <a:avLst/>
            <a:gdLst>
              <a:gd name="connsiteX0" fmla="*/ 0 w 1138941"/>
              <a:gd name="connsiteY0" fmla="*/ 71184 h 711838"/>
              <a:gd name="connsiteX1" fmla="*/ 20849 w 1138941"/>
              <a:gd name="connsiteY1" fmla="*/ 20849 h 711838"/>
              <a:gd name="connsiteX2" fmla="*/ 71184 w 1138941"/>
              <a:gd name="connsiteY2" fmla="*/ 0 h 711838"/>
              <a:gd name="connsiteX3" fmla="*/ 1067757 w 1138941"/>
              <a:gd name="connsiteY3" fmla="*/ 0 h 711838"/>
              <a:gd name="connsiteX4" fmla="*/ 1118092 w 1138941"/>
              <a:gd name="connsiteY4" fmla="*/ 20849 h 711838"/>
              <a:gd name="connsiteX5" fmla="*/ 1138941 w 1138941"/>
              <a:gd name="connsiteY5" fmla="*/ 71184 h 711838"/>
              <a:gd name="connsiteX6" fmla="*/ 1138941 w 1138941"/>
              <a:gd name="connsiteY6" fmla="*/ 640654 h 711838"/>
              <a:gd name="connsiteX7" fmla="*/ 1118092 w 1138941"/>
              <a:gd name="connsiteY7" fmla="*/ 690989 h 711838"/>
              <a:gd name="connsiteX8" fmla="*/ 1067757 w 1138941"/>
              <a:gd name="connsiteY8" fmla="*/ 711838 h 711838"/>
              <a:gd name="connsiteX9" fmla="*/ 71184 w 1138941"/>
              <a:gd name="connsiteY9" fmla="*/ 711838 h 711838"/>
              <a:gd name="connsiteX10" fmla="*/ 20849 w 1138941"/>
              <a:gd name="connsiteY10" fmla="*/ 690989 h 711838"/>
              <a:gd name="connsiteX11" fmla="*/ 0 w 1138941"/>
              <a:gd name="connsiteY11" fmla="*/ 640654 h 711838"/>
              <a:gd name="connsiteX12" fmla="*/ 0 w 1138941"/>
              <a:gd name="connsiteY12" fmla="*/ 71184 h 7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8941" h="711838">
                <a:moveTo>
                  <a:pt x="0" y="71184"/>
                </a:moveTo>
                <a:cubicBezTo>
                  <a:pt x="0" y="52305"/>
                  <a:pt x="7500" y="34199"/>
                  <a:pt x="20849" y="20849"/>
                </a:cubicBezTo>
                <a:cubicBezTo>
                  <a:pt x="34199" y="7499"/>
                  <a:pt x="52305" y="0"/>
                  <a:pt x="71184" y="0"/>
                </a:cubicBezTo>
                <a:lnTo>
                  <a:pt x="1067757" y="0"/>
                </a:lnTo>
                <a:cubicBezTo>
                  <a:pt x="1086636" y="0"/>
                  <a:pt x="1104742" y="7500"/>
                  <a:pt x="1118092" y="20849"/>
                </a:cubicBezTo>
                <a:cubicBezTo>
                  <a:pt x="1131442" y="34199"/>
                  <a:pt x="1138941" y="52305"/>
                  <a:pt x="1138941" y="71184"/>
                </a:cubicBezTo>
                <a:lnTo>
                  <a:pt x="1138941" y="640654"/>
                </a:lnTo>
                <a:cubicBezTo>
                  <a:pt x="1138941" y="659533"/>
                  <a:pt x="1131441" y="677639"/>
                  <a:pt x="1118092" y="690989"/>
                </a:cubicBezTo>
                <a:cubicBezTo>
                  <a:pt x="1104742" y="704339"/>
                  <a:pt x="1086636" y="711838"/>
                  <a:pt x="1067757" y="711838"/>
                </a:cubicBezTo>
                <a:lnTo>
                  <a:pt x="71184" y="711838"/>
                </a:lnTo>
                <a:cubicBezTo>
                  <a:pt x="52305" y="711838"/>
                  <a:pt x="34199" y="704338"/>
                  <a:pt x="20849" y="690989"/>
                </a:cubicBezTo>
                <a:cubicBezTo>
                  <a:pt x="7499" y="677639"/>
                  <a:pt x="0" y="659533"/>
                  <a:pt x="0" y="640654"/>
                </a:cubicBezTo>
                <a:lnTo>
                  <a:pt x="0" y="71184"/>
                </a:lnTo>
                <a:close/>
              </a:path>
            </a:pathLst>
          </a:custGeom>
          <a:solidFill>
            <a:srgbClr val="CAFEC6">
              <a:alpha val="90000"/>
            </a:srgbClr>
          </a:solidFill>
          <a:ln>
            <a:solidFill>
              <a:srgbClr val="00B05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1804" tIns="34819" rIns="41804" bIns="34819" numCol="1" spcCol="1270" anchor="ctr" anchorCtr="0">
            <a:noAutofit/>
          </a:bodyPr>
          <a:lstStyle/>
          <a:p>
            <a:pPr lvl="0" algn="ctr" defTabSz="488950">
              <a:lnSpc>
                <a:spcPct val="90000"/>
              </a:lnSpc>
              <a:spcBef>
                <a:spcPct val="0"/>
              </a:spcBef>
              <a:spcAft>
                <a:spcPct val="35000"/>
              </a:spcAft>
            </a:pPr>
            <a:r>
              <a:rPr lang="en-CA" sz="1100" kern="1200" dirty="0" smtClean="0"/>
              <a:t>A-CDM</a:t>
            </a:r>
            <a:endParaRPr lang="en-CA" sz="1100" kern="1200" dirty="0"/>
          </a:p>
        </p:txBody>
      </p:sp>
      <p:sp>
        <p:nvSpPr>
          <p:cNvPr id="51" name="Freeform 50"/>
          <p:cNvSpPr/>
          <p:nvPr/>
        </p:nvSpPr>
        <p:spPr>
          <a:xfrm>
            <a:off x="1363564" y="2436942"/>
            <a:ext cx="142367" cy="3203271"/>
          </a:xfrm>
          <a:custGeom>
            <a:avLst/>
            <a:gdLst/>
            <a:ahLst/>
            <a:cxnLst/>
            <a:rect l="0" t="0" r="0" b="0"/>
            <a:pathLst>
              <a:path>
                <a:moveTo>
                  <a:pt x="0" y="0"/>
                </a:moveTo>
                <a:lnTo>
                  <a:pt x="0" y="3203271"/>
                </a:lnTo>
                <a:lnTo>
                  <a:pt x="142367" y="320327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2" name="Freeform 51"/>
          <p:cNvSpPr/>
          <p:nvPr/>
        </p:nvSpPr>
        <p:spPr>
          <a:xfrm>
            <a:off x="1505931" y="5284294"/>
            <a:ext cx="1138941" cy="711838"/>
          </a:xfrm>
          <a:custGeom>
            <a:avLst/>
            <a:gdLst>
              <a:gd name="connsiteX0" fmla="*/ 0 w 1138941"/>
              <a:gd name="connsiteY0" fmla="*/ 71184 h 711838"/>
              <a:gd name="connsiteX1" fmla="*/ 20849 w 1138941"/>
              <a:gd name="connsiteY1" fmla="*/ 20849 h 711838"/>
              <a:gd name="connsiteX2" fmla="*/ 71184 w 1138941"/>
              <a:gd name="connsiteY2" fmla="*/ 0 h 711838"/>
              <a:gd name="connsiteX3" fmla="*/ 1067757 w 1138941"/>
              <a:gd name="connsiteY3" fmla="*/ 0 h 711838"/>
              <a:gd name="connsiteX4" fmla="*/ 1118092 w 1138941"/>
              <a:gd name="connsiteY4" fmla="*/ 20849 h 711838"/>
              <a:gd name="connsiteX5" fmla="*/ 1138941 w 1138941"/>
              <a:gd name="connsiteY5" fmla="*/ 71184 h 711838"/>
              <a:gd name="connsiteX6" fmla="*/ 1138941 w 1138941"/>
              <a:gd name="connsiteY6" fmla="*/ 640654 h 711838"/>
              <a:gd name="connsiteX7" fmla="*/ 1118092 w 1138941"/>
              <a:gd name="connsiteY7" fmla="*/ 690989 h 711838"/>
              <a:gd name="connsiteX8" fmla="*/ 1067757 w 1138941"/>
              <a:gd name="connsiteY8" fmla="*/ 711838 h 711838"/>
              <a:gd name="connsiteX9" fmla="*/ 71184 w 1138941"/>
              <a:gd name="connsiteY9" fmla="*/ 711838 h 711838"/>
              <a:gd name="connsiteX10" fmla="*/ 20849 w 1138941"/>
              <a:gd name="connsiteY10" fmla="*/ 690989 h 711838"/>
              <a:gd name="connsiteX11" fmla="*/ 0 w 1138941"/>
              <a:gd name="connsiteY11" fmla="*/ 640654 h 711838"/>
              <a:gd name="connsiteX12" fmla="*/ 0 w 1138941"/>
              <a:gd name="connsiteY12" fmla="*/ 71184 h 7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8941" h="711838">
                <a:moveTo>
                  <a:pt x="0" y="71184"/>
                </a:moveTo>
                <a:cubicBezTo>
                  <a:pt x="0" y="52305"/>
                  <a:pt x="7500" y="34199"/>
                  <a:pt x="20849" y="20849"/>
                </a:cubicBezTo>
                <a:cubicBezTo>
                  <a:pt x="34199" y="7499"/>
                  <a:pt x="52305" y="0"/>
                  <a:pt x="71184" y="0"/>
                </a:cubicBezTo>
                <a:lnTo>
                  <a:pt x="1067757" y="0"/>
                </a:lnTo>
                <a:cubicBezTo>
                  <a:pt x="1086636" y="0"/>
                  <a:pt x="1104742" y="7500"/>
                  <a:pt x="1118092" y="20849"/>
                </a:cubicBezTo>
                <a:cubicBezTo>
                  <a:pt x="1131442" y="34199"/>
                  <a:pt x="1138941" y="52305"/>
                  <a:pt x="1138941" y="71184"/>
                </a:cubicBezTo>
                <a:lnTo>
                  <a:pt x="1138941" y="640654"/>
                </a:lnTo>
                <a:cubicBezTo>
                  <a:pt x="1138941" y="659533"/>
                  <a:pt x="1131441" y="677639"/>
                  <a:pt x="1118092" y="690989"/>
                </a:cubicBezTo>
                <a:cubicBezTo>
                  <a:pt x="1104742" y="704339"/>
                  <a:pt x="1086636" y="711838"/>
                  <a:pt x="1067757" y="711838"/>
                </a:cubicBezTo>
                <a:lnTo>
                  <a:pt x="71184" y="711838"/>
                </a:lnTo>
                <a:cubicBezTo>
                  <a:pt x="52305" y="711838"/>
                  <a:pt x="34199" y="704338"/>
                  <a:pt x="20849" y="690989"/>
                </a:cubicBezTo>
                <a:cubicBezTo>
                  <a:pt x="7499" y="677639"/>
                  <a:pt x="0" y="659533"/>
                  <a:pt x="0" y="640654"/>
                </a:cubicBezTo>
                <a:lnTo>
                  <a:pt x="0" y="71184"/>
                </a:lnTo>
                <a:close/>
              </a:path>
            </a:pathLst>
          </a:custGeom>
          <a:solidFill>
            <a:srgbClr val="CAFEC6">
              <a:alpha val="90000"/>
            </a:srgbClr>
          </a:solidFill>
          <a:ln>
            <a:solidFill>
              <a:srgbClr val="00B05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1804" tIns="34819" rIns="41804" bIns="34819" numCol="1" spcCol="1270" anchor="ctr" anchorCtr="0">
            <a:noAutofit/>
          </a:bodyPr>
          <a:lstStyle/>
          <a:p>
            <a:pPr lvl="0" algn="ctr" defTabSz="488950">
              <a:lnSpc>
                <a:spcPct val="90000"/>
              </a:lnSpc>
              <a:spcBef>
                <a:spcPct val="0"/>
              </a:spcBef>
              <a:spcAft>
                <a:spcPct val="35000"/>
              </a:spcAft>
            </a:pPr>
            <a:r>
              <a:rPr lang="en-CA" sz="1100" kern="1200" dirty="0" smtClean="0"/>
              <a:t>Wake Vortex</a:t>
            </a:r>
            <a:endParaRPr lang="en-CA" sz="1100" kern="1200" dirty="0"/>
          </a:p>
        </p:txBody>
      </p:sp>
      <p:sp>
        <p:nvSpPr>
          <p:cNvPr id="53" name="Freeform 52"/>
          <p:cNvSpPr/>
          <p:nvPr/>
        </p:nvSpPr>
        <p:spPr>
          <a:xfrm>
            <a:off x="3000792" y="1725103"/>
            <a:ext cx="1423676" cy="711838"/>
          </a:xfrm>
          <a:custGeom>
            <a:avLst/>
            <a:gdLst>
              <a:gd name="connsiteX0" fmla="*/ 0 w 1423676"/>
              <a:gd name="connsiteY0" fmla="*/ 71184 h 711838"/>
              <a:gd name="connsiteX1" fmla="*/ 20849 w 1423676"/>
              <a:gd name="connsiteY1" fmla="*/ 20849 h 711838"/>
              <a:gd name="connsiteX2" fmla="*/ 71184 w 1423676"/>
              <a:gd name="connsiteY2" fmla="*/ 0 h 711838"/>
              <a:gd name="connsiteX3" fmla="*/ 1352492 w 1423676"/>
              <a:gd name="connsiteY3" fmla="*/ 0 h 711838"/>
              <a:gd name="connsiteX4" fmla="*/ 1402827 w 1423676"/>
              <a:gd name="connsiteY4" fmla="*/ 20849 h 711838"/>
              <a:gd name="connsiteX5" fmla="*/ 1423676 w 1423676"/>
              <a:gd name="connsiteY5" fmla="*/ 71184 h 711838"/>
              <a:gd name="connsiteX6" fmla="*/ 1423676 w 1423676"/>
              <a:gd name="connsiteY6" fmla="*/ 640654 h 711838"/>
              <a:gd name="connsiteX7" fmla="*/ 1402827 w 1423676"/>
              <a:gd name="connsiteY7" fmla="*/ 690989 h 711838"/>
              <a:gd name="connsiteX8" fmla="*/ 1352492 w 1423676"/>
              <a:gd name="connsiteY8" fmla="*/ 711838 h 711838"/>
              <a:gd name="connsiteX9" fmla="*/ 71184 w 1423676"/>
              <a:gd name="connsiteY9" fmla="*/ 711838 h 711838"/>
              <a:gd name="connsiteX10" fmla="*/ 20849 w 1423676"/>
              <a:gd name="connsiteY10" fmla="*/ 690989 h 711838"/>
              <a:gd name="connsiteX11" fmla="*/ 0 w 1423676"/>
              <a:gd name="connsiteY11" fmla="*/ 640654 h 711838"/>
              <a:gd name="connsiteX12" fmla="*/ 0 w 1423676"/>
              <a:gd name="connsiteY12" fmla="*/ 71184 h 7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3676" h="711838">
                <a:moveTo>
                  <a:pt x="0" y="71184"/>
                </a:moveTo>
                <a:cubicBezTo>
                  <a:pt x="0" y="52305"/>
                  <a:pt x="7500" y="34199"/>
                  <a:pt x="20849" y="20849"/>
                </a:cubicBezTo>
                <a:cubicBezTo>
                  <a:pt x="34199" y="7499"/>
                  <a:pt x="52305" y="0"/>
                  <a:pt x="71184" y="0"/>
                </a:cubicBezTo>
                <a:lnTo>
                  <a:pt x="1352492" y="0"/>
                </a:lnTo>
                <a:cubicBezTo>
                  <a:pt x="1371371" y="0"/>
                  <a:pt x="1389477" y="7500"/>
                  <a:pt x="1402827" y="20849"/>
                </a:cubicBezTo>
                <a:cubicBezTo>
                  <a:pt x="1416177" y="34199"/>
                  <a:pt x="1423676" y="52305"/>
                  <a:pt x="1423676" y="71184"/>
                </a:cubicBezTo>
                <a:lnTo>
                  <a:pt x="1423676" y="640654"/>
                </a:lnTo>
                <a:cubicBezTo>
                  <a:pt x="1423676" y="659533"/>
                  <a:pt x="1416176" y="677639"/>
                  <a:pt x="1402827" y="690989"/>
                </a:cubicBezTo>
                <a:cubicBezTo>
                  <a:pt x="1389477" y="704339"/>
                  <a:pt x="1371371" y="711838"/>
                  <a:pt x="1352492" y="711838"/>
                </a:cubicBezTo>
                <a:lnTo>
                  <a:pt x="71184" y="711838"/>
                </a:lnTo>
                <a:cubicBezTo>
                  <a:pt x="52305" y="711838"/>
                  <a:pt x="34199" y="704338"/>
                  <a:pt x="20849" y="690989"/>
                </a:cubicBezTo>
                <a:cubicBezTo>
                  <a:pt x="7499" y="677639"/>
                  <a:pt x="0" y="659533"/>
                  <a:pt x="0" y="640654"/>
                </a:cubicBezTo>
                <a:lnTo>
                  <a:pt x="0" y="71184"/>
                </a:lnTo>
                <a:close/>
              </a:path>
            </a:pathLst>
          </a:custGeom>
          <a:solidFill>
            <a:srgbClr val="FFC000"/>
          </a:solidFill>
          <a:ln>
            <a:solidFill>
              <a:schemeClr val="tx1">
                <a:lumMod val="50000"/>
                <a:lumOff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9424" tIns="39899" rIns="49424" bIns="39899" numCol="1" spcCol="1270" anchor="ctr" anchorCtr="0">
            <a:noAutofit/>
          </a:bodyPr>
          <a:lstStyle/>
          <a:p>
            <a:pPr lvl="0" algn="ctr" defTabSz="666750">
              <a:lnSpc>
                <a:spcPct val="90000"/>
              </a:lnSpc>
              <a:spcBef>
                <a:spcPct val="0"/>
              </a:spcBef>
              <a:spcAft>
                <a:spcPct val="35000"/>
              </a:spcAft>
            </a:pPr>
            <a:r>
              <a:rPr lang="en-CA" sz="1500" kern="1200" dirty="0" smtClean="0">
                <a:solidFill>
                  <a:schemeClr val="tx2"/>
                </a:solidFill>
              </a:rPr>
              <a:t>Global </a:t>
            </a:r>
            <a:r>
              <a:rPr lang="en-CA" sz="1500" kern="1200" dirty="0" err="1" smtClean="0">
                <a:solidFill>
                  <a:schemeClr val="tx2"/>
                </a:solidFill>
              </a:rPr>
              <a:t>Introp</a:t>
            </a:r>
            <a:r>
              <a:rPr lang="en-CA" sz="1500" kern="1200" dirty="0" smtClean="0">
                <a:solidFill>
                  <a:schemeClr val="tx2"/>
                </a:solidFill>
              </a:rPr>
              <a:t> Systems &amp; Data</a:t>
            </a:r>
            <a:endParaRPr lang="en-CA" sz="1500" kern="1200" dirty="0">
              <a:solidFill>
                <a:schemeClr val="tx2"/>
              </a:solidFill>
            </a:endParaRPr>
          </a:p>
        </p:txBody>
      </p:sp>
      <p:sp>
        <p:nvSpPr>
          <p:cNvPr id="54" name="Freeform 53"/>
          <p:cNvSpPr/>
          <p:nvPr/>
        </p:nvSpPr>
        <p:spPr>
          <a:xfrm>
            <a:off x="3143159" y="2436942"/>
            <a:ext cx="142367" cy="533878"/>
          </a:xfrm>
          <a:custGeom>
            <a:avLst/>
            <a:gdLst/>
            <a:ahLst/>
            <a:cxnLst/>
            <a:rect l="0" t="0" r="0" b="0"/>
            <a:pathLst>
              <a:path>
                <a:moveTo>
                  <a:pt x="0" y="0"/>
                </a:moveTo>
                <a:lnTo>
                  <a:pt x="0" y="533878"/>
                </a:lnTo>
                <a:lnTo>
                  <a:pt x="142367" y="53387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a:off x="3285527" y="2614901"/>
            <a:ext cx="1138941" cy="711838"/>
          </a:xfrm>
          <a:custGeom>
            <a:avLst/>
            <a:gdLst>
              <a:gd name="connsiteX0" fmla="*/ 0 w 1138941"/>
              <a:gd name="connsiteY0" fmla="*/ 71184 h 711838"/>
              <a:gd name="connsiteX1" fmla="*/ 20849 w 1138941"/>
              <a:gd name="connsiteY1" fmla="*/ 20849 h 711838"/>
              <a:gd name="connsiteX2" fmla="*/ 71184 w 1138941"/>
              <a:gd name="connsiteY2" fmla="*/ 0 h 711838"/>
              <a:gd name="connsiteX3" fmla="*/ 1067757 w 1138941"/>
              <a:gd name="connsiteY3" fmla="*/ 0 h 711838"/>
              <a:gd name="connsiteX4" fmla="*/ 1118092 w 1138941"/>
              <a:gd name="connsiteY4" fmla="*/ 20849 h 711838"/>
              <a:gd name="connsiteX5" fmla="*/ 1138941 w 1138941"/>
              <a:gd name="connsiteY5" fmla="*/ 71184 h 711838"/>
              <a:gd name="connsiteX6" fmla="*/ 1138941 w 1138941"/>
              <a:gd name="connsiteY6" fmla="*/ 640654 h 711838"/>
              <a:gd name="connsiteX7" fmla="*/ 1118092 w 1138941"/>
              <a:gd name="connsiteY7" fmla="*/ 690989 h 711838"/>
              <a:gd name="connsiteX8" fmla="*/ 1067757 w 1138941"/>
              <a:gd name="connsiteY8" fmla="*/ 711838 h 711838"/>
              <a:gd name="connsiteX9" fmla="*/ 71184 w 1138941"/>
              <a:gd name="connsiteY9" fmla="*/ 711838 h 711838"/>
              <a:gd name="connsiteX10" fmla="*/ 20849 w 1138941"/>
              <a:gd name="connsiteY10" fmla="*/ 690989 h 711838"/>
              <a:gd name="connsiteX11" fmla="*/ 0 w 1138941"/>
              <a:gd name="connsiteY11" fmla="*/ 640654 h 711838"/>
              <a:gd name="connsiteX12" fmla="*/ 0 w 1138941"/>
              <a:gd name="connsiteY12" fmla="*/ 71184 h 7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8941" h="711838">
                <a:moveTo>
                  <a:pt x="0" y="71184"/>
                </a:moveTo>
                <a:cubicBezTo>
                  <a:pt x="0" y="52305"/>
                  <a:pt x="7500" y="34199"/>
                  <a:pt x="20849" y="20849"/>
                </a:cubicBezTo>
                <a:cubicBezTo>
                  <a:pt x="34199" y="7499"/>
                  <a:pt x="52305" y="0"/>
                  <a:pt x="71184" y="0"/>
                </a:cubicBezTo>
                <a:lnTo>
                  <a:pt x="1067757" y="0"/>
                </a:lnTo>
                <a:cubicBezTo>
                  <a:pt x="1086636" y="0"/>
                  <a:pt x="1104742" y="7500"/>
                  <a:pt x="1118092" y="20849"/>
                </a:cubicBezTo>
                <a:cubicBezTo>
                  <a:pt x="1131442" y="34199"/>
                  <a:pt x="1138941" y="52305"/>
                  <a:pt x="1138941" y="71184"/>
                </a:cubicBezTo>
                <a:lnTo>
                  <a:pt x="1138941" y="640654"/>
                </a:lnTo>
                <a:cubicBezTo>
                  <a:pt x="1138941" y="659533"/>
                  <a:pt x="1131441" y="677639"/>
                  <a:pt x="1118092" y="690989"/>
                </a:cubicBezTo>
                <a:cubicBezTo>
                  <a:pt x="1104742" y="704339"/>
                  <a:pt x="1086636" y="711838"/>
                  <a:pt x="1067757" y="711838"/>
                </a:cubicBezTo>
                <a:lnTo>
                  <a:pt x="71184" y="711838"/>
                </a:lnTo>
                <a:cubicBezTo>
                  <a:pt x="52305" y="711838"/>
                  <a:pt x="34199" y="704338"/>
                  <a:pt x="20849" y="690989"/>
                </a:cubicBezTo>
                <a:cubicBezTo>
                  <a:pt x="7499" y="677639"/>
                  <a:pt x="0" y="659533"/>
                  <a:pt x="0" y="640654"/>
                </a:cubicBezTo>
                <a:lnTo>
                  <a:pt x="0" y="71184"/>
                </a:lnTo>
                <a:close/>
              </a:path>
            </a:pathLst>
          </a:custGeom>
          <a:solidFill>
            <a:srgbClr val="FFEEB7">
              <a:alpha val="89804"/>
            </a:srgbClr>
          </a:solidFill>
          <a:ln>
            <a:solidFill>
              <a:srgbClr val="FFC00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1804" tIns="34819" rIns="41804" bIns="34819" numCol="1" spcCol="1270" anchor="ctr" anchorCtr="0">
            <a:noAutofit/>
          </a:bodyPr>
          <a:lstStyle/>
          <a:p>
            <a:pPr lvl="0" algn="ctr" defTabSz="488950">
              <a:lnSpc>
                <a:spcPct val="90000"/>
              </a:lnSpc>
              <a:spcBef>
                <a:spcPct val="0"/>
              </a:spcBef>
              <a:spcAft>
                <a:spcPct val="35000"/>
              </a:spcAft>
            </a:pPr>
            <a:r>
              <a:rPr lang="en-CA" sz="1100" kern="1200" dirty="0" smtClean="0"/>
              <a:t>FF-ICE 1</a:t>
            </a:r>
            <a:endParaRPr lang="en-CA" sz="1100" kern="1200" dirty="0"/>
          </a:p>
        </p:txBody>
      </p:sp>
      <p:sp>
        <p:nvSpPr>
          <p:cNvPr id="56" name="Freeform 55"/>
          <p:cNvSpPr/>
          <p:nvPr/>
        </p:nvSpPr>
        <p:spPr>
          <a:xfrm>
            <a:off x="3143159" y="2436942"/>
            <a:ext cx="142367" cy="1423676"/>
          </a:xfrm>
          <a:custGeom>
            <a:avLst/>
            <a:gdLst/>
            <a:ahLst/>
            <a:cxnLst/>
            <a:rect l="0" t="0" r="0" b="0"/>
            <a:pathLst>
              <a:path>
                <a:moveTo>
                  <a:pt x="0" y="0"/>
                </a:moveTo>
                <a:lnTo>
                  <a:pt x="0" y="1423676"/>
                </a:lnTo>
                <a:lnTo>
                  <a:pt x="142367" y="142367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a:off x="3285527" y="3504699"/>
            <a:ext cx="1138941" cy="711838"/>
          </a:xfrm>
          <a:custGeom>
            <a:avLst/>
            <a:gdLst>
              <a:gd name="connsiteX0" fmla="*/ 0 w 1138941"/>
              <a:gd name="connsiteY0" fmla="*/ 71184 h 711838"/>
              <a:gd name="connsiteX1" fmla="*/ 20849 w 1138941"/>
              <a:gd name="connsiteY1" fmla="*/ 20849 h 711838"/>
              <a:gd name="connsiteX2" fmla="*/ 71184 w 1138941"/>
              <a:gd name="connsiteY2" fmla="*/ 0 h 711838"/>
              <a:gd name="connsiteX3" fmla="*/ 1067757 w 1138941"/>
              <a:gd name="connsiteY3" fmla="*/ 0 h 711838"/>
              <a:gd name="connsiteX4" fmla="*/ 1118092 w 1138941"/>
              <a:gd name="connsiteY4" fmla="*/ 20849 h 711838"/>
              <a:gd name="connsiteX5" fmla="*/ 1138941 w 1138941"/>
              <a:gd name="connsiteY5" fmla="*/ 71184 h 711838"/>
              <a:gd name="connsiteX6" fmla="*/ 1138941 w 1138941"/>
              <a:gd name="connsiteY6" fmla="*/ 640654 h 711838"/>
              <a:gd name="connsiteX7" fmla="*/ 1118092 w 1138941"/>
              <a:gd name="connsiteY7" fmla="*/ 690989 h 711838"/>
              <a:gd name="connsiteX8" fmla="*/ 1067757 w 1138941"/>
              <a:gd name="connsiteY8" fmla="*/ 711838 h 711838"/>
              <a:gd name="connsiteX9" fmla="*/ 71184 w 1138941"/>
              <a:gd name="connsiteY9" fmla="*/ 711838 h 711838"/>
              <a:gd name="connsiteX10" fmla="*/ 20849 w 1138941"/>
              <a:gd name="connsiteY10" fmla="*/ 690989 h 711838"/>
              <a:gd name="connsiteX11" fmla="*/ 0 w 1138941"/>
              <a:gd name="connsiteY11" fmla="*/ 640654 h 711838"/>
              <a:gd name="connsiteX12" fmla="*/ 0 w 1138941"/>
              <a:gd name="connsiteY12" fmla="*/ 71184 h 7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8941" h="711838">
                <a:moveTo>
                  <a:pt x="0" y="71184"/>
                </a:moveTo>
                <a:cubicBezTo>
                  <a:pt x="0" y="52305"/>
                  <a:pt x="7500" y="34199"/>
                  <a:pt x="20849" y="20849"/>
                </a:cubicBezTo>
                <a:cubicBezTo>
                  <a:pt x="34199" y="7499"/>
                  <a:pt x="52305" y="0"/>
                  <a:pt x="71184" y="0"/>
                </a:cubicBezTo>
                <a:lnTo>
                  <a:pt x="1067757" y="0"/>
                </a:lnTo>
                <a:cubicBezTo>
                  <a:pt x="1086636" y="0"/>
                  <a:pt x="1104742" y="7500"/>
                  <a:pt x="1118092" y="20849"/>
                </a:cubicBezTo>
                <a:cubicBezTo>
                  <a:pt x="1131442" y="34199"/>
                  <a:pt x="1138941" y="52305"/>
                  <a:pt x="1138941" y="71184"/>
                </a:cubicBezTo>
                <a:lnTo>
                  <a:pt x="1138941" y="640654"/>
                </a:lnTo>
                <a:cubicBezTo>
                  <a:pt x="1138941" y="659533"/>
                  <a:pt x="1131441" y="677639"/>
                  <a:pt x="1118092" y="690989"/>
                </a:cubicBezTo>
                <a:cubicBezTo>
                  <a:pt x="1104742" y="704339"/>
                  <a:pt x="1086636" y="711838"/>
                  <a:pt x="1067757" y="711838"/>
                </a:cubicBezTo>
                <a:lnTo>
                  <a:pt x="71184" y="711838"/>
                </a:lnTo>
                <a:cubicBezTo>
                  <a:pt x="52305" y="711838"/>
                  <a:pt x="34199" y="704338"/>
                  <a:pt x="20849" y="690989"/>
                </a:cubicBezTo>
                <a:cubicBezTo>
                  <a:pt x="7499" y="677639"/>
                  <a:pt x="0" y="659533"/>
                  <a:pt x="0" y="640654"/>
                </a:cubicBezTo>
                <a:lnTo>
                  <a:pt x="0" y="71184"/>
                </a:lnTo>
                <a:close/>
              </a:path>
            </a:pathLst>
          </a:custGeom>
          <a:solidFill>
            <a:srgbClr val="FFEEB7">
              <a:alpha val="90000"/>
            </a:srgbClr>
          </a:solidFill>
          <a:ln>
            <a:solidFill>
              <a:srgbClr val="FFC00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1804" tIns="34819" rIns="41804" bIns="34819" numCol="1" spcCol="1270" anchor="ctr" anchorCtr="0">
            <a:noAutofit/>
          </a:bodyPr>
          <a:lstStyle/>
          <a:p>
            <a:pPr lvl="0" algn="ctr" defTabSz="488950">
              <a:lnSpc>
                <a:spcPct val="90000"/>
              </a:lnSpc>
              <a:spcBef>
                <a:spcPct val="0"/>
              </a:spcBef>
              <a:spcAft>
                <a:spcPct val="35000"/>
              </a:spcAft>
            </a:pPr>
            <a:r>
              <a:rPr lang="en-CA" sz="1100" kern="1200" dirty="0" smtClean="0"/>
              <a:t>SWIM</a:t>
            </a:r>
            <a:endParaRPr lang="en-CA" sz="1100" kern="1200" dirty="0"/>
          </a:p>
        </p:txBody>
      </p:sp>
      <p:sp>
        <p:nvSpPr>
          <p:cNvPr id="58" name="Freeform 57"/>
          <p:cNvSpPr/>
          <p:nvPr/>
        </p:nvSpPr>
        <p:spPr>
          <a:xfrm>
            <a:off x="3143159" y="2436942"/>
            <a:ext cx="142367" cy="2313474"/>
          </a:xfrm>
          <a:custGeom>
            <a:avLst/>
            <a:gdLst/>
            <a:ahLst/>
            <a:cxnLst/>
            <a:rect l="0" t="0" r="0" b="0"/>
            <a:pathLst>
              <a:path>
                <a:moveTo>
                  <a:pt x="0" y="0"/>
                </a:moveTo>
                <a:lnTo>
                  <a:pt x="0" y="2313474"/>
                </a:lnTo>
                <a:lnTo>
                  <a:pt x="142367" y="231347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9" name="Freeform 58"/>
          <p:cNvSpPr/>
          <p:nvPr/>
        </p:nvSpPr>
        <p:spPr>
          <a:xfrm>
            <a:off x="3285527" y="4394497"/>
            <a:ext cx="1138941" cy="711838"/>
          </a:xfrm>
          <a:custGeom>
            <a:avLst/>
            <a:gdLst>
              <a:gd name="connsiteX0" fmla="*/ 0 w 1138941"/>
              <a:gd name="connsiteY0" fmla="*/ 71184 h 711838"/>
              <a:gd name="connsiteX1" fmla="*/ 20849 w 1138941"/>
              <a:gd name="connsiteY1" fmla="*/ 20849 h 711838"/>
              <a:gd name="connsiteX2" fmla="*/ 71184 w 1138941"/>
              <a:gd name="connsiteY2" fmla="*/ 0 h 711838"/>
              <a:gd name="connsiteX3" fmla="*/ 1067757 w 1138941"/>
              <a:gd name="connsiteY3" fmla="*/ 0 h 711838"/>
              <a:gd name="connsiteX4" fmla="*/ 1118092 w 1138941"/>
              <a:gd name="connsiteY4" fmla="*/ 20849 h 711838"/>
              <a:gd name="connsiteX5" fmla="*/ 1138941 w 1138941"/>
              <a:gd name="connsiteY5" fmla="*/ 71184 h 711838"/>
              <a:gd name="connsiteX6" fmla="*/ 1138941 w 1138941"/>
              <a:gd name="connsiteY6" fmla="*/ 640654 h 711838"/>
              <a:gd name="connsiteX7" fmla="*/ 1118092 w 1138941"/>
              <a:gd name="connsiteY7" fmla="*/ 690989 h 711838"/>
              <a:gd name="connsiteX8" fmla="*/ 1067757 w 1138941"/>
              <a:gd name="connsiteY8" fmla="*/ 711838 h 711838"/>
              <a:gd name="connsiteX9" fmla="*/ 71184 w 1138941"/>
              <a:gd name="connsiteY9" fmla="*/ 711838 h 711838"/>
              <a:gd name="connsiteX10" fmla="*/ 20849 w 1138941"/>
              <a:gd name="connsiteY10" fmla="*/ 690989 h 711838"/>
              <a:gd name="connsiteX11" fmla="*/ 0 w 1138941"/>
              <a:gd name="connsiteY11" fmla="*/ 640654 h 711838"/>
              <a:gd name="connsiteX12" fmla="*/ 0 w 1138941"/>
              <a:gd name="connsiteY12" fmla="*/ 71184 h 7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8941" h="711838">
                <a:moveTo>
                  <a:pt x="0" y="71184"/>
                </a:moveTo>
                <a:cubicBezTo>
                  <a:pt x="0" y="52305"/>
                  <a:pt x="7500" y="34199"/>
                  <a:pt x="20849" y="20849"/>
                </a:cubicBezTo>
                <a:cubicBezTo>
                  <a:pt x="34199" y="7499"/>
                  <a:pt x="52305" y="0"/>
                  <a:pt x="71184" y="0"/>
                </a:cubicBezTo>
                <a:lnTo>
                  <a:pt x="1067757" y="0"/>
                </a:lnTo>
                <a:cubicBezTo>
                  <a:pt x="1086636" y="0"/>
                  <a:pt x="1104742" y="7500"/>
                  <a:pt x="1118092" y="20849"/>
                </a:cubicBezTo>
                <a:cubicBezTo>
                  <a:pt x="1131442" y="34199"/>
                  <a:pt x="1138941" y="52305"/>
                  <a:pt x="1138941" y="71184"/>
                </a:cubicBezTo>
                <a:lnTo>
                  <a:pt x="1138941" y="640654"/>
                </a:lnTo>
                <a:cubicBezTo>
                  <a:pt x="1138941" y="659533"/>
                  <a:pt x="1131441" y="677639"/>
                  <a:pt x="1118092" y="690989"/>
                </a:cubicBezTo>
                <a:cubicBezTo>
                  <a:pt x="1104742" y="704339"/>
                  <a:pt x="1086636" y="711838"/>
                  <a:pt x="1067757" y="711838"/>
                </a:cubicBezTo>
                <a:lnTo>
                  <a:pt x="71184" y="711838"/>
                </a:lnTo>
                <a:cubicBezTo>
                  <a:pt x="52305" y="711838"/>
                  <a:pt x="34199" y="704338"/>
                  <a:pt x="20849" y="690989"/>
                </a:cubicBezTo>
                <a:cubicBezTo>
                  <a:pt x="7499" y="677639"/>
                  <a:pt x="0" y="659533"/>
                  <a:pt x="0" y="640654"/>
                </a:cubicBezTo>
                <a:lnTo>
                  <a:pt x="0" y="71184"/>
                </a:lnTo>
                <a:close/>
              </a:path>
            </a:pathLst>
          </a:custGeom>
          <a:solidFill>
            <a:srgbClr val="FFEEB7">
              <a:alpha val="90000"/>
            </a:srgbClr>
          </a:solidFill>
          <a:ln>
            <a:solidFill>
              <a:srgbClr val="FFC00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1804" tIns="34819" rIns="41804" bIns="34819" numCol="1" spcCol="1270" anchor="ctr" anchorCtr="0">
            <a:noAutofit/>
          </a:bodyPr>
          <a:lstStyle/>
          <a:p>
            <a:pPr lvl="0" algn="ctr" defTabSz="488950">
              <a:lnSpc>
                <a:spcPct val="90000"/>
              </a:lnSpc>
              <a:spcBef>
                <a:spcPct val="0"/>
              </a:spcBef>
              <a:spcAft>
                <a:spcPct val="35000"/>
              </a:spcAft>
            </a:pPr>
            <a:r>
              <a:rPr lang="en-CA" sz="1100" kern="1200" dirty="0" smtClean="0"/>
              <a:t>Digital AIM products</a:t>
            </a:r>
            <a:endParaRPr lang="en-CA" sz="1100" kern="1200" dirty="0"/>
          </a:p>
        </p:txBody>
      </p:sp>
      <p:sp>
        <p:nvSpPr>
          <p:cNvPr id="60" name="Freeform 59"/>
          <p:cNvSpPr/>
          <p:nvPr/>
        </p:nvSpPr>
        <p:spPr>
          <a:xfrm>
            <a:off x="4780387" y="1725103"/>
            <a:ext cx="1423676" cy="711838"/>
          </a:xfrm>
          <a:custGeom>
            <a:avLst/>
            <a:gdLst>
              <a:gd name="connsiteX0" fmla="*/ 0 w 1423676"/>
              <a:gd name="connsiteY0" fmla="*/ 71184 h 711838"/>
              <a:gd name="connsiteX1" fmla="*/ 20849 w 1423676"/>
              <a:gd name="connsiteY1" fmla="*/ 20849 h 711838"/>
              <a:gd name="connsiteX2" fmla="*/ 71184 w 1423676"/>
              <a:gd name="connsiteY2" fmla="*/ 0 h 711838"/>
              <a:gd name="connsiteX3" fmla="*/ 1352492 w 1423676"/>
              <a:gd name="connsiteY3" fmla="*/ 0 h 711838"/>
              <a:gd name="connsiteX4" fmla="*/ 1402827 w 1423676"/>
              <a:gd name="connsiteY4" fmla="*/ 20849 h 711838"/>
              <a:gd name="connsiteX5" fmla="*/ 1423676 w 1423676"/>
              <a:gd name="connsiteY5" fmla="*/ 71184 h 711838"/>
              <a:gd name="connsiteX6" fmla="*/ 1423676 w 1423676"/>
              <a:gd name="connsiteY6" fmla="*/ 640654 h 711838"/>
              <a:gd name="connsiteX7" fmla="*/ 1402827 w 1423676"/>
              <a:gd name="connsiteY7" fmla="*/ 690989 h 711838"/>
              <a:gd name="connsiteX8" fmla="*/ 1352492 w 1423676"/>
              <a:gd name="connsiteY8" fmla="*/ 711838 h 711838"/>
              <a:gd name="connsiteX9" fmla="*/ 71184 w 1423676"/>
              <a:gd name="connsiteY9" fmla="*/ 711838 h 711838"/>
              <a:gd name="connsiteX10" fmla="*/ 20849 w 1423676"/>
              <a:gd name="connsiteY10" fmla="*/ 690989 h 711838"/>
              <a:gd name="connsiteX11" fmla="*/ 0 w 1423676"/>
              <a:gd name="connsiteY11" fmla="*/ 640654 h 711838"/>
              <a:gd name="connsiteX12" fmla="*/ 0 w 1423676"/>
              <a:gd name="connsiteY12" fmla="*/ 71184 h 7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3676" h="711838">
                <a:moveTo>
                  <a:pt x="0" y="71184"/>
                </a:moveTo>
                <a:cubicBezTo>
                  <a:pt x="0" y="52305"/>
                  <a:pt x="7500" y="34199"/>
                  <a:pt x="20849" y="20849"/>
                </a:cubicBezTo>
                <a:cubicBezTo>
                  <a:pt x="34199" y="7499"/>
                  <a:pt x="52305" y="0"/>
                  <a:pt x="71184" y="0"/>
                </a:cubicBezTo>
                <a:lnTo>
                  <a:pt x="1352492" y="0"/>
                </a:lnTo>
                <a:cubicBezTo>
                  <a:pt x="1371371" y="0"/>
                  <a:pt x="1389477" y="7500"/>
                  <a:pt x="1402827" y="20849"/>
                </a:cubicBezTo>
                <a:cubicBezTo>
                  <a:pt x="1416177" y="34199"/>
                  <a:pt x="1423676" y="52305"/>
                  <a:pt x="1423676" y="71184"/>
                </a:cubicBezTo>
                <a:lnTo>
                  <a:pt x="1423676" y="640654"/>
                </a:lnTo>
                <a:cubicBezTo>
                  <a:pt x="1423676" y="659533"/>
                  <a:pt x="1416176" y="677639"/>
                  <a:pt x="1402827" y="690989"/>
                </a:cubicBezTo>
                <a:cubicBezTo>
                  <a:pt x="1389477" y="704339"/>
                  <a:pt x="1371371" y="711838"/>
                  <a:pt x="1352492" y="711838"/>
                </a:cubicBezTo>
                <a:lnTo>
                  <a:pt x="71184" y="711838"/>
                </a:lnTo>
                <a:cubicBezTo>
                  <a:pt x="52305" y="711838"/>
                  <a:pt x="34199" y="704338"/>
                  <a:pt x="20849" y="690989"/>
                </a:cubicBezTo>
                <a:cubicBezTo>
                  <a:pt x="7499" y="677639"/>
                  <a:pt x="0" y="659533"/>
                  <a:pt x="0" y="640654"/>
                </a:cubicBezTo>
                <a:lnTo>
                  <a:pt x="0" y="71184"/>
                </a:lnTo>
                <a:close/>
              </a:path>
            </a:pathLst>
          </a:custGeom>
          <a:solidFill>
            <a:srgbClr val="FFFF00"/>
          </a:solidFill>
          <a:ln>
            <a:solidFill>
              <a:schemeClr val="tx1">
                <a:lumMod val="50000"/>
                <a:lumOff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9424" tIns="39899" rIns="49424" bIns="39899" numCol="1" spcCol="1270" anchor="ctr" anchorCtr="0">
            <a:noAutofit/>
          </a:bodyPr>
          <a:lstStyle/>
          <a:p>
            <a:pPr lvl="0" algn="ctr" defTabSz="666750">
              <a:lnSpc>
                <a:spcPct val="90000"/>
              </a:lnSpc>
              <a:spcBef>
                <a:spcPct val="0"/>
              </a:spcBef>
              <a:spcAft>
                <a:spcPct val="35000"/>
              </a:spcAft>
            </a:pPr>
            <a:r>
              <a:rPr lang="en-CA" sz="1500" kern="1200" dirty="0" smtClean="0">
                <a:solidFill>
                  <a:schemeClr val="tx2"/>
                </a:solidFill>
              </a:rPr>
              <a:t>Optimum Capacity &amp; Flex Flights</a:t>
            </a:r>
            <a:endParaRPr lang="en-CA" sz="1500" kern="1200" dirty="0">
              <a:solidFill>
                <a:schemeClr val="tx2"/>
              </a:solidFill>
            </a:endParaRPr>
          </a:p>
        </p:txBody>
      </p:sp>
      <p:sp>
        <p:nvSpPr>
          <p:cNvPr id="61" name="Freeform 60"/>
          <p:cNvSpPr/>
          <p:nvPr/>
        </p:nvSpPr>
        <p:spPr>
          <a:xfrm>
            <a:off x="4922755" y="2436942"/>
            <a:ext cx="142367" cy="533878"/>
          </a:xfrm>
          <a:custGeom>
            <a:avLst/>
            <a:gdLst/>
            <a:ahLst/>
            <a:cxnLst/>
            <a:rect l="0" t="0" r="0" b="0"/>
            <a:pathLst>
              <a:path>
                <a:moveTo>
                  <a:pt x="0" y="0"/>
                </a:moveTo>
                <a:lnTo>
                  <a:pt x="0" y="533878"/>
                </a:lnTo>
                <a:lnTo>
                  <a:pt x="142367" y="53387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2" name="Freeform 61"/>
          <p:cNvSpPr/>
          <p:nvPr/>
        </p:nvSpPr>
        <p:spPr>
          <a:xfrm>
            <a:off x="5065122" y="2614901"/>
            <a:ext cx="1138941" cy="711838"/>
          </a:xfrm>
          <a:custGeom>
            <a:avLst/>
            <a:gdLst>
              <a:gd name="connsiteX0" fmla="*/ 0 w 1138941"/>
              <a:gd name="connsiteY0" fmla="*/ 71184 h 711838"/>
              <a:gd name="connsiteX1" fmla="*/ 20849 w 1138941"/>
              <a:gd name="connsiteY1" fmla="*/ 20849 h 711838"/>
              <a:gd name="connsiteX2" fmla="*/ 71184 w 1138941"/>
              <a:gd name="connsiteY2" fmla="*/ 0 h 711838"/>
              <a:gd name="connsiteX3" fmla="*/ 1067757 w 1138941"/>
              <a:gd name="connsiteY3" fmla="*/ 0 h 711838"/>
              <a:gd name="connsiteX4" fmla="*/ 1118092 w 1138941"/>
              <a:gd name="connsiteY4" fmla="*/ 20849 h 711838"/>
              <a:gd name="connsiteX5" fmla="*/ 1138941 w 1138941"/>
              <a:gd name="connsiteY5" fmla="*/ 71184 h 711838"/>
              <a:gd name="connsiteX6" fmla="*/ 1138941 w 1138941"/>
              <a:gd name="connsiteY6" fmla="*/ 640654 h 711838"/>
              <a:gd name="connsiteX7" fmla="*/ 1118092 w 1138941"/>
              <a:gd name="connsiteY7" fmla="*/ 690989 h 711838"/>
              <a:gd name="connsiteX8" fmla="*/ 1067757 w 1138941"/>
              <a:gd name="connsiteY8" fmla="*/ 711838 h 711838"/>
              <a:gd name="connsiteX9" fmla="*/ 71184 w 1138941"/>
              <a:gd name="connsiteY9" fmla="*/ 711838 h 711838"/>
              <a:gd name="connsiteX10" fmla="*/ 20849 w 1138941"/>
              <a:gd name="connsiteY10" fmla="*/ 690989 h 711838"/>
              <a:gd name="connsiteX11" fmla="*/ 0 w 1138941"/>
              <a:gd name="connsiteY11" fmla="*/ 640654 h 711838"/>
              <a:gd name="connsiteX12" fmla="*/ 0 w 1138941"/>
              <a:gd name="connsiteY12" fmla="*/ 71184 h 7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8941" h="711838">
                <a:moveTo>
                  <a:pt x="0" y="71184"/>
                </a:moveTo>
                <a:cubicBezTo>
                  <a:pt x="0" y="52305"/>
                  <a:pt x="7500" y="34199"/>
                  <a:pt x="20849" y="20849"/>
                </a:cubicBezTo>
                <a:cubicBezTo>
                  <a:pt x="34199" y="7499"/>
                  <a:pt x="52305" y="0"/>
                  <a:pt x="71184" y="0"/>
                </a:cubicBezTo>
                <a:lnTo>
                  <a:pt x="1067757" y="0"/>
                </a:lnTo>
                <a:cubicBezTo>
                  <a:pt x="1086636" y="0"/>
                  <a:pt x="1104742" y="7500"/>
                  <a:pt x="1118092" y="20849"/>
                </a:cubicBezTo>
                <a:cubicBezTo>
                  <a:pt x="1131442" y="34199"/>
                  <a:pt x="1138941" y="52305"/>
                  <a:pt x="1138941" y="71184"/>
                </a:cubicBezTo>
                <a:lnTo>
                  <a:pt x="1138941" y="640654"/>
                </a:lnTo>
                <a:cubicBezTo>
                  <a:pt x="1138941" y="659533"/>
                  <a:pt x="1131441" y="677639"/>
                  <a:pt x="1118092" y="690989"/>
                </a:cubicBezTo>
                <a:cubicBezTo>
                  <a:pt x="1104742" y="704339"/>
                  <a:pt x="1086636" y="711838"/>
                  <a:pt x="1067757" y="711838"/>
                </a:cubicBezTo>
                <a:lnTo>
                  <a:pt x="71184" y="711838"/>
                </a:lnTo>
                <a:cubicBezTo>
                  <a:pt x="52305" y="711838"/>
                  <a:pt x="34199" y="704338"/>
                  <a:pt x="20849" y="690989"/>
                </a:cubicBezTo>
                <a:cubicBezTo>
                  <a:pt x="7499" y="677639"/>
                  <a:pt x="0" y="659533"/>
                  <a:pt x="0" y="640654"/>
                </a:cubicBezTo>
                <a:lnTo>
                  <a:pt x="0" y="71184"/>
                </a:lnTo>
                <a:close/>
              </a:path>
            </a:pathLst>
          </a:custGeom>
          <a:solidFill>
            <a:srgbClr val="FFFF9B">
              <a:alpha val="89804"/>
            </a:srgbClr>
          </a:solidFill>
          <a:ln>
            <a:solidFill>
              <a:srgbClr val="FFFF0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1804" tIns="34819" rIns="41804" bIns="34819" numCol="1" spcCol="1270" anchor="ctr" anchorCtr="0">
            <a:noAutofit/>
          </a:bodyPr>
          <a:lstStyle/>
          <a:p>
            <a:pPr lvl="0" algn="ctr" defTabSz="488950">
              <a:lnSpc>
                <a:spcPct val="90000"/>
              </a:lnSpc>
              <a:spcBef>
                <a:spcPct val="0"/>
              </a:spcBef>
              <a:spcAft>
                <a:spcPct val="35000"/>
              </a:spcAft>
            </a:pPr>
            <a:r>
              <a:rPr lang="en-CA" sz="1100" kern="1200" dirty="0" smtClean="0"/>
              <a:t>In-trail ADS-B</a:t>
            </a:r>
            <a:endParaRPr lang="en-CA" sz="1100" kern="1200" dirty="0"/>
          </a:p>
        </p:txBody>
      </p:sp>
      <p:sp>
        <p:nvSpPr>
          <p:cNvPr id="63" name="Freeform 62"/>
          <p:cNvSpPr/>
          <p:nvPr/>
        </p:nvSpPr>
        <p:spPr>
          <a:xfrm>
            <a:off x="4922755" y="2436942"/>
            <a:ext cx="142367" cy="1423676"/>
          </a:xfrm>
          <a:custGeom>
            <a:avLst/>
            <a:gdLst/>
            <a:ahLst/>
            <a:cxnLst/>
            <a:rect l="0" t="0" r="0" b="0"/>
            <a:pathLst>
              <a:path>
                <a:moveTo>
                  <a:pt x="0" y="0"/>
                </a:moveTo>
                <a:lnTo>
                  <a:pt x="0" y="1423676"/>
                </a:lnTo>
                <a:lnTo>
                  <a:pt x="142367" y="142367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4" name="Freeform 63"/>
          <p:cNvSpPr/>
          <p:nvPr/>
        </p:nvSpPr>
        <p:spPr>
          <a:xfrm>
            <a:off x="5065122" y="3504699"/>
            <a:ext cx="1138941" cy="711838"/>
          </a:xfrm>
          <a:custGeom>
            <a:avLst/>
            <a:gdLst>
              <a:gd name="connsiteX0" fmla="*/ 0 w 1138941"/>
              <a:gd name="connsiteY0" fmla="*/ 71184 h 711838"/>
              <a:gd name="connsiteX1" fmla="*/ 20849 w 1138941"/>
              <a:gd name="connsiteY1" fmla="*/ 20849 h 711838"/>
              <a:gd name="connsiteX2" fmla="*/ 71184 w 1138941"/>
              <a:gd name="connsiteY2" fmla="*/ 0 h 711838"/>
              <a:gd name="connsiteX3" fmla="*/ 1067757 w 1138941"/>
              <a:gd name="connsiteY3" fmla="*/ 0 h 711838"/>
              <a:gd name="connsiteX4" fmla="*/ 1118092 w 1138941"/>
              <a:gd name="connsiteY4" fmla="*/ 20849 h 711838"/>
              <a:gd name="connsiteX5" fmla="*/ 1138941 w 1138941"/>
              <a:gd name="connsiteY5" fmla="*/ 71184 h 711838"/>
              <a:gd name="connsiteX6" fmla="*/ 1138941 w 1138941"/>
              <a:gd name="connsiteY6" fmla="*/ 640654 h 711838"/>
              <a:gd name="connsiteX7" fmla="*/ 1118092 w 1138941"/>
              <a:gd name="connsiteY7" fmla="*/ 690989 h 711838"/>
              <a:gd name="connsiteX8" fmla="*/ 1067757 w 1138941"/>
              <a:gd name="connsiteY8" fmla="*/ 711838 h 711838"/>
              <a:gd name="connsiteX9" fmla="*/ 71184 w 1138941"/>
              <a:gd name="connsiteY9" fmla="*/ 711838 h 711838"/>
              <a:gd name="connsiteX10" fmla="*/ 20849 w 1138941"/>
              <a:gd name="connsiteY10" fmla="*/ 690989 h 711838"/>
              <a:gd name="connsiteX11" fmla="*/ 0 w 1138941"/>
              <a:gd name="connsiteY11" fmla="*/ 640654 h 711838"/>
              <a:gd name="connsiteX12" fmla="*/ 0 w 1138941"/>
              <a:gd name="connsiteY12" fmla="*/ 71184 h 7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8941" h="711838">
                <a:moveTo>
                  <a:pt x="0" y="71184"/>
                </a:moveTo>
                <a:cubicBezTo>
                  <a:pt x="0" y="52305"/>
                  <a:pt x="7500" y="34199"/>
                  <a:pt x="20849" y="20849"/>
                </a:cubicBezTo>
                <a:cubicBezTo>
                  <a:pt x="34199" y="7499"/>
                  <a:pt x="52305" y="0"/>
                  <a:pt x="71184" y="0"/>
                </a:cubicBezTo>
                <a:lnTo>
                  <a:pt x="1067757" y="0"/>
                </a:lnTo>
                <a:cubicBezTo>
                  <a:pt x="1086636" y="0"/>
                  <a:pt x="1104742" y="7500"/>
                  <a:pt x="1118092" y="20849"/>
                </a:cubicBezTo>
                <a:cubicBezTo>
                  <a:pt x="1131442" y="34199"/>
                  <a:pt x="1138941" y="52305"/>
                  <a:pt x="1138941" y="71184"/>
                </a:cubicBezTo>
                <a:lnTo>
                  <a:pt x="1138941" y="640654"/>
                </a:lnTo>
                <a:cubicBezTo>
                  <a:pt x="1138941" y="659533"/>
                  <a:pt x="1131441" y="677639"/>
                  <a:pt x="1118092" y="690989"/>
                </a:cubicBezTo>
                <a:cubicBezTo>
                  <a:pt x="1104742" y="704339"/>
                  <a:pt x="1086636" y="711838"/>
                  <a:pt x="1067757" y="711838"/>
                </a:cubicBezTo>
                <a:lnTo>
                  <a:pt x="71184" y="711838"/>
                </a:lnTo>
                <a:cubicBezTo>
                  <a:pt x="52305" y="711838"/>
                  <a:pt x="34199" y="704338"/>
                  <a:pt x="20849" y="690989"/>
                </a:cubicBezTo>
                <a:cubicBezTo>
                  <a:pt x="7499" y="677639"/>
                  <a:pt x="0" y="659533"/>
                  <a:pt x="0" y="640654"/>
                </a:cubicBezTo>
                <a:lnTo>
                  <a:pt x="0" y="71184"/>
                </a:lnTo>
                <a:close/>
              </a:path>
            </a:pathLst>
          </a:custGeom>
          <a:solidFill>
            <a:srgbClr val="FFFF9B">
              <a:alpha val="90000"/>
            </a:srgbClr>
          </a:solidFill>
          <a:ln>
            <a:solidFill>
              <a:srgbClr val="FFFF0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1804" tIns="34819" rIns="41804" bIns="34819" numCol="1" spcCol="1270" anchor="ctr" anchorCtr="0">
            <a:noAutofit/>
          </a:bodyPr>
          <a:lstStyle/>
          <a:p>
            <a:pPr lvl="0" algn="ctr" defTabSz="488950">
              <a:lnSpc>
                <a:spcPct val="90000"/>
              </a:lnSpc>
              <a:spcBef>
                <a:spcPct val="0"/>
              </a:spcBef>
              <a:spcAft>
                <a:spcPct val="35000"/>
              </a:spcAft>
            </a:pPr>
            <a:r>
              <a:rPr lang="en-CA" sz="1100" kern="1200" dirty="0" smtClean="0"/>
              <a:t>Dynamic ATS Routing</a:t>
            </a:r>
            <a:endParaRPr lang="en-CA" sz="1100" kern="1200" dirty="0"/>
          </a:p>
        </p:txBody>
      </p:sp>
      <p:sp>
        <p:nvSpPr>
          <p:cNvPr id="65" name="Freeform 64"/>
          <p:cNvSpPr/>
          <p:nvPr/>
        </p:nvSpPr>
        <p:spPr>
          <a:xfrm>
            <a:off x="4922755" y="2436942"/>
            <a:ext cx="142367" cy="2313474"/>
          </a:xfrm>
          <a:custGeom>
            <a:avLst/>
            <a:gdLst/>
            <a:ahLst/>
            <a:cxnLst/>
            <a:rect l="0" t="0" r="0" b="0"/>
            <a:pathLst>
              <a:path>
                <a:moveTo>
                  <a:pt x="0" y="0"/>
                </a:moveTo>
                <a:lnTo>
                  <a:pt x="0" y="2313474"/>
                </a:lnTo>
                <a:lnTo>
                  <a:pt x="142367" y="231347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6" name="Freeform 65"/>
          <p:cNvSpPr/>
          <p:nvPr/>
        </p:nvSpPr>
        <p:spPr>
          <a:xfrm>
            <a:off x="5065122" y="4394497"/>
            <a:ext cx="1138941" cy="711838"/>
          </a:xfrm>
          <a:custGeom>
            <a:avLst/>
            <a:gdLst>
              <a:gd name="connsiteX0" fmla="*/ 0 w 1138941"/>
              <a:gd name="connsiteY0" fmla="*/ 71184 h 711838"/>
              <a:gd name="connsiteX1" fmla="*/ 20849 w 1138941"/>
              <a:gd name="connsiteY1" fmla="*/ 20849 h 711838"/>
              <a:gd name="connsiteX2" fmla="*/ 71184 w 1138941"/>
              <a:gd name="connsiteY2" fmla="*/ 0 h 711838"/>
              <a:gd name="connsiteX3" fmla="*/ 1067757 w 1138941"/>
              <a:gd name="connsiteY3" fmla="*/ 0 h 711838"/>
              <a:gd name="connsiteX4" fmla="*/ 1118092 w 1138941"/>
              <a:gd name="connsiteY4" fmla="*/ 20849 h 711838"/>
              <a:gd name="connsiteX5" fmla="*/ 1138941 w 1138941"/>
              <a:gd name="connsiteY5" fmla="*/ 71184 h 711838"/>
              <a:gd name="connsiteX6" fmla="*/ 1138941 w 1138941"/>
              <a:gd name="connsiteY6" fmla="*/ 640654 h 711838"/>
              <a:gd name="connsiteX7" fmla="*/ 1118092 w 1138941"/>
              <a:gd name="connsiteY7" fmla="*/ 690989 h 711838"/>
              <a:gd name="connsiteX8" fmla="*/ 1067757 w 1138941"/>
              <a:gd name="connsiteY8" fmla="*/ 711838 h 711838"/>
              <a:gd name="connsiteX9" fmla="*/ 71184 w 1138941"/>
              <a:gd name="connsiteY9" fmla="*/ 711838 h 711838"/>
              <a:gd name="connsiteX10" fmla="*/ 20849 w 1138941"/>
              <a:gd name="connsiteY10" fmla="*/ 690989 h 711838"/>
              <a:gd name="connsiteX11" fmla="*/ 0 w 1138941"/>
              <a:gd name="connsiteY11" fmla="*/ 640654 h 711838"/>
              <a:gd name="connsiteX12" fmla="*/ 0 w 1138941"/>
              <a:gd name="connsiteY12" fmla="*/ 71184 h 7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8941" h="711838">
                <a:moveTo>
                  <a:pt x="0" y="71184"/>
                </a:moveTo>
                <a:cubicBezTo>
                  <a:pt x="0" y="52305"/>
                  <a:pt x="7500" y="34199"/>
                  <a:pt x="20849" y="20849"/>
                </a:cubicBezTo>
                <a:cubicBezTo>
                  <a:pt x="34199" y="7499"/>
                  <a:pt x="52305" y="0"/>
                  <a:pt x="71184" y="0"/>
                </a:cubicBezTo>
                <a:lnTo>
                  <a:pt x="1067757" y="0"/>
                </a:lnTo>
                <a:cubicBezTo>
                  <a:pt x="1086636" y="0"/>
                  <a:pt x="1104742" y="7500"/>
                  <a:pt x="1118092" y="20849"/>
                </a:cubicBezTo>
                <a:cubicBezTo>
                  <a:pt x="1131442" y="34199"/>
                  <a:pt x="1138941" y="52305"/>
                  <a:pt x="1138941" y="71184"/>
                </a:cubicBezTo>
                <a:lnTo>
                  <a:pt x="1138941" y="640654"/>
                </a:lnTo>
                <a:cubicBezTo>
                  <a:pt x="1138941" y="659533"/>
                  <a:pt x="1131441" y="677639"/>
                  <a:pt x="1118092" y="690989"/>
                </a:cubicBezTo>
                <a:cubicBezTo>
                  <a:pt x="1104742" y="704339"/>
                  <a:pt x="1086636" y="711838"/>
                  <a:pt x="1067757" y="711838"/>
                </a:cubicBezTo>
                <a:lnTo>
                  <a:pt x="71184" y="711838"/>
                </a:lnTo>
                <a:cubicBezTo>
                  <a:pt x="52305" y="711838"/>
                  <a:pt x="34199" y="704338"/>
                  <a:pt x="20849" y="690989"/>
                </a:cubicBezTo>
                <a:cubicBezTo>
                  <a:pt x="7499" y="677639"/>
                  <a:pt x="0" y="659533"/>
                  <a:pt x="0" y="640654"/>
                </a:cubicBezTo>
                <a:lnTo>
                  <a:pt x="0" y="71184"/>
                </a:lnTo>
                <a:close/>
              </a:path>
            </a:pathLst>
          </a:custGeom>
          <a:solidFill>
            <a:srgbClr val="FFFF9B">
              <a:alpha val="90000"/>
            </a:srgbClr>
          </a:solidFill>
          <a:ln>
            <a:solidFill>
              <a:srgbClr val="FFFF0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1804" tIns="34819" rIns="41804" bIns="34819" numCol="1" spcCol="1270" anchor="ctr" anchorCtr="0">
            <a:noAutofit/>
          </a:bodyPr>
          <a:lstStyle/>
          <a:p>
            <a:pPr lvl="0" algn="ctr" defTabSz="488950">
              <a:lnSpc>
                <a:spcPct val="90000"/>
              </a:lnSpc>
              <a:spcBef>
                <a:spcPct val="0"/>
              </a:spcBef>
              <a:spcAft>
                <a:spcPct val="35000"/>
              </a:spcAft>
            </a:pPr>
            <a:r>
              <a:rPr lang="en-CA" sz="1100" kern="1200" dirty="0" err="1" smtClean="0"/>
              <a:t>CDM+Flt.Planning</a:t>
            </a:r>
            <a:endParaRPr lang="en-CA" sz="1100" kern="1200" dirty="0"/>
          </a:p>
        </p:txBody>
      </p:sp>
      <p:sp>
        <p:nvSpPr>
          <p:cNvPr id="67" name="Freeform 66"/>
          <p:cNvSpPr/>
          <p:nvPr/>
        </p:nvSpPr>
        <p:spPr>
          <a:xfrm>
            <a:off x="4922755" y="2436942"/>
            <a:ext cx="142367" cy="3203271"/>
          </a:xfrm>
          <a:custGeom>
            <a:avLst/>
            <a:gdLst/>
            <a:ahLst/>
            <a:cxnLst/>
            <a:rect l="0" t="0" r="0" b="0"/>
            <a:pathLst>
              <a:path>
                <a:moveTo>
                  <a:pt x="0" y="0"/>
                </a:moveTo>
                <a:lnTo>
                  <a:pt x="0" y="3203271"/>
                </a:lnTo>
                <a:lnTo>
                  <a:pt x="142367" y="320327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8" name="Freeform 67"/>
          <p:cNvSpPr/>
          <p:nvPr/>
        </p:nvSpPr>
        <p:spPr>
          <a:xfrm>
            <a:off x="5065122" y="5284294"/>
            <a:ext cx="1138941" cy="711838"/>
          </a:xfrm>
          <a:custGeom>
            <a:avLst/>
            <a:gdLst>
              <a:gd name="connsiteX0" fmla="*/ 0 w 1138941"/>
              <a:gd name="connsiteY0" fmla="*/ 71184 h 711838"/>
              <a:gd name="connsiteX1" fmla="*/ 20849 w 1138941"/>
              <a:gd name="connsiteY1" fmla="*/ 20849 h 711838"/>
              <a:gd name="connsiteX2" fmla="*/ 71184 w 1138941"/>
              <a:gd name="connsiteY2" fmla="*/ 0 h 711838"/>
              <a:gd name="connsiteX3" fmla="*/ 1067757 w 1138941"/>
              <a:gd name="connsiteY3" fmla="*/ 0 h 711838"/>
              <a:gd name="connsiteX4" fmla="*/ 1118092 w 1138941"/>
              <a:gd name="connsiteY4" fmla="*/ 20849 h 711838"/>
              <a:gd name="connsiteX5" fmla="*/ 1138941 w 1138941"/>
              <a:gd name="connsiteY5" fmla="*/ 71184 h 711838"/>
              <a:gd name="connsiteX6" fmla="*/ 1138941 w 1138941"/>
              <a:gd name="connsiteY6" fmla="*/ 640654 h 711838"/>
              <a:gd name="connsiteX7" fmla="*/ 1118092 w 1138941"/>
              <a:gd name="connsiteY7" fmla="*/ 690989 h 711838"/>
              <a:gd name="connsiteX8" fmla="*/ 1067757 w 1138941"/>
              <a:gd name="connsiteY8" fmla="*/ 711838 h 711838"/>
              <a:gd name="connsiteX9" fmla="*/ 71184 w 1138941"/>
              <a:gd name="connsiteY9" fmla="*/ 711838 h 711838"/>
              <a:gd name="connsiteX10" fmla="*/ 20849 w 1138941"/>
              <a:gd name="connsiteY10" fmla="*/ 690989 h 711838"/>
              <a:gd name="connsiteX11" fmla="*/ 0 w 1138941"/>
              <a:gd name="connsiteY11" fmla="*/ 640654 h 711838"/>
              <a:gd name="connsiteX12" fmla="*/ 0 w 1138941"/>
              <a:gd name="connsiteY12" fmla="*/ 71184 h 7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8941" h="711838">
                <a:moveTo>
                  <a:pt x="0" y="71184"/>
                </a:moveTo>
                <a:cubicBezTo>
                  <a:pt x="0" y="52305"/>
                  <a:pt x="7500" y="34199"/>
                  <a:pt x="20849" y="20849"/>
                </a:cubicBezTo>
                <a:cubicBezTo>
                  <a:pt x="34199" y="7499"/>
                  <a:pt x="52305" y="0"/>
                  <a:pt x="71184" y="0"/>
                </a:cubicBezTo>
                <a:lnTo>
                  <a:pt x="1067757" y="0"/>
                </a:lnTo>
                <a:cubicBezTo>
                  <a:pt x="1086636" y="0"/>
                  <a:pt x="1104742" y="7500"/>
                  <a:pt x="1118092" y="20849"/>
                </a:cubicBezTo>
                <a:cubicBezTo>
                  <a:pt x="1131442" y="34199"/>
                  <a:pt x="1138941" y="52305"/>
                  <a:pt x="1138941" y="71184"/>
                </a:cubicBezTo>
                <a:lnTo>
                  <a:pt x="1138941" y="640654"/>
                </a:lnTo>
                <a:cubicBezTo>
                  <a:pt x="1138941" y="659533"/>
                  <a:pt x="1131441" y="677639"/>
                  <a:pt x="1118092" y="690989"/>
                </a:cubicBezTo>
                <a:cubicBezTo>
                  <a:pt x="1104742" y="704339"/>
                  <a:pt x="1086636" y="711838"/>
                  <a:pt x="1067757" y="711838"/>
                </a:cubicBezTo>
                <a:lnTo>
                  <a:pt x="71184" y="711838"/>
                </a:lnTo>
                <a:cubicBezTo>
                  <a:pt x="52305" y="711838"/>
                  <a:pt x="34199" y="704338"/>
                  <a:pt x="20849" y="690989"/>
                </a:cubicBezTo>
                <a:cubicBezTo>
                  <a:pt x="7499" y="677639"/>
                  <a:pt x="0" y="659533"/>
                  <a:pt x="0" y="640654"/>
                </a:cubicBezTo>
                <a:lnTo>
                  <a:pt x="0" y="71184"/>
                </a:lnTo>
                <a:close/>
              </a:path>
            </a:pathLst>
          </a:custGeom>
          <a:solidFill>
            <a:srgbClr val="FFFF9B">
              <a:alpha val="90000"/>
            </a:srgbClr>
          </a:solidFill>
          <a:ln>
            <a:solidFill>
              <a:srgbClr val="FFFF0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1804" tIns="34819" rIns="41804" bIns="34819" numCol="1" spcCol="1270" anchor="ctr" anchorCtr="0">
            <a:noAutofit/>
          </a:bodyPr>
          <a:lstStyle/>
          <a:p>
            <a:pPr lvl="0" algn="ctr" defTabSz="488950">
              <a:lnSpc>
                <a:spcPct val="90000"/>
              </a:lnSpc>
              <a:spcBef>
                <a:spcPct val="0"/>
              </a:spcBef>
              <a:spcAft>
                <a:spcPct val="35000"/>
              </a:spcAft>
            </a:pPr>
            <a:r>
              <a:rPr lang="en-CA" sz="1100" kern="1200" dirty="0" smtClean="0"/>
              <a:t>Interval Management</a:t>
            </a:r>
            <a:endParaRPr lang="en-CA" sz="1100" kern="1200" dirty="0"/>
          </a:p>
        </p:txBody>
      </p:sp>
      <p:sp>
        <p:nvSpPr>
          <p:cNvPr id="69" name="Freeform 68"/>
          <p:cNvSpPr/>
          <p:nvPr/>
        </p:nvSpPr>
        <p:spPr>
          <a:xfrm>
            <a:off x="6559983" y="1725103"/>
            <a:ext cx="1423676" cy="711838"/>
          </a:xfrm>
          <a:custGeom>
            <a:avLst/>
            <a:gdLst>
              <a:gd name="connsiteX0" fmla="*/ 0 w 1423676"/>
              <a:gd name="connsiteY0" fmla="*/ 71184 h 711838"/>
              <a:gd name="connsiteX1" fmla="*/ 20849 w 1423676"/>
              <a:gd name="connsiteY1" fmla="*/ 20849 h 711838"/>
              <a:gd name="connsiteX2" fmla="*/ 71184 w 1423676"/>
              <a:gd name="connsiteY2" fmla="*/ 0 h 711838"/>
              <a:gd name="connsiteX3" fmla="*/ 1352492 w 1423676"/>
              <a:gd name="connsiteY3" fmla="*/ 0 h 711838"/>
              <a:gd name="connsiteX4" fmla="*/ 1402827 w 1423676"/>
              <a:gd name="connsiteY4" fmla="*/ 20849 h 711838"/>
              <a:gd name="connsiteX5" fmla="*/ 1423676 w 1423676"/>
              <a:gd name="connsiteY5" fmla="*/ 71184 h 711838"/>
              <a:gd name="connsiteX6" fmla="*/ 1423676 w 1423676"/>
              <a:gd name="connsiteY6" fmla="*/ 640654 h 711838"/>
              <a:gd name="connsiteX7" fmla="*/ 1402827 w 1423676"/>
              <a:gd name="connsiteY7" fmla="*/ 690989 h 711838"/>
              <a:gd name="connsiteX8" fmla="*/ 1352492 w 1423676"/>
              <a:gd name="connsiteY8" fmla="*/ 711838 h 711838"/>
              <a:gd name="connsiteX9" fmla="*/ 71184 w 1423676"/>
              <a:gd name="connsiteY9" fmla="*/ 711838 h 711838"/>
              <a:gd name="connsiteX10" fmla="*/ 20849 w 1423676"/>
              <a:gd name="connsiteY10" fmla="*/ 690989 h 711838"/>
              <a:gd name="connsiteX11" fmla="*/ 0 w 1423676"/>
              <a:gd name="connsiteY11" fmla="*/ 640654 h 711838"/>
              <a:gd name="connsiteX12" fmla="*/ 0 w 1423676"/>
              <a:gd name="connsiteY12" fmla="*/ 71184 h 7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3676" h="711838">
                <a:moveTo>
                  <a:pt x="0" y="71184"/>
                </a:moveTo>
                <a:cubicBezTo>
                  <a:pt x="0" y="52305"/>
                  <a:pt x="7500" y="34199"/>
                  <a:pt x="20849" y="20849"/>
                </a:cubicBezTo>
                <a:cubicBezTo>
                  <a:pt x="34199" y="7499"/>
                  <a:pt x="52305" y="0"/>
                  <a:pt x="71184" y="0"/>
                </a:cubicBezTo>
                <a:lnTo>
                  <a:pt x="1352492" y="0"/>
                </a:lnTo>
                <a:cubicBezTo>
                  <a:pt x="1371371" y="0"/>
                  <a:pt x="1389477" y="7500"/>
                  <a:pt x="1402827" y="20849"/>
                </a:cubicBezTo>
                <a:cubicBezTo>
                  <a:pt x="1416177" y="34199"/>
                  <a:pt x="1423676" y="52305"/>
                  <a:pt x="1423676" y="71184"/>
                </a:cubicBezTo>
                <a:lnTo>
                  <a:pt x="1423676" y="640654"/>
                </a:lnTo>
                <a:cubicBezTo>
                  <a:pt x="1423676" y="659533"/>
                  <a:pt x="1416176" y="677639"/>
                  <a:pt x="1402827" y="690989"/>
                </a:cubicBezTo>
                <a:cubicBezTo>
                  <a:pt x="1389477" y="704339"/>
                  <a:pt x="1371371" y="711838"/>
                  <a:pt x="1352492" y="711838"/>
                </a:cubicBezTo>
                <a:lnTo>
                  <a:pt x="71184" y="711838"/>
                </a:lnTo>
                <a:cubicBezTo>
                  <a:pt x="52305" y="711838"/>
                  <a:pt x="34199" y="704338"/>
                  <a:pt x="20849" y="690989"/>
                </a:cubicBezTo>
                <a:cubicBezTo>
                  <a:pt x="7499" y="677639"/>
                  <a:pt x="0" y="659533"/>
                  <a:pt x="0" y="640654"/>
                </a:cubicBezTo>
                <a:lnTo>
                  <a:pt x="0" y="71184"/>
                </a:lnTo>
                <a:close/>
              </a:path>
            </a:pathLst>
          </a:custGeom>
          <a:solidFill>
            <a:srgbClr val="00B0F0"/>
          </a:solidFill>
          <a:ln>
            <a:solidFill>
              <a:schemeClr val="tx1">
                <a:lumMod val="50000"/>
                <a:lumOff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9424" tIns="39899" rIns="49424" bIns="39899" numCol="1" spcCol="1270" anchor="ctr" anchorCtr="0">
            <a:noAutofit/>
          </a:bodyPr>
          <a:lstStyle/>
          <a:p>
            <a:pPr lvl="0" algn="ctr" defTabSz="666750">
              <a:lnSpc>
                <a:spcPct val="90000"/>
              </a:lnSpc>
              <a:spcBef>
                <a:spcPct val="0"/>
              </a:spcBef>
              <a:spcAft>
                <a:spcPct val="35000"/>
              </a:spcAft>
            </a:pPr>
            <a:r>
              <a:rPr lang="en-CA" sz="1500" kern="1200" dirty="0" smtClean="0">
                <a:solidFill>
                  <a:schemeClr val="tx2"/>
                </a:solidFill>
              </a:rPr>
              <a:t>Efficient Flight Path</a:t>
            </a:r>
            <a:endParaRPr lang="en-CA" sz="1500" kern="1200" dirty="0">
              <a:solidFill>
                <a:schemeClr val="tx2"/>
              </a:solidFill>
            </a:endParaRPr>
          </a:p>
        </p:txBody>
      </p:sp>
      <p:sp>
        <p:nvSpPr>
          <p:cNvPr id="70" name="Freeform 69"/>
          <p:cNvSpPr/>
          <p:nvPr/>
        </p:nvSpPr>
        <p:spPr>
          <a:xfrm>
            <a:off x="6702350" y="2436942"/>
            <a:ext cx="142367" cy="533878"/>
          </a:xfrm>
          <a:custGeom>
            <a:avLst/>
            <a:gdLst/>
            <a:ahLst/>
            <a:cxnLst/>
            <a:rect l="0" t="0" r="0" b="0"/>
            <a:pathLst>
              <a:path>
                <a:moveTo>
                  <a:pt x="0" y="0"/>
                </a:moveTo>
                <a:lnTo>
                  <a:pt x="0" y="533878"/>
                </a:lnTo>
                <a:lnTo>
                  <a:pt x="142367" y="53387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1" name="Freeform 70"/>
          <p:cNvSpPr/>
          <p:nvPr/>
        </p:nvSpPr>
        <p:spPr>
          <a:xfrm>
            <a:off x="6844718" y="2614901"/>
            <a:ext cx="1138941" cy="711838"/>
          </a:xfrm>
          <a:custGeom>
            <a:avLst/>
            <a:gdLst>
              <a:gd name="connsiteX0" fmla="*/ 0 w 1138941"/>
              <a:gd name="connsiteY0" fmla="*/ 71184 h 711838"/>
              <a:gd name="connsiteX1" fmla="*/ 20849 w 1138941"/>
              <a:gd name="connsiteY1" fmla="*/ 20849 h 711838"/>
              <a:gd name="connsiteX2" fmla="*/ 71184 w 1138941"/>
              <a:gd name="connsiteY2" fmla="*/ 0 h 711838"/>
              <a:gd name="connsiteX3" fmla="*/ 1067757 w 1138941"/>
              <a:gd name="connsiteY3" fmla="*/ 0 h 711838"/>
              <a:gd name="connsiteX4" fmla="*/ 1118092 w 1138941"/>
              <a:gd name="connsiteY4" fmla="*/ 20849 h 711838"/>
              <a:gd name="connsiteX5" fmla="*/ 1138941 w 1138941"/>
              <a:gd name="connsiteY5" fmla="*/ 71184 h 711838"/>
              <a:gd name="connsiteX6" fmla="*/ 1138941 w 1138941"/>
              <a:gd name="connsiteY6" fmla="*/ 640654 h 711838"/>
              <a:gd name="connsiteX7" fmla="*/ 1118092 w 1138941"/>
              <a:gd name="connsiteY7" fmla="*/ 690989 h 711838"/>
              <a:gd name="connsiteX8" fmla="*/ 1067757 w 1138941"/>
              <a:gd name="connsiteY8" fmla="*/ 711838 h 711838"/>
              <a:gd name="connsiteX9" fmla="*/ 71184 w 1138941"/>
              <a:gd name="connsiteY9" fmla="*/ 711838 h 711838"/>
              <a:gd name="connsiteX10" fmla="*/ 20849 w 1138941"/>
              <a:gd name="connsiteY10" fmla="*/ 690989 h 711838"/>
              <a:gd name="connsiteX11" fmla="*/ 0 w 1138941"/>
              <a:gd name="connsiteY11" fmla="*/ 640654 h 711838"/>
              <a:gd name="connsiteX12" fmla="*/ 0 w 1138941"/>
              <a:gd name="connsiteY12" fmla="*/ 71184 h 7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8941" h="711838">
                <a:moveTo>
                  <a:pt x="0" y="71184"/>
                </a:moveTo>
                <a:cubicBezTo>
                  <a:pt x="0" y="52305"/>
                  <a:pt x="7500" y="34199"/>
                  <a:pt x="20849" y="20849"/>
                </a:cubicBezTo>
                <a:cubicBezTo>
                  <a:pt x="34199" y="7499"/>
                  <a:pt x="52305" y="0"/>
                  <a:pt x="71184" y="0"/>
                </a:cubicBezTo>
                <a:lnTo>
                  <a:pt x="1067757" y="0"/>
                </a:lnTo>
                <a:cubicBezTo>
                  <a:pt x="1086636" y="0"/>
                  <a:pt x="1104742" y="7500"/>
                  <a:pt x="1118092" y="20849"/>
                </a:cubicBezTo>
                <a:cubicBezTo>
                  <a:pt x="1131442" y="34199"/>
                  <a:pt x="1138941" y="52305"/>
                  <a:pt x="1138941" y="71184"/>
                </a:cubicBezTo>
                <a:lnTo>
                  <a:pt x="1138941" y="640654"/>
                </a:lnTo>
                <a:cubicBezTo>
                  <a:pt x="1138941" y="659533"/>
                  <a:pt x="1131441" y="677639"/>
                  <a:pt x="1118092" y="690989"/>
                </a:cubicBezTo>
                <a:cubicBezTo>
                  <a:pt x="1104742" y="704339"/>
                  <a:pt x="1086636" y="711838"/>
                  <a:pt x="1067757" y="711838"/>
                </a:cubicBezTo>
                <a:lnTo>
                  <a:pt x="71184" y="711838"/>
                </a:lnTo>
                <a:cubicBezTo>
                  <a:pt x="52305" y="711838"/>
                  <a:pt x="34199" y="704338"/>
                  <a:pt x="20849" y="690989"/>
                </a:cubicBezTo>
                <a:cubicBezTo>
                  <a:pt x="7499" y="677639"/>
                  <a:pt x="0" y="659533"/>
                  <a:pt x="0" y="640654"/>
                </a:cubicBezTo>
                <a:lnTo>
                  <a:pt x="0" y="71184"/>
                </a:lnTo>
                <a:close/>
              </a:path>
            </a:pathLst>
          </a:custGeom>
          <a:solidFill>
            <a:srgbClr val="AFEAFF">
              <a:alpha val="89804"/>
            </a:srgbClr>
          </a:solidFill>
          <a:ln>
            <a:solidFill>
              <a:srgbClr val="00B0F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1804" tIns="34819" rIns="41804" bIns="34819" numCol="1" spcCol="1270" anchor="ctr" anchorCtr="0">
            <a:noAutofit/>
          </a:bodyPr>
          <a:lstStyle/>
          <a:p>
            <a:pPr lvl="0" algn="ctr" defTabSz="488950">
              <a:lnSpc>
                <a:spcPct val="90000"/>
              </a:lnSpc>
              <a:spcBef>
                <a:spcPct val="0"/>
              </a:spcBef>
              <a:spcAft>
                <a:spcPct val="35000"/>
              </a:spcAft>
            </a:pPr>
            <a:r>
              <a:rPr lang="en-CA" sz="1100" kern="1200" dirty="0" smtClean="0"/>
              <a:t>OPDs</a:t>
            </a:r>
            <a:endParaRPr lang="en-CA" sz="1100" kern="1200" dirty="0"/>
          </a:p>
        </p:txBody>
      </p:sp>
      <p:sp>
        <p:nvSpPr>
          <p:cNvPr id="72" name="Freeform 71"/>
          <p:cNvSpPr/>
          <p:nvPr/>
        </p:nvSpPr>
        <p:spPr>
          <a:xfrm>
            <a:off x="6702350" y="2436942"/>
            <a:ext cx="142367" cy="1423676"/>
          </a:xfrm>
          <a:custGeom>
            <a:avLst/>
            <a:gdLst/>
            <a:ahLst/>
            <a:cxnLst/>
            <a:rect l="0" t="0" r="0" b="0"/>
            <a:pathLst>
              <a:path>
                <a:moveTo>
                  <a:pt x="0" y="0"/>
                </a:moveTo>
                <a:lnTo>
                  <a:pt x="0" y="1423676"/>
                </a:lnTo>
                <a:lnTo>
                  <a:pt x="142367" y="142367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3" name="Freeform 72"/>
          <p:cNvSpPr/>
          <p:nvPr/>
        </p:nvSpPr>
        <p:spPr>
          <a:xfrm>
            <a:off x="6844718" y="3504699"/>
            <a:ext cx="1138941" cy="711838"/>
          </a:xfrm>
          <a:custGeom>
            <a:avLst/>
            <a:gdLst>
              <a:gd name="connsiteX0" fmla="*/ 0 w 1138941"/>
              <a:gd name="connsiteY0" fmla="*/ 71184 h 711838"/>
              <a:gd name="connsiteX1" fmla="*/ 20849 w 1138941"/>
              <a:gd name="connsiteY1" fmla="*/ 20849 h 711838"/>
              <a:gd name="connsiteX2" fmla="*/ 71184 w 1138941"/>
              <a:gd name="connsiteY2" fmla="*/ 0 h 711838"/>
              <a:gd name="connsiteX3" fmla="*/ 1067757 w 1138941"/>
              <a:gd name="connsiteY3" fmla="*/ 0 h 711838"/>
              <a:gd name="connsiteX4" fmla="*/ 1118092 w 1138941"/>
              <a:gd name="connsiteY4" fmla="*/ 20849 h 711838"/>
              <a:gd name="connsiteX5" fmla="*/ 1138941 w 1138941"/>
              <a:gd name="connsiteY5" fmla="*/ 71184 h 711838"/>
              <a:gd name="connsiteX6" fmla="*/ 1138941 w 1138941"/>
              <a:gd name="connsiteY6" fmla="*/ 640654 h 711838"/>
              <a:gd name="connsiteX7" fmla="*/ 1118092 w 1138941"/>
              <a:gd name="connsiteY7" fmla="*/ 690989 h 711838"/>
              <a:gd name="connsiteX8" fmla="*/ 1067757 w 1138941"/>
              <a:gd name="connsiteY8" fmla="*/ 711838 h 711838"/>
              <a:gd name="connsiteX9" fmla="*/ 71184 w 1138941"/>
              <a:gd name="connsiteY9" fmla="*/ 711838 h 711838"/>
              <a:gd name="connsiteX10" fmla="*/ 20849 w 1138941"/>
              <a:gd name="connsiteY10" fmla="*/ 690989 h 711838"/>
              <a:gd name="connsiteX11" fmla="*/ 0 w 1138941"/>
              <a:gd name="connsiteY11" fmla="*/ 640654 h 711838"/>
              <a:gd name="connsiteX12" fmla="*/ 0 w 1138941"/>
              <a:gd name="connsiteY12" fmla="*/ 71184 h 7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8941" h="711838">
                <a:moveTo>
                  <a:pt x="0" y="71184"/>
                </a:moveTo>
                <a:cubicBezTo>
                  <a:pt x="0" y="52305"/>
                  <a:pt x="7500" y="34199"/>
                  <a:pt x="20849" y="20849"/>
                </a:cubicBezTo>
                <a:cubicBezTo>
                  <a:pt x="34199" y="7499"/>
                  <a:pt x="52305" y="0"/>
                  <a:pt x="71184" y="0"/>
                </a:cubicBezTo>
                <a:lnTo>
                  <a:pt x="1067757" y="0"/>
                </a:lnTo>
                <a:cubicBezTo>
                  <a:pt x="1086636" y="0"/>
                  <a:pt x="1104742" y="7500"/>
                  <a:pt x="1118092" y="20849"/>
                </a:cubicBezTo>
                <a:cubicBezTo>
                  <a:pt x="1131442" y="34199"/>
                  <a:pt x="1138941" y="52305"/>
                  <a:pt x="1138941" y="71184"/>
                </a:cubicBezTo>
                <a:lnTo>
                  <a:pt x="1138941" y="640654"/>
                </a:lnTo>
                <a:cubicBezTo>
                  <a:pt x="1138941" y="659533"/>
                  <a:pt x="1131441" y="677639"/>
                  <a:pt x="1118092" y="690989"/>
                </a:cubicBezTo>
                <a:cubicBezTo>
                  <a:pt x="1104742" y="704339"/>
                  <a:pt x="1086636" y="711838"/>
                  <a:pt x="1067757" y="711838"/>
                </a:cubicBezTo>
                <a:lnTo>
                  <a:pt x="71184" y="711838"/>
                </a:lnTo>
                <a:cubicBezTo>
                  <a:pt x="52305" y="711838"/>
                  <a:pt x="34199" y="704338"/>
                  <a:pt x="20849" y="690989"/>
                </a:cubicBezTo>
                <a:cubicBezTo>
                  <a:pt x="7499" y="677639"/>
                  <a:pt x="0" y="659533"/>
                  <a:pt x="0" y="640654"/>
                </a:cubicBezTo>
                <a:lnTo>
                  <a:pt x="0" y="71184"/>
                </a:lnTo>
                <a:close/>
              </a:path>
            </a:pathLst>
          </a:custGeom>
          <a:solidFill>
            <a:srgbClr val="AFEAFF">
              <a:alpha val="90000"/>
            </a:srgbClr>
          </a:solidFill>
          <a:ln>
            <a:solidFill>
              <a:srgbClr val="00B0F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1804" tIns="34819" rIns="41804" bIns="34819" numCol="1" spcCol="1270" anchor="ctr" anchorCtr="0">
            <a:noAutofit/>
          </a:bodyPr>
          <a:lstStyle/>
          <a:p>
            <a:pPr lvl="0" algn="ctr" defTabSz="488950">
              <a:lnSpc>
                <a:spcPct val="90000"/>
              </a:lnSpc>
              <a:spcBef>
                <a:spcPct val="0"/>
              </a:spcBef>
              <a:spcAft>
                <a:spcPct val="35000"/>
              </a:spcAft>
            </a:pPr>
            <a:r>
              <a:rPr lang="en-CA" sz="1100" kern="1200" dirty="0" smtClean="0"/>
              <a:t>Initial 4DT</a:t>
            </a:r>
            <a:endParaRPr lang="en-CA" sz="1100" kern="1200" dirty="0"/>
          </a:p>
        </p:txBody>
      </p:sp>
      <p:sp>
        <p:nvSpPr>
          <p:cNvPr id="74" name="Freeform 73"/>
          <p:cNvSpPr/>
          <p:nvPr/>
        </p:nvSpPr>
        <p:spPr>
          <a:xfrm>
            <a:off x="6702350" y="2436942"/>
            <a:ext cx="142367" cy="2313474"/>
          </a:xfrm>
          <a:custGeom>
            <a:avLst/>
            <a:gdLst/>
            <a:ahLst/>
            <a:cxnLst/>
            <a:rect l="0" t="0" r="0" b="0"/>
            <a:pathLst>
              <a:path>
                <a:moveTo>
                  <a:pt x="0" y="0"/>
                </a:moveTo>
                <a:lnTo>
                  <a:pt x="0" y="2313474"/>
                </a:lnTo>
                <a:lnTo>
                  <a:pt x="142367" y="231347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5" name="Freeform 74"/>
          <p:cNvSpPr/>
          <p:nvPr/>
        </p:nvSpPr>
        <p:spPr>
          <a:xfrm>
            <a:off x="6844718" y="4394497"/>
            <a:ext cx="1138941" cy="711838"/>
          </a:xfrm>
          <a:custGeom>
            <a:avLst/>
            <a:gdLst>
              <a:gd name="connsiteX0" fmla="*/ 0 w 1138941"/>
              <a:gd name="connsiteY0" fmla="*/ 71184 h 711838"/>
              <a:gd name="connsiteX1" fmla="*/ 20849 w 1138941"/>
              <a:gd name="connsiteY1" fmla="*/ 20849 h 711838"/>
              <a:gd name="connsiteX2" fmla="*/ 71184 w 1138941"/>
              <a:gd name="connsiteY2" fmla="*/ 0 h 711838"/>
              <a:gd name="connsiteX3" fmla="*/ 1067757 w 1138941"/>
              <a:gd name="connsiteY3" fmla="*/ 0 h 711838"/>
              <a:gd name="connsiteX4" fmla="*/ 1118092 w 1138941"/>
              <a:gd name="connsiteY4" fmla="*/ 20849 h 711838"/>
              <a:gd name="connsiteX5" fmla="*/ 1138941 w 1138941"/>
              <a:gd name="connsiteY5" fmla="*/ 71184 h 711838"/>
              <a:gd name="connsiteX6" fmla="*/ 1138941 w 1138941"/>
              <a:gd name="connsiteY6" fmla="*/ 640654 h 711838"/>
              <a:gd name="connsiteX7" fmla="*/ 1118092 w 1138941"/>
              <a:gd name="connsiteY7" fmla="*/ 690989 h 711838"/>
              <a:gd name="connsiteX8" fmla="*/ 1067757 w 1138941"/>
              <a:gd name="connsiteY8" fmla="*/ 711838 h 711838"/>
              <a:gd name="connsiteX9" fmla="*/ 71184 w 1138941"/>
              <a:gd name="connsiteY9" fmla="*/ 711838 h 711838"/>
              <a:gd name="connsiteX10" fmla="*/ 20849 w 1138941"/>
              <a:gd name="connsiteY10" fmla="*/ 690989 h 711838"/>
              <a:gd name="connsiteX11" fmla="*/ 0 w 1138941"/>
              <a:gd name="connsiteY11" fmla="*/ 640654 h 711838"/>
              <a:gd name="connsiteX12" fmla="*/ 0 w 1138941"/>
              <a:gd name="connsiteY12" fmla="*/ 71184 h 7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8941" h="711838">
                <a:moveTo>
                  <a:pt x="0" y="71184"/>
                </a:moveTo>
                <a:cubicBezTo>
                  <a:pt x="0" y="52305"/>
                  <a:pt x="7500" y="34199"/>
                  <a:pt x="20849" y="20849"/>
                </a:cubicBezTo>
                <a:cubicBezTo>
                  <a:pt x="34199" y="7499"/>
                  <a:pt x="52305" y="0"/>
                  <a:pt x="71184" y="0"/>
                </a:cubicBezTo>
                <a:lnTo>
                  <a:pt x="1067757" y="0"/>
                </a:lnTo>
                <a:cubicBezTo>
                  <a:pt x="1086636" y="0"/>
                  <a:pt x="1104742" y="7500"/>
                  <a:pt x="1118092" y="20849"/>
                </a:cubicBezTo>
                <a:cubicBezTo>
                  <a:pt x="1131442" y="34199"/>
                  <a:pt x="1138941" y="52305"/>
                  <a:pt x="1138941" y="71184"/>
                </a:cubicBezTo>
                <a:lnTo>
                  <a:pt x="1138941" y="640654"/>
                </a:lnTo>
                <a:cubicBezTo>
                  <a:pt x="1138941" y="659533"/>
                  <a:pt x="1131441" y="677639"/>
                  <a:pt x="1118092" y="690989"/>
                </a:cubicBezTo>
                <a:cubicBezTo>
                  <a:pt x="1104742" y="704339"/>
                  <a:pt x="1086636" y="711838"/>
                  <a:pt x="1067757" y="711838"/>
                </a:cubicBezTo>
                <a:lnTo>
                  <a:pt x="71184" y="711838"/>
                </a:lnTo>
                <a:cubicBezTo>
                  <a:pt x="52305" y="711838"/>
                  <a:pt x="34199" y="704338"/>
                  <a:pt x="20849" y="690989"/>
                </a:cubicBezTo>
                <a:cubicBezTo>
                  <a:pt x="7499" y="677639"/>
                  <a:pt x="0" y="659533"/>
                  <a:pt x="0" y="640654"/>
                </a:cubicBezTo>
                <a:lnTo>
                  <a:pt x="0" y="71184"/>
                </a:lnTo>
                <a:close/>
              </a:path>
            </a:pathLst>
          </a:custGeom>
          <a:solidFill>
            <a:srgbClr val="AFEAFF">
              <a:alpha val="90000"/>
            </a:srgbClr>
          </a:solidFill>
          <a:ln>
            <a:solidFill>
              <a:srgbClr val="00B0F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1804" tIns="34819" rIns="41804" bIns="34819" numCol="1" spcCol="1270" anchor="ctr" anchorCtr="0">
            <a:noAutofit/>
          </a:bodyPr>
          <a:lstStyle/>
          <a:p>
            <a:pPr lvl="0" algn="ctr" defTabSz="488950">
              <a:lnSpc>
                <a:spcPct val="90000"/>
              </a:lnSpc>
              <a:spcBef>
                <a:spcPct val="0"/>
              </a:spcBef>
              <a:spcAft>
                <a:spcPct val="35000"/>
              </a:spcAft>
            </a:pPr>
            <a:r>
              <a:rPr lang="en-CA" sz="1100" kern="1200" dirty="0" smtClean="0"/>
              <a:t>RPAs</a:t>
            </a:r>
            <a:endParaRPr lang="en-CA" sz="1100" kern="1200" dirty="0"/>
          </a:p>
        </p:txBody>
      </p:sp>
      <p:grpSp>
        <p:nvGrpSpPr>
          <p:cNvPr id="76" name="Group 75"/>
          <p:cNvGrpSpPr/>
          <p:nvPr/>
        </p:nvGrpSpPr>
        <p:grpSpPr>
          <a:xfrm>
            <a:off x="3138950" y="829408"/>
            <a:ext cx="5297318" cy="712248"/>
            <a:chOff x="3138950" y="829408"/>
            <a:chExt cx="5297318" cy="712248"/>
          </a:xfrm>
          <a:scene3d>
            <a:camera prst="perspectiveRelaxedModerately" zoom="92000"/>
            <a:lightRig rig="balanced" dir="t">
              <a:rot lat="0" lon="0" rev="12700000"/>
            </a:lightRig>
          </a:scene3d>
        </p:grpSpPr>
        <p:sp>
          <p:nvSpPr>
            <p:cNvPr id="77" name="Right Arrow 76"/>
            <p:cNvSpPr/>
            <p:nvPr/>
          </p:nvSpPr>
          <p:spPr>
            <a:xfrm>
              <a:off x="3342653" y="829408"/>
              <a:ext cx="814811" cy="712248"/>
            </a:xfrm>
            <a:prstGeom prst="rightArrow">
              <a:avLst>
                <a:gd name="adj1" fmla="val 70000"/>
                <a:gd name="adj2" fmla="val 50000"/>
              </a:avLst>
            </a:prstGeom>
            <a:sp3d z="-152400" prstMaterial="plastic">
              <a:bevelT w="25400" h="25400"/>
              <a:bevelB w="25400" h="25400"/>
            </a:sp3d>
          </p:spPr>
          <p:style>
            <a:lnRef idx="0">
              <a:schemeClr val="lt1">
                <a:hueOff val="0"/>
                <a:satOff val="0"/>
                <a:lumOff val="0"/>
                <a:alphaOff val="0"/>
              </a:schemeClr>
            </a:lnRef>
            <a:fillRef idx="1">
              <a:schemeClr val="accent4">
                <a:alpha val="90000"/>
                <a:tint val="40000"/>
                <a:hueOff val="0"/>
                <a:satOff val="0"/>
                <a:lumOff val="0"/>
                <a:alphaOff val="0"/>
              </a:schemeClr>
            </a:fillRef>
            <a:effectRef idx="2">
              <a:schemeClr val="accent4">
                <a:alpha val="90000"/>
                <a:tint val="40000"/>
                <a:hueOff val="0"/>
                <a:satOff val="0"/>
                <a:lumOff val="0"/>
                <a:alphaOff val="0"/>
              </a:schemeClr>
            </a:effectRef>
            <a:fontRef idx="minor">
              <a:schemeClr val="dk1">
                <a:hueOff val="0"/>
                <a:satOff val="0"/>
                <a:lumOff val="0"/>
                <a:alphaOff val="0"/>
              </a:schemeClr>
            </a:fontRef>
          </p:style>
        </p:sp>
        <p:sp>
          <p:nvSpPr>
            <p:cNvPr id="78" name="Freeform 77"/>
            <p:cNvSpPr/>
            <p:nvPr/>
          </p:nvSpPr>
          <p:spPr>
            <a:xfrm>
              <a:off x="3138950" y="981829"/>
              <a:ext cx="407405" cy="407405"/>
            </a:xfrm>
            <a:custGeom>
              <a:avLst/>
              <a:gdLst>
                <a:gd name="connsiteX0" fmla="*/ 0 w 407405"/>
                <a:gd name="connsiteY0" fmla="*/ 203703 h 407405"/>
                <a:gd name="connsiteX1" fmla="*/ 59663 w 407405"/>
                <a:gd name="connsiteY1" fmla="*/ 59663 h 407405"/>
                <a:gd name="connsiteX2" fmla="*/ 203703 w 407405"/>
                <a:gd name="connsiteY2" fmla="*/ 0 h 407405"/>
                <a:gd name="connsiteX3" fmla="*/ 347743 w 407405"/>
                <a:gd name="connsiteY3" fmla="*/ 59663 h 407405"/>
                <a:gd name="connsiteX4" fmla="*/ 407406 w 407405"/>
                <a:gd name="connsiteY4" fmla="*/ 203703 h 407405"/>
                <a:gd name="connsiteX5" fmla="*/ 347743 w 407405"/>
                <a:gd name="connsiteY5" fmla="*/ 347743 h 407405"/>
                <a:gd name="connsiteX6" fmla="*/ 203703 w 407405"/>
                <a:gd name="connsiteY6" fmla="*/ 407406 h 407405"/>
                <a:gd name="connsiteX7" fmla="*/ 59663 w 407405"/>
                <a:gd name="connsiteY7" fmla="*/ 347743 h 407405"/>
                <a:gd name="connsiteX8" fmla="*/ 0 w 407405"/>
                <a:gd name="connsiteY8" fmla="*/ 203703 h 40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405" h="407405">
                  <a:moveTo>
                    <a:pt x="0" y="203703"/>
                  </a:moveTo>
                  <a:cubicBezTo>
                    <a:pt x="0" y="149678"/>
                    <a:pt x="21462" y="97865"/>
                    <a:pt x="59663" y="59663"/>
                  </a:cubicBezTo>
                  <a:cubicBezTo>
                    <a:pt x="97865" y="21461"/>
                    <a:pt x="149678" y="0"/>
                    <a:pt x="203703" y="0"/>
                  </a:cubicBezTo>
                  <a:cubicBezTo>
                    <a:pt x="257728" y="0"/>
                    <a:pt x="309541" y="21462"/>
                    <a:pt x="347743" y="59663"/>
                  </a:cubicBezTo>
                  <a:cubicBezTo>
                    <a:pt x="385945" y="97865"/>
                    <a:pt x="407406" y="149678"/>
                    <a:pt x="407406" y="203703"/>
                  </a:cubicBezTo>
                  <a:cubicBezTo>
                    <a:pt x="407406" y="257728"/>
                    <a:pt x="385944" y="309541"/>
                    <a:pt x="347743" y="347743"/>
                  </a:cubicBezTo>
                  <a:cubicBezTo>
                    <a:pt x="309541" y="385945"/>
                    <a:pt x="257729" y="407406"/>
                    <a:pt x="203703" y="407406"/>
                  </a:cubicBezTo>
                  <a:cubicBezTo>
                    <a:pt x="149678" y="407406"/>
                    <a:pt x="97865" y="385944"/>
                    <a:pt x="59663" y="347743"/>
                  </a:cubicBezTo>
                  <a:cubicBezTo>
                    <a:pt x="21461" y="309541"/>
                    <a:pt x="0" y="257729"/>
                    <a:pt x="0" y="203703"/>
                  </a:cubicBezTo>
                  <a:close/>
                </a:path>
              </a:pathLst>
            </a:custGeom>
            <a:sp3d prstMaterial="plastic">
              <a:bevelT w="50800" h="50800"/>
              <a:bevelB w="50800" h="50800"/>
            </a:sp3d>
          </p:spPr>
          <p:style>
            <a:lnRef idx="0">
              <a:schemeClr val="lt1">
                <a:hueOff val="0"/>
                <a:satOff val="0"/>
                <a:lumOff val="0"/>
                <a:alphaOff val="0"/>
              </a:schemeClr>
            </a:lnRef>
            <a:fillRef idx="1">
              <a:schemeClr val="accent4">
                <a:alpha val="90000"/>
                <a:hueOff val="0"/>
                <a:satOff val="0"/>
                <a:lumOff val="0"/>
                <a:alphaOff val="0"/>
              </a:schemeClr>
            </a:fillRef>
            <a:effectRef idx="2">
              <a:schemeClr val="accent4">
                <a:alpha val="90000"/>
                <a:hueOff val="0"/>
                <a:satOff val="0"/>
                <a:lumOff val="0"/>
                <a:alphaOff val="0"/>
              </a:schemeClr>
            </a:effectRef>
            <a:fontRef idx="minor">
              <a:schemeClr val="lt1"/>
            </a:fontRef>
          </p:style>
          <p:txBody>
            <a:bodyPr spcFirstLastPara="0" vert="horz" wrap="square" lIns="66013" tIns="66013" rIns="66013" bIns="66013" numCol="1" spcCol="1270" anchor="ctr" anchorCtr="0">
              <a:noAutofit/>
            </a:bodyPr>
            <a:lstStyle/>
            <a:p>
              <a:pPr lvl="0" algn="ctr" defTabSz="444500">
                <a:lnSpc>
                  <a:spcPct val="90000"/>
                </a:lnSpc>
                <a:spcBef>
                  <a:spcPct val="0"/>
                </a:spcBef>
                <a:spcAft>
                  <a:spcPct val="35000"/>
                </a:spcAft>
              </a:pPr>
              <a:r>
                <a:rPr lang="en-CA" sz="1000" b="1" kern="1200" dirty="0" smtClean="0">
                  <a:solidFill>
                    <a:srgbClr val="FFFF00"/>
                  </a:solidFill>
                </a:rPr>
                <a:t>2013</a:t>
              </a:r>
              <a:endParaRPr lang="en-CA" sz="1000" b="1" kern="1200" dirty="0">
                <a:solidFill>
                  <a:srgbClr val="FFFF00"/>
                </a:solidFill>
              </a:endParaRPr>
            </a:p>
          </p:txBody>
        </p:sp>
        <p:sp>
          <p:nvSpPr>
            <p:cNvPr id="79" name="Right Arrow 78"/>
            <p:cNvSpPr/>
            <p:nvPr/>
          </p:nvSpPr>
          <p:spPr>
            <a:xfrm>
              <a:off x="4412354" y="829408"/>
              <a:ext cx="814811" cy="712248"/>
            </a:xfrm>
            <a:prstGeom prst="rightArrow">
              <a:avLst>
                <a:gd name="adj1" fmla="val 70000"/>
                <a:gd name="adj2" fmla="val 50000"/>
              </a:avLst>
            </a:prstGeom>
            <a:sp3d z="-152400" prstMaterial="plastic">
              <a:bevelT w="25400" h="25400"/>
              <a:bevelB w="25400" h="25400"/>
            </a:sp3d>
          </p:spPr>
          <p:style>
            <a:lnRef idx="0">
              <a:schemeClr val="lt1">
                <a:hueOff val="0"/>
                <a:satOff val="0"/>
                <a:lumOff val="0"/>
                <a:alphaOff val="0"/>
              </a:schemeClr>
            </a:lnRef>
            <a:fillRef idx="1">
              <a:schemeClr val="accent4">
                <a:alpha val="90000"/>
                <a:tint val="40000"/>
                <a:hueOff val="0"/>
                <a:satOff val="0"/>
                <a:lumOff val="0"/>
                <a:alphaOff val="0"/>
              </a:schemeClr>
            </a:fillRef>
            <a:effectRef idx="2">
              <a:schemeClr val="accent4">
                <a:alpha val="90000"/>
                <a:tint val="40000"/>
                <a:hueOff val="0"/>
                <a:satOff val="0"/>
                <a:lumOff val="0"/>
                <a:alphaOff val="0"/>
              </a:schemeClr>
            </a:effectRef>
            <a:fontRef idx="minor">
              <a:schemeClr val="dk1">
                <a:hueOff val="0"/>
                <a:satOff val="0"/>
                <a:lumOff val="0"/>
                <a:alphaOff val="0"/>
              </a:schemeClr>
            </a:fontRef>
          </p:style>
        </p:sp>
        <p:sp>
          <p:nvSpPr>
            <p:cNvPr id="80" name="Freeform 79"/>
            <p:cNvSpPr/>
            <p:nvPr/>
          </p:nvSpPr>
          <p:spPr>
            <a:xfrm>
              <a:off x="4208651" y="981829"/>
              <a:ext cx="407405" cy="407405"/>
            </a:xfrm>
            <a:custGeom>
              <a:avLst/>
              <a:gdLst>
                <a:gd name="connsiteX0" fmla="*/ 0 w 407405"/>
                <a:gd name="connsiteY0" fmla="*/ 203703 h 407405"/>
                <a:gd name="connsiteX1" fmla="*/ 59663 w 407405"/>
                <a:gd name="connsiteY1" fmla="*/ 59663 h 407405"/>
                <a:gd name="connsiteX2" fmla="*/ 203703 w 407405"/>
                <a:gd name="connsiteY2" fmla="*/ 0 h 407405"/>
                <a:gd name="connsiteX3" fmla="*/ 347743 w 407405"/>
                <a:gd name="connsiteY3" fmla="*/ 59663 h 407405"/>
                <a:gd name="connsiteX4" fmla="*/ 407406 w 407405"/>
                <a:gd name="connsiteY4" fmla="*/ 203703 h 407405"/>
                <a:gd name="connsiteX5" fmla="*/ 347743 w 407405"/>
                <a:gd name="connsiteY5" fmla="*/ 347743 h 407405"/>
                <a:gd name="connsiteX6" fmla="*/ 203703 w 407405"/>
                <a:gd name="connsiteY6" fmla="*/ 407406 h 407405"/>
                <a:gd name="connsiteX7" fmla="*/ 59663 w 407405"/>
                <a:gd name="connsiteY7" fmla="*/ 347743 h 407405"/>
                <a:gd name="connsiteX8" fmla="*/ 0 w 407405"/>
                <a:gd name="connsiteY8" fmla="*/ 203703 h 40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405" h="407405">
                  <a:moveTo>
                    <a:pt x="0" y="203703"/>
                  </a:moveTo>
                  <a:cubicBezTo>
                    <a:pt x="0" y="149678"/>
                    <a:pt x="21462" y="97865"/>
                    <a:pt x="59663" y="59663"/>
                  </a:cubicBezTo>
                  <a:cubicBezTo>
                    <a:pt x="97865" y="21461"/>
                    <a:pt x="149678" y="0"/>
                    <a:pt x="203703" y="0"/>
                  </a:cubicBezTo>
                  <a:cubicBezTo>
                    <a:pt x="257728" y="0"/>
                    <a:pt x="309541" y="21462"/>
                    <a:pt x="347743" y="59663"/>
                  </a:cubicBezTo>
                  <a:cubicBezTo>
                    <a:pt x="385945" y="97865"/>
                    <a:pt x="407406" y="149678"/>
                    <a:pt x="407406" y="203703"/>
                  </a:cubicBezTo>
                  <a:cubicBezTo>
                    <a:pt x="407406" y="257728"/>
                    <a:pt x="385944" y="309541"/>
                    <a:pt x="347743" y="347743"/>
                  </a:cubicBezTo>
                  <a:cubicBezTo>
                    <a:pt x="309541" y="385945"/>
                    <a:pt x="257729" y="407406"/>
                    <a:pt x="203703" y="407406"/>
                  </a:cubicBezTo>
                  <a:cubicBezTo>
                    <a:pt x="149678" y="407406"/>
                    <a:pt x="97865" y="385944"/>
                    <a:pt x="59663" y="347743"/>
                  </a:cubicBezTo>
                  <a:cubicBezTo>
                    <a:pt x="21461" y="309541"/>
                    <a:pt x="0" y="257729"/>
                    <a:pt x="0" y="203703"/>
                  </a:cubicBezTo>
                  <a:close/>
                </a:path>
              </a:pathLst>
            </a:custGeom>
            <a:sp3d prstMaterial="plastic">
              <a:bevelT w="50800" h="50800"/>
              <a:bevelB w="50800" h="50800"/>
            </a:sp3d>
          </p:spPr>
          <p:style>
            <a:lnRef idx="0">
              <a:schemeClr val="lt1">
                <a:hueOff val="0"/>
                <a:satOff val="0"/>
                <a:lumOff val="0"/>
                <a:alphaOff val="0"/>
              </a:schemeClr>
            </a:lnRef>
            <a:fillRef idx="1">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66013" tIns="66013" rIns="66013" bIns="66013" numCol="1" spcCol="1270" anchor="ctr" anchorCtr="0">
              <a:noAutofit/>
            </a:bodyPr>
            <a:lstStyle/>
            <a:p>
              <a:pPr lvl="0" algn="ctr" defTabSz="444500">
                <a:lnSpc>
                  <a:spcPct val="90000"/>
                </a:lnSpc>
                <a:spcBef>
                  <a:spcPct val="0"/>
                </a:spcBef>
                <a:spcAft>
                  <a:spcPct val="35000"/>
                </a:spcAft>
              </a:pPr>
              <a:r>
                <a:rPr lang="en-CA" sz="1000" b="1" kern="1200" dirty="0" smtClean="0">
                  <a:solidFill>
                    <a:srgbClr val="FFFF00"/>
                  </a:solidFill>
                </a:rPr>
                <a:t>2014</a:t>
              </a:r>
              <a:endParaRPr lang="en-CA" sz="1000" b="1" kern="1200" dirty="0">
                <a:solidFill>
                  <a:srgbClr val="FFFF00"/>
                </a:solidFill>
              </a:endParaRPr>
            </a:p>
          </p:txBody>
        </p:sp>
        <p:sp>
          <p:nvSpPr>
            <p:cNvPr id="81" name="Right Arrow 80"/>
            <p:cNvSpPr/>
            <p:nvPr/>
          </p:nvSpPr>
          <p:spPr>
            <a:xfrm>
              <a:off x="5482055" y="829408"/>
              <a:ext cx="814811" cy="712248"/>
            </a:xfrm>
            <a:prstGeom prst="rightArrow">
              <a:avLst>
                <a:gd name="adj1" fmla="val 70000"/>
                <a:gd name="adj2" fmla="val 50000"/>
              </a:avLst>
            </a:prstGeom>
            <a:sp3d z="-152400" prstMaterial="plastic">
              <a:bevelT w="25400" h="25400"/>
              <a:bevelB w="25400" h="25400"/>
            </a:sp3d>
          </p:spPr>
          <p:style>
            <a:lnRef idx="0">
              <a:schemeClr val="lt1">
                <a:hueOff val="0"/>
                <a:satOff val="0"/>
                <a:lumOff val="0"/>
                <a:alphaOff val="0"/>
              </a:schemeClr>
            </a:lnRef>
            <a:fillRef idx="1">
              <a:schemeClr val="accent4">
                <a:alpha val="90000"/>
                <a:tint val="40000"/>
                <a:hueOff val="0"/>
                <a:satOff val="0"/>
                <a:lumOff val="0"/>
                <a:alphaOff val="0"/>
              </a:schemeClr>
            </a:fillRef>
            <a:effectRef idx="2">
              <a:schemeClr val="accent4">
                <a:alpha val="90000"/>
                <a:tint val="40000"/>
                <a:hueOff val="0"/>
                <a:satOff val="0"/>
                <a:lumOff val="0"/>
                <a:alphaOff val="0"/>
              </a:schemeClr>
            </a:effectRef>
            <a:fontRef idx="minor">
              <a:schemeClr val="dk1">
                <a:hueOff val="0"/>
                <a:satOff val="0"/>
                <a:lumOff val="0"/>
                <a:alphaOff val="0"/>
              </a:schemeClr>
            </a:fontRef>
          </p:style>
        </p:sp>
        <p:sp>
          <p:nvSpPr>
            <p:cNvPr id="82" name="Freeform 81"/>
            <p:cNvSpPr/>
            <p:nvPr/>
          </p:nvSpPr>
          <p:spPr>
            <a:xfrm>
              <a:off x="5278352" y="981829"/>
              <a:ext cx="407405" cy="407405"/>
            </a:xfrm>
            <a:custGeom>
              <a:avLst/>
              <a:gdLst>
                <a:gd name="connsiteX0" fmla="*/ 0 w 407405"/>
                <a:gd name="connsiteY0" fmla="*/ 203703 h 407405"/>
                <a:gd name="connsiteX1" fmla="*/ 59663 w 407405"/>
                <a:gd name="connsiteY1" fmla="*/ 59663 h 407405"/>
                <a:gd name="connsiteX2" fmla="*/ 203703 w 407405"/>
                <a:gd name="connsiteY2" fmla="*/ 0 h 407405"/>
                <a:gd name="connsiteX3" fmla="*/ 347743 w 407405"/>
                <a:gd name="connsiteY3" fmla="*/ 59663 h 407405"/>
                <a:gd name="connsiteX4" fmla="*/ 407406 w 407405"/>
                <a:gd name="connsiteY4" fmla="*/ 203703 h 407405"/>
                <a:gd name="connsiteX5" fmla="*/ 347743 w 407405"/>
                <a:gd name="connsiteY5" fmla="*/ 347743 h 407405"/>
                <a:gd name="connsiteX6" fmla="*/ 203703 w 407405"/>
                <a:gd name="connsiteY6" fmla="*/ 407406 h 407405"/>
                <a:gd name="connsiteX7" fmla="*/ 59663 w 407405"/>
                <a:gd name="connsiteY7" fmla="*/ 347743 h 407405"/>
                <a:gd name="connsiteX8" fmla="*/ 0 w 407405"/>
                <a:gd name="connsiteY8" fmla="*/ 203703 h 40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405" h="407405">
                  <a:moveTo>
                    <a:pt x="0" y="203703"/>
                  </a:moveTo>
                  <a:cubicBezTo>
                    <a:pt x="0" y="149678"/>
                    <a:pt x="21462" y="97865"/>
                    <a:pt x="59663" y="59663"/>
                  </a:cubicBezTo>
                  <a:cubicBezTo>
                    <a:pt x="97865" y="21461"/>
                    <a:pt x="149678" y="0"/>
                    <a:pt x="203703" y="0"/>
                  </a:cubicBezTo>
                  <a:cubicBezTo>
                    <a:pt x="257728" y="0"/>
                    <a:pt x="309541" y="21462"/>
                    <a:pt x="347743" y="59663"/>
                  </a:cubicBezTo>
                  <a:cubicBezTo>
                    <a:pt x="385945" y="97865"/>
                    <a:pt x="407406" y="149678"/>
                    <a:pt x="407406" y="203703"/>
                  </a:cubicBezTo>
                  <a:cubicBezTo>
                    <a:pt x="407406" y="257728"/>
                    <a:pt x="385944" y="309541"/>
                    <a:pt x="347743" y="347743"/>
                  </a:cubicBezTo>
                  <a:cubicBezTo>
                    <a:pt x="309541" y="385945"/>
                    <a:pt x="257729" y="407406"/>
                    <a:pt x="203703" y="407406"/>
                  </a:cubicBezTo>
                  <a:cubicBezTo>
                    <a:pt x="149678" y="407406"/>
                    <a:pt x="97865" y="385944"/>
                    <a:pt x="59663" y="347743"/>
                  </a:cubicBezTo>
                  <a:cubicBezTo>
                    <a:pt x="21461" y="309541"/>
                    <a:pt x="0" y="257729"/>
                    <a:pt x="0" y="203703"/>
                  </a:cubicBezTo>
                  <a:close/>
                </a:path>
              </a:pathLst>
            </a:custGeom>
            <a:sp3d prstMaterial="plastic">
              <a:bevelT w="50800" h="50800"/>
              <a:bevelB w="50800" h="50800"/>
            </a:sp3d>
          </p:spPr>
          <p:style>
            <a:lnRef idx="0">
              <a:schemeClr val="lt1">
                <a:hueOff val="0"/>
                <a:satOff val="0"/>
                <a:lumOff val="0"/>
                <a:alphaOff val="0"/>
              </a:schemeClr>
            </a:lnRef>
            <a:fillRef idx="1">
              <a:schemeClr val="accent4">
                <a:alpha val="90000"/>
                <a:hueOff val="0"/>
                <a:satOff val="0"/>
                <a:lumOff val="0"/>
                <a:alphaOff val="-20000"/>
              </a:schemeClr>
            </a:fillRef>
            <a:effectRef idx="2">
              <a:schemeClr val="accent4">
                <a:alpha val="90000"/>
                <a:hueOff val="0"/>
                <a:satOff val="0"/>
                <a:lumOff val="0"/>
                <a:alphaOff val="-20000"/>
              </a:schemeClr>
            </a:effectRef>
            <a:fontRef idx="minor">
              <a:schemeClr val="lt1"/>
            </a:fontRef>
          </p:style>
          <p:txBody>
            <a:bodyPr spcFirstLastPara="0" vert="horz" wrap="square" lIns="66013" tIns="66013" rIns="66013" bIns="66013" numCol="1" spcCol="1270" anchor="ctr" anchorCtr="0">
              <a:noAutofit/>
            </a:bodyPr>
            <a:lstStyle/>
            <a:p>
              <a:pPr lvl="0" algn="ctr" defTabSz="444500">
                <a:lnSpc>
                  <a:spcPct val="90000"/>
                </a:lnSpc>
                <a:spcBef>
                  <a:spcPct val="0"/>
                </a:spcBef>
                <a:spcAft>
                  <a:spcPct val="35000"/>
                </a:spcAft>
              </a:pPr>
              <a:r>
                <a:rPr lang="en-CA" sz="1000" b="1" kern="1200" dirty="0" smtClean="0">
                  <a:solidFill>
                    <a:srgbClr val="FFFF00"/>
                  </a:solidFill>
                </a:rPr>
                <a:t>2015</a:t>
              </a:r>
              <a:endParaRPr lang="en-CA" sz="1000" b="1" kern="1200" dirty="0">
                <a:solidFill>
                  <a:srgbClr val="FFFF00"/>
                </a:solidFill>
              </a:endParaRPr>
            </a:p>
          </p:txBody>
        </p:sp>
        <p:sp>
          <p:nvSpPr>
            <p:cNvPr id="83" name="Right Arrow 82"/>
            <p:cNvSpPr/>
            <p:nvPr/>
          </p:nvSpPr>
          <p:spPr>
            <a:xfrm>
              <a:off x="6551756" y="829408"/>
              <a:ext cx="814811" cy="712248"/>
            </a:xfrm>
            <a:prstGeom prst="rightArrow">
              <a:avLst>
                <a:gd name="adj1" fmla="val 70000"/>
                <a:gd name="adj2" fmla="val 50000"/>
              </a:avLst>
            </a:prstGeom>
            <a:sp3d z="-152400" prstMaterial="plastic">
              <a:bevelT w="25400" h="25400"/>
              <a:bevelB w="25400" h="25400"/>
            </a:sp3d>
          </p:spPr>
          <p:style>
            <a:lnRef idx="0">
              <a:schemeClr val="lt1">
                <a:hueOff val="0"/>
                <a:satOff val="0"/>
                <a:lumOff val="0"/>
                <a:alphaOff val="0"/>
              </a:schemeClr>
            </a:lnRef>
            <a:fillRef idx="1">
              <a:schemeClr val="accent4">
                <a:alpha val="90000"/>
                <a:tint val="40000"/>
                <a:hueOff val="0"/>
                <a:satOff val="0"/>
                <a:lumOff val="0"/>
                <a:alphaOff val="0"/>
              </a:schemeClr>
            </a:fillRef>
            <a:effectRef idx="2">
              <a:schemeClr val="accent4">
                <a:alpha val="90000"/>
                <a:tint val="40000"/>
                <a:hueOff val="0"/>
                <a:satOff val="0"/>
                <a:lumOff val="0"/>
                <a:alphaOff val="0"/>
              </a:schemeClr>
            </a:effectRef>
            <a:fontRef idx="minor">
              <a:schemeClr val="dk1">
                <a:hueOff val="0"/>
                <a:satOff val="0"/>
                <a:lumOff val="0"/>
                <a:alphaOff val="0"/>
              </a:schemeClr>
            </a:fontRef>
          </p:style>
        </p:sp>
        <p:sp>
          <p:nvSpPr>
            <p:cNvPr id="84" name="Freeform 83"/>
            <p:cNvSpPr/>
            <p:nvPr/>
          </p:nvSpPr>
          <p:spPr>
            <a:xfrm>
              <a:off x="6348053" y="981829"/>
              <a:ext cx="407405" cy="407405"/>
            </a:xfrm>
            <a:custGeom>
              <a:avLst/>
              <a:gdLst>
                <a:gd name="connsiteX0" fmla="*/ 0 w 407405"/>
                <a:gd name="connsiteY0" fmla="*/ 203703 h 407405"/>
                <a:gd name="connsiteX1" fmla="*/ 59663 w 407405"/>
                <a:gd name="connsiteY1" fmla="*/ 59663 h 407405"/>
                <a:gd name="connsiteX2" fmla="*/ 203703 w 407405"/>
                <a:gd name="connsiteY2" fmla="*/ 0 h 407405"/>
                <a:gd name="connsiteX3" fmla="*/ 347743 w 407405"/>
                <a:gd name="connsiteY3" fmla="*/ 59663 h 407405"/>
                <a:gd name="connsiteX4" fmla="*/ 407406 w 407405"/>
                <a:gd name="connsiteY4" fmla="*/ 203703 h 407405"/>
                <a:gd name="connsiteX5" fmla="*/ 347743 w 407405"/>
                <a:gd name="connsiteY5" fmla="*/ 347743 h 407405"/>
                <a:gd name="connsiteX6" fmla="*/ 203703 w 407405"/>
                <a:gd name="connsiteY6" fmla="*/ 407406 h 407405"/>
                <a:gd name="connsiteX7" fmla="*/ 59663 w 407405"/>
                <a:gd name="connsiteY7" fmla="*/ 347743 h 407405"/>
                <a:gd name="connsiteX8" fmla="*/ 0 w 407405"/>
                <a:gd name="connsiteY8" fmla="*/ 203703 h 40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405" h="407405">
                  <a:moveTo>
                    <a:pt x="0" y="203703"/>
                  </a:moveTo>
                  <a:cubicBezTo>
                    <a:pt x="0" y="149678"/>
                    <a:pt x="21462" y="97865"/>
                    <a:pt x="59663" y="59663"/>
                  </a:cubicBezTo>
                  <a:cubicBezTo>
                    <a:pt x="97865" y="21461"/>
                    <a:pt x="149678" y="0"/>
                    <a:pt x="203703" y="0"/>
                  </a:cubicBezTo>
                  <a:cubicBezTo>
                    <a:pt x="257728" y="0"/>
                    <a:pt x="309541" y="21462"/>
                    <a:pt x="347743" y="59663"/>
                  </a:cubicBezTo>
                  <a:cubicBezTo>
                    <a:pt x="385945" y="97865"/>
                    <a:pt x="407406" y="149678"/>
                    <a:pt x="407406" y="203703"/>
                  </a:cubicBezTo>
                  <a:cubicBezTo>
                    <a:pt x="407406" y="257728"/>
                    <a:pt x="385944" y="309541"/>
                    <a:pt x="347743" y="347743"/>
                  </a:cubicBezTo>
                  <a:cubicBezTo>
                    <a:pt x="309541" y="385945"/>
                    <a:pt x="257729" y="407406"/>
                    <a:pt x="203703" y="407406"/>
                  </a:cubicBezTo>
                  <a:cubicBezTo>
                    <a:pt x="149678" y="407406"/>
                    <a:pt x="97865" y="385944"/>
                    <a:pt x="59663" y="347743"/>
                  </a:cubicBezTo>
                  <a:cubicBezTo>
                    <a:pt x="21461" y="309541"/>
                    <a:pt x="0" y="257729"/>
                    <a:pt x="0" y="203703"/>
                  </a:cubicBezTo>
                  <a:close/>
                </a:path>
              </a:pathLst>
            </a:custGeom>
            <a:sp3d prstMaterial="plastic">
              <a:bevelT w="50800" h="50800"/>
              <a:bevelB w="50800" h="50800"/>
            </a:sp3d>
          </p:spPr>
          <p:style>
            <a:lnRef idx="0">
              <a:schemeClr val="lt1">
                <a:hueOff val="0"/>
                <a:satOff val="0"/>
                <a:lumOff val="0"/>
                <a:alphaOff val="0"/>
              </a:schemeClr>
            </a:lnRef>
            <a:fillRef idx="1">
              <a:schemeClr val="accent4">
                <a:alpha val="90000"/>
                <a:hueOff val="0"/>
                <a:satOff val="0"/>
                <a:lumOff val="0"/>
                <a:alphaOff val="-30000"/>
              </a:schemeClr>
            </a:fillRef>
            <a:effectRef idx="2">
              <a:schemeClr val="accent4">
                <a:alpha val="90000"/>
                <a:hueOff val="0"/>
                <a:satOff val="0"/>
                <a:lumOff val="0"/>
                <a:alphaOff val="-30000"/>
              </a:schemeClr>
            </a:effectRef>
            <a:fontRef idx="minor">
              <a:schemeClr val="lt1"/>
            </a:fontRef>
          </p:style>
          <p:txBody>
            <a:bodyPr spcFirstLastPara="0" vert="horz" wrap="square" lIns="66013" tIns="66013" rIns="66013" bIns="66013" numCol="1" spcCol="1270" anchor="ctr" anchorCtr="0">
              <a:noAutofit/>
            </a:bodyPr>
            <a:lstStyle/>
            <a:p>
              <a:pPr lvl="0" algn="ctr" defTabSz="444500">
                <a:lnSpc>
                  <a:spcPct val="90000"/>
                </a:lnSpc>
                <a:spcBef>
                  <a:spcPct val="0"/>
                </a:spcBef>
                <a:spcAft>
                  <a:spcPct val="35000"/>
                </a:spcAft>
              </a:pPr>
              <a:r>
                <a:rPr lang="en-CA" sz="1000" b="1" kern="1200" dirty="0" smtClean="0">
                  <a:solidFill>
                    <a:srgbClr val="FFFF00"/>
                  </a:solidFill>
                </a:rPr>
                <a:t>2016</a:t>
              </a:r>
              <a:endParaRPr lang="en-CA" sz="1000" b="1" kern="1200" dirty="0">
                <a:solidFill>
                  <a:srgbClr val="FFFF00"/>
                </a:solidFill>
              </a:endParaRPr>
            </a:p>
          </p:txBody>
        </p:sp>
        <p:sp>
          <p:nvSpPr>
            <p:cNvPr id="85" name="Right Arrow 84"/>
            <p:cNvSpPr/>
            <p:nvPr/>
          </p:nvSpPr>
          <p:spPr>
            <a:xfrm>
              <a:off x="7621457" y="829408"/>
              <a:ext cx="814811" cy="712248"/>
            </a:xfrm>
            <a:prstGeom prst="rightArrow">
              <a:avLst>
                <a:gd name="adj1" fmla="val 70000"/>
                <a:gd name="adj2" fmla="val 50000"/>
              </a:avLst>
            </a:prstGeom>
            <a:sp3d z="-152400" prstMaterial="plastic">
              <a:bevelT w="25400" h="25400"/>
              <a:bevelB w="25400" h="25400"/>
            </a:sp3d>
          </p:spPr>
          <p:style>
            <a:lnRef idx="0">
              <a:schemeClr val="lt1">
                <a:hueOff val="0"/>
                <a:satOff val="0"/>
                <a:lumOff val="0"/>
                <a:alphaOff val="0"/>
              </a:schemeClr>
            </a:lnRef>
            <a:fillRef idx="1">
              <a:schemeClr val="accent4">
                <a:alpha val="90000"/>
                <a:tint val="40000"/>
                <a:hueOff val="0"/>
                <a:satOff val="0"/>
                <a:lumOff val="0"/>
                <a:alphaOff val="0"/>
              </a:schemeClr>
            </a:fillRef>
            <a:effectRef idx="2">
              <a:schemeClr val="accent4">
                <a:alpha val="90000"/>
                <a:tint val="40000"/>
                <a:hueOff val="0"/>
                <a:satOff val="0"/>
                <a:lumOff val="0"/>
                <a:alphaOff val="0"/>
              </a:schemeClr>
            </a:effectRef>
            <a:fontRef idx="minor">
              <a:schemeClr val="dk1">
                <a:hueOff val="0"/>
                <a:satOff val="0"/>
                <a:lumOff val="0"/>
                <a:alphaOff val="0"/>
              </a:schemeClr>
            </a:fontRef>
          </p:style>
        </p:sp>
        <p:sp>
          <p:nvSpPr>
            <p:cNvPr id="86" name="Freeform 85"/>
            <p:cNvSpPr/>
            <p:nvPr/>
          </p:nvSpPr>
          <p:spPr>
            <a:xfrm>
              <a:off x="7417754" y="981829"/>
              <a:ext cx="407405" cy="407405"/>
            </a:xfrm>
            <a:custGeom>
              <a:avLst/>
              <a:gdLst>
                <a:gd name="connsiteX0" fmla="*/ 0 w 407405"/>
                <a:gd name="connsiteY0" fmla="*/ 203703 h 407405"/>
                <a:gd name="connsiteX1" fmla="*/ 59663 w 407405"/>
                <a:gd name="connsiteY1" fmla="*/ 59663 h 407405"/>
                <a:gd name="connsiteX2" fmla="*/ 203703 w 407405"/>
                <a:gd name="connsiteY2" fmla="*/ 0 h 407405"/>
                <a:gd name="connsiteX3" fmla="*/ 347743 w 407405"/>
                <a:gd name="connsiteY3" fmla="*/ 59663 h 407405"/>
                <a:gd name="connsiteX4" fmla="*/ 407406 w 407405"/>
                <a:gd name="connsiteY4" fmla="*/ 203703 h 407405"/>
                <a:gd name="connsiteX5" fmla="*/ 347743 w 407405"/>
                <a:gd name="connsiteY5" fmla="*/ 347743 h 407405"/>
                <a:gd name="connsiteX6" fmla="*/ 203703 w 407405"/>
                <a:gd name="connsiteY6" fmla="*/ 407406 h 407405"/>
                <a:gd name="connsiteX7" fmla="*/ 59663 w 407405"/>
                <a:gd name="connsiteY7" fmla="*/ 347743 h 407405"/>
                <a:gd name="connsiteX8" fmla="*/ 0 w 407405"/>
                <a:gd name="connsiteY8" fmla="*/ 203703 h 40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405" h="407405">
                  <a:moveTo>
                    <a:pt x="0" y="203703"/>
                  </a:moveTo>
                  <a:cubicBezTo>
                    <a:pt x="0" y="149678"/>
                    <a:pt x="21462" y="97865"/>
                    <a:pt x="59663" y="59663"/>
                  </a:cubicBezTo>
                  <a:cubicBezTo>
                    <a:pt x="97865" y="21461"/>
                    <a:pt x="149678" y="0"/>
                    <a:pt x="203703" y="0"/>
                  </a:cubicBezTo>
                  <a:cubicBezTo>
                    <a:pt x="257728" y="0"/>
                    <a:pt x="309541" y="21462"/>
                    <a:pt x="347743" y="59663"/>
                  </a:cubicBezTo>
                  <a:cubicBezTo>
                    <a:pt x="385945" y="97865"/>
                    <a:pt x="407406" y="149678"/>
                    <a:pt x="407406" y="203703"/>
                  </a:cubicBezTo>
                  <a:cubicBezTo>
                    <a:pt x="407406" y="257728"/>
                    <a:pt x="385944" y="309541"/>
                    <a:pt x="347743" y="347743"/>
                  </a:cubicBezTo>
                  <a:cubicBezTo>
                    <a:pt x="309541" y="385945"/>
                    <a:pt x="257729" y="407406"/>
                    <a:pt x="203703" y="407406"/>
                  </a:cubicBezTo>
                  <a:cubicBezTo>
                    <a:pt x="149678" y="407406"/>
                    <a:pt x="97865" y="385944"/>
                    <a:pt x="59663" y="347743"/>
                  </a:cubicBezTo>
                  <a:cubicBezTo>
                    <a:pt x="21461" y="309541"/>
                    <a:pt x="0" y="257729"/>
                    <a:pt x="0" y="203703"/>
                  </a:cubicBezTo>
                  <a:close/>
                </a:path>
              </a:pathLst>
            </a:custGeom>
            <a:sp3d prstMaterial="plastic">
              <a:bevelT w="50800" h="50800"/>
              <a:bevelB w="50800" h="50800"/>
            </a:sp3d>
          </p:spPr>
          <p:style>
            <a:lnRef idx="0">
              <a:schemeClr val="lt1">
                <a:hueOff val="0"/>
                <a:satOff val="0"/>
                <a:lumOff val="0"/>
                <a:alphaOff val="0"/>
              </a:schemeClr>
            </a:lnRef>
            <a:fillRef idx="1">
              <a:schemeClr val="accent4">
                <a:alpha val="90000"/>
                <a:hueOff val="0"/>
                <a:satOff val="0"/>
                <a:lumOff val="0"/>
                <a:alphaOff val="-40000"/>
              </a:schemeClr>
            </a:fillRef>
            <a:effectRef idx="2">
              <a:schemeClr val="accent4">
                <a:alpha val="90000"/>
                <a:hueOff val="0"/>
                <a:satOff val="0"/>
                <a:lumOff val="0"/>
                <a:alphaOff val="-40000"/>
              </a:schemeClr>
            </a:effectRef>
            <a:fontRef idx="minor">
              <a:schemeClr val="lt1"/>
            </a:fontRef>
          </p:style>
          <p:txBody>
            <a:bodyPr spcFirstLastPara="0" vert="horz" wrap="square" lIns="66013" tIns="66013" rIns="66013" bIns="66013" numCol="1" spcCol="1270" anchor="ctr" anchorCtr="0">
              <a:noAutofit/>
            </a:bodyPr>
            <a:lstStyle/>
            <a:p>
              <a:pPr lvl="0" algn="ctr" defTabSz="444500">
                <a:lnSpc>
                  <a:spcPct val="90000"/>
                </a:lnSpc>
                <a:spcBef>
                  <a:spcPct val="0"/>
                </a:spcBef>
                <a:spcAft>
                  <a:spcPct val="35000"/>
                </a:spcAft>
              </a:pPr>
              <a:r>
                <a:rPr lang="en-CA" sz="1000" b="1" kern="1200" dirty="0" smtClean="0">
                  <a:solidFill>
                    <a:srgbClr val="FFFF00"/>
                  </a:solidFill>
                </a:rPr>
                <a:t>2017</a:t>
              </a:r>
              <a:endParaRPr lang="en-CA" sz="1000" b="1" kern="1200" dirty="0">
                <a:solidFill>
                  <a:srgbClr val="FFFF00"/>
                </a:solidFill>
              </a:endParaRPr>
            </a:p>
          </p:txBody>
        </p:sp>
      </p:grpSp>
    </p:spTree>
    <p:extLst>
      <p:ext uri="{BB962C8B-B14F-4D97-AF65-F5344CB8AC3E}">
        <p14:creationId xmlns:p14="http://schemas.microsoft.com/office/powerpoint/2010/main" xmlns="" val="3882939356"/>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1000"/>
                                        <p:tgtEl>
                                          <p:spTgt spid="76"/>
                                        </p:tgtEl>
                                      </p:cBhvr>
                                    </p:animEffect>
                                  </p:childTnLst>
                                </p:cTn>
                              </p:par>
                            </p:childTnLst>
                          </p:cTn>
                        </p:par>
                        <p:par>
                          <p:cTn id="8" fill="hold">
                            <p:stCondLst>
                              <p:cond delay="1000"/>
                            </p:stCondLst>
                            <p:childTnLst>
                              <p:par>
                                <p:cTn id="9" presetID="6" presetClass="emph" presetSubtype="0" fill="hold" grpId="0" nodeType="afterEffect">
                                  <p:stCondLst>
                                    <p:cond delay="500"/>
                                  </p:stCondLst>
                                  <p:childTnLst>
                                    <p:animScale>
                                      <p:cBhvr>
                                        <p:cTn id="10" dur="2000" fill="hold"/>
                                        <p:tgtEl>
                                          <p:spTgt spid="46"/>
                                        </p:tgtEl>
                                      </p:cBhvr>
                                      <p:by x="120000" y="120000"/>
                                    </p:animScale>
                                  </p:childTnLst>
                                </p:cTn>
                              </p:par>
                            </p:childTnLst>
                          </p:cTn>
                        </p:par>
                        <p:par>
                          <p:cTn id="11" fill="hold">
                            <p:stCondLst>
                              <p:cond delay="3500"/>
                            </p:stCondLst>
                            <p:childTnLst>
                              <p:par>
                                <p:cTn id="12" presetID="6" presetClass="emph" presetSubtype="0" fill="hold" grpId="0" nodeType="afterEffect">
                                  <p:stCondLst>
                                    <p:cond delay="0"/>
                                  </p:stCondLst>
                                  <p:childTnLst>
                                    <p:animScale>
                                      <p:cBhvr>
                                        <p:cTn id="13" dur="2000" fill="hold"/>
                                        <p:tgtEl>
                                          <p:spTgt spid="62"/>
                                        </p:tgtEl>
                                      </p:cBhvr>
                                      <p:by x="120000" y="120000"/>
                                    </p:animScale>
                                  </p:childTnLst>
                                </p:cTn>
                              </p:par>
                            </p:childTnLst>
                          </p:cTn>
                        </p:par>
                        <p:par>
                          <p:cTn id="14" fill="hold">
                            <p:stCondLst>
                              <p:cond delay="5500"/>
                            </p:stCondLst>
                            <p:childTnLst>
                              <p:par>
                                <p:cTn id="15" presetID="6" presetClass="emph" presetSubtype="0" fill="hold" grpId="0" nodeType="afterEffect">
                                  <p:stCondLst>
                                    <p:cond delay="0"/>
                                  </p:stCondLst>
                                  <p:childTnLst>
                                    <p:animScale>
                                      <p:cBhvr>
                                        <p:cTn id="16" dur="2000" fill="hold"/>
                                        <p:tgtEl>
                                          <p:spTgt spid="5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7" grpId="0" animBg="1"/>
      <p:bldP spid="6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7"/>
          <p:cNvSpPr>
            <a:spLocks noGrp="1"/>
          </p:cNvSpPr>
          <p:nvPr>
            <p:ph type="body" sz="quarter" idx="10"/>
          </p:nvPr>
        </p:nvSpPr>
        <p:spPr>
          <a:xfrm>
            <a:off x="899592" y="1597268"/>
            <a:ext cx="7704856" cy="4536504"/>
          </a:xfrm>
        </p:spPr>
        <p:txBody>
          <a:bodyPr>
            <a:normAutofit/>
          </a:bodyPr>
          <a:lstStyle/>
          <a:p>
            <a:r>
              <a:rPr lang="en-GB" dirty="0" smtClean="0"/>
              <a:t>Budget considerations - Block 1 modules involve technology insertion either in ground/air or both </a:t>
            </a:r>
          </a:p>
          <a:p>
            <a:r>
              <a:rPr lang="en-GB" dirty="0" smtClean="0"/>
              <a:t>Block 1 has strong dependency on moving to network based data communications</a:t>
            </a:r>
          </a:p>
          <a:p>
            <a:r>
              <a:rPr lang="en-GB" dirty="0" smtClean="0"/>
              <a:t>Regional synchronization of equipage and capabilities essential to achieve much of Block 1 </a:t>
            </a:r>
          </a:p>
        </p:txBody>
      </p:sp>
      <p:sp>
        <p:nvSpPr>
          <p:cNvPr id="30722" name="Rectangle 16"/>
          <p:cNvSpPr>
            <a:spLocks noGrp="1"/>
          </p:cNvSpPr>
          <p:nvPr>
            <p:ph type="title"/>
          </p:nvPr>
        </p:nvSpPr>
        <p:spPr/>
        <p:txBody>
          <a:bodyPr/>
          <a:lstStyle/>
          <a:p>
            <a:r>
              <a:rPr lang="en-GB" smtClean="0"/>
              <a:t>Challenge - How to Get There?</a:t>
            </a:r>
            <a:endParaRPr lang="en-GB" dirty="0" smtClean="0"/>
          </a:p>
        </p:txBody>
      </p:sp>
      <p:sp>
        <p:nvSpPr>
          <p:cNvPr id="30725" name="Slide Number Placeholder 3"/>
          <p:cNvSpPr>
            <a:spLocks noGrp="1"/>
          </p:cNvSpPr>
          <p:nvPr>
            <p:ph type="sldNum" sz="quarter" idx="4294967295"/>
          </p:nvPr>
        </p:nvSpPr>
        <p:spPr bwMode="auto">
          <a:xfrm>
            <a:off x="8001000" y="6629400"/>
            <a:ext cx="1143000"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fld id="{DC9EDDE1-DE1E-492F-850B-7C43E6D3472B}" type="slidenum">
              <a:rPr lang="en-US" smtClean="0">
                <a:solidFill>
                  <a:schemeClr val="bg1"/>
                </a:solidFill>
                <a:latin typeface="Calibri" pitchFamily="34" charset="0"/>
              </a:rPr>
              <a:pPr algn="l" eaLnBrk="1" hangingPunct="1"/>
              <a:t>9</a:t>
            </a:fld>
            <a:endParaRPr lang="en-US" smtClean="0">
              <a:solidFill>
                <a:schemeClr val="bg1"/>
              </a:solidFill>
              <a:latin typeface="Calibri" pitchFamily="34" charset="0"/>
            </a:endParaRPr>
          </a:p>
        </p:txBody>
      </p:sp>
      <p:sp>
        <p:nvSpPr>
          <p:cNvPr id="4" name="Footer Placeholder 2"/>
          <p:cNvSpPr txBox="1">
            <a:spLocks/>
          </p:cNvSpPr>
          <p:nvPr/>
        </p:nvSpPr>
        <p:spPr bwMode="auto">
          <a:xfrm>
            <a:off x="990600" y="6629400"/>
            <a:ext cx="6858000" cy="228600"/>
          </a:xfrm>
          <a:prstGeom prst="rect">
            <a:avLst/>
          </a:prstGeom>
          <a:noFill/>
          <a:ln>
            <a:miter lim="800000"/>
            <a:headEnd/>
            <a:tailEnd/>
          </a:ln>
        </p:spPr>
        <p:txBody>
          <a:bodyPr anchor="ctr"/>
          <a:lstStyle/>
          <a:p>
            <a:pPr algn="ctr">
              <a:defRPr/>
            </a:pPr>
            <a:r>
              <a:rPr lang="en-US" sz="1200" dirty="0">
                <a:solidFill>
                  <a:schemeClr val="bg1"/>
                </a:solidFill>
                <a:latin typeface="+mn-lt"/>
                <a:cs typeface="+mn-cs"/>
              </a:rPr>
              <a:t>Aviation System Block Upgrade – Block I</a:t>
            </a:r>
          </a:p>
        </p:txBody>
      </p:sp>
      <p:sp>
        <p:nvSpPr>
          <p:cNvPr id="6" name="TextBox 5"/>
          <p:cNvSpPr txBox="1"/>
          <p:nvPr/>
        </p:nvSpPr>
        <p:spPr>
          <a:xfrm>
            <a:off x="1331640" y="4654133"/>
            <a:ext cx="6480720" cy="1292662"/>
          </a:xfrm>
          <a:prstGeom prst="rect">
            <a:avLst/>
          </a:prstGeom>
          <a:noFill/>
          <a:ln w="28575">
            <a:solidFill>
              <a:srgbClr val="FF0000"/>
            </a:solidFill>
          </a:ln>
        </p:spPr>
        <p:txBody>
          <a:bodyPr wrap="square" rtlCol="0" anchor="ctr" anchorCtr="1">
            <a:spAutoFit/>
          </a:bodyPr>
          <a:lstStyle/>
          <a:p>
            <a:pPr algn="ctr"/>
            <a:r>
              <a:rPr lang="en-GB" sz="2600" dirty="0" smtClean="0">
                <a:solidFill>
                  <a:schemeClr val="tx2"/>
                </a:solidFill>
                <a:latin typeface="Tahoma" pitchFamily="34" charset="0"/>
                <a:cs typeface="Tahoma" pitchFamily="34" charset="0"/>
              </a:rPr>
              <a:t>Global standards can alleviate the risks and ensure interoperability between regions and ANSPs</a:t>
            </a:r>
            <a:endParaRPr lang="en-GB" dirty="0"/>
          </a:p>
        </p:txBody>
      </p:sp>
    </p:spTree>
    <p:extLst>
      <p:ext uri="{BB962C8B-B14F-4D97-AF65-F5344CB8AC3E}">
        <p14:creationId xmlns:p14="http://schemas.microsoft.com/office/powerpoint/2010/main" xmlns="" val="14780402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D27A1823C72C4FBF8DEF0D866C46EC" ma:contentTypeVersion="0" ma:contentTypeDescription="Create a new document." ma:contentTypeScope="" ma:versionID="8f20223d63ec3269f59b1fa071a75c6d">
  <xsd:schema xmlns:xsd="http://www.w3.org/2001/XMLSchema" xmlns:xs="http://www.w3.org/2001/XMLSchema" xmlns:p="http://schemas.microsoft.com/office/2006/metadata/properties" targetNamespace="http://schemas.microsoft.com/office/2006/metadata/properties" ma:root="true" ma:fieldsID="910f8be021e5d19762c8dc8dfbfe662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DAF0A1-8FD6-4B92-8A99-3AEE91280AD0}"/>
</file>

<file path=customXml/itemProps2.xml><?xml version="1.0" encoding="utf-8"?>
<ds:datastoreItem xmlns:ds="http://schemas.openxmlformats.org/officeDocument/2006/customXml" ds:itemID="{696768AE-FFE7-4550-9112-0427502CCC9A}"/>
</file>

<file path=customXml/itemProps3.xml><?xml version="1.0" encoding="utf-8"?>
<ds:datastoreItem xmlns:ds="http://schemas.openxmlformats.org/officeDocument/2006/customXml" ds:itemID="{04D16E11-FEA2-44B0-999B-3E604900758B}"/>
</file>

<file path=docProps/app.xml><?xml version="1.0" encoding="utf-8"?>
<Properties xmlns="http://schemas.openxmlformats.org/officeDocument/2006/extended-properties" xmlns:vt="http://schemas.openxmlformats.org/officeDocument/2006/docPropsVTypes">
  <TotalTime>11952</TotalTime>
  <Words>1301</Words>
  <Application>Microsoft Office PowerPoint</Application>
  <PresentationFormat>On-screen Show (4:3)</PresentationFormat>
  <Paragraphs>229</Paragraphs>
  <Slides>17</Slides>
  <Notes>13</Notes>
  <HiddenSlides>2</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The AN-Conf/12 Objective</vt:lpstr>
      <vt:lpstr>The ASBUs has been a Team Effort</vt:lpstr>
      <vt:lpstr>What is a Block Upgrade?</vt:lpstr>
      <vt:lpstr>The Block Upgrades</vt:lpstr>
      <vt:lpstr>Block 1 (2018)</vt:lpstr>
      <vt:lpstr>Slide 7</vt:lpstr>
      <vt:lpstr>Slide 8</vt:lpstr>
      <vt:lpstr>Challenge - How to Get There?</vt:lpstr>
      <vt:lpstr>The CANSO Position</vt:lpstr>
      <vt:lpstr>The CANSO Position</vt:lpstr>
      <vt:lpstr>Block 1 Capabilities</vt:lpstr>
      <vt:lpstr>Block 1 Capabilities</vt:lpstr>
      <vt:lpstr>thoughts… feedback to ANSPs</vt:lpstr>
      <vt:lpstr>Challenges to Global Harmonization</vt:lpstr>
      <vt:lpstr>Slide 16</vt:lpstr>
      <vt:lpstr>Slide 17</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CANSO Anouk Achterhuis</dc:creator>
  <cp:lastModifiedBy>Eugene Hoeven</cp:lastModifiedBy>
  <cp:revision>772</cp:revision>
  <dcterms:created xsi:type="dcterms:W3CDTF">2012-01-31T17:10:05Z</dcterms:created>
  <dcterms:modified xsi:type="dcterms:W3CDTF">2012-11-16T04:47:06Z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0x0101005FD27A1823C72C4FBF8DEF0D866C46EC</vt:lpwstr>
  </property>
</Properties>
</file>