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7ECA"/>
    <a:srgbClr val="8A0057"/>
    <a:srgbClr val="2B81AB"/>
    <a:srgbClr val="003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4E370-FE66-4E84-AAF2-AE6E721B331C}" type="datetimeFigureOut">
              <a:rPr lang="en-AE" smtClean="0"/>
              <a:t>09/10/2022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1B18-7323-4A6B-A58F-E0A15F9FAB12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3146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93B-D908-46DF-8098-A030C264BD10}" type="datetime1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C2F3-A13D-40C9-AACC-1F8B51514FEA}" type="datetime1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8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3ECC-9FA2-409F-AB17-B67373BEADBD}" type="datetime1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0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E3E3-DFC2-4344-9142-B819DF351311}" type="datetime1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4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DE65-8107-46F1-9F22-8828D553B6ED}" type="datetime1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C1ED-4D7A-479A-B09A-C3D1614A7ED2}" type="datetime1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1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E28A-3465-4053-8A07-18165C58708A}" type="datetime1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7CC4-2614-49CF-9BD0-5A560698ED89}" type="datetime1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70A8-13F2-403B-997A-AA73D06C090F}" type="datetime1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7368-DED0-41A6-AF04-1A7B652444CA}" type="datetime1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7F31-797C-4A10-814C-7B07A54F7CA4}" type="datetime1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ATM SG/8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8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192" y="9834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192" y="2309019"/>
            <a:ext cx="10515600" cy="3867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ECB4-8AE9-4F87-B678-4DB665BDC82B}" type="datetime1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ATM SG/8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869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46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o.int/MIDANReport/Pages/default.aspx" TargetMode="External"/><Relationship Id="rId2" Type="http://schemas.openxmlformats.org/officeDocument/2006/relationships/hyperlink" Target="https://www.icao.int/MID/MIDANPIRG/Documents/eDocuments/MID%20Doc%20003%20-%20MID%20Region%20ATM%20Contingency%20Plan%20Apr%202016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5ADE-FD9A-BAB1-A0C3-386472F706D6}"/>
              </a:ext>
            </a:extLst>
          </p:cNvPr>
          <p:cNvSpPr txBox="1">
            <a:spLocks/>
          </p:cNvSpPr>
          <p:nvPr/>
        </p:nvSpPr>
        <p:spPr>
          <a:xfrm>
            <a:off x="393746" y="2900460"/>
            <a:ext cx="11798254" cy="375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3466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Eighth MIDANPIRG Air Traffic Management Sub-Group Meeting</a:t>
            </a:r>
            <a:b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 </a:t>
            </a:r>
            <a:b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ATM SG/8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E70BD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46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Amman, Jordan, 7 – 10 November 2022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6F4F4-4B21-806F-0FEC-485C79134876}"/>
              </a:ext>
            </a:extLst>
          </p:cNvPr>
          <p:cNvSpPr/>
          <p:nvPr/>
        </p:nvSpPr>
        <p:spPr>
          <a:xfrm>
            <a:off x="9382896" y="199505"/>
            <a:ext cx="2496065" cy="100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here the name/LOGO of your State/ORG </a:t>
            </a:r>
            <a:endParaRPr lang="en-A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86A75-FD2C-03AB-3CD4-8FC8F403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2032"/>
            <a:ext cx="4114800" cy="275968"/>
          </a:xfrm>
        </p:spPr>
        <p:txBody>
          <a:bodyPr/>
          <a:lstStyle/>
          <a:p>
            <a:r>
              <a:rPr lang="en-US" dirty="0">
                <a:solidFill>
                  <a:srgbClr val="AB7ECA"/>
                </a:solidFill>
              </a:rPr>
              <a:t>ATM SG/8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61784-661B-B56A-7E91-BD9B356B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086" y="6582032"/>
            <a:ext cx="2743200" cy="259025"/>
          </a:xfrm>
        </p:spPr>
        <p:txBody>
          <a:bodyPr/>
          <a:lstStyle/>
          <a:p>
            <a:fld id="{5024D402-9DA3-4C55-8121-717E42D5D112}" type="slidenum">
              <a:rPr lang="en-US" smtClean="0">
                <a:solidFill>
                  <a:srgbClr val="AB7ECA"/>
                </a:solidFill>
              </a:rPr>
              <a:t>1</a:t>
            </a:fld>
            <a:endParaRPr lang="en-US" dirty="0">
              <a:solidFill>
                <a:srgbClr val="AB7E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6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  <a:tabLst>
                <a:tab pos="685800" algn="l"/>
              </a:tabLst>
            </a:pPr>
            <a:r>
              <a:rPr lang="en-US" sz="1100" dirty="0">
                <a:latin typeface="+mj-lt"/>
              </a:rPr>
              <a:t>Follow-up on MIDANPIRG/19 Conclusions and Decisions relevant to ATM/SAR</a:t>
            </a:r>
            <a:endParaRPr lang="en-AE" sz="1100" dirty="0">
              <a:latin typeface="+mj-lt"/>
            </a:endParaRPr>
          </a:p>
          <a:p>
            <a:pPr marL="342900" lvl="0" indent="-342900">
              <a:buFont typeface="+mj-lt"/>
              <a:buAutoNum type="arabicPeriod"/>
              <a:tabLst>
                <a:tab pos="6858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Planning and implementation issues related to ATM/SAR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b="1" dirty="0">
                <a:effectLst/>
                <a:latin typeface="+mj-lt"/>
                <a:ea typeface="Times New Roman" panose="02020603050405020304" pitchFamily="18" charset="0"/>
              </a:rPr>
              <a:t>Updates from MID States on ATM/SAR Implementation</a:t>
            </a:r>
            <a:endParaRPr lang="en-AE" sz="12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ATS Route Network, RDWG and ATS Route Catalogue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Regional Contingency plans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MID ATFM Plan (MID Doc 014)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FWC2022 progress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RVSM implementation and monitoring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Airspace users’ perspective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Other ATM issues (CMC/FUA, MID Doc 004: HLAC, etc.)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343025" lvl="1" indent="-285750">
              <a:lnSpc>
                <a:spcPct val="115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SAR Implementation issues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6858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MID Air Navigation Priorities and Targets related to ATM/SAR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6858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Air Navigation Deficiencies in the ATM/SAR fields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6858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Future Work Programme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685800" algn="l"/>
              </a:tabLst>
            </a:pP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Any other Business</a:t>
            </a:r>
            <a:endParaRPr lang="en-AE" sz="12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2937BA-7453-90B4-EFE5-1CEF4BE2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2032"/>
            <a:ext cx="4114800" cy="275968"/>
          </a:xfrm>
        </p:spPr>
        <p:txBody>
          <a:bodyPr/>
          <a:lstStyle/>
          <a:p>
            <a:r>
              <a:rPr lang="en-US" dirty="0">
                <a:solidFill>
                  <a:srgbClr val="AB7ECA"/>
                </a:solidFill>
              </a:rPr>
              <a:t>ATM SG/8 meeting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8F6D93-168A-2FA9-3AEB-41E7D392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086" y="6582032"/>
            <a:ext cx="2743200" cy="259025"/>
          </a:xfrm>
        </p:spPr>
        <p:txBody>
          <a:bodyPr/>
          <a:lstStyle/>
          <a:p>
            <a:fld id="{5024D402-9DA3-4C55-8121-717E42D5D112}" type="slidenum">
              <a:rPr lang="en-US" smtClean="0">
                <a:solidFill>
                  <a:srgbClr val="AB7ECA"/>
                </a:solidFill>
              </a:rPr>
              <a:t>2</a:t>
            </a:fld>
            <a:endParaRPr lang="en-US" dirty="0">
              <a:solidFill>
                <a:srgbClr val="AB7E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Updates from [</a:t>
            </a:r>
            <a:r>
              <a:rPr lang="en-US" sz="3600" i="1" dirty="0"/>
              <a:t>State</a:t>
            </a:r>
            <a:r>
              <a:rPr lang="en-US" sz="3600" dirty="0"/>
              <a:t>] on ATM/SAR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191" y="2309019"/>
            <a:ext cx="11406435" cy="3867944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Airspace and ATM enhancements projects within your State, 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of implementation of the approved PfA MID.II.2201-ATM (Updates, new entries),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Updated status of implementation of the following topics:</a:t>
            </a:r>
            <a:endParaRPr lang="en-AE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SMS within the ANSPs (Ref. Annex 19, Para 3.3.2),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National Contingency Plan, and relevant Letter of Agreements,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Development of National ATFM Plan, 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OLDI/AIDC, 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Reduction of longitudinal separation between ACCs,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ASBU/Air Navigation Strategy update, reference webpages: </a:t>
            </a:r>
            <a:r>
              <a:rPr lang="en-GB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MID Doc 003: Air Navigation Strategy</a:t>
            </a:r>
            <a:r>
              <a:rPr lang="en-GB" sz="14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en-GB" sz="14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AE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ICAO MID Air Navigation Report 2021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of SAR implementation update,</a:t>
            </a:r>
          </a:p>
          <a:p>
            <a:pPr marL="457200" lvl="1" indent="0">
              <a:buNone/>
            </a:pP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A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 other subject of the meeting interest.</a:t>
            </a:r>
            <a:endParaRPr lang="en-A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6F7C1A-F239-7FDE-6082-6CD824855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2032"/>
            <a:ext cx="4114800" cy="275968"/>
          </a:xfrm>
        </p:spPr>
        <p:txBody>
          <a:bodyPr/>
          <a:lstStyle/>
          <a:p>
            <a:r>
              <a:rPr lang="en-US" dirty="0">
                <a:solidFill>
                  <a:srgbClr val="AB7ECA"/>
                </a:solidFill>
              </a:rPr>
              <a:t>ATM SG/8 meeting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E249FE-E7E2-9F4C-199E-5A69099A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086" y="6582032"/>
            <a:ext cx="2743200" cy="259025"/>
          </a:xfrm>
        </p:spPr>
        <p:txBody>
          <a:bodyPr/>
          <a:lstStyle/>
          <a:p>
            <a:fld id="{5024D402-9DA3-4C55-8121-717E42D5D112}" type="slidenum">
              <a:rPr lang="en-US" smtClean="0">
                <a:solidFill>
                  <a:srgbClr val="AB7ECA"/>
                </a:solidFill>
              </a:rPr>
              <a:t>3</a:t>
            </a:fld>
            <a:endParaRPr lang="en-US" dirty="0">
              <a:solidFill>
                <a:srgbClr val="AB7E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2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8520BD-A65C-3886-94F6-02FA26E9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2032"/>
            <a:ext cx="4114800" cy="275968"/>
          </a:xfrm>
        </p:spPr>
        <p:txBody>
          <a:bodyPr/>
          <a:lstStyle/>
          <a:p>
            <a:r>
              <a:rPr lang="en-US" dirty="0">
                <a:solidFill>
                  <a:srgbClr val="AB7ECA"/>
                </a:solidFill>
              </a:rPr>
              <a:t>ATM SG/8 meeting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A303C9-EE5D-DF67-EF43-0D25105E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086" y="6582032"/>
            <a:ext cx="2743200" cy="259025"/>
          </a:xfrm>
        </p:spPr>
        <p:txBody>
          <a:bodyPr/>
          <a:lstStyle/>
          <a:p>
            <a:fld id="{5024D402-9DA3-4C55-8121-717E42D5D112}" type="slidenum">
              <a:rPr lang="en-US" smtClean="0">
                <a:solidFill>
                  <a:srgbClr val="AB7ECA"/>
                </a:solidFill>
              </a:rPr>
              <a:t>4</a:t>
            </a:fld>
            <a:endParaRPr lang="en-US" dirty="0">
              <a:solidFill>
                <a:srgbClr val="AB7E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7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B25996-8CB4-4A76-9829-725461BBCBC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3977450-B940-4865-9A48-85394754B2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29046-2FD4-4BAA-80C6-A484B2250D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289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PowerPoint Presentation</vt:lpstr>
      <vt:lpstr>Agenda</vt:lpstr>
      <vt:lpstr>Updates from [State] on ATM/SAR Implementation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Hamed</dc:creator>
  <cp:lastModifiedBy>Amireh, Ahmad</cp:lastModifiedBy>
  <cp:revision>20</cp:revision>
  <dcterms:created xsi:type="dcterms:W3CDTF">2021-03-25T10:58:34Z</dcterms:created>
  <dcterms:modified xsi:type="dcterms:W3CDTF">2022-10-09T14:16:02Z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