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72" r:id="rId2"/>
    <p:sldId id="256" r:id="rId3"/>
    <p:sldId id="258" r:id="rId4"/>
    <p:sldId id="259" r:id="rId5"/>
    <p:sldId id="265" r:id="rId6"/>
    <p:sldId id="261" r:id="rId7"/>
    <p:sldId id="276" r:id="rId8"/>
    <p:sldId id="278" r:id="rId9"/>
    <p:sldId id="277" r:id="rId10"/>
    <p:sldId id="275" r:id="rId11"/>
    <p:sldId id="271" r:id="rId12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EC2"/>
    <a:srgbClr val="B8BABD"/>
    <a:srgbClr val="0D3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5A2C26-BCC8-47F6-8830-3892D155155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86776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AC9B6-29A3-4015-BFEC-DD16FBA20772}" type="slidenum">
              <a:rPr lang="de-DE" altLang="en-US"/>
              <a:pPr/>
              <a:t>1</a:t>
            </a:fld>
            <a:endParaRPr lang="de-DE" altLang="en-US" dirty="0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90F9D-7C31-4DCB-9F55-922BAD47157F}" type="slidenum">
              <a:rPr lang="de-DE" altLang="en-US"/>
              <a:pPr/>
              <a:t>6</a:t>
            </a:fld>
            <a:endParaRPr lang="de-DE" alt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de-AT" altLang="en-US"/>
              <a:t>AFTN: Aeronautical Fixed Telecommunikation Center = CIDIN- Center</a:t>
            </a:r>
            <a:endParaRPr lang="de-DE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39D62738-829E-4654-89B8-11CB9B76AD97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3832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8CBF275F-5938-4AEC-A44A-551BCBDE64EE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0139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81FADCF4-73FD-46AC-9B2F-3FE7BFC536F7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33637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189913" y="6643688"/>
            <a:ext cx="882650" cy="1651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7B33B9E9-F94B-447C-A54C-2729A4A7440E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1298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5FE7694B-DBA6-4E55-9FF3-B38AEF5E534A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5212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3D32636A-78FF-4065-926C-9690745EE82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5585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45188BA2-5017-4923-941F-DFC1A434FE22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993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129B02B9-77DA-4F06-9E4B-49D2AF2A61B1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735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E3F30E0F-E9D0-4A83-AC5E-258C6BEF53CE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4750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F05F2E16-9FC2-4EB4-83D9-04DEBC8F8974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3819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BCF52D47-2238-480D-9F36-9ED4E54DFF0B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468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  ,</a:t>
            </a:r>
            <a:fld id="{DC87BA5C-F5E4-4F6E-AD20-5E9F2FE0AFE3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9679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9913" y="6643688"/>
            <a:ext cx="882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B8BABD"/>
                </a:solidFill>
              </a:defRPr>
            </a:lvl1pPr>
          </a:lstStyle>
          <a:p>
            <a:r>
              <a:rPr lang="de-DE" altLang="en-US"/>
              <a:t>  ,</a:t>
            </a:r>
            <a:fld id="{3075A910-7B08-4B5F-9024-5A4554A0C8C0}" type="slidenum">
              <a:rPr lang="de-DE" altLang="en-US"/>
              <a:pPr/>
              <a:t>‹Nr.›</a:t>
            </a:fld>
            <a:endParaRPr lang="de-DE" altLang="en-US"/>
          </a:p>
        </p:txBody>
      </p:sp>
      <p:pic>
        <p:nvPicPr>
          <p:cNvPr id="146432" name="Picture 1024" descr="Logo-Folgeseit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258887" cy="656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4" name="Text Box 1026"/>
          <p:cNvSpPr txBox="1">
            <a:spLocks noChangeArrowheads="1"/>
          </p:cNvSpPr>
          <p:nvPr/>
        </p:nvSpPr>
        <p:spPr bwMode="auto">
          <a:xfrm>
            <a:off x="681038" y="6577013"/>
            <a:ext cx="24320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100" b="1">
                <a:solidFill>
                  <a:srgbClr val="FDFDFD"/>
                </a:solidFill>
                <a:latin typeface="Arial Narrow" pitchFamily="34" charset="0"/>
              </a:rPr>
              <a:t>DIESER TEXT DIENT DER NAVIGATION</a:t>
            </a:r>
          </a:p>
        </p:txBody>
      </p:sp>
      <p:pic>
        <p:nvPicPr>
          <p:cNvPr id="236545" name="Picture 2049" descr="Wing_AE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3838"/>
            <a:ext cx="758190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6" name="Text Box 2050"/>
          <p:cNvSpPr txBox="1">
            <a:spLocks noChangeArrowheads="1"/>
          </p:cNvSpPr>
          <p:nvPr/>
        </p:nvSpPr>
        <p:spPr bwMode="auto">
          <a:xfrm>
            <a:off x="681038" y="6577013"/>
            <a:ext cx="1962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100" b="1">
                <a:solidFill>
                  <a:srgbClr val="FDFDFD"/>
                </a:solidFill>
                <a:latin typeface="Arial Narrow" pitchFamily="34" charset="0"/>
              </a:rPr>
              <a:t>ACG ENGINEERING SERVICES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D3F96"/>
        </a:buClr>
        <a:buFont typeface="Webdings" pitchFamily="18" charset="2"/>
        <a:buChar char="4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D3F96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D3F96"/>
        </a:buClr>
        <a:buFont typeface="Arial" charset="0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en-US" dirty="0"/>
              <a:t>  ,</a:t>
            </a:r>
            <a:fld id="{1916FFBD-E3EB-4519-BC1E-DEA23BDBCBE5}" type="slidenum">
              <a:rPr lang="de-DE" altLang="en-US"/>
              <a:pPr/>
              <a:t>1</a:t>
            </a:fld>
            <a:endParaRPr lang="de-DE" altLang="en-US" dirty="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57213" y="1190625"/>
            <a:ext cx="6931025" cy="11191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AT" altLang="en-US" dirty="0" smtClean="0"/>
              <a:t>SCC - Service </a:t>
            </a:r>
            <a:r>
              <a:rPr lang="de-AT" altLang="en-US" dirty="0"/>
              <a:t>Control </a:t>
            </a:r>
            <a:r>
              <a:rPr lang="de-AT" altLang="en-US" dirty="0" smtClean="0"/>
              <a:t>Center</a:t>
            </a:r>
            <a:endParaRPr lang="de-DE" altLang="en-US" sz="1800" dirty="0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60488" y="2520950"/>
            <a:ext cx="6400800" cy="175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de-DE" altLang="en-US" dirty="0"/>
          </a:p>
        </p:txBody>
      </p:sp>
      <p:pic>
        <p:nvPicPr>
          <p:cNvPr id="289797" name="Picture 5" descr="Titelbild_A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1775"/>
            <a:ext cx="9145588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Service Control Center </a:t>
            </a:r>
            <a:r>
              <a:rPr lang="de-AT" dirty="0" err="1" smtClean="0"/>
              <a:t>Staff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8074" cy="45259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en-US" smtClean="0"/>
              <a:t>  ,</a:t>
            </a:r>
            <a:fld id="{7B33B9E9-F94B-447C-A54C-2729A4A7440E}" type="slidenum">
              <a:rPr lang="de-DE" altLang="en-US" smtClean="0"/>
              <a:pPr/>
              <a:t>10</a:t>
            </a:fld>
            <a:endParaRPr lang="de-DE" altLang="en-US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3609575" y="1287481"/>
            <a:ext cx="1805748" cy="576302"/>
          </a:xfrm>
          <a:prstGeom prst="roundRect">
            <a:avLst>
              <a:gd name="adj" fmla="val 38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Manager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/>
              <a:t>Mr. Ernst Trauner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3609575" y="2346597"/>
            <a:ext cx="1805748" cy="663304"/>
          </a:xfrm>
          <a:prstGeom prst="roundRect">
            <a:avLst>
              <a:gd name="adj" fmla="val 38667"/>
            </a:avLst>
          </a:prstGeom>
          <a:gradFill rotWithShape="1">
            <a:gsLst>
              <a:gs pos="0">
                <a:srgbClr val="C0DEC2">
                  <a:alpha val="60001"/>
                </a:srgbClr>
              </a:gs>
              <a:gs pos="100000">
                <a:srgbClr val="C0DEC2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sz="1400" b="1" dirty="0" smtClean="0"/>
              <a:t>AIM, MET &amp; ATM</a:t>
            </a:r>
          </a:p>
          <a:p>
            <a:pPr algn="ctr" eaLnBrk="1" hangingPunct="1"/>
            <a:r>
              <a:rPr lang="de-AT" sz="1400" dirty="0" smtClean="0"/>
              <a:t>14 </a:t>
            </a:r>
            <a:r>
              <a:rPr lang="de-AT" sz="1400" dirty="0" err="1" smtClean="0"/>
              <a:t>staff</a:t>
            </a:r>
            <a:endParaRPr lang="de-AT" sz="1400" dirty="0" smtClean="0"/>
          </a:p>
        </p:txBody>
      </p:sp>
      <p:sp>
        <p:nvSpPr>
          <p:cNvPr id="8" name="Abgerundetes Rechteck 7"/>
          <p:cNvSpPr/>
          <p:nvPr/>
        </p:nvSpPr>
        <p:spPr bwMode="auto">
          <a:xfrm>
            <a:off x="6141864" y="2346597"/>
            <a:ext cx="1805748" cy="663304"/>
          </a:xfrm>
          <a:prstGeom prst="roundRect">
            <a:avLst>
              <a:gd name="adj" fmla="val 38667"/>
            </a:avLst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sz="1400" b="1" dirty="0" smtClean="0"/>
              <a:t>CNS &amp; </a:t>
            </a:r>
            <a:r>
              <a:rPr lang="de-AT" sz="1400" b="1" dirty="0" err="1" smtClean="0"/>
              <a:t>Incident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Mgr</a:t>
            </a:r>
            <a:endParaRPr lang="de-AT" sz="1400" b="1" dirty="0"/>
          </a:p>
          <a:p>
            <a:pPr algn="ctr" eaLnBrk="1" hangingPunct="1"/>
            <a:r>
              <a:rPr lang="de-AT" sz="1400" dirty="0"/>
              <a:t>8 </a:t>
            </a:r>
            <a:r>
              <a:rPr lang="de-AT" sz="1400" dirty="0" err="1" smtClean="0"/>
              <a:t>staff</a:t>
            </a:r>
            <a:endParaRPr lang="de-AT" sz="1400" dirty="0" smtClean="0"/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1143000" y="2346597"/>
            <a:ext cx="1805748" cy="663304"/>
          </a:xfrm>
          <a:prstGeom prst="roundRect">
            <a:avLst>
              <a:gd name="adj" fmla="val 38667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Support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/>
              <a:t>5 </a:t>
            </a:r>
            <a:r>
              <a:rPr lang="de-AT" sz="1400" dirty="0" err="1" smtClean="0"/>
              <a:t>staff</a:t>
            </a:r>
            <a:endParaRPr lang="de-AT" sz="1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AT" sz="1400" dirty="0" smtClean="0"/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1143000" y="3737247"/>
            <a:ext cx="1805748" cy="663304"/>
          </a:xfrm>
          <a:prstGeom prst="roundRect">
            <a:avLst>
              <a:gd name="adj" fmla="val 38667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err="1" smtClean="0"/>
              <a:t>office</a:t>
            </a:r>
            <a:r>
              <a:rPr lang="de-AT" sz="1400" dirty="0" smtClean="0"/>
              <a:t> </a:t>
            </a:r>
            <a:r>
              <a:rPr lang="de-AT" sz="1400" dirty="0" err="1" smtClean="0"/>
              <a:t>hours</a:t>
            </a:r>
            <a:endParaRPr lang="de-AT" sz="1400" dirty="0" smtClean="0"/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3609575" y="3737247"/>
            <a:ext cx="1805748" cy="663304"/>
          </a:xfrm>
          <a:prstGeom prst="roundRect">
            <a:avLst>
              <a:gd name="adj" fmla="val 38667"/>
            </a:avLst>
          </a:prstGeom>
          <a:gradFill rotWithShape="1">
            <a:gsLst>
              <a:gs pos="0">
                <a:srgbClr val="C0DEC2">
                  <a:alpha val="60001"/>
                </a:srgbClr>
              </a:gs>
              <a:gs pos="100000">
                <a:srgbClr val="C0DEC2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sz="1400" dirty="0" smtClean="0"/>
              <a:t>2 </a:t>
            </a:r>
            <a:r>
              <a:rPr lang="de-AT" sz="1400" dirty="0" err="1" smtClean="0"/>
              <a:t>persons</a:t>
            </a:r>
            <a:r>
              <a:rPr lang="de-AT" sz="1400" dirty="0" smtClean="0"/>
              <a:t> 24/7</a:t>
            </a:r>
            <a:endParaRPr lang="de-AT" sz="1400" dirty="0"/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6141864" y="3737247"/>
            <a:ext cx="1805748" cy="663304"/>
          </a:xfrm>
          <a:prstGeom prst="roundRect">
            <a:avLst>
              <a:gd name="adj" fmla="val 38667"/>
            </a:avLst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sz="1400" dirty="0" smtClean="0"/>
              <a:t>1 </a:t>
            </a:r>
            <a:r>
              <a:rPr lang="de-AT" sz="1400" dirty="0" err="1" smtClean="0"/>
              <a:t>person</a:t>
            </a:r>
            <a:r>
              <a:rPr lang="de-AT" sz="1400" dirty="0" smtClean="0"/>
              <a:t>  17-07h</a:t>
            </a:r>
          </a:p>
          <a:p>
            <a:pPr algn="ctr" eaLnBrk="1" hangingPunct="1"/>
            <a:r>
              <a:rPr lang="de-AT" sz="1400" dirty="0" smtClean="0"/>
              <a:t>2 </a:t>
            </a:r>
            <a:r>
              <a:rPr lang="de-AT" sz="1400" dirty="0" err="1" smtClean="0"/>
              <a:t>persons</a:t>
            </a:r>
            <a:r>
              <a:rPr lang="de-AT" sz="1400" dirty="0" smtClean="0"/>
              <a:t> 07-17h</a:t>
            </a:r>
            <a:endParaRPr lang="de-AT" sz="1400" dirty="0"/>
          </a:p>
        </p:txBody>
      </p:sp>
      <p:cxnSp>
        <p:nvCxnSpPr>
          <p:cNvPr id="19" name="Gerade Verbindung 18"/>
          <p:cNvCxnSpPr>
            <a:stCxn id="6" idx="2"/>
            <a:endCxn id="7" idx="0"/>
          </p:cNvCxnSpPr>
          <p:nvPr/>
        </p:nvCxnSpPr>
        <p:spPr bwMode="auto">
          <a:xfrm>
            <a:off x="4512449" y="1863783"/>
            <a:ext cx="0" cy="4828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 flipH="1">
            <a:off x="2045875" y="2152650"/>
            <a:ext cx="499886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>
            <a:endCxn id="11" idx="0"/>
          </p:cNvCxnSpPr>
          <p:nvPr/>
        </p:nvCxnSpPr>
        <p:spPr bwMode="auto">
          <a:xfrm>
            <a:off x="2045874" y="2152650"/>
            <a:ext cx="0" cy="1939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>
            <a:off x="7044738" y="2152650"/>
            <a:ext cx="0" cy="1939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5956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en-US"/>
              <a:t>  ,</a:t>
            </a:r>
            <a:fld id="{76AF5B33-5797-4BB4-BCBF-574B986801FD}" type="slidenum">
              <a:rPr lang="de-DE" altLang="en-US"/>
              <a:pPr/>
              <a:t>11</a:t>
            </a:fld>
            <a:endParaRPr lang="de-DE" alt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4612"/>
            <a:ext cx="5276850" cy="3957638"/>
          </a:xfrm>
          <a:prstGeom prst="rect">
            <a:avLst/>
          </a:prstGeom>
        </p:spPr>
      </p:pic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41" y="914400"/>
            <a:ext cx="5094817" cy="3821113"/>
          </a:xfrm>
        </p:spPr>
      </p:pic>
      <p:sp>
        <p:nvSpPr>
          <p:cNvPr id="6" name="Textfeld 5"/>
          <p:cNvSpPr txBox="1"/>
          <p:nvPr/>
        </p:nvSpPr>
        <p:spPr>
          <a:xfrm>
            <a:off x="1905001" y="1409700"/>
            <a:ext cx="356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400" dirty="0" smtClean="0"/>
              <a:t>END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en-US" dirty="0"/>
              <a:t>  ,</a:t>
            </a:r>
            <a:fld id="{814F7A58-0E3F-4264-8C2B-6238E3710913}" type="slidenum">
              <a:rPr lang="de-DE" altLang="en-US"/>
              <a:pPr/>
              <a:t>2</a:t>
            </a:fld>
            <a:endParaRPr lang="de-DE" altLang="en-US" dirty="0"/>
          </a:p>
        </p:txBody>
      </p:sp>
      <p:sp>
        <p:nvSpPr>
          <p:cNvPr id="237568" name="Rectangle 0"/>
          <p:cNvSpPr>
            <a:spLocks noGrp="1" noChangeArrowheads="1"/>
          </p:cNvSpPr>
          <p:nvPr>
            <p:ph type="ctrTitle"/>
          </p:nvPr>
        </p:nvSpPr>
        <p:spPr bwMode="auto">
          <a:xfrm>
            <a:off x="523875" y="598488"/>
            <a:ext cx="6931025" cy="538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AT" altLang="en-US" sz="2400" dirty="0" smtClean="0">
                <a:solidFill>
                  <a:schemeClr val="tx1"/>
                </a:solidFill>
              </a:rPr>
              <a:t>SCC </a:t>
            </a:r>
            <a:r>
              <a:rPr lang="de-AT" altLang="en-US" sz="2400" dirty="0">
                <a:solidFill>
                  <a:schemeClr val="tx1"/>
                </a:solidFill>
              </a:rPr>
              <a:t>- </a:t>
            </a:r>
            <a:r>
              <a:rPr lang="de-AT" altLang="en-US" sz="2400" dirty="0" err="1" smtClean="0">
                <a:solidFill>
                  <a:schemeClr val="tx1"/>
                </a:solidFill>
              </a:rPr>
              <a:t>Responsibilities</a:t>
            </a:r>
            <a:r>
              <a:rPr lang="de-AT" altLang="en-US" sz="2000" dirty="0"/>
              <a:t/>
            </a:r>
            <a:br>
              <a:rPr lang="de-AT" altLang="en-US" sz="2000" dirty="0"/>
            </a:br>
            <a:endParaRPr lang="de-DE" altLang="en-US" sz="2000" dirty="0"/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619125" y="2287588"/>
            <a:ext cx="394851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en-US" b="1" dirty="0" err="1"/>
              <a:t>Incident</a:t>
            </a:r>
            <a:r>
              <a:rPr lang="de-AT" altLang="en-US" b="1" dirty="0"/>
              <a:t> </a:t>
            </a:r>
            <a:r>
              <a:rPr lang="de-AT" altLang="en-US" b="1" dirty="0" smtClean="0"/>
              <a:t>Management</a:t>
            </a:r>
            <a:endParaRPr lang="de-AT" altLang="en-US" b="1" dirty="0"/>
          </a:p>
          <a:p>
            <a:r>
              <a:rPr lang="de-AT" altLang="en-US" dirty="0"/>
              <a:t> - Single Point </a:t>
            </a:r>
            <a:r>
              <a:rPr lang="de-AT" altLang="en-US" dirty="0" err="1"/>
              <a:t>of</a:t>
            </a:r>
            <a:r>
              <a:rPr lang="de-AT" altLang="en-US" dirty="0"/>
              <a:t> </a:t>
            </a:r>
            <a:r>
              <a:rPr lang="de-AT" altLang="en-US" dirty="0" err="1"/>
              <a:t>Contact</a:t>
            </a:r>
            <a:endParaRPr lang="de-AT" altLang="en-US" dirty="0"/>
          </a:p>
          <a:p>
            <a:r>
              <a:rPr lang="de-AT" altLang="en-US" dirty="0"/>
              <a:t> - Interface </a:t>
            </a:r>
            <a:r>
              <a:rPr lang="de-AT" altLang="en-US" dirty="0" err="1"/>
              <a:t>to</a:t>
            </a:r>
            <a:r>
              <a:rPr lang="de-AT" altLang="en-US" dirty="0"/>
              <a:t> Second Level</a:t>
            </a:r>
            <a:endParaRPr lang="de-DE" altLang="en-US" dirty="0"/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1255713" y="4006850"/>
            <a:ext cx="70310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en-US" b="1" dirty="0"/>
              <a:t>First Level </a:t>
            </a:r>
            <a:r>
              <a:rPr lang="de-AT" altLang="en-US" b="1" dirty="0" smtClean="0"/>
              <a:t>Support</a:t>
            </a:r>
            <a:endParaRPr lang="de-AT" altLang="en-US" b="1" dirty="0"/>
          </a:p>
          <a:p>
            <a:r>
              <a:rPr lang="de-AT" altLang="en-US" dirty="0"/>
              <a:t> - Monitoring &amp; Control </a:t>
            </a:r>
            <a:r>
              <a:rPr lang="de-AT" altLang="en-US" dirty="0" err="1"/>
              <a:t>of</a:t>
            </a:r>
            <a:r>
              <a:rPr lang="de-AT" altLang="en-US" dirty="0"/>
              <a:t> </a:t>
            </a:r>
            <a:r>
              <a:rPr lang="de-AT" altLang="en-US" dirty="0" smtClean="0"/>
              <a:t>Equipment </a:t>
            </a:r>
            <a:r>
              <a:rPr lang="de-AT" altLang="en-US" dirty="0" err="1" smtClean="0"/>
              <a:t>and</a:t>
            </a:r>
            <a:r>
              <a:rPr lang="de-AT" altLang="en-US" dirty="0" smtClean="0"/>
              <a:t> Services</a:t>
            </a:r>
            <a:endParaRPr lang="de-AT" altLang="en-US" dirty="0"/>
          </a:p>
          <a:p>
            <a:r>
              <a:rPr lang="de-AT" altLang="en-US" dirty="0"/>
              <a:t> - </a:t>
            </a:r>
            <a:r>
              <a:rPr lang="de-AT" altLang="en-US" dirty="0" err="1"/>
              <a:t>Incident</a:t>
            </a:r>
            <a:r>
              <a:rPr lang="de-AT" altLang="en-US" dirty="0"/>
              <a:t> </a:t>
            </a:r>
            <a:r>
              <a:rPr lang="de-AT" altLang="en-US" dirty="0" err="1" smtClean="0"/>
              <a:t>troubleshooting</a:t>
            </a:r>
            <a:endParaRPr lang="de-AT" altLang="en-US" dirty="0" smtClean="0"/>
          </a:p>
          <a:p>
            <a:r>
              <a:rPr lang="de-AT" altLang="en-US" dirty="0"/>
              <a:t> - </a:t>
            </a:r>
            <a:r>
              <a:rPr lang="de-AT" altLang="en-US" dirty="0" smtClean="0"/>
              <a:t>Operating </a:t>
            </a:r>
            <a:r>
              <a:rPr lang="de-AT" altLang="en-US" dirty="0" err="1" smtClean="0"/>
              <a:t>of</a:t>
            </a:r>
            <a:r>
              <a:rPr lang="de-AT" altLang="en-US" dirty="0" smtClean="0"/>
              <a:t> Message </a:t>
            </a:r>
            <a:r>
              <a:rPr lang="de-AT" altLang="en-US" dirty="0" err="1" smtClean="0"/>
              <a:t>Switching</a:t>
            </a:r>
            <a:r>
              <a:rPr lang="de-AT" altLang="en-US" dirty="0" smtClean="0"/>
              <a:t> Systems</a:t>
            </a:r>
            <a:endParaRPr lang="de-DE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en-US"/>
              <a:t>  ,</a:t>
            </a:r>
            <a:fld id="{EB867F6F-841D-4F18-A5C5-1C92E5EEEA41}" type="slidenum">
              <a:rPr lang="de-DE" altLang="en-US"/>
              <a:pPr/>
              <a:t>3</a:t>
            </a:fld>
            <a:endParaRPr lang="de-DE" alt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76275" y="506413"/>
            <a:ext cx="6078538" cy="388937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en-US" sz="2000" b="1" dirty="0" smtClean="0"/>
              <a:t>SCC - Domains</a:t>
            </a:r>
            <a:endParaRPr lang="de-DE" altLang="en-US" sz="2000" b="1" dirty="0"/>
          </a:p>
        </p:txBody>
      </p:sp>
      <p:grpSp>
        <p:nvGrpSpPr>
          <p:cNvPr id="264195" name="Group 3"/>
          <p:cNvGrpSpPr>
            <a:grpSpLocks/>
          </p:cNvGrpSpPr>
          <p:nvPr/>
        </p:nvGrpSpPr>
        <p:grpSpPr bwMode="auto">
          <a:xfrm>
            <a:off x="1835150" y="1125538"/>
            <a:ext cx="5965825" cy="4751387"/>
            <a:chOff x="1156" y="709"/>
            <a:chExt cx="3758" cy="2993"/>
          </a:xfrm>
        </p:grpSpPr>
        <p:sp>
          <p:nvSpPr>
            <p:cNvPr id="264196" name="Oval 4"/>
            <p:cNvSpPr>
              <a:spLocks noChangeArrowheads="1"/>
            </p:cNvSpPr>
            <p:nvPr/>
          </p:nvSpPr>
          <p:spPr bwMode="auto">
            <a:xfrm>
              <a:off x="1767" y="877"/>
              <a:ext cx="1633" cy="15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60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AT" altLang="en-US" sz="2000" b="1"/>
                <a:t>CNS</a:t>
              </a:r>
            </a:p>
            <a:p>
              <a:pPr algn="ctr" eaLnBrk="1" hangingPunct="1"/>
              <a:r>
                <a:rPr lang="de-AT" altLang="en-US" sz="1800"/>
                <a:t>Com Nav Surveillance</a:t>
              </a:r>
              <a:endParaRPr lang="de-DE" altLang="en-US" sz="1800"/>
            </a:p>
          </p:txBody>
        </p:sp>
        <p:sp>
          <p:nvSpPr>
            <p:cNvPr id="264197" name="Oval 5"/>
            <p:cNvSpPr>
              <a:spLocks noChangeArrowheads="1"/>
            </p:cNvSpPr>
            <p:nvPr/>
          </p:nvSpPr>
          <p:spPr bwMode="auto">
            <a:xfrm>
              <a:off x="1156" y="2024"/>
              <a:ext cx="1724" cy="1678"/>
            </a:xfrm>
            <a:prstGeom prst="ellipse">
              <a:avLst/>
            </a:prstGeom>
            <a:gradFill rotWithShape="1">
              <a:gsLst>
                <a:gs pos="0">
                  <a:srgbClr val="F0CFAE">
                    <a:alpha val="60001"/>
                  </a:srgbClr>
                </a:gs>
                <a:gs pos="100000">
                  <a:srgbClr val="F0CFA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AT" altLang="en-US" sz="2000" b="1"/>
                <a:t>ATM</a:t>
              </a:r>
            </a:p>
            <a:p>
              <a:pPr algn="ctr" eaLnBrk="1" hangingPunct="1"/>
              <a:r>
                <a:rPr lang="de-AT" altLang="en-US" sz="1800"/>
                <a:t>Air Traffic Management</a:t>
              </a:r>
              <a:endParaRPr lang="de-DE" altLang="en-US" sz="1800"/>
            </a:p>
          </p:txBody>
        </p:sp>
        <p:sp>
          <p:nvSpPr>
            <p:cNvPr id="264198" name="Oval 6"/>
            <p:cNvSpPr>
              <a:spLocks noChangeArrowheads="1"/>
            </p:cNvSpPr>
            <p:nvPr/>
          </p:nvSpPr>
          <p:spPr bwMode="auto">
            <a:xfrm>
              <a:off x="2813" y="1988"/>
              <a:ext cx="1633" cy="1588"/>
            </a:xfrm>
            <a:prstGeom prst="ellipse">
              <a:avLst/>
            </a:prstGeom>
            <a:gradFill rotWithShape="1">
              <a:gsLst>
                <a:gs pos="0">
                  <a:srgbClr val="C0DEC2">
                    <a:alpha val="60001"/>
                  </a:srgbClr>
                </a:gs>
                <a:gs pos="100000">
                  <a:srgbClr val="C0DEC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AT" altLang="en-US" sz="2000" b="1" dirty="0" smtClean="0"/>
                <a:t>AIM</a:t>
              </a:r>
            </a:p>
            <a:p>
              <a:pPr algn="ctr" eaLnBrk="1" hangingPunct="1"/>
              <a:r>
                <a:rPr lang="de-AT" altLang="en-US" sz="2000" dirty="0" err="1" smtClean="0"/>
                <a:t>Aeronautical</a:t>
              </a:r>
              <a:r>
                <a:rPr lang="de-AT" altLang="en-US" sz="2000" dirty="0" smtClean="0"/>
                <a:t> </a:t>
              </a:r>
              <a:br>
                <a:rPr lang="de-AT" altLang="en-US" sz="2000" dirty="0" smtClean="0"/>
              </a:br>
              <a:r>
                <a:rPr lang="de-AT" altLang="en-US" sz="2000" dirty="0" smtClean="0"/>
                <a:t>Information M.</a:t>
              </a:r>
              <a:endParaRPr lang="de-DE" altLang="en-US" sz="1800" dirty="0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3281" y="709"/>
              <a:ext cx="1633" cy="1588"/>
            </a:xfrm>
            <a:prstGeom prst="ellipse">
              <a:avLst/>
            </a:prstGeom>
            <a:gradFill rotWithShape="1">
              <a:gsLst>
                <a:gs pos="0">
                  <a:srgbClr val="C0DEC2">
                    <a:alpha val="60001"/>
                  </a:srgbClr>
                </a:gs>
                <a:gs pos="100000">
                  <a:srgbClr val="C0DEC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AT" altLang="en-US" sz="2000" b="1" dirty="0" smtClean="0"/>
                <a:t>MET</a:t>
              </a:r>
              <a:endParaRPr lang="de-DE" altLang="en-US"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en-US"/>
              <a:t>  ,</a:t>
            </a:r>
            <a:fld id="{85BAAC60-77A8-4F3C-A785-A357E24A7B86}" type="slidenum">
              <a:rPr lang="de-DE" altLang="en-US"/>
              <a:pPr/>
              <a:t>4</a:t>
            </a:fld>
            <a:endParaRPr lang="de-DE" altLang="en-US"/>
          </a:p>
        </p:txBody>
      </p:sp>
      <p:sp>
        <p:nvSpPr>
          <p:cNvPr id="265218" name="Oval 2"/>
          <p:cNvSpPr>
            <a:spLocks noChangeArrowheads="1"/>
          </p:cNvSpPr>
          <p:nvPr/>
        </p:nvSpPr>
        <p:spPr bwMode="auto">
          <a:xfrm>
            <a:off x="1422400" y="620713"/>
            <a:ext cx="5688013" cy="5527675"/>
          </a:xfrm>
          <a:prstGeom prst="ellipse">
            <a:avLst/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000" b="1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24088" y="887413"/>
            <a:ext cx="4105275" cy="64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AT" altLang="en-US" sz="2400" b="1" dirty="0"/>
              <a:t>CNS</a:t>
            </a:r>
          </a:p>
          <a:p>
            <a:r>
              <a:rPr lang="de-AT" altLang="en-US" sz="2400" dirty="0" smtClean="0"/>
              <a:t>Communication Navigation </a:t>
            </a:r>
            <a:r>
              <a:rPr lang="de-AT" altLang="en-US" sz="2400" dirty="0" err="1"/>
              <a:t>Surveillance</a:t>
            </a:r>
            <a:endParaRPr lang="de-DE" altLang="en-US" sz="2400" dirty="0"/>
          </a:p>
        </p:txBody>
      </p:sp>
      <p:sp>
        <p:nvSpPr>
          <p:cNvPr id="265224" name="Oval 8"/>
          <p:cNvSpPr>
            <a:spLocks noChangeArrowheads="1"/>
          </p:cNvSpPr>
          <p:nvPr/>
        </p:nvSpPr>
        <p:spPr bwMode="auto">
          <a:xfrm>
            <a:off x="2717800" y="2159000"/>
            <a:ext cx="1584325" cy="1539875"/>
          </a:xfrm>
          <a:prstGeom prst="ellipse">
            <a:avLst/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/>
              <a:t>COM</a:t>
            </a:r>
          </a:p>
          <a:p>
            <a:pPr algn="ctr" eaLnBrk="1" hangingPunct="1"/>
            <a:r>
              <a:rPr lang="de-AT" altLang="en-US" sz="1800"/>
              <a:t>Voice</a:t>
            </a:r>
            <a:endParaRPr lang="de-DE" altLang="en-US" sz="1800"/>
          </a:p>
        </p:txBody>
      </p:sp>
      <p:sp>
        <p:nvSpPr>
          <p:cNvPr id="265225" name="Oval 9"/>
          <p:cNvSpPr>
            <a:spLocks noChangeArrowheads="1"/>
          </p:cNvSpPr>
          <p:nvPr/>
        </p:nvSpPr>
        <p:spPr bwMode="auto">
          <a:xfrm>
            <a:off x="2462213" y="3787775"/>
            <a:ext cx="1584325" cy="1539875"/>
          </a:xfrm>
          <a:prstGeom prst="ellipse">
            <a:avLst/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/>
              <a:t>NAV</a:t>
            </a:r>
            <a:endParaRPr lang="de-DE" altLang="en-US" sz="1800"/>
          </a:p>
        </p:txBody>
      </p:sp>
      <p:sp>
        <p:nvSpPr>
          <p:cNvPr id="265226" name="Oval 10"/>
          <p:cNvSpPr>
            <a:spLocks noChangeArrowheads="1"/>
          </p:cNvSpPr>
          <p:nvPr/>
        </p:nvSpPr>
        <p:spPr bwMode="auto">
          <a:xfrm>
            <a:off x="4622800" y="2132013"/>
            <a:ext cx="1584325" cy="1539875"/>
          </a:xfrm>
          <a:prstGeom prst="ellipse">
            <a:avLst/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/>
              <a:t>Surveillance</a:t>
            </a:r>
            <a:endParaRPr lang="de-DE" altLang="en-US" sz="1800"/>
          </a:p>
        </p:txBody>
      </p:sp>
      <p:sp>
        <p:nvSpPr>
          <p:cNvPr id="265227" name="Oval 11"/>
          <p:cNvSpPr>
            <a:spLocks noChangeArrowheads="1"/>
          </p:cNvSpPr>
          <p:nvPr/>
        </p:nvSpPr>
        <p:spPr bwMode="auto">
          <a:xfrm>
            <a:off x="4767263" y="3860800"/>
            <a:ext cx="1584325" cy="1539875"/>
          </a:xfrm>
          <a:prstGeom prst="ellipse">
            <a:avLst/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/>
              <a:t>Support</a:t>
            </a:r>
            <a:endParaRPr lang="de-DE" altLang="en-US" sz="1800"/>
          </a:p>
        </p:txBody>
      </p:sp>
      <p:sp>
        <p:nvSpPr>
          <p:cNvPr id="265228" name="Oval 12"/>
          <p:cNvSpPr>
            <a:spLocks noChangeArrowheads="1"/>
          </p:cNvSpPr>
          <p:nvPr/>
        </p:nvSpPr>
        <p:spPr bwMode="auto">
          <a:xfrm>
            <a:off x="3614738" y="3068638"/>
            <a:ext cx="1584325" cy="1539875"/>
          </a:xfrm>
          <a:prstGeom prst="ellipse">
            <a:avLst/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/>
              <a:t>Monitoring</a:t>
            </a:r>
          </a:p>
          <a:p>
            <a:pPr algn="ctr" eaLnBrk="1" hangingPunct="1"/>
            <a:r>
              <a:rPr lang="de-AT" altLang="en-US" sz="2000" b="1"/>
              <a:t>Equipment</a:t>
            </a:r>
            <a:endParaRPr lang="de-DE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en-US"/>
              <a:t>  ,</a:t>
            </a:r>
            <a:fld id="{32623EEC-DEFF-44DE-B3F1-035323CCCF27}" type="slidenum">
              <a:rPr lang="de-DE" altLang="en-US"/>
              <a:pPr/>
              <a:t>5</a:t>
            </a:fld>
            <a:endParaRPr lang="de-DE" altLang="en-US"/>
          </a:p>
        </p:txBody>
      </p:sp>
      <p:grpSp>
        <p:nvGrpSpPr>
          <p:cNvPr id="280589" name="Group 13"/>
          <p:cNvGrpSpPr>
            <a:grpSpLocks/>
          </p:cNvGrpSpPr>
          <p:nvPr/>
        </p:nvGrpSpPr>
        <p:grpSpPr bwMode="auto">
          <a:xfrm>
            <a:off x="1659894" y="620712"/>
            <a:ext cx="5688012" cy="5527675"/>
            <a:chOff x="-1202" y="-1877"/>
            <a:chExt cx="3583" cy="3482"/>
          </a:xfrm>
        </p:grpSpPr>
        <p:sp>
          <p:nvSpPr>
            <p:cNvPr id="280590" name="Oval 14"/>
            <p:cNvSpPr>
              <a:spLocks noChangeArrowheads="1"/>
            </p:cNvSpPr>
            <p:nvPr/>
          </p:nvSpPr>
          <p:spPr bwMode="auto">
            <a:xfrm>
              <a:off x="-1202" y="-1877"/>
              <a:ext cx="3583" cy="3482"/>
            </a:xfrm>
            <a:prstGeom prst="ellipse">
              <a:avLst/>
            </a:prstGeom>
            <a:gradFill rotWithShape="1">
              <a:gsLst>
                <a:gs pos="0">
                  <a:srgbClr val="F0CFAE">
                    <a:alpha val="89000"/>
                  </a:srgbClr>
                </a:gs>
                <a:gs pos="100000">
                  <a:srgbClr val="F0CFA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1800"/>
            </a:p>
          </p:txBody>
        </p:sp>
        <p:sp>
          <p:nvSpPr>
            <p:cNvPr id="280591" name="Rectangle 15"/>
            <p:cNvSpPr>
              <a:spLocks noChangeArrowheads="1"/>
            </p:cNvSpPr>
            <p:nvPr/>
          </p:nvSpPr>
          <p:spPr bwMode="auto">
            <a:xfrm>
              <a:off x="-613" y="-1650"/>
              <a:ext cx="2586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buClr>
                  <a:srgbClr val="0D3F96"/>
                </a:buClr>
                <a:buFont typeface="Webdings" pitchFamily="18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algn="ctr">
                <a:spcBef>
                  <a:spcPct val="20000"/>
                </a:spcBef>
                <a:buClr>
                  <a:srgbClr val="0D3F96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algn="ctr">
                <a:spcBef>
                  <a:spcPct val="20000"/>
                </a:spcBef>
                <a:buClr>
                  <a:srgbClr val="0D3F96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algn="ctr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de-AT" altLang="en-US" sz="2000" b="1" dirty="0" smtClean="0"/>
                <a:t>ATM</a:t>
              </a:r>
              <a:endParaRPr lang="de-AT" altLang="en-US" sz="2000" b="1" dirty="0"/>
            </a:p>
            <a:p>
              <a:pPr eaLnBrk="1" hangingPunct="1">
                <a:lnSpc>
                  <a:spcPct val="80000"/>
                </a:lnSpc>
              </a:pPr>
              <a:r>
                <a:rPr lang="de-AT" altLang="en-US" sz="2000" dirty="0"/>
                <a:t>Air Traffic Management</a:t>
              </a:r>
              <a:endParaRPr lang="de-DE" altLang="en-US" sz="2000" dirty="0"/>
            </a:p>
          </p:txBody>
        </p:sp>
        <p:sp>
          <p:nvSpPr>
            <p:cNvPr id="280592" name="Oval 16"/>
            <p:cNvSpPr>
              <a:spLocks noChangeArrowheads="1"/>
            </p:cNvSpPr>
            <p:nvPr/>
          </p:nvSpPr>
          <p:spPr bwMode="auto">
            <a:xfrm>
              <a:off x="249" y="-1197"/>
              <a:ext cx="998" cy="970"/>
            </a:xfrm>
            <a:prstGeom prst="ellipse">
              <a:avLst/>
            </a:prstGeom>
            <a:gradFill rotWithShape="1">
              <a:gsLst>
                <a:gs pos="0">
                  <a:srgbClr val="F0CFAE">
                    <a:alpha val="60001"/>
                  </a:srgbClr>
                </a:gs>
                <a:gs pos="100000">
                  <a:srgbClr val="F0CFA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AT" altLang="en-US" sz="1800"/>
                <a:t>Flight</a:t>
              </a:r>
            </a:p>
            <a:p>
              <a:pPr algn="ctr" eaLnBrk="1" hangingPunct="1"/>
              <a:r>
                <a:rPr lang="de-AT" altLang="en-US" sz="1800"/>
                <a:t>Data</a:t>
              </a:r>
            </a:p>
            <a:p>
              <a:pPr algn="ctr" eaLnBrk="1" hangingPunct="1"/>
              <a:r>
                <a:rPr lang="de-AT" altLang="en-US" sz="1800"/>
                <a:t>Prozessor</a:t>
              </a:r>
              <a:endParaRPr lang="de-DE" altLang="en-US" sz="1800"/>
            </a:p>
          </p:txBody>
        </p:sp>
        <p:sp>
          <p:nvSpPr>
            <p:cNvPr id="280593" name="Oval 17"/>
            <p:cNvSpPr>
              <a:spLocks noChangeArrowheads="1"/>
            </p:cNvSpPr>
            <p:nvPr/>
          </p:nvSpPr>
          <p:spPr bwMode="auto">
            <a:xfrm>
              <a:off x="-839" y="-517"/>
              <a:ext cx="998" cy="970"/>
            </a:xfrm>
            <a:prstGeom prst="ellipse">
              <a:avLst/>
            </a:prstGeom>
            <a:gradFill rotWithShape="1">
              <a:gsLst>
                <a:gs pos="0">
                  <a:srgbClr val="F0CFAE">
                    <a:alpha val="60001"/>
                  </a:srgbClr>
                </a:gs>
                <a:gs pos="100000">
                  <a:srgbClr val="F0CFA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AT" altLang="en-US" sz="1800"/>
                <a:t>Radar</a:t>
              </a:r>
            </a:p>
            <a:p>
              <a:pPr algn="ctr" eaLnBrk="1" hangingPunct="1"/>
              <a:r>
                <a:rPr lang="de-AT" altLang="en-US" sz="1800"/>
                <a:t>Tracker</a:t>
              </a:r>
              <a:endParaRPr lang="de-DE" altLang="en-US" sz="1800"/>
            </a:p>
          </p:txBody>
        </p:sp>
        <p:sp>
          <p:nvSpPr>
            <p:cNvPr id="280594" name="Oval 18"/>
            <p:cNvSpPr>
              <a:spLocks noChangeArrowheads="1"/>
            </p:cNvSpPr>
            <p:nvPr/>
          </p:nvSpPr>
          <p:spPr bwMode="auto">
            <a:xfrm>
              <a:off x="884" y="-154"/>
              <a:ext cx="998" cy="970"/>
            </a:xfrm>
            <a:prstGeom prst="ellipse">
              <a:avLst/>
            </a:prstGeom>
            <a:gradFill rotWithShape="1">
              <a:gsLst>
                <a:gs pos="0">
                  <a:srgbClr val="F0CFAE">
                    <a:alpha val="60001"/>
                  </a:srgbClr>
                </a:gs>
                <a:gs pos="100000">
                  <a:srgbClr val="F0CFA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AT" altLang="en-US" sz="1800"/>
                <a:t>Support</a:t>
              </a:r>
            </a:p>
            <a:p>
              <a:pPr algn="ctr" eaLnBrk="1" hangingPunct="1"/>
              <a:r>
                <a:rPr lang="de-AT" altLang="en-US" sz="1800"/>
                <a:t>Equipment</a:t>
              </a:r>
            </a:p>
            <a:p>
              <a:pPr algn="ctr" eaLnBrk="1" hangingPunct="1"/>
              <a:endParaRPr lang="de-DE" altLang="en-US" sz="1800"/>
            </a:p>
          </p:txBody>
        </p:sp>
        <p:sp>
          <p:nvSpPr>
            <p:cNvPr id="280595" name="Oval 19"/>
            <p:cNvSpPr>
              <a:spLocks noChangeArrowheads="1"/>
            </p:cNvSpPr>
            <p:nvPr/>
          </p:nvSpPr>
          <p:spPr bwMode="auto">
            <a:xfrm>
              <a:off x="22" y="-426"/>
              <a:ext cx="998" cy="970"/>
            </a:xfrm>
            <a:prstGeom prst="ellipse">
              <a:avLst/>
            </a:prstGeom>
            <a:gradFill rotWithShape="1">
              <a:gsLst>
                <a:gs pos="0">
                  <a:srgbClr val="F0CFAE">
                    <a:alpha val="60001"/>
                  </a:srgbClr>
                </a:gs>
                <a:gs pos="100000">
                  <a:srgbClr val="F0CFA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AT" altLang="en-US" sz="1800"/>
                <a:t>Monitoring</a:t>
              </a:r>
            </a:p>
            <a:p>
              <a:pPr algn="ctr" eaLnBrk="1" hangingPunct="1"/>
              <a:r>
                <a:rPr lang="de-AT" altLang="en-US" sz="1800"/>
                <a:t>Equipent</a:t>
              </a:r>
              <a:endParaRPr lang="de-DE" altLang="en-US" sz="1800"/>
            </a:p>
          </p:txBody>
        </p:sp>
        <p:sp>
          <p:nvSpPr>
            <p:cNvPr id="280596" name="Oval 20"/>
            <p:cNvSpPr>
              <a:spLocks noChangeArrowheads="1"/>
            </p:cNvSpPr>
            <p:nvPr/>
          </p:nvSpPr>
          <p:spPr bwMode="auto">
            <a:xfrm>
              <a:off x="-114" y="481"/>
              <a:ext cx="998" cy="970"/>
            </a:xfrm>
            <a:prstGeom prst="ellipse">
              <a:avLst/>
            </a:prstGeom>
            <a:gradFill rotWithShape="1">
              <a:gsLst>
                <a:gs pos="0">
                  <a:srgbClr val="F0CFAE">
                    <a:alpha val="60001"/>
                  </a:srgbClr>
                </a:gs>
                <a:gs pos="100000">
                  <a:srgbClr val="F0CFA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AT" altLang="en-US" sz="1800"/>
                <a:t>Data</a:t>
              </a:r>
            </a:p>
            <a:p>
              <a:pPr algn="ctr" eaLnBrk="1" hangingPunct="1"/>
              <a:r>
                <a:rPr lang="de-AT" altLang="en-US" sz="1800"/>
                <a:t>Storage</a:t>
              </a:r>
              <a:endParaRPr lang="de-DE" altLang="en-US" sz="1800"/>
            </a:p>
          </p:txBody>
        </p:sp>
      </p:grp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en-US"/>
              <a:t>  ,</a:t>
            </a:r>
            <a:fld id="{223D6292-F233-48CF-BAF7-E09339D0123B}" type="slidenum">
              <a:rPr lang="de-DE" altLang="en-US"/>
              <a:pPr/>
              <a:t>6</a:t>
            </a:fld>
            <a:endParaRPr lang="de-DE" altLang="en-US"/>
          </a:p>
        </p:txBody>
      </p:sp>
      <p:sp>
        <p:nvSpPr>
          <p:cNvPr id="267266" name="Oval 2"/>
          <p:cNvSpPr>
            <a:spLocks noChangeArrowheads="1"/>
          </p:cNvSpPr>
          <p:nvPr/>
        </p:nvSpPr>
        <p:spPr bwMode="auto">
          <a:xfrm>
            <a:off x="1614488" y="765175"/>
            <a:ext cx="5688012" cy="5527675"/>
          </a:xfrm>
          <a:prstGeom prst="ellipse">
            <a:avLst/>
          </a:prstGeom>
          <a:gradFill rotWithShape="1">
            <a:gsLst>
              <a:gs pos="0">
                <a:srgbClr val="C0DEC2">
                  <a:alpha val="60001"/>
                </a:srgbClr>
              </a:gs>
              <a:gs pos="100000">
                <a:srgbClr val="C0DEC2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000" b="1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406650" y="1196975"/>
            <a:ext cx="4105275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AT" altLang="en-US" sz="2400" b="1" dirty="0" smtClean="0"/>
              <a:t>AIM</a:t>
            </a:r>
            <a:r>
              <a:rPr lang="de-AT" altLang="en-US" sz="2400" dirty="0" smtClean="0"/>
              <a:t> </a:t>
            </a:r>
            <a:r>
              <a:rPr lang="de-AT" altLang="en-US" sz="2400" b="1" dirty="0" smtClean="0"/>
              <a:t>&amp; MET</a:t>
            </a:r>
            <a:endParaRPr lang="de-DE" altLang="en-US" sz="2400" b="1" dirty="0"/>
          </a:p>
        </p:txBody>
      </p:sp>
      <p:sp>
        <p:nvSpPr>
          <p:cNvPr id="267272" name="Oval 8"/>
          <p:cNvSpPr>
            <a:spLocks noChangeArrowheads="1"/>
          </p:cNvSpPr>
          <p:nvPr/>
        </p:nvSpPr>
        <p:spPr bwMode="auto">
          <a:xfrm>
            <a:off x="3414713" y="1628775"/>
            <a:ext cx="1584325" cy="1539875"/>
          </a:xfrm>
          <a:prstGeom prst="ellipse">
            <a:avLst/>
          </a:prstGeom>
          <a:gradFill rotWithShape="1">
            <a:gsLst>
              <a:gs pos="0">
                <a:srgbClr val="C0DEC2">
                  <a:alpha val="60001"/>
                </a:srgbClr>
              </a:gs>
              <a:gs pos="100000">
                <a:srgbClr val="C0DEC2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 dirty="0" smtClean="0"/>
              <a:t>COM Centre</a:t>
            </a:r>
            <a:endParaRPr lang="de-DE" altLang="en-US" sz="2000" b="1" dirty="0"/>
          </a:p>
        </p:txBody>
      </p:sp>
      <p:sp>
        <p:nvSpPr>
          <p:cNvPr id="267273" name="Oval 9"/>
          <p:cNvSpPr>
            <a:spLocks noChangeArrowheads="1"/>
          </p:cNvSpPr>
          <p:nvPr/>
        </p:nvSpPr>
        <p:spPr bwMode="auto">
          <a:xfrm>
            <a:off x="2190750" y="2636838"/>
            <a:ext cx="1655763" cy="1611312"/>
          </a:xfrm>
          <a:prstGeom prst="ellipse">
            <a:avLst/>
          </a:prstGeom>
          <a:gradFill rotWithShape="1">
            <a:gsLst>
              <a:gs pos="0">
                <a:srgbClr val="C0DEC2">
                  <a:alpha val="60001"/>
                </a:srgbClr>
              </a:gs>
              <a:gs pos="100000">
                <a:srgbClr val="C0DEC2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/>
              <a:t>Home-</a:t>
            </a:r>
          </a:p>
          <a:p>
            <a:pPr algn="ctr" eaLnBrk="1" hangingPunct="1"/>
            <a:r>
              <a:rPr lang="de-AT" altLang="en-US" sz="2000" b="1"/>
              <a:t>briefing</a:t>
            </a:r>
            <a:endParaRPr lang="de-DE" altLang="en-US" sz="2000" b="1"/>
          </a:p>
        </p:txBody>
      </p:sp>
      <p:sp>
        <p:nvSpPr>
          <p:cNvPr id="267274" name="Oval 10"/>
          <p:cNvSpPr>
            <a:spLocks noChangeArrowheads="1"/>
          </p:cNvSpPr>
          <p:nvPr/>
        </p:nvSpPr>
        <p:spPr bwMode="auto">
          <a:xfrm>
            <a:off x="4565650" y="3716338"/>
            <a:ext cx="1584325" cy="1539875"/>
          </a:xfrm>
          <a:prstGeom prst="ellipse">
            <a:avLst/>
          </a:prstGeom>
          <a:gradFill rotWithShape="1">
            <a:gsLst>
              <a:gs pos="0">
                <a:srgbClr val="C0DEC2">
                  <a:alpha val="60001"/>
                </a:srgbClr>
              </a:gs>
              <a:gs pos="100000">
                <a:srgbClr val="C0DEC2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 dirty="0"/>
              <a:t>Support</a:t>
            </a:r>
          </a:p>
          <a:p>
            <a:pPr algn="ctr" eaLnBrk="1" hangingPunct="1"/>
            <a:r>
              <a:rPr lang="de-AT" altLang="en-US" sz="2000" b="1" dirty="0"/>
              <a:t>Equipment</a:t>
            </a:r>
            <a:endParaRPr lang="de-DE" altLang="en-US" sz="2000" b="1" dirty="0"/>
          </a:p>
        </p:txBody>
      </p:sp>
      <p:sp>
        <p:nvSpPr>
          <p:cNvPr id="267275" name="Oval 11"/>
          <p:cNvSpPr>
            <a:spLocks noChangeArrowheads="1"/>
          </p:cNvSpPr>
          <p:nvPr/>
        </p:nvSpPr>
        <p:spPr bwMode="auto">
          <a:xfrm>
            <a:off x="4854575" y="2276475"/>
            <a:ext cx="1584325" cy="1539875"/>
          </a:xfrm>
          <a:prstGeom prst="ellipse">
            <a:avLst/>
          </a:prstGeom>
          <a:gradFill rotWithShape="1">
            <a:gsLst>
              <a:gs pos="0">
                <a:srgbClr val="C0DEC2">
                  <a:alpha val="60001"/>
                </a:srgbClr>
              </a:gs>
              <a:gs pos="100000">
                <a:srgbClr val="C0DEC2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 dirty="0" smtClean="0"/>
              <a:t>ROC / IROG</a:t>
            </a:r>
          </a:p>
          <a:p>
            <a:pPr algn="ctr" eaLnBrk="1" hangingPunct="1"/>
            <a:r>
              <a:rPr lang="de-AT" altLang="en-US" sz="2000" b="1" dirty="0" smtClean="0"/>
              <a:t>RTH</a:t>
            </a:r>
            <a:endParaRPr lang="de-DE" altLang="en-US" sz="2000" b="1" dirty="0"/>
          </a:p>
        </p:txBody>
      </p:sp>
      <p:sp>
        <p:nvSpPr>
          <p:cNvPr id="267276" name="Oval 12"/>
          <p:cNvSpPr>
            <a:spLocks noChangeArrowheads="1"/>
          </p:cNvSpPr>
          <p:nvPr/>
        </p:nvSpPr>
        <p:spPr bwMode="auto">
          <a:xfrm>
            <a:off x="3557588" y="4486275"/>
            <a:ext cx="1584325" cy="1539875"/>
          </a:xfrm>
          <a:prstGeom prst="ellipse">
            <a:avLst/>
          </a:prstGeom>
          <a:gradFill rotWithShape="1">
            <a:gsLst>
              <a:gs pos="0">
                <a:srgbClr val="C0DEC2">
                  <a:alpha val="60001"/>
                </a:srgbClr>
              </a:gs>
              <a:gs pos="100000">
                <a:srgbClr val="C0DEC2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 dirty="0" smtClean="0"/>
              <a:t>MET Service</a:t>
            </a:r>
            <a:endParaRPr lang="de-DE" altLang="en-US" sz="2000" b="1" dirty="0"/>
          </a:p>
        </p:txBody>
      </p:sp>
      <p:sp>
        <p:nvSpPr>
          <p:cNvPr id="267277" name="Oval 13"/>
          <p:cNvSpPr>
            <a:spLocks noChangeArrowheads="1"/>
          </p:cNvSpPr>
          <p:nvPr/>
        </p:nvSpPr>
        <p:spPr bwMode="auto">
          <a:xfrm>
            <a:off x="3557588" y="2781300"/>
            <a:ext cx="1584325" cy="1539875"/>
          </a:xfrm>
          <a:prstGeom prst="ellipse">
            <a:avLst/>
          </a:prstGeom>
          <a:gradFill rotWithShape="1">
            <a:gsLst>
              <a:gs pos="0">
                <a:srgbClr val="C0DEC2">
                  <a:alpha val="60001"/>
                </a:srgbClr>
              </a:gs>
              <a:gs pos="100000">
                <a:srgbClr val="C0DEC2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/>
              <a:t>Monitoring</a:t>
            </a:r>
          </a:p>
          <a:p>
            <a:pPr algn="ctr" eaLnBrk="1" hangingPunct="1"/>
            <a:r>
              <a:rPr lang="de-AT" altLang="en-US" sz="2000" b="1"/>
              <a:t>Equipment</a:t>
            </a:r>
            <a:endParaRPr lang="de-DE" altLang="en-US" sz="2000" b="1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2190750" y="3937270"/>
            <a:ext cx="1584325" cy="1539875"/>
          </a:xfrm>
          <a:prstGeom prst="ellipse">
            <a:avLst/>
          </a:prstGeom>
          <a:gradFill rotWithShape="1">
            <a:gsLst>
              <a:gs pos="0">
                <a:srgbClr val="C0DEC2">
                  <a:alpha val="60001"/>
                </a:srgbClr>
              </a:gs>
              <a:gs pos="100000">
                <a:srgbClr val="C0DEC2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AT" altLang="en-US" sz="2000" b="1" dirty="0" smtClean="0"/>
              <a:t>AIM Service</a:t>
            </a:r>
            <a:endParaRPr lang="de-DE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Vienna ROC &amp; IROG – Area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Responsibilty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en-US" smtClean="0"/>
              <a:t>  ,</a:t>
            </a:r>
            <a:fld id="{5FE7694B-DBA6-4E55-9FF3-B38AEF5E534A}" type="slidenum">
              <a:rPr lang="de-DE" altLang="en-US" smtClean="0"/>
              <a:pPr/>
              <a:t>7</a:t>
            </a:fld>
            <a:endParaRPr lang="de-DE" alt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061554"/>
            <a:ext cx="7339012" cy="551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Vienna ROC </a:t>
            </a:r>
            <a:r>
              <a:rPr lang="de-AT" dirty="0" smtClean="0"/>
              <a:t>- Connections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en-US" smtClean="0"/>
              <a:t>  ,</a:t>
            </a:r>
            <a:fld id="{5FE7694B-DBA6-4E55-9FF3-B38AEF5E534A}" type="slidenum">
              <a:rPr lang="de-DE" altLang="en-US" smtClean="0"/>
              <a:pPr/>
              <a:t>8</a:t>
            </a:fld>
            <a:endParaRPr lang="de-DE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52" y="1181101"/>
            <a:ext cx="6482348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22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Vienna COM Centre </a:t>
            </a:r>
            <a:r>
              <a:rPr lang="de-AT" dirty="0" smtClean="0"/>
              <a:t>- Connections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en-US" smtClean="0"/>
              <a:t>  ,</a:t>
            </a:r>
            <a:fld id="{5FE7694B-DBA6-4E55-9FF3-B38AEF5E534A}" type="slidenum">
              <a:rPr lang="de-DE" altLang="en-US" smtClean="0"/>
              <a:pPr/>
              <a:t>9</a:t>
            </a:fld>
            <a:endParaRPr lang="de-DE" alt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738188"/>
            <a:ext cx="6650037" cy="580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9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master_aes">
  <a:themeElements>
    <a:clrScheme name="powerpoint_master_a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owerpoint_master_a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owerpoint_master_a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aster_a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aster_a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aster_a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aster_a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aster_a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aster_a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aster_a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aster_a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aster_a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aster_a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aster_a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A7E1A58E51824D928176166504EF47" ma:contentTypeVersion="1" ma:contentTypeDescription="Create a new document." ma:contentTypeScope="" ma:versionID="081dd3d19e2b803c96093e7e552beba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857E63-B18C-48A1-8301-A760038F5E86}"/>
</file>

<file path=customXml/itemProps2.xml><?xml version="1.0" encoding="utf-8"?>
<ds:datastoreItem xmlns:ds="http://schemas.openxmlformats.org/officeDocument/2006/customXml" ds:itemID="{2975DF47-78F8-45DE-B5E2-A29979B1AC20}"/>
</file>

<file path=customXml/itemProps3.xml><?xml version="1.0" encoding="utf-8"?>
<ds:datastoreItem xmlns:ds="http://schemas.openxmlformats.org/officeDocument/2006/customXml" ds:itemID="{048A442F-C3B0-47BF-8A43-20F4626BC80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</Words>
  <Application>Microsoft Office PowerPoint</Application>
  <PresentationFormat>Bildschirmpräsentation (4:3)</PresentationFormat>
  <Paragraphs>82</Paragraphs>
  <Slides>11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powerpoint_master_aes</vt:lpstr>
      <vt:lpstr>SCC - Service Control Center</vt:lpstr>
      <vt:lpstr>SCC - Responsibilities </vt:lpstr>
      <vt:lpstr>PowerPoint-Präsentation</vt:lpstr>
      <vt:lpstr>PowerPoint-Präsentation</vt:lpstr>
      <vt:lpstr>PowerPoint-Präsentation</vt:lpstr>
      <vt:lpstr>PowerPoint-Präsentation</vt:lpstr>
      <vt:lpstr>Vienna ROC &amp; IROG – Area of Responsibilty</vt:lpstr>
      <vt:lpstr>Vienna ROC - Connections</vt:lpstr>
      <vt:lpstr>Vienna COM Centre - Connections</vt:lpstr>
      <vt:lpstr>Service Control Center Staff</vt:lpstr>
      <vt:lpstr>PowerPoint-Präsentation</vt:lpstr>
    </vt:vector>
  </TitlesOfParts>
  <Company>Austro Control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SCC Presentation</dc:title>
  <dc:creator>Roland Hochreiter</dc:creator>
  <cp:lastModifiedBy>Roland Hochreiter</cp:lastModifiedBy>
  <cp:revision>50</cp:revision>
  <dcterms:created xsi:type="dcterms:W3CDTF">2010-04-01T13:05:03Z</dcterms:created>
  <dcterms:modified xsi:type="dcterms:W3CDTF">2014-10-23T07:15:48Z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0x0101006EA7E1A58E51824D928176166504EF47</vt:lpwstr>
  </property>
</Properties>
</file>