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31" r:id="rId2"/>
    <p:sldId id="630" r:id="rId3"/>
    <p:sldId id="603" r:id="rId4"/>
    <p:sldId id="585" r:id="rId5"/>
    <p:sldId id="612" r:id="rId6"/>
    <p:sldId id="613" r:id="rId7"/>
    <p:sldId id="620" r:id="rId8"/>
    <p:sldId id="614" r:id="rId9"/>
    <p:sldId id="615" r:id="rId10"/>
    <p:sldId id="616" r:id="rId11"/>
    <p:sldId id="621" r:id="rId12"/>
    <p:sldId id="622" r:id="rId13"/>
    <p:sldId id="623" r:id="rId14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8004"/>
    <a:srgbClr val="CC00CC"/>
    <a:srgbClr val="F37021"/>
    <a:srgbClr val="FF3399"/>
    <a:srgbClr val="CC0099"/>
    <a:srgbClr val="0054A4"/>
    <a:srgbClr val="A74233"/>
    <a:srgbClr val="279DD9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87571" autoAdjust="0"/>
  </p:normalViewPr>
  <p:slideViewPr>
    <p:cSldViewPr>
      <p:cViewPr varScale="1">
        <p:scale>
          <a:sx n="121" d="100"/>
          <a:sy n="121" d="100"/>
        </p:scale>
        <p:origin x="-9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>
      <p:cViewPr varScale="1">
        <p:scale>
          <a:sx n="88" d="100"/>
          <a:sy n="88" d="100"/>
        </p:scale>
        <p:origin x="-3780" y="-108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3F1B-6631-462F-8DED-18B58219E959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AC4E-4F9D-4337-8C80-705091F3F5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4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77A80-70E0-4A0D-B40E-C2D7D42E8FEB}" type="datetimeFigureOut">
              <a:rPr lang="en-GB" smtClean="0"/>
              <a:t>28/10/2014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CC0DF-AB5C-4662-92B1-D237FBE3D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6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inclusion of new items and the deletion of certain items is based on the following principles:</a:t>
            </a:r>
          </a:p>
          <a:p>
            <a:endParaRPr lang="en-CA" dirty="0"/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Greater granularity of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Items that are demand driven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Minimize response burden –even though we increased the number of items, we put only those items that are demand driven from user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The last but also one of the most important factors is a common approach and potentially a single database on airport traffic statistics</a:t>
            </a:r>
          </a:p>
          <a:p>
            <a:endParaRPr lang="en-CA" dirty="0"/>
          </a:p>
          <a:p>
            <a:r>
              <a:rPr lang="en-CA" dirty="0" smtClean="0"/>
              <a:t>The highlighted items are essentially the new items.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5C240-4C86-4068-B9D3-45FF33AD102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1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39D60BD3-F306-4DB7-8982-CA395303266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10B-DC8C-46DF-BD20-2EB14E85D607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3" y="897523"/>
            <a:ext cx="4752975" cy="5237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491508"/>
            <a:ext cx="7924800" cy="33151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8C"/>
                </a:solidFill>
              </a:defRPr>
            </a:lvl1pPr>
          </a:lstStyle>
          <a:p>
            <a:pPr>
              <a:defRPr/>
            </a:pPr>
            <a:fld id="{9E014D9B-F493-413A-9B5E-E8D49F4BC1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6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653A-2685-4397-A132-2791E302FBE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1841-FDE7-4EA2-89A2-F9F51A0A686F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370D-60CE-4713-8487-559D7182FE6E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D5A0-FB0A-4171-AB00-F65B1D9E9997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10AE-32BE-4B78-8202-148CF84C8911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B5C1-A075-43E2-89B5-BE1432A7CB4D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7-DDA4-4A63-BB00-5225A185D91A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29AE-1200-4CFD-A444-2943F989B0E6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D83CB7-3FC7-4C28-A588-89C90876DA9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o.int/sustainability/Pages/eap-sta-excel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7614"/>
            <a:ext cx="8712968" cy="1606575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en-US" sz="3200" dirty="0"/>
              <a:t>Air Transport Reporting Forms for Airports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24004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14D9B-F493-413A-9B5E-E8D49F4BC18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9" name="Object 1">
            <a:extLst>
              <a:ext uri="{63B3BB69-23CF-44E3-9099-C40C66FF867C}">
                <a14:compatExt xmlns:a14="http://schemas.microsoft.com/office/drawing/2010/main" spid="_x0000_s11265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89085"/>
            <a:ext cx="1238250" cy="678499"/>
          </a:xfrm>
          <a:prstGeom prst="rect">
            <a:avLst/>
          </a:prstGeom>
        </p:spPr>
      </p:pic>
      <p:pic>
        <p:nvPicPr>
          <p:cNvPr id="32" name="Object 1">
            <a:extLst>
              <a:ext uri="{63B3BB69-23CF-44E3-9099-C40C66FF867C}">
                <a14:compatExt xmlns:a14="http://schemas.microsoft.com/office/drawing/2010/main" spid="_x0000_s11265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89085"/>
            <a:ext cx="1238250" cy="678499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71369"/>
              </p:ext>
            </p:extLst>
          </p:nvPr>
        </p:nvGraphicFramePr>
        <p:xfrm>
          <a:off x="3056340" y="987574"/>
          <a:ext cx="3343062" cy="385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6" imgW="6962855" imgH="9077326" progId="Excel.Sheet.12">
                  <p:embed/>
                </p:oleObj>
              </mc:Choice>
              <mc:Fallback>
                <p:oleObj name="Worksheet" r:id="rId6" imgW="6962855" imgH="9077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6340" y="987574"/>
                        <a:ext cx="3343062" cy="3855553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544" y="987574"/>
            <a:ext cx="1872208" cy="7428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FORM I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ICAO-ACI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8003" y="4371950"/>
            <a:ext cx="1872208" cy="4548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New items from ACI original 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808" y="3670281"/>
            <a:ext cx="3546140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ight Arrow 2"/>
          <p:cNvSpPr/>
          <p:nvPr/>
        </p:nvSpPr>
        <p:spPr>
          <a:xfrm>
            <a:off x="2286155" y="3616684"/>
            <a:ext cx="504056" cy="16242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9307" y="2715766"/>
            <a:ext cx="1936429" cy="1656184"/>
          </a:xfrm>
        </p:spPr>
        <p:txBody>
          <a:bodyPr>
            <a:normAutofit fontScale="77500" lnSpcReduction="20000"/>
          </a:bodyPr>
          <a:lstStyle/>
          <a:p>
            <a:r>
              <a:rPr lang="en-CA" sz="1400" b="1" dirty="0"/>
              <a:t>Transfer Passengers: </a:t>
            </a:r>
            <a:r>
              <a:rPr lang="en-CA" sz="1400" dirty="0"/>
              <a:t>Passengers arriving and departing on a different aircraft, or on the same aircraft bearing </a:t>
            </a:r>
            <a:r>
              <a:rPr lang="en-CA" sz="1400" u="sng" dirty="0"/>
              <a:t>different flight numbers</a:t>
            </a:r>
            <a:r>
              <a:rPr lang="en-CA" sz="1400" dirty="0"/>
              <a:t>. They are counted </a:t>
            </a:r>
            <a:r>
              <a:rPr lang="en-CA" sz="1400" u="sng" dirty="0"/>
              <a:t>TWICE</a:t>
            </a:r>
            <a:r>
              <a:rPr lang="en-CA" sz="1400" dirty="0"/>
              <a:t>: upon arrival and departure</a:t>
            </a:r>
          </a:p>
        </p:txBody>
      </p:sp>
    </p:spTree>
    <p:extLst>
      <p:ext uri="{BB962C8B-B14F-4D97-AF65-F5344CB8AC3E}">
        <p14:creationId xmlns:p14="http://schemas.microsoft.com/office/powerpoint/2010/main" val="8075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30510"/>
              </p:ext>
            </p:extLst>
          </p:nvPr>
        </p:nvGraphicFramePr>
        <p:xfrm>
          <a:off x="755576" y="1635646"/>
          <a:ext cx="7344816" cy="11387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4353"/>
                <a:gridCol w="6390463"/>
              </a:tblGrid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CA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Traffic</a:t>
                      </a:r>
                      <a:endParaRPr lang="en-CA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Airport Financial 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List of Air Transport Reporting Forms for Airports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8232" y="3600400"/>
            <a:ext cx="64807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405980" y="3456384"/>
            <a:ext cx="7632848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Blank forms and instructions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available at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www.icao.int/sustainability/Pages/eap-sta-excel.aspx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031598"/>
            <a:ext cx="7344816" cy="360040"/>
          </a:xfrm>
          <a:prstGeom prst="rect">
            <a:avLst/>
          </a:prstGeom>
          <a:solidFill>
            <a:srgbClr val="00CC00">
              <a:alpha val="11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7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-1.38889E-6 0.07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566"/>
            <a:ext cx="4443925" cy="32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5" y="1193151"/>
            <a:ext cx="3788454" cy="325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J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1175026"/>
            <a:ext cx="3788454" cy="17567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4472" y="1513675"/>
            <a:ext cx="2322004" cy="32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Airport, contact and reporting period information</a:t>
            </a:r>
            <a:endParaRPr lang="en-CA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3674" y="1851670"/>
            <a:ext cx="4548326" cy="5740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148064" y="2587059"/>
            <a:ext cx="2268000" cy="3261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Expenses</a:t>
            </a:r>
            <a:endParaRPr lang="en-CA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36503" y="2571750"/>
            <a:ext cx="4407421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6503" y="4443958"/>
            <a:ext cx="4407421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</a:t>
            </a:r>
            <a:r>
              <a:rPr lang="en-US" sz="1200" b="1" dirty="0" smtClean="0"/>
              <a:t>ncome</a:t>
            </a:r>
            <a:endParaRPr lang="en-CA" sz="1100" dirty="0"/>
          </a:p>
        </p:txBody>
      </p:sp>
      <p:sp>
        <p:nvSpPr>
          <p:cNvPr id="19" name="Rectangle 18"/>
          <p:cNvSpPr/>
          <p:nvPr/>
        </p:nvSpPr>
        <p:spPr>
          <a:xfrm>
            <a:off x="5148064" y="2934876"/>
            <a:ext cx="3788454" cy="75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5160949" y="3382249"/>
            <a:ext cx="2255115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Investment</a:t>
            </a:r>
            <a:endParaRPr lang="en-CA" sz="1100" dirty="0"/>
          </a:p>
        </p:txBody>
      </p:sp>
      <p:sp>
        <p:nvSpPr>
          <p:cNvPr id="27" name="Rectangle 26"/>
          <p:cNvSpPr/>
          <p:nvPr/>
        </p:nvSpPr>
        <p:spPr>
          <a:xfrm>
            <a:off x="5148064" y="3690876"/>
            <a:ext cx="3788454" cy="75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160949" y="4138249"/>
            <a:ext cx="2255115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Employment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73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24" grpId="0" animBg="1"/>
      <p:bldP spid="25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3558"/>
            <a:ext cx="91440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Airport Financial Data</a:t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Form J (annual) 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" y="2103678"/>
            <a:ext cx="9036496" cy="291465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All airports open to international  commercial traffic which are required to submit a monthly Form I</a:t>
            </a:r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4A4"/>
                </a:solidFill>
                <a:latin typeface="+mn-lt"/>
              </a:rPr>
              <a:t>Filed within </a:t>
            </a:r>
            <a:r>
              <a:rPr lang="en-US" sz="1600" dirty="0" smtClean="0">
                <a:solidFill>
                  <a:srgbClr val="0054A4"/>
                </a:solidFill>
                <a:latin typeface="+mn-lt"/>
              </a:rPr>
              <a:t>six </a:t>
            </a:r>
            <a:r>
              <a:rPr lang="en-US" sz="1600" dirty="0">
                <a:solidFill>
                  <a:srgbClr val="0054A4"/>
                </a:solidFill>
                <a:latin typeface="+mn-lt"/>
              </a:rPr>
              <a:t>months of the end of the reporting </a:t>
            </a:r>
            <a:r>
              <a:rPr lang="en-US" sz="1600" dirty="0" smtClean="0">
                <a:solidFill>
                  <a:srgbClr val="0054A4"/>
                </a:solidFill>
                <a:latin typeface="+mn-lt"/>
              </a:rPr>
              <a:t>period</a:t>
            </a:r>
            <a:endParaRPr lang="en-US" sz="1600" dirty="0">
              <a:solidFill>
                <a:srgbClr val="0054A4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J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Who Reports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When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3678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Who reports monthly?</a:t>
            </a:r>
            <a:endParaRPr lang="en-CA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3219822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When?</a:t>
            </a:r>
            <a:endParaRPr lang="en-CA" sz="1200" b="1" i="1" dirty="0"/>
          </a:p>
        </p:txBody>
      </p:sp>
    </p:spTree>
    <p:extLst>
      <p:ext uri="{BB962C8B-B14F-4D97-AF65-F5344CB8AC3E}">
        <p14:creationId xmlns:p14="http://schemas.microsoft.com/office/powerpoint/2010/main" val="690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Preliminary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1412632" y="1745977"/>
            <a:ext cx="1108840" cy="424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1800" y="1779662"/>
            <a:ext cx="3024336" cy="18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dirty="0" smtClean="0"/>
              <a:t>Airport</a:t>
            </a:r>
            <a:endParaRPr lang="en-CA" sz="4000" dirty="0"/>
          </a:p>
        </p:txBody>
      </p:sp>
      <p:sp>
        <p:nvSpPr>
          <p:cNvPr id="3" name="Right Arrow 2"/>
          <p:cNvSpPr/>
          <p:nvPr/>
        </p:nvSpPr>
        <p:spPr>
          <a:xfrm>
            <a:off x="2627784" y="2090059"/>
            <a:ext cx="3384376" cy="19365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360826" y="1718486"/>
            <a:ext cx="1108840" cy="424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808" y="1826366"/>
            <a:ext cx="2952328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Direct Transit </a:t>
            </a:r>
          </a:p>
          <a:p>
            <a:pPr algn="ctr"/>
            <a:r>
              <a:rPr lang="en-US" sz="800" dirty="0" smtClean="0">
                <a:solidFill>
                  <a:schemeClr val="accent1"/>
                </a:solidFill>
              </a:rPr>
              <a:t>(passengers land and take-off with the same flight number)</a:t>
            </a:r>
            <a:endParaRPr lang="en-CA" sz="800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1768" y="2594115"/>
            <a:ext cx="3384376" cy="19365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915816" y="2345761"/>
            <a:ext cx="2952328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C8004"/>
                </a:solidFill>
              </a:rPr>
              <a:t>Transfer Passenger</a:t>
            </a:r>
          </a:p>
          <a:p>
            <a:pPr algn="ctr"/>
            <a:r>
              <a:rPr lang="en-US" sz="800" dirty="0" smtClean="0">
                <a:solidFill>
                  <a:srgbClr val="CC8004"/>
                </a:solidFill>
              </a:rPr>
              <a:t>(passengers land and take-off with different flight numbers)</a:t>
            </a:r>
            <a:endParaRPr lang="en-CA" sz="800" dirty="0">
              <a:solidFill>
                <a:srgbClr val="CC800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5503" y="2598028"/>
            <a:ext cx="1306980" cy="194346"/>
            <a:chOff x="3675503" y="2598028"/>
            <a:chExt cx="1306980" cy="194346"/>
          </a:xfrm>
        </p:grpSpPr>
        <p:sp>
          <p:nvSpPr>
            <p:cNvPr id="8" name="Rectangle 7"/>
            <p:cNvSpPr/>
            <p:nvPr/>
          </p:nvSpPr>
          <p:spPr>
            <a:xfrm rot="17799104">
              <a:off x="4061326" y="2674437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17799104">
              <a:off x="4141534" y="2684190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17799104">
              <a:off x="4233774" y="267835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 rot="17799104">
              <a:off x="4326014" y="2677990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 rot="17799104">
              <a:off x="4418254" y="2684374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 rot="17799104">
              <a:off x="4517555" y="26700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 rot="17799104">
              <a:off x="4597763" y="2679781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 rot="17799104">
              <a:off x="4690003" y="2673949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 rot="17799104">
              <a:off x="4782243" y="2673581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 rot="17799104">
              <a:off x="4874483" y="2679965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 rot="17799104">
              <a:off x="3603503" y="2671975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 rot="17799104">
              <a:off x="3683711" y="26817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 rot="17799104">
              <a:off x="3775951" y="2675896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 rot="17799104">
              <a:off x="3868191" y="26755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 rot="17799104">
              <a:off x="3960431" y="2681912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Bent Arrow 12"/>
          <p:cNvSpPr/>
          <p:nvPr/>
        </p:nvSpPr>
        <p:spPr>
          <a:xfrm>
            <a:off x="5292080" y="2931790"/>
            <a:ext cx="726096" cy="720080"/>
          </a:xfrm>
          <a:prstGeom prst="bentArrow">
            <a:avLst>
              <a:gd name="adj1" fmla="val 10798"/>
              <a:gd name="adj2" fmla="val 14558"/>
              <a:gd name="adj3" fmla="val 12468"/>
              <a:gd name="adj4" fmla="val 4375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5400000">
            <a:off x="2627784" y="3003798"/>
            <a:ext cx="720080" cy="720080"/>
          </a:xfrm>
          <a:prstGeom prst="bentArrow">
            <a:avLst>
              <a:gd name="adj1" fmla="val 10798"/>
              <a:gd name="adj2" fmla="val 14558"/>
              <a:gd name="adj3" fmla="val 12468"/>
              <a:gd name="adj4" fmla="val 4375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5776" y="3740846"/>
            <a:ext cx="1116124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Terminating</a:t>
            </a:r>
            <a:endParaRPr lang="en-CA" sz="800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8395" y="3740846"/>
            <a:ext cx="1116124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CC00"/>
                </a:solidFill>
              </a:rPr>
              <a:t>Originating</a:t>
            </a:r>
            <a:endParaRPr lang="en-CA" sz="800" dirty="0">
              <a:solidFill>
                <a:srgbClr val="00CC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393822" y="2368991"/>
            <a:ext cx="1108840" cy="4244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432835" y="2801039"/>
            <a:ext cx="1108840" cy="4244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-1114075" y="2401628"/>
            <a:ext cx="1108840" cy="4244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-1126315" y="1877825"/>
            <a:ext cx="1108840" cy="4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-0.14507 L -0.15312 -0.10988 L -0.1434 -0.09692 L -0.11892 -0.06668 L -0.08941 -0.03982 L -0.06892 -0.02223 L -0.04531 -0.00803 L -0.01701 -0.00124 L 1.66667E-6 -6.04938E-6 " pathEditMode="relative" ptsTypes="AAAAAAA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2 -0.04631 L 0.12622 -0.01112 L 0.13594 0.00185 L 0.16042 0.03211 L 0.18993 0.05897 L 0.21042 0.07657 L 0.23403 0.09077 L 0.26233 0.09756 L 0.27934 0.09879 " pathEditMode="relative" rAng="0" ptsTypes="AAAAAAAAA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7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3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-0.05001 L 0.12483 -0.01482 L 0.13455 -0.00185 L 0.15903 0.02841 L 0.18854 0.05527 L 0.20903 0.07286 L 0.23264 0.08707 L 0.26094 0.09386 L 0.27795 0.09509 " pathEditMode="relative" rAng="0" ptsTypes="AAAAAAAAA">
                                      <p:cBhvr>
                                        <p:cTn id="3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7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6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  <p:bldP spid="12" grpId="0"/>
      <p:bldP spid="13" grpId="0" animBg="1"/>
      <p:bldP spid="30" grpId="0" animBg="1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332"/>
            <a:ext cx="8172400" cy="3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3788" y="2648526"/>
            <a:ext cx="2268000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850396" y="1333394"/>
            <a:ext cx="2322004" cy="32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Airport, contact and reporting period information</a:t>
            </a:r>
            <a:endParaRPr lang="en-CA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3674" y="1659526"/>
            <a:ext cx="814872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663788" y="4083917"/>
            <a:ext cx="2268000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Passengers</a:t>
            </a:r>
            <a:endParaRPr lang="en-CA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5004048" y="2648267"/>
            <a:ext cx="1584176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004048" y="4083658"/>
            <a:ext cx="1584176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Freight</a:t>
            </a:r>
            <a:endParaRPr lang="en-CA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6630152" y="2648266"/>
            <a:ext cx="1584176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630152" y="4083657"/>
            <a:ext cx="1584176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Mail</a:t>
            </a:r>
            <a:endParaRPr lang="en-CA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36504" y="2648526"/>
            <a:ext cx="2015216" cy="14353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6504" y="4083916"/>
            <a:ext cx="2015216" cy="7920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Break-down of services </a:t>
            </a:r>
            <a:r>
              <a:rPr lang="en-US" sz="1100" dirty="0" smtClean="0"/>
              <a:t>(international scheduled, international non-scheduled, all-freight,…)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9261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3558"/>
            <a:ext cx="91440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Airport Traffic</a:t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Form I (monthly) 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" y="2103678"/>
            <a:ext cx="9036496" cy="291465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Each of the airports that is open to </a:t>
            </a:r>
            <a:r>
              <a:rPr lang="en-US" sz="1600" dirty="0" smtClean="0">
                <a:latin typeface="+mn-lt"/>
              </a:rPr>
              <a:t>international </a:t>
            </a:r>
            <a:r>
              <a:rPr lang="en-CA" sz="1600" dirty="0" smtClean="0">
                <a:latin typeface="+mn-lt"/>
              </a:rPr>
              <a:t>commercial traffic</a:t>
            </a:r>
            <a:endParaRPr lang="en-US" sz="16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+mn-lt"/>
              </a:rPr>
              <a:t>Those </a:t>
            </a:r>
            <a:r>
              <a:rPr lang="en-US" sz="1600" dirty="0">
                <a:latin typeface="+mn-lt"/>
              </a:rPr>
              <a:t>principal airports whose combined international traffic is 90% of all the international traffic </a:t>
            </a:r>
            <a:r>
              <a:rPr lang="en-US" sz="1600" dirty="0" smtClean="0">
                <a:latin typeface="+mn-lt"/>
              </a:rPr>
              <a:t>units (scheduled </a:t>
            </a:r>
            <a:r>
              <a:rPr lang="en-US" sz="1600" dirty="0">
                <a:latin typeface="+mn-lt"/>
              </a:rPr>
              <a:t>and non-scheduled</a:t>
            </a:r>
            <a:r>
              <a:rPr lang="en-US" sz="1600" dirty="0" smtClean="0">
                <a:latin typeface="+mn-lt"/>
              </a:rPr>
              <a:t>) of </a:t>
            </a:r>
            <a:r>
              <a:rPr lang="en-US" sz="1600" dirty="0">
                <a:latin typeface="+mn-lt"/>
              </a:rPr>
              <a:t>total airports in the State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latin typeface="+mn-lt"/>
              </a:rPr>
              <a:t>                              AND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+mn-lt"/>
              </a:rPr>
              <a:t>Each one of the airports whose total </a:t>
            </a:r>
            <a:r>
              <a:rPr lang="en-US" sz="1600" dirty="0" smtClean="0">
                <a:latin typeface="+mn-lt"/>
              </a:rPr>
              <a:t>registered international </a:t>
            </a:r>
            <a:r>
              <a:rPr lang="en-US" sz="1600" dirty="0">
                <a:latin typeface="+mn-lt"/>
              </a:rPr>
              <a:t>traffic is at least 1000 traffic </a:t>
            </a:r>
            <a:r>
              <a:rPr lang="en-US" sz="1600" dirty="0" smtClean="0">
                <a:latin typeface="+mn-lt"/>
              </a:rPr>
              <a:t>units</a:t>
            </a:r>
            <a:endParaRPr lang="en-US" sz="1600" dirty="0">
              <a:latin typeface="+mn-lt"/>
            </a:endParaRPr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4A4"/>
                </a:solidFill>
                <a:latin typeface="+mn-lt"/>
              </a:rPr>
              <a:t>Filed within two months of the end of the reporting month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Who Reports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When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3678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Who reports monthly?</a:t>
            </a:r>
            <a:endParaRPr lang="en-CA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3651870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When?</a:t>
            </a:r>
            <a:endParaRPr lang="en-CA" sz="1200" b="1" i="1" dirty="0"/>
          </a:p>
        </p:txBody>
      </p:sp>
    </p:spTree>
    <p:extLst>
      <p:ext uri="{BB962C8B-B14F-4D97-AF65-F5344CB8AC3E}">
        <p14:creationId xmlns:p14="http://schemas.microsoft.com/office/powerpoint/2010/main" val="3533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80528" y="2795527"/>
            <a:ext cx="93965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02060"/>
              </a:buCl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  <a:latin typeface="+mn-lt"/>
              </a:rPr>
              <a:t>The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second part of Form I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(Origin and Destination) is not presented as the Aviation Data and Analysis Panel (ADAP) recommended to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discontinue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it.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108520" y="987574"/>
            <a:ext cx="93965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02060"/>
              </a:buCl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  <a:latin typeface="+mn-lt"/>
              </a:rPr>
              <a:t>The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first part of Form I will be modified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according to the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new </a:t>
            </a:r>
            <a:r>
              <a:rPr lang="en-US" sz="2400" b="1" u="sng" dirty="0" smtClean="0">
                <a:solidFill>
                  <a:schemeClr val="accent1"/>
                </a:solidFill>
                <a:latin typeface="+mn-lt"/>
              </a:rPr>
              <a:t>common ICAO-ACI form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presented at the ADAP.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1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99592" y="897951"/>
            <a:ext cx="7056784" cy="269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kept in the new ICAO-ACI form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2065"/>
            <a:ext cx="6606000" cy="357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6316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3" y="1275605"/>
            <a:ext cx="6606480" cy="359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897951"/>
            <a:ext cx="7056784" cy="269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kept in the new ICAO-ACI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787429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27584" y="897951"/>
            <a:ext cx="7056784" cy="2699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All-cargo services will not differentiate the mail from the freight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2" y="1275422"/>
            <a:ext cx="6596631" cy="35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8568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966476" y="892792"/>
            <a:ext cx="7056784" cy="2699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Simplification of the form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33" y="1276251"/>
            <a:ext cx="6590070" cy="35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318406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8A011-7C13-4775-A68D-0D189B7EF6A3}"/>
</file>

<file path=customXml/itemProps2.xml><?xml version="1.0" encoding="utf-8"?>
<ds:datastoreItem xmlns:ds="http://schemas.openxmlformats.org/officeDocument/2006/customXml" ds:itemID="{A30C2012-734D-4E79-8EEE-09B39BFD79A8}"/>
</file>

<file path=customXml/itemProps3.xml><?xml version="1.0" encoding="utf-8"?>
<ds:datastoreItem xmlns:ds="http://schemas.openxmlformats.org/officeDocument/2006/customXml" ds:itemID="{0C0C13ED-8206-4A3A-BBB1-1FDE09D5B5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495</Words>
  <Application>Microsoft Office PowerPoint</Application>
  <PresentationFormat>On-screen Show (16:9)</PresentationFormat>
  <Paragraphs>101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Air Transport Reporting Forms for Airports</vt:lpstr>
      <vt:lpstr>PowerPoint Presentation</vt:lpstr>
      <vt:lpstr>PowerPoint Presentation</vt:lpstr>
      <vt:lpstr>Airport Traffic Form I (monthly)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Airport Financial Data Form J (annual) 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Cyrille MARTIN</dc:creator>
  <cp:lastModifiedBy>Administrator</cp:lastModifiedBy>
  <cp:revision>334</cp:revision>
  <cp:lastPrinted>2014-10-14T13:11:10Z</cp:lastPrinted>
  <dcterms:created xsi:type="dcterms:W3CDTF">2013-08-20T15:49:37Z</dcterms:created>
  <dcterms:modified xsi:type="dcterms:W3CDTF">2014-10-28T18:59:02Z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