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25" r:id="rId2"/>
    <p:sldId id="584" r:id="rId3"/>
    <p:sldId id="603" r:id="rId4"/>
    <p:sldId id="604" r:id="rId5"/>
    <p:sldId id="585" r:id="rId6"/>
    <p:sldId id="605" r:id="rId7"/>
    <p:sldId id="606" r:id="rId8"/>
    <p:sldId id="607" r:id="rId9"/>
    <p:sldId id="608" r:id="rId10"/>
    <p:sldId id="624" r:id="rId11"/>
    <p:sldId id="612" r:id="rId12"/>
    <p:sldId id="609" r:id="rId13"/>
    <p:sldId id="610" r:id="rId14"/>
    <p:sldId id="611" r:id="rId15"/>
    <p:sldId id="613" r:id="rId16"/>
    <p:sldId id="614" r:id="rId17"/>
    <p:sldId id="615" r:id="rId18"/>
    <p:sldId id="617" r:id="rId19"/>
    <p:sldId id="616" r:id="rId20"/>
    <p:sldId id="621" r:id="rId21"/>
    <p:sldId id="622" r:id="rId22"/>
    <p:sldId id="623" r:id="rId23"/>
    <p:sldId id="600" r:id="rId24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CC00"/>
    <a:srgbClr val="F37021"/>
    <a:srgbClr val="FF3399"/>
    <a:srgbClr val="CC0099"/>
    <a:srgbClr val="0054A4"/>
    <a:srgbClr val="A74233"/>
    <a:srgbClr val="279DD9"/>
    <a:srgbClr val="CC8004"/>
    <a:srgbClr val="5A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7571" autoAdjust="0"/>
  </p:normalViewPr>
  <p:slideViewPr>
    <p:cSldViewPr>
      <p:cViewPr>
        <p:scale>
          <a:sx n="100" d="100"/>
          <a:sy n="100" d="100"/>
        </p:scale>
        <p:origin x="-690" y="-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26/10/2014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26/10/2014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6FD4-30CD-4F14-9ECD-F7A1F6BF29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39D60BD3-F306-4DB7-8982-CA395303266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910B-DC8C-46DF-BD20-2EB14E85D60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53A-2685-4397-A132-2791E302FBE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1841-FDE7-4EA2-89A2-F9F51A0A686F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370D-60CE-4713-8487-559D7182FE6E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5A0-FB0A-4171-AB00-F65B1D9E999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0AE-32BE-4B78-8202-148CF84C8911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5C1-A075-43E2-89B5-BE1432A7CB4D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047-DDA4-4A63-BB00-5225A185D91A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29AE-1200-4CFD-A444-2943F989B0E6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D83CB7-3FC7-4C28-A588-89C90876DA9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sustainability/Pages/eap-sta-excel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47614"/>
            <a:ext cx="8712968" cy="1606575"/>
          </a:xfr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/>
          <a:p>
            <a:r>
              <a:rPr lang="en-US" sz="3200" dirty="0"/>
              <a:t>Air Transport Reporting Forms for Air Carriers</a:t>
            </a:r>
            <a:br>
              <a:rPr lang="en-US" sz="3200" dirty="0"/>
            </a:br>
            <a:r>
              <a:rPr lang="en-US" sz="3200" dirty="0"/>
              <a:t>Part 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3291830"/>
            <a:ext cx="504056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4A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600" b="1" smtClean="0">
                <a:solidFill>
                  <a:srgbClr val="002060"/>
                </a:solidFill>
              </a:rPr>
              <a:t>ICAO Aviation Data Analyses Seminar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b="1" smtClean="0">
                <a:solidFill>
                  <a:srgbClr val="002060"/>
                </a:solidFill>
              </a:rPr>
              <a:t>Middle East (MID) Regional Office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i="1" smtClean="0">
                <a:solidFill>
                  <a:srgbClr val="002060"/>
                </a:solidFill>
              </a:rPr>
              <a:t>27-29 October 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4227934"/>
            <a:ext cx="9144000" cy="504056"/>
          </a:xfrm>
        </p:spPr>
        <p:txBody>
          <a:bodyPr>
            <a:noAutofit/>
          </a:bodyPr>
          <a:lstStyle/>
          <a:p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Economic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Analysis and Policy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(EAP) Section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Air Transport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Bureau (ATB)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7155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1B4177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ICAO Strategic Objective: </a:t>
            </a:r>
            <a:r>
              <a:rPr lang="en-US" sz="1800" i="1" dirty="0" smtClean="0">
                <a:solidFill>
                  <a:srgbClr val="CC00CC"/>
                </a:solidFill>
              </a:rPr>
              <a:t>Economic Development of Air Transport</a:t>
            </a:r>
          </a:p>
        </p:txBody>
      </p:sp>
    </p:spTree>
    <p:extLst>
      <p:ext uri="{BB962C8B-B14F-4D97-AF65-F5344CB8AC3E}">
        <p14:creationId xmlns:p14="http://schemas.microsoft.com/office/powerpoint/2010/main" val="36148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769" y="843558"/>
            <a:ext cx="9036496" cy="3960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 smtClean="0">
                <a:latin typeface="+mn-lt"/>
              </a:rPr>
              <a:t>A slight modification will be introduce next year: </a:t>
            </a: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B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ADAP </a:t>
            </a:r>
            <a:r>
              <a:rPr lang="en-US" sz="2800" b="1" dirty="0" err="1" smtClean="0">
                <a:solidFill>
                  <a:srgbClr val="002060"/>
                </a:solidFill>
              </a:rPr>
              <a:t>Recommandations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1590"/>
            <a:ext cx="5184576" cy="372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395106" y="4404809"/>
            <a:ext cx="504056" cy="36004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4155926"/>
            <a:ext cx="3024336" cy="673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+mn-lt"/>
              </a:rPr>
              <a:t>New columns to identify scheduled and non-scheduled at the city-pair level</a:t>
            </a:r>
            <a:endParaRPr lang="en-US" sz="1800" dirty="0" smtClean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395106" y="1491630"/>
            <a:ext cx="3641390" cy="673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+mn-lt"/>
              </a:rPr>
              <a:t>No need to send two forms anymore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+mn-lt"/>
              </a:rPr>
              <a:t> (1 for scheduled, 1 for non-scheduled)</a:t>
            </a:r>
            <a:endParaRPr lang="en-US" sz="1800" b="1" dirty="0" smtClean="0">
              <a:latin typeface="+mn-lt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+mn-lt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882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4" grpId="0" animBg="1"/>
      <p:bldP spid="10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05486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9374" y="1679079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27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62 L 0.00104 0.07222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95425"/>
            <a:ext cx="7463588" cy="322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C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Traffic by Flight Stage (TFS)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12360" y="895425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C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7139553" y="1150418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5364088" y="1667020"/>
            <a:ext cx="1908000" cy="20463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Only international services</a:t>
            </a:r>
            <a:endParaRPr lang="en-CA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3923928" y="1667020"/>
            <a:ext cx="1440160" cy="20463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123728" y="1667020"/>
            <a:ext cx="1800200" cy="20463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215728" y="1666975"/>
            <a:ext cx="1908000" cy="20463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Only scheduled services</a:t>
            </a:r>
            <a:endParaRPr lang="en-CA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-2654" y="3973810"/>
            <a:ext cx="1512000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By city-pair</a:t>
            </a:r>
            <a:endParaRPr lang="en-CA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0" y="3075806"/>
            <a:ext cx="1512000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1562701" y="3973810"/>
            <a:ext cx="1044000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By aircraft type</a:t>
            </a:r>
            <a:endParaRPr lang="en-CA" sz="1200" b="1" dirty="0"/>
          </a:p>
        </p:txBody>
      </p:sp>
      <p:sp>
        <p:nvSpPr>
          <p:cNvPr id="30" name="Rectangle 29"/>
          <p:cNvSpPr/>
          <p:nvPr/>
        </p:nvSpPr>
        <p:spPr>
          <a:xfrm>
            <a:off x="1562701" y="3075806"/>
            <a:ext cx="1044000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2662520" y="3973810"/>
            <a:ext cx="1044000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Operational data</a:t>
            </a:r>
            <a:endParaRPr lang="en-CA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2662520" y="3075806"/>
            <a:ext cx="1044000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3750844" y="3973810"/>
            <a:ext cx="1460519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Capacity data</a:t>
            </a:r>
            <a:endParaRPr lang="en-CA" sz="1200" b="1" dirty="0"/>
          </a:p>
        </p:txBody>
      </p:sp>
      <p:sp>
        <p:nvSpPr>
          <p:cNvPr id="34" name="Rectangle 33"/>
          <p:cNvSpPr/>
          <p:nvPr/>
        </p:nvSpPr>
        <p:spPr>
          <a:xfrm>
            <a:off x="3750844" y="3075806"/>
            <a:ext cx="1469227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5258171" y="3075806"/>
            <a:ext cx="2205418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5258171" y="3973810"/>
            <a:ext cx="2205418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</a:t>
            </a:r>
            <a:r>
              <a:rPr lang="en-US" sz="1200" b="1" dirty="0" smtClean="0"/>
              <a:t>raffic data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303968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14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59"/>
          <a:stretch/>
        </p:blipFill>
        <p:spPr bwMode="auto">
          <a:xfrm>
            <a:off x="107504" y="3435846"/>
            <a:ext cx="7463588" cy="12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51675" y="2356677"/>
            <a:ext cx="1271897" cy="142113"/>
          </a:xfrm>
          <a:prstGeom prst="rect">
            <a:avLst/>
          </a:prstGeom>
          <a:solidFill>
            <a:srgbClr val="00CC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 rot="2719594">
            <a:off x="2095456" y="2738672"/>
            <a:ext cx="909724" cy="142113"/>
          </a:xfrm>
          <a:prstGeom prst="rect">
            <a:avLst/>
          </a:prstGeom>
          <a:solidFill>
            <a:srgbClr val="00CC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107504" y="843558"/>
            <a:ext cx="8568952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060"/>
                </a:solidFill>
              </a:rPr>
              <a:t>A passenger who bought a coupon </a:t>
            </a:r>
            <a:r>
              <a:rPr lang="en-US" sz="2400" b="1" dirty="0" smtClean="0">
                <a:solidFill>
                  <a:srgbClr val="002060"/>
                </a:solidFill>
              </a:rPr>
              <a:t>from NYC to FRA with a stop in PAR</a:t>
            </a:r>
            <a:r>
              <a:rPr lang="en-US" sz="2400" dirty="0" smtClean="0">
                <a:solidFill>
                  <a:srgbClr val="002060"/>
                </a:solidFill>
              </a:rPr>
              <a:t> (same flight number) should be reported as: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C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Traffic by </a:t>
            </a:r>
            <a:r>
              <a:rPr lang="en-US" sz="2800" b="1" dirty="0">
                <a:solidFill>
                  <a:srgbClr val="002060"/>
                </a:solidFill>
              </a:rPr>
              <a:t>F</a:t>
            </a:r>
            <a:r>
              <a:rPr lang="en-US" sz="2800" b="1" dirty="0" smtClean="0">
                <a:solidFill>
                  <a:srgbClr val="002060"/>
                </a:solidFill>
              </a:rPr>
              <a:t>light Stage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432" y="2417257"/>
            <a:ext cx="1260140" cy="0"/>
          </a:xfrm>
          <a:prstGeom prst="straightConnector1">
            <a:avLst/>
          </a:prstGeom>
          <a:ln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19616" y="2489265"/>
            <a:ext cx="648072" cy="648072"/>
          </a:xfrm>
          <a:prstGeom prst="straightConnector1">
            <a:avLst/>
          </a:prstGeom>
          <a:ln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64190" y="2205040"/>
            <a:ext cx="722312" cy="405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PAR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376" y="2214565"/>
            <a:ext cx="722312" cy="405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NYC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52905" y="2998641"/>
            <a:ext cx="722312" cy="405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FRA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1752" y="2234352"/>
            <a:ext cx="3148186" cy="439481"/>
          </a:xfrm>
          <a:prstGeom prst="rect">
            <a:avLst/>
          </a:prstGeom>
          <a:solidFill>
            <a:srgbClr val="00CC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Real itinerary = Form C data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7504" y="851942"/>
            <a:ext cx="8568952" cy="44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rgbClr val="002060"/>
                </a:solidFill>
              </a:rPr>
              <a:t>Example: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4234" y="433804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NYC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91514" y="4329610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PAR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20646" y="433804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1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57890" y="4329609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426" y="449418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PAR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5706" y="4485750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FRA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0646" y="4496916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1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04248" y="4330133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84742" y="4329608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83797" y="4330133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84742" y="448253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83797" y="4474149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61288" y="4482533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04248" y="4474148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xx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92080" y="4328517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1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92080" y="4487391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1</a:t>
            </a:r>
            <a:endParaRPr lang="en-CA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2" grpId="0" animBg="1"/>
      <p:bldP spid="18" grpId="0"/>
      <p:bldP spid="27" grpId="0"/>
      <p:bldP spid="28" grpId="0"/>
      <p:bldP spid="29" grpId="0"/>
      <p:bldP spid="33" grpId="0" animBg="1"/>
      <p:bldP spid="39" grpId="0"/>
      <p:bldP spid="40" grpId="0"/>
      <p:bldP spid="41" grpId="0"/>
      <p:bldP spid="42" grpId="0"/>
      <p:bldP spid="23" grpId="0"/>
      <p:bldP spid="24" grpId="0"/>
      <p:bldP spid="31" grpId="0"/>
      <p:bldP spid="35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Traffic by Flight Stage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C (annual)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All airlines offering international scheduled services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two months 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C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5496" y="293179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2144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76843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9374" y="2058169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19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45679E-6 L 0.00104 0.07284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D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Fleet and Personnel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12360" y="895425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D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7139553" y="1150418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6" y="752510"/>
            <a:ext cx="6956457" cy="397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7006103" y="1563639"/>
            <a:ext cx="662241" cy="194421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Fleet data</a:t>
            </a:r>
            <a:endParaRPr lang="en-CA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49645" y="1563639"/>
            <a:ext cx="6956457" cy="19442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5148064" y="3541762"/>
            <a:ext cx="1080120" cy="11902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Personnel data</a:t>
            </a:r>
            <a:endParaRPr lang="en-CA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47736" y="3541762"/>
            <a:ext cx="5100328" cy="11902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32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D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Fleet and Personnel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" y="2363911"/>
            <a:ext cx="8982491" cy="99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-10196" y="3280196"/>
            <a:ext cx="1699221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Aircraft type</a:t>
            </a:r>
            <a:endParaRPr lang="en-CA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-7542" y="2382192"/>
            <a:ext cx="1699221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1751929" y="3280196"/>
            <a:ext cx="1764000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Fleet size</a:t>
            </a:r>
            <a:endParaRPr lang="en-CA" sz="1200" b="1" dirty="0"/>
          </a:p>
        </p:txBody>
      </p:sp>
      <p:sp>
        <p:nvSpPr>
          <p:cNvPr id="43" name="Rectangle 42"/>
          <p:cNvSpPr/>
          <p:nvPr/>
        </p:nvSpPr>
        <p:spPr>
          <a:xfrm>
            <a:off x="1754583" y="2382192"/>
            <a:ext cx="1764000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/>
          <p:cNvSpPr/>
          <p:nvPr/>
        </p:nvSpPr>
        <p:spPr>
          <a:xfrm>
            <a:off x="3554363" y="3288894"/>
            <a:ext cx="1188000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Aircraft info</a:t>
            </a:r>
            <a:endParaRPr lang="en-CA" sz="1200" b="1" dirty="0"/>
          </a:p>
        </p:txBody>
      </p:sp>
      <p:sp>
        <p:nvSpPr>
          <p:cNvPr id="53" name="Rectangle 52"/>
          <p:cNvSpPr/>
          <p:nvPr/>
        </p:nvSpPr>
        <p:spPr>
          <a:xfrm>
            <a:off x="3557017" y="2390890"/>
            <a:ext cx="1188000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Rectangle 53"/>
          <p:cNvSpPr/>
          <p:nvPr/>
        </p:nvSpPr>
        <p:spPr>
          <a:xfrm>
            <a:off x="4792642" y="3297592"/>
            <a:ext cx="4197910" cy="85833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Aircraft utilization information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Departures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Hours flown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Aircraft </a:t>
            </a:r>
            <a:r>
              <a:rPr lang="en-US" sz="1200" dirty="0" err="1" smtClean="0"/>
              <a:t>Kilometres</a:t>
            </a:r>
            <a:endParaRPr lang="en-US" sz="12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4795296" y="2399588"/>
            <a:ext cx="4197910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577515" y="3606328"/>
            <a:ext cx="2413037" cy="42916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Scheduled and non-scheduled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56876" y="987574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Part I - Fleet</a:t>
            </a:r>
          </a:p>
        </p:txBody>
      </p:sp>
    </p:spTree>
    <p:extLst>
      <p:ext uri="{BB962C8B-B14F-4D97-AF65-F5344CB8AC3E}">
        <p14:creationId xmlns:p14="http://schemas.microsoft.com/office/powerpoint/2010/main" val="37725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8" grpId="0" animBg="1"/>
      <p:bldP spid="43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5" y="1539008"/>
            <a:ext cx="7038181" cy="297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D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Fleet and Personnel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7712" y="4538534"/>
            <a:ext cx="2912120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Category of personnel</a:t>
            </a:r>
            <a:endParaRPr lang="en-CA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147712" y="1593354"/>
            <a:ext cx="2912120" cy="29442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Rectangle 56"/>
          <p:cNvSpPr/>
          <p:nvPr/>
        </p:nvSpPr>
        <p:spPr>
          <a:xfrm>
            <a:off x="856876" y="987574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Part II - Personnel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26507" y="4538534"/>
            <a:ext cx="1643815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Number of personnel</a:t>
            </a:r>
            <a:endParaRPr lang="en-CA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3126507" y="1593354"/>
            <a:ext cx="1643815" cy="29442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860032" y="4538534"/>
            <a:ext cx="2232248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Cost of personnel</a:t>
            </a:r>
            <a:endParaRPr lang="en-CA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4860032" y="1593354"/>
            <a:ext cx="2232248" cy="29442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35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57" grpId="0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Fleet and Personnel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D (annual)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All airlines offering </a:t>
            </a:r>
            <a:r>
              <a:rPr lang="en-US" sz="1600" dirty="0" smtClean="0">
                <a:latin typeface="+mn-lt"/>
              </a:rPr>
              <a:t>scheduled and non-scheduled </a:t>
            </a:r>
            <a:r>
              <a:rPr lang="en-US" sz="1600" dirty="0">
                <a:latin typeface="+mn-lt"/>
              </a:rPr>
              <a:t>services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</a:t>
            </a: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four months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D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5496" y="293179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4328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73430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1317134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37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59634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9374" y="2427734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863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23457E-7 L 0.00104 0.14722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M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Traffic and Fuel Consumption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90159" y="961838"/>
            <a:ext cx="1853841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M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6624228" y="1203598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1590"/>
            <a:ext cx="6227540" cy="31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07504" y="4258977"/>
            <a:ext cx="895896" cy="5675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By aircraft type</a:t>
            </a:r>
            <a:endParaRPr lang="en-CA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107504" y="2245618"/>
            <a:ext cx="895896" cy="20133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1044775" y="4258977"/>
            <a:ext cx="3276000" cy="5675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Traffic, capacity and fuel data for international </a:t>
            </a:r>
          </a:p>
          <a:p>
            <a:pPr algn="ctr"/>
            <a:r>
              <a:rPr lang="en-US" sz="1200" b="1" dirty="0" smtClean="0"/>
              <a:t>(scheduled and non-scheduled)</a:t>
            </a:r>
            <a:endParaRPr lang="en-CA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1044775" y="2245618"/>
            <a:ext cx="3276000" cy="20133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4367609" y="4258977"/>
            <a:ext cx="1548000" cy="5675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Traffic, capacity </a:t>
            </a:r>
            <a:r>
              <a:rPr lang="en-US" sz="1050" b="1" dirty="0"/>
              <a:t>and fuel data for </a:t>
            </a:r>
            <a:r>
              <a:rPr lang="en-US" sz="1050" b="1" dirty="0" smtClean="0"/>
              <a:t>total services</a:t>
            </a:r>
            <a:endParaRPr lang="en-US" sz="1050" b="1" dirty="0"/>
          </a:p>
          <a:p>
            <a:pPr algn="ctr"/>
            <a:r>
              <a:rPr lang="en-US" sz="800" b="1" dirty="0"/>
              <a:t>(scheduled and non-scheduled)</a:t>
            </a:r>
            <a:endParaRPr lang="en-CA" sz="800" b="1" dirty="0"/>
          </a:p>
        </p:txBody>
      </p:sp>
      <p:sp>
        <p:nvSpPr>
          <p:cNvPr id="25" name="Rectangle 24"/>
          <p:cNvSpPr/>
          <p:nvPr/>
        </p:nvSpPr>
        <p:spPr>
          <a:xfrm>
            <a:off x="4367609" y="2245618"/>
            <a:ext cx="1548000" cy="20133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959202" y="4258977"/>
            <a:ext cx="576064" cy="5675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Bio Fuel share</a:t>
            </a:r>
            <a:endParaRPr lang="en-CA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5959202" y="2245618"/>
            <a:ext cx="576064" cy="20133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75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Traffic and Fuel Consumption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M (annual)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All airlines offering </a:t>
            </a:r>
            <a:r>
              <a:rPr lang="en-US" sz="1600" dirty="0" smtClean="0">
                <a:latin typeface="+mn-lt"/>
              </a:rPr>
              <a:t>scheduled and </a:t>
            </a:r>
            <a:r>
              <a:rPr lang="en-US" sz="1600" dirty="0">
                <a:latin typeface="+mn-lt"/>
              </a:rPr>
              <a:t>non-scheduled </a:t>
            </a:r>
            <a:r>
              <a:rPr lang="en-US" sz="1600" dirty="0" smtClean="0">
                <a:latin typeface="+mn-lt"/>
              </a:rPr>
              <a:t>services</a:t>
            </a:r>
            <a:endParaRPr lang="en-US" sz="1600"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600"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Filed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within </a:t>
            </a: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two months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M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5496" y="293179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25362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51670"/>
            <a:ext cx="7772400" cy="2859881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Market analysis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Traffic forecasting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Benchmarking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Bilateral </a:t>
            </a:r>
            <a:r>
              <a:rPr lang="en-US" dirty="0" smtClean="0"/>
              <a:t>negotiations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Calculating </a:t>
            </a:r>
            <a:r>
              <a:rPr lang="en-US" dirty="0"/>
              <a:t>aircraft accident rates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33016" y="1059582"/>
            <a:ext cx="402225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What are they used for?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Commercial air carrier statistics</a:t>
            </a:r>
          </a:p>
        </p:txBody>
      </p:sp>
    </p:spTree>
    <p:extLst>
      <p:ext uri="{BB962C8B-B14F-4D97-AF65-F5344CB8AC3E}">
        <p14:creationId xmlns:p14="http://schemas.microsoft.com/office/powerpoint/2010/main" val="3965377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Commercial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 Traffic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" y="796259"/>
            <a:ext cx="3707904" cy="402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4944" y="-1820738"/>
            <a:ext cx="7198942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2897882"/>
            <a:ext cx="3672408" cy="3629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72000" y="3316213"/>
            <a:ext cx="3672408" cy="4092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300192" y="2571750"/>
            <a:ext cx="1512168" cy="3261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Carrier information</a:t>
            </a:r>
            <a:endParaRPr lang="en-CA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6389948" y="3725483"/>
            <a:ext cx="1512168" cy="3261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Period information</a:t>
            </a:r>
            <a:endParaRPr lang="en-CA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914822" y="2868831"/>
            <a:ext cx="3369146" cy="8566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2775198" y="3733867"/>
            <a:ext cx="1512168" cy="3261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Contact information</a:t>
            </a:r>
            <a:endParaRPr lang="en-CA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4464496" y="728117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3779440" y="993168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1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4 0.42685 L 0.52778 0.762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87" y="167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8" grpId="0" animBg="1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80" y="1499667"/>
            <a:ext cx="2297889" cy="3400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Commercial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 Traffic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" y="796259"/>
            <a:ext cx="3707904" cy="402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1068" y="2371916"/>
            <a:ext cx="1116596" cy="11489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136979" y="2232727"/>
            <a:ext cx="2297890" cy="635276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6426832" y="1503738"/>
            <a:ext cx="1889584" cy="3261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Operational data</a:t>
            </a:r>
            <a:endParaRPr lang="en-CA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4136979" y="1475163"/>
            <a:ext cx="2297889" cy="7079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464496" y="728117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3779440" y="993168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47664" y="2371916"/>
            <a:ext cx="2555812" cy="57886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21302" y="3344787"/>
            <a:ext cx="2297890" cy="1055737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443600" y="2224233"/>
            <a:ext cx="1889584" cy="326132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Traffic data</a:t>
            </a:r>
            <a:endParaRPr lang="en-CA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4145710" y="2905600"/>
            <a:ext cx="2297890" cy="198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4121302" y="4438371"/>
            <a:ext cx="2297890" cy="198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6443600" y="4438371"/>
            <a:ext cx="1889584" cy="3261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Capacity data</a:t>
            </a:r>
            <a:endParaRPr lang="en-CA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5724128" y="819992"/>
            <a:ext cx="3419872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>For </a:t>
            </a:r>
            <a:r>
              <a:rPr lang="en-US" sz="1400" b="1" i="1" dirty="0">
                <a:solidFill>
                  <a:schemeClr val="bg1"/>
                </a:solidFill>
              </a:rPr>
              <a:t>international and domestic </a:t>
            </a:r>
            <a:r>
              <a:rPr lang="en-US" sz="1400" dirty="0">
                <a:solidFill>
                  <a:schemeClr val="bg1"/>
                </a:solidFill>
              </a:rPr>
              <a:t>services of </a:t>
            </a:r>
            <a:r>
              <a:rPr lang="en-US" sz="1400" b="1" i="1" dirty="0">
                <a:solidFill>
                  <a:schemeClr val="bg1"/>
                </a:solidFill>
              </a:rPr>
              <a:t>scheduled and non-scheduled </a:t>
            </a:r>
            <a:r>
              <a:rPr lang="en-US" sz="1400" dirty="0">
                <a:solidFill>
                  <a:schemeClr val="bg1"/>
                </a:solidFill>
              </a:rPr>
              <a:t>operators:</a:t>
            </a:r>
          </a:p>
        </p:txBody>
      </p:sp>
    </p:spTree>
    <p:extLst>
      <p:ext uri="{BB962C8B-B14F-4D97-AF65-F5344CB8AC3E}">
        <p14:creationId xmlns:p14="http://schemas.microsoft.com/office/powerpoint/2010/main" val="23422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Commercial air carrier traffic</a:t>
            </a:r>
            <a:br>
              <a:rPr lang="en-US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A (monthly or annual)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 smtClean="0">
                <a:latin typeface="+mn-lt"/>
              </a:rPr>
              <a:t>Each of a State’s carriers having combined traffic of at least 90% of the </a:t>
            </a:r>
            <a:r>
              <a:rPr lang="en-US" sz="1600" dirty="0">
                <a:latin typeface="+mn-lt"/>
              </a:rPr>
              <a:t>total </a:t>
            </a:r>
            <a:r>
              <a:rPr lang="en-US" sz="1600" dirty="0" err="1" smtClean="0">
                <a:latin typeface="+mn-lt"/>
              </a:rPr>
              <a:t>tonne-kilometres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perfromed</a:t>
            </a:r>
            <a:r>
              <a:rPr lang="en-US" sz="1600" dirty="0" smtClean="0">
                <a:latin typeface="+mn-lt"/>
              </a:rPr>
              <a:t> (TKP) by the air carriers of that State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latin typeface="+mn-lt"/>
              </a:rPr>
              <a:t>                              AND </a:t>
            </a:r>
          </a:p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Each of a State’s carrier having a total traffic of at least 100 million </a:t>
            </a:r>
            <a:r>
              <a:rPr lang="en-US" sz="1600" dirty="0" smtClean="0">
                <a:latin typeface="+mn-lt"/>
              </a:rPr>
              <a:t>TKP </a:t>
            </a:r>
            <a:r>
              <a:rPr lang="en-US" sz="1600" dirty="0">
                <a:latin typeface="+mn-lt"/>
              </a:rPr>
              <a:t>per year</a:t>
            </a:r>
            <a:r>
              <a:rPr lang="en-US" sz="1600" dirty="0" smtClean="0">
                <a:latin typeface="+mn-lt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600" dirty="0"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+mn-lt"/>
              </a:rPr>
              <a:t>Each of a State’s remaining air carriers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two months 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A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 monthly?</a:t>
            </a:r>
            <a:endParaRPr lang="en-CA" sz="1200" b="1" i="1" dirty="0"/>
          </a:p>
        </p:txBody>
      </p:sp>
      <p:sp>
        <p:nvSpPr>
          <p:cNvPr id="7" name="Rectangle 6"/>
          <p:cNvSpPr/>
          <p:nvPr/>
        </p:nvSpPr>
        <p:spPr>
          <a:xfrm>
            <a:off x="0" y="3435866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 annually?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0" y="419193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3533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155088"/>
              </p:ext>
            </p:extLst>
          </p:nvPr>
        </p:nvGraphicFramePr>
        <p:xfrm>
          <a:off x="827584" y="915566"/>
          <a:ext cx="7344816" cy="33123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54353"/>
                <a:gridCol w="6390463"/>
              </a:tblGrid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-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On-Flight Origin and Destination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Traffic by Flight Stage 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Fleet and Personnel – commercial air carriers</a:t>
                      </a:r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E-F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Financial Data – commercial air carriers</a:t>
                      </a:r>
                      <a:endParaRPr lang="en-CA" dirty="0"/>
                    </a:p>
                  </a:txBody>
                  <a:tcPr/>
                </a:tc>
              </a:tr>
              <a:tr h="379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Fuel Consumption and Traffic</a:t>
                      </a:r>
                    </a:p>
                  </a:txBody>
                  <a:tcPr/>
                </a:tc>
              </a:tr>
              <a:tr h="65519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Quarterly Survey on Financial Parameters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Air Carriers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List of Air Transport Reporting Forms for </a:t>
            </a: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ir Carriers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57908" y="4371950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475656" y="4227934"/>
            <a:ext cx="7632848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Blank forms and instructions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available at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www.icao.int/sustainability/Pages/eap-sta-excel.aspx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9374" y="1296872"/>
            <a:ext cx="7344816" cy="360040"/>
          </a:xfrm>
          <a:prstGeom prst="rect">
            <a:avLst/>
          </a:prstGeom>
          <a:solidFill>
            <a:srgbClr val="00CC00">
              <a:alpha val="11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48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00104 0.07284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6" y="1137184"/>
            <a:ext cx="4968955" cy="344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B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On-Flight Origin and Destination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174" y="2297399"/>
            <a:ext cx="4789276" cy="6546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207246" y="3003798"/>
            <a:ext cx="1836204" cy="40927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043450" y="2275994"/>
            <a:ext cx="3866778" cy="3261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Usual information (State, carrier, contact)</a:t>
            </a:r>
            <a:endParaRPr lang="en-CA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5046922" y="3087308"/>
            <a:ext cx="3125477" cy="326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Scheduled and non-scheduled services</a:t>
            </a:r>
            <a:endParaRPr lang="en-CA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0" y="3003799"/>
            <a:ext cx="1763688" cy="648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0" y="4581419"/>
            <a:ext cx="1403648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By city-pair</a:t>
            </a:r>
            <a:endParaRPr lang="en-CA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156176" y="895425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B (OFOD)</a:t>
            </a:r>
          </a:p>
        </p:txBody>
      </p:sp>
      <p:sp>
        <p:nvSpPr>
          <p:cNvPr id="19" name="Right Arrow 18"/>
          <p:cNvSpPr/>
          <p:nvPr/>
        </p:nvSpPr>
        <p:spPr>
          <a:xfrm rot="10800000">
            <a:off x="5292080" y="1150418"/>
            <a:ext cx="6480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4371206" y="1888674"/>
            <a:ext cx="3125477" cy="326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Only international services</a:t>
            </a:r>
            <a:endParaRPr lang="en-CA" sz="1200" b="1" dirty="0"/>
          </a:p>
        </p:txBody>
      </p:sp>
      <p:sp>
        <p:nvSpPr>
          <p:cNvPr id="20" name="Rectangle 19"/>
          <p:cNvSpPr/>
          <p:nvPr/>
        </p:nvSpPr>
        <p:spPr>
          <a:xfrm>
            <a:off x="3178627" y="2014735"/>
            <a:ext cx="1177349" cy="20463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766342" y="3087308"/>
            <a:ext cx="966776" cy="326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Quarterly reporting</a:t>
            </a:r>
            <a:endParaRPr lang="en-CA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2654" y="3674717"/>
            <a:ext cx="1400994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445221" y="4581419"/>
            <a:ext cx="2711175" cy="3261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Traffic data</a:t>
            </a:r>
            <a:endParaRPr lang="en-CA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1447874" y="3674717"/>
            <a:ext cx="2706049" cy="9067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4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8" grpId="0" animBg="1"/>
      <p:bldP spid="15" grpId="0" animBg="1"/>
      <p:bldP spid="16" grpId="0" animBg="1"/>
      <p:bldP spid="17" grpId="0" animBg="1"/>
      <p:bldP spid="18" grpId="0"/>
      <p:bldP spid="19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75867" y="2799202"/>
            <a:ext cx="1271897" cy="142113"/>
          </a:xfrm>
          <a:prstGeom prst="rect">
            <a:avLst/>
          </a:prstGeom>
          <a:solidFill>
            <a:srgbClr val="00CC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 rot="2719594">
            <a:off x="2719648" y="3181197"/>
            <a:ext cx="909724" cy="142113"/>
          </a:xfrm>
          <a:prstGeom prst="rect">
            <a:avLst/>
          </a:prstGeom>
          <a:solidFill>
            <a:srgbClr val="00CC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 rot="1260674">
            <a:off x="1058336" y="3297432"/>
            <a:ext cx="2346362" cy="187815"/>
          </a:xfrm>
          <a:prstGeom prst="rect">
            <a:avLst/>
          </a:prstGeom>
          <a:solidFill>
            <a:srgbClr val="CC00CC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107504" y="843558"/>
            <a:ext cx="8568952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060"/>
                </a:solidFill>
              </a:rPr>
              <a:t>A passenger who bought a coupon </a:t>
            </a:r>
            <a:r>
              <a:rPr lang="en-US" sz="2400" b="1" dirty="0" smtClean="0">
                <a:solidFill>
                  <a:srgbClr val="002060"/>
                </a:solidFill>
              </a:rPr>
              <a:t>from NYC to FRA with a stop in PAR</a:t>
            </a:r>
            <a:r>
              <a:rPr lang="en-US" sz="2400" dirty="0" smtClean="0">
                <a:solidFill>
                  <a:srgbClr val="002060"/>
                </a:solidFill>
              </a:rPr>
              <a:t> (same flight number) should be reported as </a:t>
            </a:r>
            <a:r>
              <a:rPr lang="en-US" sz="2400" b="1" dirty="0" smtClean="0">
                <a:solidFill>
                  <a:srgbClr val="002060"/>
                </a:solidFill>
              </a:rPr>
              <a:t>NYC -&gt; FRA only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B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On-Flight Origin and Destination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87624" y="2859782"/>
            <a:ext cx="1260140" cy="0"/>
          </a:xfrm>
          <a:prstGeom prst="straightConnector1">
            <a:avLst/>
          </a:prstGeom>
          <a:ln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43808" y="2931790"/>
            <a:ext cx="648072" cy="648072"/>
          </a:xfrm>
          <a:prstGeom prst="straightConnector1">
            <a:avLst/>
          </a:prstGeom>
          <a:ln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388382" y="2647565"/>
            <a:ext cx="722312" cy="405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PAR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3568" y="2657090"/>
            <a:ext cx="722312" cy="405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NYC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74740" y="3575285"/>
            <a:ext cx="722312" cy="405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FRA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175867" y="2941315"/>
            <a:ext cx="2146498" cy="846187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26554" y="3541187"/>
            <a:ext cx="1440160" cy="439481"/>
          </a:xfrm>
          <a:prstGeom prst="rect">
            <a:avLst/>
          </a:prstGeom>
          <a:solidFill>
            <a:srgbClr val="00CC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Real itinerary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5016" y="4051543"/>
            <a:ext cx="1440160" cy="439481"/>
          </a:xfrm>
          <a:prstGeom prst="rect">
            <a:avLst/>
          </a:prstGeom>
          <a:solidFill>
            <a:srgbClr val="CC00CC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Form B data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7504" y="851942"/>
            <a:ext cx="8568952" cy="44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rgbClr val="002060"/>
                </a:solidFill>
              </a:rPr>
              <a:t>Example: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33"/>
          <a:stretch/>
        </p:blipFill>
        <p:spPr bwMode="auto">
          <a:xfrm>
            <a:off x="3997052" y="2941315"/>
            <a:ext cx="4968955" cy="9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3883732" y="357230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NYC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72000" y="357230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FRA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64088" y="357230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1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93135" y="357230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0</a:t>
            </a:r>
            <a:endParaRPr lang="en-CA" sz="1400" dirty="0">
              <a:solidFill>
                <a:schemeClr val="accent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57231" y="3572302"/>
            <a:ext cx="864096" cy="21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0</a:t>
            </a:r>
            <a:endParaRPr lang="en-CA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2" grpId="0" animBg="1"/>
      <p:bldP spid="34" grpId="0" animBg="1"/>
      <p:bldP spid="18" grpId="0"/>
      <p:bldP spid="27" grpId="0"/>
      <p:bldP spid="28" grpId="0"/>
      <p:bldP spid="29" grpId="0"/>
      <p:bldP spid="33" grpId="0" animBg="1"/>
      <p:bldP spid="36" grpId="0" animBg="1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>
                <a:solidFill>
                  <a:srgbClr val="002060"/>
                </a:solidFill>
                <a:latin typeface="+mn-lt"/>
              </a:rPr>
              <a:t>On-Flight Origin and Destination</a:t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B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(quarterly)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latin typeface="+mn-lt"/>
              </a:rPr>
              <a:t>All airlines offering international </a:t>
            </a:r>
            <a:r>
              <a:rPr lang="en-US" sz="1600" dirty="0" smtClean="0">
                <a:latin typeface="+mn-lt"/>
              </a:rPr>
              <a:t>scheduled and non-scheduled </a:t>
            </a:r>
            <a:r>
              <a:rPr lang="en-US" sz="1600" dirty="0">
                <a:latin typeface="+mn-lt"/>
              </a:rPr>
              <a:t>services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>
              <a:latin typeface="+mn-lt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two months of the end of the reporting month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B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5496" y="2931790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26560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3C46E6-0A0A-4D00-8F9D-687A4675BD9D}"/>
</file>

<file path=customXml/itemProps2.xml><?xml version="1.0" encoding="utf-8"?>
<ds:datastoreItem xmlns:ds="http://schemas.openxmlformats.org/officeDocument/2006/customXml" ds:itemID="{40A70AC7-E16F-4625-BD03-2020B9EA5005}"/>
</file>

<file path=customXml/itemProps3.xml><?xml version="1.0" encoding="utf-8"?>
<ds:datastoreItem xmlns:ds="http://schemas.openxmlformats.org/officeDocument/2006/customXml" ds:itemID="{B69FD720-88BC-4526-85BD-8E5E8C21AAB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6053</TotalTime>
  <Words>953</Words>
  <Application>Microsoft Office PowerPoint</Application>
  <PresentationFormat>On-screen Show (16:9)</PresentationFormat>
  <Paragraphs>274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Air Transport Reporting Forms for Air Carriers Part I</vt:lpstr>
      <vt:lpstr>PowerPoint Presentation</vt:lpstr>
      <vt:lpstr>PowerPoint Presentation</vt:lpstr>
      <vt:lpstr>PowerPoint Presentation</vt:lpstr>
      <vt:lpstr>Commercial air carrier traffic Form A (monthly or annual) </vt:lpstr>
      <vt:lpstr>PowerPoint Presentation</vt:lpstr>
      <vt:lpstr>PowerPoint Presentation</vt:lpstr>
      <vt:lpstr>PowerPoint Presentation</vt:lpstr>
      <vt:lpstr>On-Flight Origin and Destination Form B (quarterly) </vt:lpstr>
      <vt:lpstr>PowerPoint Presentation</vt:lpstr>
      <vt:lpstr>PowerPoint Presentation</vt:lpstr>
      <vt:lpstr>PowerPoint Presentation</vt:lpstr>
      <vt:lpstr>PowerPoint Presentation</vt:lpstr>
      <vt:lpstr>Traffic by Flight Stage Form C (annual) </vt:lpstr>
      <vt:lpstr>PowerPoint Presentation</vt:lpstr>
      <vt:lpstr>PowerPoint Presentation</vt:lpstr>
      <vt:lpstr>PowerPoint Presentation</vt:lpstr>
      <vt:lpstr>PowerPoint Presentation</vt:lpstr>
      <vt:lpstr>Fleet and Personnel Form D (annual) </vt:lpstr>
      <vt:lpstr>PowerPoint Presentation</vt:lpstr>
      <vt:lpstr>PowerPoint Presentation</vt:lpstr>
      <vt:lpstr>Traffic and Fuel Consumption Form M (annual) 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Cyrille MARTIN</dc:creator>
  <cp:lastModifiedBy>Administrator</cp:lastModifiedBy>
  <cp:revision>325</cp:revision>
  <cp:lastPrinted>2014-10-14T13:11:10Z</cp:lastPrinted>
  <dcterms:created xsi:type="dcterms:W3CDTF">2013-08-20T15:49:37Z</dcterms:created>
  <dcterms:modified xsi:type="dcterms:W3CDTF">2014-10-26T16:37:04Z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