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ppt/charts/chart9.xml" ContentType="application/vnd.openxmlformats-officedocument.drawingml.chart+xml"/>
  <Override PartName="/ppt/drawings/drawing5.xml" ContentType="application/vnd.openxmlformats-officedocument.drawingml.chartshapes+xml"/>
  <Override PartName="/ppt/charts/chart10.xml" ContentType="application/vnd.openxmlformats-officedocument.drawingml.chart+xml"/>
  <Override PartName="/ppt/drawings/drawing6.xml" ContentType="application/vnd.openxmlformats-officedocument.drawingml.chartshapes+xml"/>
  <Override PartName="/ppt/charts/chart11.xml" ContentType="application/vnd.openxmlformats-officedocument.drawingml.chart+xml"/>
  <Override PartName="/ppt/drawings/drawing7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7.xml" ContentType="application/vnd.openxmlformats-officedocument.presentationml.notesSlide+xml"/>
  <Override PartName="/ppt/charts/chart16.xml" ContentType="application/vnd.openxmlformats-officedocument.drawingml.chart+xml"/>
  <Override PartName="/ppt/drawings/drawing8.xml" ContentType="application/vnd.openxmlformats-officedocument.drawingml.chartshapes+xml"/>
  <Override PartName="/ppt/charts/chart17.xml" ContentType="application/vnd.openxmlformats-officedocument.drawingml.chart+xml"/>
  <Override PartName="/ppt/drawings/drawing9.xml" ContentType="application/vnd.openxmlformats-officedocument.drawingml.chartshapes+xml"/>
  <Override PartName="/ppt/charts/chart18.xml" ContentType="application/vnd.openxmlformats-officedocument.drawingml.chart+xml"/>
  <Override PartName="/ppt/drawings/drawing10.xml" ContentType="application/vnd.openxmlformats-officedocument.drawingml.chartshapes+xml"/>
  <Override PartName="/ppt/charts/chart19.xml" ContentType="application/vnd.openxmlformats-officedocument.drawingml.chart+xml"/>
  <Override PartName="/ppt/drawings/drawing11.xml" ContentType="application/vnd.openxmlformats-officedocument.drawingml.chartshapes+xml"/>
  <Override PartName="/ppt/charts/chart20.xml" ContentType="application/vnd.openxmlformats-officedocument.drawingml.chart+xml"/>
  <Override PartName="/ppt/drawings/drawing12.xml" ContentType="application/vnd.openxmlformats-officedocument.drawingml.chartshapes+xml"/>
  <Override PartName="/ppt/charts/chart21.xml" ContentType="application/vnd.openxmlformats-officedocument.drawingml.chart+xml"/>
  <Override PartName="/ppt/drawings/drawing13.xml" ContentType="application/vnd.openxmlformats-officedocument.drawingml.chartshapes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drawings/drawing14.xml" ContentType="application/vnd.openxmlformats-officedocument.drawingml.chartshapes+xml"/>
  <Override PartName="/ppt/charts/chart25.xml" ContentType="application/vnd.openxmlformats-officedocument.drawingml.chart+xml"/>
  <Override PartName="/ppt/drawings/drawing15.xml" ContentType="application/vnd.openxmlformats-officedocument.drawingml.chartshapes+xml"/>
  <Override PartName="/ppt/charts/chart26.xml" ContentType="application/vnd.openxmlformats-officedocument.drawingml.chart+xml"/>
  <Override PartName="/ppt/drawings/drawing16.xml" ContentType="application/vnd.openxmlformats-officedocument.drawingml.chartshapes+xml"/>
  <Override PartName="/ppt/charts/chart27.xml" ContentType="application/vnd.openxmlformats-officedocument.drawingml.chart+xml"/>
  <Override PartName="/ppt/drawings/drawing17.xml" ContentType="application/vnd.openxmlformats-officedocument.drawingml.chartshapes+xml"/>
  <Override PartName="/ppt/charts/chart28.xml" ContentType="application/vnd.openxmlformats-officedocument.drawingml.chart+xml"/>
  <Override PartName="/ppt/drawings/drawing18.xml" ContentType="application/vnd.openxmlformats-officedocument.drawingml.chartshapes+xml"/>
  <Override PartName="/ppt/charts/chart29.xml" ContentType="application/vnd.openxmlformats-officedocument.drawingml.chart+xml"/>
  <Override PartName="/ppt/drawings/drawing19.xml" ContentType="application/vnd.openxmlformats-officedocument.drawingml.chartshapes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notesSlides/notesSlide8.xml" ContentType="application/vnd.openxmlformats-officedocument.presentationml.notesSlide+xml"/>
  <Override PartName="/ppt/charts/chart34.xml" ContentType="application/vnd.openxmlformats-officedocument.drawingml.chart+xml"/>
  <Override PartName="/ppt/drawings/drawing20.xml" ContentType="application/vnd.openxmlformats-officedocument.drawingml.chartshapes+xml"/>
  <Override PartName="/ppt/charts/chart35.xml" ContentType="application/vnd.openxmlformats-officedocument.drawingml.chart+xml"/>
  <Override PartName="/ppt/drawings/drawing21.xml" ContentType="application/vnd.openxmlformats-officedocument.drawingml.chartshapes+xml"/>
  <Override PartName="/ppt/charts/chart36.xml" ContentType="application/vnd.openxmlformats-officedocument.drawingml.chart+xml"/>
  <Override PartName="/ppt/drawings/drawing22.xml" ContentType="application/vnd.openxmlformats-officedocument.drawingml.chartshapes+xml"/>
  <Override PartName="/ppt/charts/chart37.xml" ContentType="application/vnd.openxmlformats-officedocument.drawingml.chart+xml"/>
  <Override PartName="/ppt/drawings/drawing23.xml" ContentType="application/vnd.openxmlformats-officedocument.drawingml.chartshapes+xml"/>
  <Override PartName="/ppt/charts/chart38.xml" ContentType="application/vnd.openxmlformats-officedocument.drawingml.chart+xml"/>
  <Override PartName="/ppt/drawings/drawing24.xml" ContentType="application/vnd.openxmlformats-officedocument.drawingml.chartshapes+xml"/>
  <Override PartName="/ppt/charts/chart39.xml" ContentType="application/vnd.openxmlformats-officedocument.drawingml.chart+xml"/>
  <Override PartName="/ppt/drawings/drawing25.xml" ContentType="application/vnd.openxmlformats-officedocument.drawingml.chartshapes+xml"/>
  <Override PartName="/ppt/charts/chart40.xml" ContentType="application/vnd.openxmlformats-officedocument.drawingml.chart+xml"/>
  <Override PartName="/ppt/drawings/drawing26.xml" ContentType="application/vnd.openxmlformats-officedocument.drawingml.chartshapes+xml"/>
  <Override PartName="/ppt/charts/chart41.xml" ContentType="application/vnd.openxmlformats-officedocument.drawingml.chart+xml"/>
  <Override PartName="/ppt/drawings/drawing27.xml" ContentType="application/vnd.openxmlformats-officedocument.drawingml.chartshapes+xml"/>
  <Override PartName="/ppt/charts/chart42.xml" ContentType="application/vnd.openxmlformats-officedocument.drawingml.chart+xml"/>
  <Override PartName="/ppt/drawings/drawing28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43.xml" ContentType="application/vnd.openxmlformats-officedocument.drawingml.chart+xml"/>
  <Override PartName="/ppt/drawings/drawing29.xml" ContentType="application/vnd.openxmlformats-officedocument.drawingml.chartshapes+xml"/>
  <Override PartName="/ppt/charts/chart44.xml" ContentType="application/vnd.openxmlformats-officedocument.drawingml.chart+xml"/>
  <Override PartName="/ppt/drawings/drawing30.xml" ContentType="application/vnd.openxmlformats-officedocument.drawingml.chartshapes+xml"/>
  <Override PartName="/ppt/charts/chart45.xml" ContentType="application/vnd.openxmlformats-officedocument.drawingml.chart+xml"/>
  <Override PartName="/ppt/drawings/drawing31.xml" ContentType="application/vnd.openxmlformats-officedocument.drawingml.chartshapes+xml"/>
  <Override PartName="/ppt/charts/chart46.xml" ContentType="application/vnd.openxmlformats-officedocument.drawingml.chart+xml"/>
  <Override PartName="/ppt/drawings/drawing32.xml" ContentType="application/vnd.openxmlformats-officedocument.drawingml.chartshapes+xml"/>
  <Override PartName="/ppt/charts/chart47.xml" ContentType="application/vnd.openxmlformats-officedocument.drawingml.chart+xml"/>
  <Override PartName="/ppt/drawings/drawing33.xml" ContentType="application/vnd.openxmlformats-officedocument.drawingml.chartshapes+xml"/>
  <Override PartName="/ppt/charts/chart48.xml" ContentType="application/vnd.openxmlformats-officedocument.drawingml.chart+xml"/>
  <Override PartName="/ppt/drawings/drawing34.xml" ContentType="application/vnd.openxmlformats-officedocument.drawingml.chartshapes+xml"/>
  <Override PartName="/ppt/charts/chart49.xml" ContentType="application/vnd.openxmlformats-officedocument.drawingml.chart+xml"/>
  <Override PartName="/ppt/drawings/drawing35.xml" ContentType="application/vnd.openxmlformats-officedocument.drawingml.chartshapes+xml"/>
  <Override PartName="/ppt/charts/chart50.xml" ContentType="application/vnd.openxmlformats-officedocument.drawingml.chart+xml"/>
  <Override PartName="/ppt/drawings/drawing36.xml" ContentType="application/vnd.openxmlformats-officedocument.drawingml.chartshapes+xml"/>
  <Override PartName="/ppt/charts/chart51.xml" ContentType="application/vnd.openxmlformats-officedocument.drawingml.chart+xml"/>
  <Override PartName="/ppt/drawings/drawing37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52.xml" ContentType="application/vnd.openxmlformats-officedocument.drawingml.chart+xml"/>
  <Override PartName="/ppt/drawings/drawing38.xml" ContentType="application/vnd.openxmlformats-officedocument.drawingml.chartshapes+xml"/>
  <Override PartName="/ppt/charts/chart53.xml" ContentType="application/vnd.openxmlformats-officedocument.drawingml.chart+xml"/>
  <Override PartName="/ppt/drawings/drawing39.xml" ContentType="application/vnd.openxmlformats-officedocument.drawingml.chartshapes+xml"/>
  <Override PartName="/ppt/charts/chart54.xml" ContentType="application/vnd.openxmlformats-officedocument.drawingml.chart+xml"/>
  <Override PartName="/ppt/drawings/drawing40.xml" ContentType="application/vnd.openxmlformats-officedocument.drawingml.chartshapes+xml"/>
  <Override PartName="/ppt/charts/chart55.xml" ContentType="application/vnd.openxmlformats-officedocument.drawingml.chart+xml"/>
  <Override PartName="/ppt/drawings/drawing41.xml" ContentType="application/vnd.openxmlformats-officedocument.drawingml.chartshapes+xml"/>
  <Override PartName="/ppt/charts/chart56.xml" ContentType="application/vnd.openxmlformats-officedocument.drawingml.chart+xml"/>
  <Override PartName="/ppt/drawings/drawing42.xml" ContentType="application/vnd.openxmlformats-officedocument.drawingml.chartshapes+xml"/>
  <Override PartName="/ppt/charts/chart57.xml" ContentType="application/vnd.openxmlformats-officedocument.drawingml.chart+xml"/>
  <Override PartName="/ppt/drawings/drawing43.xml" ContentType="application/vnd.openxmlformats-officedocument.drawingml.chartshapes+xml"/>
  <Override PartName="/ppt/charts/chart58.xml" ContentType="application/vnd.openxmlformats-officedocument.drawingml.chart+xml"/>
  <Override PartName="/ppt/drawings/drawing44.xml" ContentType="application/vnd.openxmlformats-officedocument.drawingml.chartshapes+xml"/>
  <Override PartName="/ppt/charts/chart59.xml" ContentType="application/vnd.openxmlformats-officedocument.drawingml.chart+xml"/>
  <Override PartName="/ppt/drawings/drawing45.xml" ContentType="application/vnd.openxmlformats-officedocument.drawingml.chartshapes+xml"/>
  <Override PartName="/ppt/charts/chart60.xml" ContentType="application/vnd.openxmlformats-officedocument.drawingml.chart+xml"/>
  <Override PartName="/ppt/drawings/drawing46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61.xml" ContentType="application/vnd.openxmlformats-officedocument.drawingml.chart+xml"/>
  <Override PartName="/ppt/drawings/drawing47.xml" ContentType="application/vnd.openxmlformats-officedocument.drawingml.chartshapes+xml"/>
  <Override PartName="/ppt/charts/chart62.xml" ContentType="application/vnd.openxmlformats-officedocument.drawingml.chart+xml"/>
  <Override PartName="/ppt/drawings/drawing48.xml" ContentType="application/vnd.openxmlformats-officedocument.drawingml.chartshapes+xml"/>
  <Override PartName="/ppt/charts/chart63.xml" ContentType="application/vnd.openxmlformats-officedocument.drawingml.chart+xml"/>
  <Override PartName="/ppt/drawings/drawing49.xml" ContentType="application/vnd.openxmlformats-officedocument.drawingml.chartshapes+xml"/>
  <Override PartName="/ppt/charts/chart64.xml" ContentType="application/vnd.openxmlformats-officedocument.drawingml.chart+xml"/>
  <Override PartName="/ppt/drawings/drawing50.xml" ContentType="application/vnd.openxmlformats-officedocument.drawingml.chartshapes+xml"/>
  <Override PartName="/ppt/charts/chart65.xml" ContentType="application/vnd.openxmlformats-officedocument.drawingml.chart+xml"/>
  <Override PartName="/ppt/drawings/drawing51.xml" ContentType="application/vnd.openxmlformats-officedocument.drawingml.chartshapes+xml"/>
  <Override PartName="/ppt/charts/chart66.xml" ContentType="application/vnd.openxmlformats-officedocument.drawingml.chart+xml"/>
  <Override PartName="/ppt/drawings/drawing52.xml" ContentType="application/vnd.openxmlformats-officedocument.drawingml.chartshapes+xml"/>
  <Override PartName="/ppt/charts/chart67.xml" ContentType="application/vnd.openxmlformats-officedocument.drawingml.chart+xml"/>
  <Override PartName="/ppt/drawings/drawing53.xml" ContentType="application/vnd.openxmlformats-officedocument.drawingml.chartshapes+xml"/>
  <Override PartName="/ppt/charts/chart68.xml" ContentType="application/vnd.openxmlformats-officedocument.drawingml.chart+xml"/>
  <Override PartName="/ppt/drawings/drawing54.xml" ContentType="application/vnd.openxmlformats-officedocument.drawingml.chartshapes+xml"/>
  <Override PartName="/ppt/charts/chart69.xml" ContentType="application/vnd.openxmlformats-officedocument.drawingml.chart+xml"/>
  <Override PartName="/ppt/drawings/drawing55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70.xml" ContentType="application/vnd.openxmlformats-officedocument.drawingml.chart+xml"/>
  <Override PartName="/ppt/drawings/drawing56.xml" ContentType="application/vnd.openxmlformats-officedocument.drawingml.chartshapes+xml"/>
  <Override PartName="/ppt/charts/chart71.xml" ContentType="application/vnd.openxmlformats-officedocument.drawingml.chart+xml"/>
  <Override PartName="/ppt/drawings/drawing57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72.xml" ContentType="application/vnd.openxmlformats-officedocument.drawingml.chart+xml"/>
  <Override PartName="/ppt/drawings/drawing58.xml" ContentType="application/vnd.openxmlformats-officedocument.drawingml.chartshapes+xml"/>
  <Override PartName="/ppt/charts/chart73.xml" ContentType="application/vnd.openxmlformats-officedocument.drawingml.chart+xml"/>
  <Override PartName="/ppt/drawings/drawing59.xml" ContentType="application/vnd.openxmlformats-officedocument.drawingml.chartshapes+xml"/>
  <Override PartName="/ppt/charts/chart74.xml" ContentType="application/vnd.openxmlformats-officedocument.drawingml.chart+xml"/>
  <Override PartName="/ppt/drawings/drawing60.xml" ContentType="application/vnd.openxmlformats-officedocument.drawingml.chartshapes+xml"/>
  <Override PartName="/ppt/charts/chart75.xml" ContentType="application/vnd.openxmlformats-officedocument.drawingml.chart+xml"/>
  <Override PartName="/ppt/charts/chart76.xml" ContentType="application/vnd.openxmlformats-officedocument.drawingml.chart+xml"/>
  <Override PartName="/ppt/drawings/drawing61.xml" ContentType="application/vnd.openxmlformats-officedocument.drawingml.chartshapes+xml"/>
  <Override PartName="/ppt/charts/chart77.xml" ContentType="application/vnd.openxmlformats-officedocument.drawingml.chart+xml"/>
  <Override PartName="/ppt/drawings/drawing62.xml" ContentType="application/vnd.openxmlformats-officedocument.drawingml.chartshapes+xml"/>
  <Override PartName="/ppt/charts/chart78.xml" ContentType="application/vnd.openxmlformats-officedocument.drawingml.chart+xml"/>
  <Override PartName="/ppt/drawings/drawing63.xml" ContentType="application/vnd.openxmlformats-officedocument.drawingml.chartshapes+xml"/>
  <Override PartName="/ppt/charts/chart79.xml" ContentType="application/vnd.openxmlformats-officedocument.drawingml.chart+xml"/>
  <Override PartName="/ppt/drawings/drawing64.xml" ContentType="application/vnd.openxmlformats-officedocument.drawingml.chartshapes+xml"/>
  <Override PartName="/ppt/charts/chart80.xml" ContentType="application/vnd.openxmlformats-officedocument.drawingml.chart+xml"/>
  <Override PartName="/ppt/drawings/drawing65.xml" ContentType="application/vnd.openxmlformats-officedocument.drawingml.chartshapes+xml"/>
  <Override PartName="/ppt/charts/chart81.xml" ContentType="application/vnd.openxmlformats-officedocument.drawingml.chart+xml"/>
  <Override PartName="/ppt/drawings/drawing66.xml" ContentType="application/vnd.openxmlformats-officedocument.drawingml.chartshapes+xml"/>
  <Override PartName="/ppt/charts/chart82.xml" ContentType="application/vnd.openxmlformats-officedocument.drawingml.chart+xml"/>
  <Override PartName="/ppt/charts/chart83.xml" ContentType="application/vnd.openxmlformats-officedocument.drawingml.chart+xml"/>
  <Override PartName="/ppt/charts/chart84.xml" ContentType="application/vnd.openxmlformats-officedocument.drawingml.chart+xml"/>
  <Override PartName="/ppt/drawings/drawing67.xml" ContentType="application/vnd.openxmlformats-officedocument.drawingml.chartshapes+xml"/>
  <Override PartName="/ppt/charts/chart85.xml" ContentType="application/vnd.openxmlformats-officedocument.drawingml.chart+xml"/>
  <Override PartName="/ppt/drawings/drawing68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86.xml" ContentType="application/vnd.openxmlformats-officedocument.drawingml.chart+xml"/>
  <Override PartName="/ppt/drawings/drawing69.xml" ContentType="application/vnd.openxmlformats-officedocument.drawingml.chartshapes+xml"/>
  <Override PartName="/ppt/charts/chart87.xml" ContentType="application/vnd.openxmlformats-officedocument.drawingml.chart+xml"/>
  <Override PartName="/ppt/charts/chart88.xml" ContentType="application/vnd.openxmlformats-officedocument.drawingml.chart+xml"/>
  <Override PartName="/ppt/drawings/drawing70.xml" ContentType="application/vnd.openxmlformats-officedocument.drawingml.chartshapes+xml"/>
  <Override PartName="/ppt/charts/chart89.xml" ContentType="application/vnd.openxmlformats-officedocument.drawingml.chart+xml"/>
  <Override PartName="/ppt/charts/chart90.xml" ContentType="application/vnd.openxmlformats-officedocument.drawingml.chart+xml"/>
  <Override PartName="/ppt/drawings/drawing71.xml" ContentType="application/vnd.openxmlformats-officedocument.drawingml.chartshapes+xml"/>
  <Override PartName="/ppt/charts/chart91.xml" ContentType="application/vnd.openxmlformats-officedocument.drawingml.chart+xml"/>
  <Override PartName="/ppt/drawings/drawing72.xml" ContentType="application/vnd.openxmlformats-officedocument.drawingml.chartshapes+xml"/>
  <Override PartName="/ppt/charts/chart92.xml" ContentType="application/vnd.openxmlformats-officedocument.drawingml.chart+xml"/>
  <Override PartName="/ppt/charts/chart93.xml" ContentType="application/vnd.openxmlformats-officedocument.drawingml.chart+xml"/>
  <Override PartName="/ppt/drawings/drawing73.xml" ContentType="application/vnd.openxmlformats-officedocument.drawingml.chartshapes+xml"/>
  <Override PartName="/ppt/charts/chart94.xml" ContentType="application/vnd.openxmlformats-officedocument.drawingml.chart+xml"/>
  <Override PartName="/ppt/drawings/drawing74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95.xml" ContentType="application/vnd.openxmlformats-officedocument.drawingml.chart+xml"/>
  <Override PartName="/ppt/drawings/drawing75.xml" ContentType="application/vnd.openxmlformats-officedocument.drawingml.chartshapes+xml"/>
  <Override PartName="/ppt/charts/chart96.xml" ContentType="application/vnd.openxmlformats-officedocument.drawingml.chart+xml"/>
  <Override PartName="/ppt/drawings/drawing76.xml" ContentType="application/vnd.openxmlformats-officedocument.drawingml.chartshapes+xml"/>
  <Override PartName="/ppt/charts/chart97.xml" ContentType="application/vnd.openxmlformats-officedocument.drawingml.chart+xml"/>
  <Override PartName="/ppt/drawings/drawing77.xml" ContentType="application/vnd.openxmlformats-officedocument.drawingml.chartshapes+xml"/>
  <Override PartName="/ppt/charts/chart98.xml" ContentType="application/vnd.openxmlformats-officedocument.drawingml.chart+xml"/>
  <Override PartName="/ppt/drawings/drawing78.xml" ContentType="application/vnd.openxmlformats-officedocument.drawingml.chartshapes+xml"/>
  <Override PartName="/ppt/charts/chart99.xml" ContentType="application/vnd.openxmlformats-officedocument.drawingml.chart+xml"/>
  <Override PartName="/ppt/charts/chart100.xml" ContentType="application/vnd.openxmlformats-officedocument.drawingml.chart+xml"/>
  <Override PartName="/ppt/drawings/drawing79.xml" ContentType="application/vnd.openxmlformats-officedocument.drawingml.chartshapes+xml"/>
  <Override PartName="/ppt/charts/chart101.xml" ContentType="application/vnd.openxmlformats-officedocument.drawingml.chart+xml"/>
  <Override PartName="/ppt/notesSlides/notesSlide16.xml" ContentType="application/vnd.openxmlformats-officedocument.presentationml.notesSlide+xml"/>
  <Override PartName="/ppt/charts/chart102.xml" ContentType="application/vnd.openxmlformats-officedocument.drawingml.chart+xml"/>
  <Override PartName="/ppt/charts/chart103.xml" ContentType="application/vnd.openxmlformats-officedocument.drawingml.chart+xml"/>
  <Override PartName="/ppt/charts/chart104.xml" ContentType="application/vnd.openxmlformats-officedocument.drawingml.chart+xml"/>
  <Override PartName="/ppt/charts/chart105.xml" ContentType="application/vnd.openxmlformats-officedocument.drawingml.chart+xml"/>
  <Override PartName="/ppt/charts/chart106.xml" ContentType="application/vnd.openxmlformats-officedocument.drawingml.chart+xml"/>
  <Override PartName="/ppt/charts/chart107.xml" ContentType="application/vnd.openxmlformats-officedocument.drawingml.chart+xml"/>
  <Override PartName="/ppt/charts/chart108.xml" ContentType="application/vnd.openxmlformats-officedocument.drawingml.chart+xml"/>
  <Override PartName="/ppt/charts/chart109.xml" ContentType="application/vnd.openxmlformats-officedocument.drawingml.chart+xml"/>
  <Override PartName="/ppt/charts/chart110.xml" ContentType="application/vnd.openxmlformats-officedocument.drawingml.chart+xml"/>
  <Override PartName="/ppt/charts/chart111.xml" ContentType="application/vnd.openxmlformats-officedocument.drawingml.chart+xml"/>
  <Override PartName="/ppt/charts/chart112.xml" ContentType="application/vnd.openxmlformats-officedocument.drawingml.chart+xml"/>
  <Override PartName="/ppt/charts/chart113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1"/>
  </p:notesMasterIdLst>
  <p:sldIdLst>
    <p:sldId id="256" r:id="rId5"/>
    <p:sldId id="279" r:id="rId6"/>
    <p:sldId id="328" r:id="rId7"/>
    <p:sldId id="329" r:id="rId8"/>
    <p:sldId id="304" r:id="rId9"/>
    <p:sldId id="307" r:id="rId10"/>
    <p:sldId id="308" r:id="rId11"/>
    <p:sldId id="309" r:id="rId12"/>
    <p:sldId id="348" r:id="rId13"/>
    <p:sldId id="283" r:id="rId14"/>
    <p:sldId id="346" r:id="rId15"/>
    <p:sldId id="330" r:id="rId16"/>
    <p:sldId id="310" r:id="rId17"/>
    <p:sldId id="311" r:id="rId18"/>
    <p:sldId id="312" r:id="rId19"/>
    <p:sldId id="318" r:id="rId20"/>
    <p:sldId id="350" r:id="rId21"/>
    <p:sldId id="351" r:id="rId22"/>
    <p:sldId id="292" r:id="rId23"/>
    <p:sldId id="320" r:id="rId24"/>
    <p:sldId id="321" r:id="rId25"/>
    <p:sldId id="322" r:id="rId26"/>
    <p:sldId id="323" r:id="rId27"/>
    <p:sldId id="324" r:id="rId28"/>
    <p:sldId id="342" r:id="rId29"/>
    <p:sldId id="340" r:id="rId30"/>
    <p:sldId id="344" r:id="rId31"/>
    <p:sldId id="341" r:id="rId32"/>
    <p:sldId id="345" r:id="rId33"/>
    <p:sldId id="343" r:id="rId34"/>
    <p:sldId id="338" r:id="rId35"/>
    <p:sldId id="339" r:id="rId36"/>
    <p:sldId id="326" r:id="rId37"/>
    <p:sldId id="327" r:id="rId38"/>
    <p:sldId id="347" r:id="rId39"/>
    <p:sldId id="349" r:id="rId40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12D5"/>
    <a:srgbClr val="C40075"/>
    <a:srgbClr val="A2CFEF"/>
    <a:srgbClr val="0054A4"/>
    <a:srgbClr val="279DD9"/>
    <a:srgbClr val="CC8004"/>
    <a:srgbClr val="F37021"/>
    <a:srgbClr val="A74233"/>
    <a:srgbClr val="5A6870"/>
    <a:srgbClr val="7B00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1940" autoAdjust="0"/>
    <p:restoredTop sz="79930" autoAdjust="0"/>
  </p:normalViewPr>
  <p:slideViewPr>
    <p:cSldViewPr>
      <p:cViewPr>
        <p:scale>
          <a:sx n="70" d="100"/>
          <a:sy n="70" d="100"/>
        </p:scale>
        <p:origin x="-2010" y="-24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NULL" TargetMode="External"/></Relationships>
</file>

<file path=ppt/charts/_rels/chart10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9.xml"/><Relationship Id="rId1" Type="http://schemas.openxmlformats.org/officeDocument/2006/relationships/oleObject" Target="NULL" TargetMode="External"/></Relationships>
</file>

<file path=ppt/charts/_rels/chart10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0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0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0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05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06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07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08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09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NULL" TargetMode="External"/></Relationships>
</file>

<file path=ppt/charts/_rels/chart110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1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1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1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NULL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NULL" TargetMode="Externa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NULL" TargetMode="Externa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NULL" TargetMode="Externa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NULL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oleObject" Target="NULL" TargetMode="Externa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oleObject" Target="NULL" TargetMode="Externa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oleObject" Target="NULL" TargetMode="Externa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oleObject" Target="NULL" TargetMode="Externa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oleObject" Target="NULL" TargetMode="Externa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0.xml"/><Relationship Id="rId1" Type="http://schemas.openxmlformats.org/officeDocument/2006/relationships/oleObject" Target="NULL" TargetMode="Externa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1.xml"/><Relationship Id="rId1" Type="http://schemas.openxmlformats.org/officeDocument/2006/relationships/oleObject" Target="NULL" TargetMode="Externa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2.xml"/><Relationship Id="rId1" Type="http://schemas.openxmlformats.org/officeDocument/2006/relationships/oleObject" Target="NULL" TargetMode="Externa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3.xml"/><Relationship Id="rId1" Type="http://schemas.openxmlformats.org/officeDocument/2006/relationships/oleObject" Target="NULL" TargetMode="External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4.xml"/><Relationship Id="rId1" Type="http://schemas.openxmlformats.org/officeDocument/2006/relationships/oleObject" Target="NULL" TargetMode="External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5.xml"/><Relationship Id="rId1" Type="http://schemas.openxmlformats.org/officeDocument/2006/relationships/oleObject" Target="NULL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6.xml"/><Relationship Id="rId1" Type="http://schemas.openxmlformats.org/officeDocument/2006/relationships/oleObject" Target="NULL" TargetMode="External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7.xml"/><Relationship Id="rId1" Type="http://schemas.openxmlformats.org/officeDocument/2006/relationships/oleObject" Target="NULL" TargetMode="External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8.xml"/><Relationship Id="rId1" Type="http://schemas.openxmlformats.org/officeDocument/2006/relationships/oleObject" Target="NULL" TargetMode="External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9.xml"/><Relationship Id="rId1" Type="http://schemas.openxmlformats.org/officeDocument/2006/relationships/oleObject" Target="NULL" TargetMode="External"/></Relationships>
</file>

<file path=ppt/charts/_rels/chart4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0.xml"/><Relationship Id="rId1" Type="http://schemas.openxmlformats.org/officeDocument/2006/relationships/oleObject" Target="NULL" TargetMode="External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1.xml"/><Relationship Id="rId1" Type="http://schemas.openxmlformats.org/officeDocument/2006/relationships/oleObject" Target="NULL" TargetMode="External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2.xml"/><Relationship Id="rId1" Type="http://schemas.openxmlformats.org/officeDocument/2006/relationships/oleObject" Target="NULL" TargetMode="External"/></Relationships>
</file>

<file path=ppt/charts/_rels/chart4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3.xml"/><Relationship Id="rId1" Type="http://schemas.openxmlformats.org/officeDocument/2006/relationships/oleObject" Target="NULL" TargetMode="External"/></Relationships>
</file>

<file path=ppt/charts/_rels/chart4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4.xml"/><Relationship Id="rId1" Type="http://schemas.openxmlformats.org/officeDocument/2006/relationships/oleObject" Target="NULL" TargetMode="External"/></Relationships>
</file>

<file path=ppt/charts/_rels/chart4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5.xml"/><Relationship Id="rId1" Type="http://schemas.openxmlformats.org/officeDocument/2006/relationships/oleObject" Target="NULL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NULL" TargetMode="External"/></Relationships>
</file>

<file path=ppt/charts/_rels/chart5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6.xml"/><Relationship Id="rId1" Type="http://schemas.openxmlformats.org/officeDocument/2006/relationships/oleObject" Target="NULL" TargetMode="External"/></Relationships>
</file>

<file path=ppt/charts/_rels/chart5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7.xml"/><Relationship Id="rId1" Type="http://schemas.openxmlformats.org/officeDocument/2006/relationships/oleObject" Target="NULL" TargetMode="External"/></Relationships>
</file>

<file path=ppt/charts/_rels/chart5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8.xml"/><Relationship Id="rId1" Type="http://schemas.openxmlformats.org/officeDocument/2006/relationships/oleObject" Target="NULL" TargetMode="External"/></Relationships>
</file>

<file path=ppt/charts/_rels/chart5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9.xml"/><Relationship Id="rId1" Type="http://schemas.openxmlformats.org/officeDocument/2006/relationships/oleObject" Target="NULL" TargetMode="External"/></Relationships>
</file>

<file path=ppt/charts/_rels/chart5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0.xml"/><Relationship Id="rId1" Type="http://schemas.openxmlformats.org/officeDocument/2006/relationships/oleObject" Target="NULL" TargetMode="External"/></Relationships>
</file>

<file path=ppt/charts/_rels/chart5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1.xml"/><Relationship Id="rId1" Type="http://schemas.openxmlformats.org/officeDocument/2006/relationships/oleObject" Target="NULL" TargetMode="External"/></Relationships>
</file>

<file path=ppt/charts/_rels/chart5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2.xml"/><Relationship Id="rId1" Type="http://schemas.openxmlformats.org/officeDocument/2006/relationships/oleObject" Target="NULL" TargetMode="External"/></Relationships>
</file>

<file path=ppt/charts/_rels/chart5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3.xml"/><Relationship Id="rId1" Type="http://schemas.openxmlformats.org/officeDocument/2006/relationships/oleObject" Target="NULL" TargetMode="External"/></Relationships>
</file>

<file path=ppt/charts/_rels/chart5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4.xml"/><Relationship Id="rId1" Type="http://schemas.openxmlformats.org/officeDocument/2006/relationships/oleObject" Target="NULL" TargetMode="External"/></Relationships>
</file>

<file path=ppt/charts/_rels/chart5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5.xml"/><Relationship Id="rId1" Type="http://schemas.openxmlformats.org/officeDocument/2006/relationships/oleObject" Target="NULL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NULL" TargetMode="External"/></Relationships>
</file>

<file path=ppt/charts/_rels/chart6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6.xml"/><Relationship Id="rId1" Type="http://schemas.openxmlformats.org/officeDocument/2006/relationships/oleObject" Target="NULL" TargetMode="External"/></Relationships>
</file>

<file path=ppt/charts/_rels/chart6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7.xml"/><Relationship Id="rId1" Type="http://schemas.openxmlformats.org/officeDocument/2006/relationships/oleObject" Target="NULL" TargetMode="External"/></Relationships>
</file>

<file path=ppt/charts/_rels/chart6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8.xml"/><Relationship Id="rId1" Type="http://schemas.openxmlformats.org/officeDocument/2006/relationships/oleObject" Target="NULL" TargetMode="External"/></Relationships>
</file>

<file path=ppt/charts/_rels/chart6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9.xml"/><Relationship Id="rId1" Type="http://schemas.openxmlformats.org/officeDocument/2006/relationships/oleObject" Target="NULL" TargetMode="External"/></Relationships>
</file>

<file path=ppt/charts/_rels/chart6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0.xml"/><Relationship Id="rId1" Type="http://schemas.openxmlformats.org/officeDocument/2006/relationships/oleObject" Target="NULL" TargetMode="External"/></Relationships>
</file>

<file path=ppt/charts/_rels/chart6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1.xml"/><Relationship Id="rId1" Type="http://schemas.openxmlformats.org/officeDocument/2006/relationships/oleObject" Target="NULL" TargetMode="External"/></Relationships>
</file>

<file path=ppt/charts/_rels/chart6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2.xml"/><Relationship Id="rId1" Type="http://schemas.openxmlformats.org/officeDocument/2006/relationships/oleObject" Target="NULL" TargetMode="External"/></Relationships>
</file>

<file path=ppt/charts/_rels/chart6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3.xml"/><Relationship Id="rId1" Type="http://schemas.openxmlformats.org/officeDocument/2006/relationships/oleObject" Target="NULL" TargetMode="External"/></Relationships>
</file>

<file path=ppt/charts/_rels/chart6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4.xml"/><Relationship Id="rId1" Type="http://schemas.openxmlformats.org/officeDocument/2006/relationships/oleObject" Target="NULL" TargetMode="External"/></Relationships>
</file>

<file path=ppt/charts/_rels/chart6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5.xml"/><Relationship Id="rId1" Type="http://schemas.openxmlformats.org/officeDocument/2006/relationships/oleObject" Target="NULL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NULL" TargetMode="External"/></Relationships>
</file>

<file path=ppt/charts/_rels/chart7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6.xml"/><Relationship Id="rId1" Type="http://schemas.openxmlformats.org/officeDocument/2006/relationships/oleObject" Target="NULL" TargetMode="External"/></Relationships>
</file>

<file path=ppt/charts/_rels/chart7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7.xml"/><Relationship Id="rId1" Type="http://schemas.openxmlformats.org/officeDocument/2006/relationships/oleObject" Target="NULL" TargetMode="External"/></Relationships>
</file>

<file path=ppt/charts/_rels/chart7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8.xml"/><Relationship Id="rId1" Type="http://schemas.openxmlformats.org/officeDocument/2006/relationships/oleObject" Target="NULL" TargetMode="External"/></Relationships>
</file>

<file path=ppt/charts/_rels/chart7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9.xml"/><Relationship Id="rId1" Type="http://schemas.openxmlformats.org/officeDocument/2006/relationships/oleObject" Target="NULL" TargetMode="External"/></Relationships>
</file>

<file path=ppt/charts/_rels/chart7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0.xml"/><Relationship Id="rId1" Type="http://schemas.openxmlformats.org/officeDocument/2006/relationships/oleObject" Target="NULL" TargetMode="External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7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1.xml"/><Relationship Id="rId1" Type="http://schemas.openxmlformats.org/officeDocument/2006/relationships/oleObject" Target="NULL" TargetMode="External"/></Relationships>
</file>

<file path=ppt/charts/_rels/chart7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2.xml"/><Relationship Id="rId1" Type="http://schemas.openxmlformats.org/officeDocument/2006/relationships/oleObject" Target="NULL" TargetMode="External"/></Relationships>
</file>

<file path=ppt/charts/_rels/chart7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3.xml"/><Relationship Id="rId1" Type="http://schemas.openxmlformats.org/officeDocument/2006/relationships/oleObject" Target="NULL" TargetMode="External"/></Relationships>
</file>

<file path=ppt/charts/_rels/chart7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4.xml"/><Relationship Id="rId1" Type="http://schemas.openxmlformats.org/officeDocument/2006/relationships/oleObject" Target="NULL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NULL" TargetMode="External"/></Relationships>
</file>

<file path=ppt/charts/_rels/chart8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5.xml"/><Relationship Id="rId1" Type="http://schemas.openxmlformats.org/officeDocument/2006/relationships/oleObject" Target="NULL" TargetMode="External"/></Relationships>
</file>

<file path=ppt/charts/_rels/chart8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6.xml"/><Relationship Id="rId1" Type="http://schemas.openxmlformats.org/officeDocument/2006/relationships/oleObject" Target="NULL" TargetMode="External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8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8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7.xml"/><Relationship Id="rId1" Type="http://schemas.openxmlformats.org/officeDocument/2006/relationships/oleObject" Target="NULL" TargetMode="External"/></Relationships>
</file>

<file path=ppt/charts/_rels/chart8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8.xml"/><Relationship Id="rId1" Type="http://schemas.openxmlformats.org/officeDocument/2006/relationships/oleObject" Target="NULL" TargetMode="External"/></Relationships>
</file>

<file path=ppt/charts/_rels/chart8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9.xml"/><Relationship Id="rId1" Type="http://schemas.openxmlformats.org/officeDocument/2006/relationships/oleObject" Target="NULL" TargetMode="External"/></Relationships>
</file>

<file path=ppt/charts/_rels/chart87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8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0.xml"/><Relationship Id="rId1" Type="http://schemas.openxmlformats.org/officeDocument/2006/relationships/oleObject" Target="NULL" TargetMode="External"/></Relationships>
</file>

<file path=ppt/charts/_rels/chart89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NULL" TargetMode="External"/></Relationships>
</file>

<file path=ppt/charts/_rels/chart9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1.xml"/><Relationship Id="rId1" Type="http://schemas.openxmlformats.org/officeDocument/2006/relationships/oleObject" Target="NULL" TargetMode="External"/></Relationships>
</file>

<file path=ppt/charts/_rels/chart9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2.xml"/><Relationship Id="rId1" Type="http://schemas.openxmlformats.org/officeDocument/2006/relationships/oleObject" Target="NULL" TargetMode="External"/></Relationships>
</file>

<file path=ppt/charts/_rels/chart9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9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3.xml"/><Relationship Id="rId1" Type="http://schemas.openxmlformats.org/officeDocument/2006/relationships/oleObject" Target="NULL" TargetMode="External"/></Relationships>
</file>

<file path=ppt/charts/_rels/chart9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4.xml"/><Relationship Id="rId1" Type="http://schemas.openxmlformats.org/officeDocument/2006/relationships/oleObject" Target="NULL" TargetMode="External"/></Relationships>
</file>

<file path=ppt/charts/_rels/chart9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5.xml"/><Relationship Id="rId1" Type="http://schemas.openxmlformats.org/officeDocument/2006/relationships/oleObject" Target="NULL" TargetMode="External"/></Relationships>
</file>

<file path=ppt/charts/_rels/chart9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6.xml"/><Relationship Id="rId1" Type="http://schemas.openxmlformats.org/officeDocument/2006/relationships/oleObject" Target="NULL" TargetMode="External"/></Relationships>
</file>

<file path=ppt/charts/_rels/chart9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7.xml"/><Relationship Id="rId1" Type="http://schemas.openxmlformats.org/officeDocument/2006/relationships/oleObject" Target="NULL" TargetMode="External"/></Relationships>
</file>

<file path=ppt/charts/_rels/chart9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8.xml"/><Relationship Id="rId1" Type="http://schemas.openxmlformats.org/officeDocument/2006/relationships/oleObject" Target="NULL" TargetMode="External"/></Relationships>
</file>

<file path=ppt/charts/_rels/chart99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59770990446055"/>
          <c:y val="0.13994908214591414"/>
          <c:w val="0.80599682606678258"/>
          <c:h val="0.64855854110593136"/>
        </c:manualLayout>
      </c:layout>
      <c:lineChart>
        <c:grouping val="standard"/>
        <c:varyColors val="0"/>
        <c:ser>
          <c:idx val="0"/>
          <c:order val="0"/>
          <c:tx>
            <c:strRef>
              <c:f>charts!$C$1</c:f>
              <c:strCache>
                <c:ptCount val="1"/>
                <c:pt idx="0">
                  <c:v>QoQ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8"/>
            <c:spPr>
              <a:noFill/>
              <a:ln>
                <a:noFill/>
              </a:ln>
            </c:spPr>
          </c:marker>
          <c:cat>
            <c:multiLvlStrRef>
              <c:f>charts!$A$74:$B$77</c:f>
              <c:multiLvlStrCache>
                <c:ptCount val="4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</c:lvl>
                <c:lvl>
                  <c:pt idx="0">
                    <c:v>2013</c:v>
                  </c:pt>
                </c:lvl>
              </c:multiLvlStrCache>
            </c:multiLvlStrRef>
          </c:cat>
          <c:val>
            <c:numRef>
              <c:f>charts!$C$74:$C$77</c:f>
              <c:numCache>
                <c:formatCode>0.0%</c:formatCode>
                <c:ptCount val="4"/>
                <c:pt idx="0">
                  <c:v>1.9085606132112302E-2</c:v>
                </c:pt>
                <c:pt idx="1">
                  <c:v>2.4369460759578999E-2</c:v>
                </c:pt>
                <c:pt idx="2">
                  <c:v>2.68634185449497E-2</c:v>
                </c:pt>
                <c:pt idx="3">
                  <c:v>2.9863081626040601E-2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903616"/>
        <c:axId val="125905536"/>
      </c:lineChart>
      <c:catAx>
        <c:axId val="125903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2060"/>
                </a:solidFill>
              </a:defRPr>
            </a:pPr>
            <a:endParaRPr lang="en-US"/>
          </a:p>
        </c:txPr>
        <c:crossAx val="125905536"/>
        <c:crosses val="autoZero"/>
        <c:auto val="1"/>
        <c:lblAlgn val="ctr"/>
        <c:lblOffset val="100"/>
        <c:noMultiLvlLbl val="0"/>
      </c:catAx>
      <c:valAx>
        <c:axId val="125905536"/>
        <c:scaling>
          <c:orientation val="minMax"/>
        </c:scaling>
        <c:delete val="0"/>
        <c:axPos val="l"/>
        <c:majorGridlines>
          <c:spPr>
            <a:ln>
              <a:solidFill>
                <a:schemeClr val="tx2">
                  <a:lumMod val="20000"/>
                  <a:lumOff val="80000"/>
                </a:schemeClr>
              </a:solidFill>
            </a:ln>
          </c:spPr>
        </c:majorGridlines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2060"/>
                </a:solidFill>
              </a:defRPr>
            </a:pPr>
            <a:endParaRPr lang="en-US"/>
          </a:p>
        </c:txPr>
        <c:crossAx val="1259036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30245569964782"/>
          <c:y val="0.14457057994361661"/>
          <c:w val="0.78087596405017845"/>
          <c:h val="0.75680434244529471"/>
        </c:manualLayout>
      </c:layout>
      <c:lineChart>
        <c:grouping val="standard"/>
        <c:varyColors val="0"/>
        <c:ser>
          <c:idx val="0"/>
          <c:order val="1"/>
          <c:spPr>
            <a:ln>
              <a:solidFill>
                <a:srgbClr val="002060"/>
              </a:solidFill>
            </a:ln>
          </c:spPr>
          <c:marker>
            <c:symbol val="none"/>
          </c:marker>
          <c:cat>
            <c:numRef>
              <c:f>'FTK history (scheduled)'!$A$8:$A$76</c:f>
              <c:numCache>
                <c:formatCode>General</c:formatCode>
                <c:ptCount val="69"/>
                <c:pt idx="0">
                  <c:v>1945</c:v>
                </c:pt>
                <c:pt idx="1">
                  <c:v>1946</c:v>
                </c:pt>
                <c:pt idx="2">
                  <c:v>1947</c:v>
                </c:pt>
                <c:pt idx="3">
                  <c:v>1948</c:v>
                </c:pt>
                <c:pt idx="4">
                  <c:v>1949</c:v>
                </c:pt>
                <c:pt idx="5">
                  <c:v>1950</c:v>
                </c:pt>
                <c:pt idx="6">
                  <c:v>1951</c:v>
                </c:pt>
                <c:pt idx="7">
                  <c:v>1952</c:v>
                </c:pt>
                <c:pt idx="8">
                  <c:v>1953</c:v>
                </c:pt>
                <c:pt idx="9">
                  <c:v>1954</c:v>
                </c:pt>
                <c:pt idx="10">
                  <c:v>1955</c:v>
                </c:pt>
                <c:pt idx="11">
                  <c:v>1956</c:v>
                </c:pt>
                <c:pt idx="12">
                  <c:v>1957</c:v>
                </c:pt>
                <c:pt idx="13">
                  <c:v>1958</c:v>
                </c:pt>
                <c:pt idx="14">
                  <c:v>1959</c:v>
                </c:pt>
                <c:pt idx="15">
                  <c:v>1960</c:v>
                </c:pt>
                <c:pt idx="16">
                  <c:v>1961</c:v>
                </c:pt>
                <c:pt idx="17">
                  <c:v>1962</c:v>
                </c:pt>
                <c:pt idx="18">
                  <c:v>1963</c:v>
                </c:pt>
                <c:pt idx="19">
                  <c:v>1964</c:v>
                </c:pt>
                <c:pt idx="20">
                  <c:v>1965</c:v>
                </c:pt>
                <c:pt idx="21">
                  <c:v>1966</c:v>
                </c:pt>
                <c:pt idx="22">
                  <c:v>1967</c:v>
                </c:pt>
                <c:pt idx="23">
                  <c:v>1968</c:v>
                </c:pt>
                <c:pt idx="24">
                  <c:v>1969</c:v>
                </c:pt>
                <c:pt idx="25">
                  <c:v>1970</c:v>
                </c:pt>
                <c:pt idx="26">
                  <c:v>1971</c:v>
                </c:pt>
                <c:pt idx="27">
                  <c:v>1972</c:v>
                </c:pt>
                <c:pt idx="28">
                  <c:v>1973</c:v>
                </c:pt>
                <c:pt idx="29">
                  <c:v>1974</c:v>
                </c:pt>
                <c:pt idx="30">
                  <c:v>1975</c:v>
                </c:pt>
                <c:pt idx="31">
                  <c:v>1976</c:v>
                </c:pt>
                <c:pt idx="32">
                  <c:v>1977</c:v>
                </c:pt>
                <c:pt idx="33">
                  <c:v>1978</c:v>
                </c:pt>
                <c:pt idx="34">
                  <c:v>1979</c:v>
                </c:pt>
                <c:pt idx="35">
                  <c:v>1980</c:v>
                </c:pt>
                <c:pt idx="36">
                  <c:v>1981</c:v>
                </c:pt>
                <c:pt idx="37">
                  <c:v>1982</c:v>
                </c:pt>
                <c:pt idx="38">
                  <c:v>1983</c:v>
                </c:pt>
                <c:pt idx="39">
                  <c:v>1984</c:v>
                </c:pt>
                <c:pt idx="40">
                  <c:v>1985</c:v>
                </c:pt>
                <c:pt idx="41">
                  <c:v>1986</c:v>
                </c:pt>
                <c:pt idx="42">
                  <c:v>1987</c:v>
                </c:pt>
                <c:pt idx="43">
                  <c:v>1988</c:v>
                </c:pt>
                <c:pt idx="44">
                  <c:v>1989</c:v>
                </c:pt>
                <c:pt idx="45">
                  <c:v>1990</c:v>
                </c:pt>
                <c:pt idx="46">
                  <c:v>1991</c:v>
                </c:pt>
                <c:pt idx="47">
                  <c:v>1992</c:v>
                </c:pt>
                <c:pt idx="48">
                  <c:v>1993</c:v>
                </c:pt>
                <c:pt idx="49">
                  <c:v>1994</c:v>
                </c:pt>
                <c:pt idx="50">
                  <c:v>1995</c:v>
                </c:pt>
                <c:pt idx="51">
                  <c:v>1996</c:v>
                </c:pt>
                <c:pt idx="52">
                  <c:v>1997</c:v>
                </c:pt>
                <c:pt idx="53">
                  <c:v>1998</c:v>
                </c:pt>
                <c:pt idx="54">
                  <c:v>1999</c:v>
                </c:pt>
                <c:pt idx="55">
                  <c:v>2000</c:v>
                </c:pt>
                <c:pt idx="56">
                  <c:v>2001</c:v>
                </c:pt>
                <c:pt idx="57">
                  <c:v>2002</c:v>
                </c:pt>
                <c:pt idx="58">
                  <c:v>2003</c:v>
                </c:pt>
                <c:pt idx="59">
                  <c:v>2004</c:v>
                </c:pt>
                <c:pt idx="60">
                  <c:v>2005</c:v>
                </c:pt>
                <c:pt idx="61">
                  <c:v>2006</c:v>
                </c:pt>
                <c:pt idx="62">
                  <c:v>2007</c:v>
                </c:pt>
                <c:pt idx="63">
                  <c:v>2008</c:v>
                </c:pt>
                <c:pt idx="64">
                  <c:v>2009</c:v>
                </c:pt>
                <c:pt idx="65">
                  <c:v>2010</c:v>
                </c:pt>
                <c:pt idx="66">
                  <c:v>2011</c:v>
                </c:pt>
                <c:pt idx="67">
                  <c:v>2012</c:v>
                </c:pt>
                <c:pt idx="68">
                  <c:v>2013</c:v>
                </c:pt>
              </c:numCache>
            </c:numRef>
          </c:cat>
          <c:val>
            <c:numRef>
              <c:f>'RPK history (scheduled)'!$B$8:$B$76</c:f>
              <c:numCache>
                <c:formatCode>_-* #,##0_-;\-* #,##0_-;_-* "-"??_-;_-@_-</c:formatCode>
                <c:ptCount val="69"/>
                <c:pt idx="0">
                  <c:v>9.9548210883829764</c:v>
                </c:pt>
                <c:pt idx="1">
                  <c:v>19.909642176765953</c:v>
                </c:pt>
                <c:pt idx="2">
                  <c:v>23.642700084909571</c:v>
                </c:pt>
                <c:pt idx="3">
                  <c:v>26.131405357005317</c:v>
                </c:pt>
                <c:pt idx="4">
                  <c:v>29.864463265148931</c:v>
                </c:pt>
                <c:pt idx="5">
                  <c:v>35.398435701425115</c:v>
                </c:pt>
                <c:pt idx="6">
                  <c:v>44.248044626781386</c:v>
                </c:pt>
                <c:pt idx="7">
                  <c:v>50.569193859178725</c:v>
                </c:pt>
                <c:pt idx="8">
                  <c:v>59.418802784535004</c:v>
                </c:pt>
                <c:pt idx="9">
                  <c:v>65.739952016932349</c:v>
                </c:pt>
                <c:pt idx="10">
                  <c:v>77.118020635247561</c:v>
                </c:pt>
                <c:pt idx="11">
                  <c:v>89.760319100042238</c:v>
                </c:pt>
                <c:pt idx="12">
                  <c:v>103.66684741131638</c:v>
                </c:pt>
                <c:pt idx="13">
                  <c:v>107.4595369507548</c:v>
                </c:pt>
                <c:pt idx="14">
                  <c:v>123.89452495498787</c:v>
                </c:pt>
                <c:pt idx="15">
                  <c:v>137.80105326626202</c:v>
                </c:pt>
                <c:pt idx="16">
                  <c:v>147.91489203809778</c:v>
                </c:pt>
                <c:pt idx="17">
                  <c:v>164.34988004233088</c:v>
                </c:pt>
                <c:pt idx="18">
                  <c:v>185.84178743248185</c:v>
                </c:pt>
                <c:pt idx="19">
                  <c:v>216.18330374798904</c:v>
                </c:pt>
                <c:pt idx="20">
                  <c:v>250.31750960293468</c:v>
                </c:pt>
                <c:pt idx="21">
                  <c:v>289.50863484379818</c:v>
                </c:pt>
                <c:pt idx="22">
                  <c:v>345.13474808889475</c:v>
                </c:pt>
                <c:pt idx="23">
                  <c:v>391.91125240863505</c:v>
                </c:pt>
                <c:pt idx="24">
                  <c:v>443.74467611429327</c:v>
                </c:pt>
                <c:pt idx="25">
                  <c:v>482.93580135515674</c:v>
                </c:pt>
                <c:pt idx="26">
                  <c:v>517.50604310075369</c:v>
                </c:pt>
                <c:pt idx="27">
                  <c:v>586.64652659194746</c:v>
                </c:pt>
                <c:pt idx="28">
                  <c:v>647.40634541754196</c:v>
                </c:pt>
                <c:pt idx="29">
                  <c:v>687.21450257913841</c:v>
                </c:pt>
                <c:pt idx="30">
                  <c:v>730.16540899033453</c:v>
                </c:pt>
                <c:pt idx="31">
                  <c:v>800.35347556472846</c:v>
                </c:pt>
                <c:pt idx="32">
                  <c:v>856.92296205752348</c:v>
                </c:pt>
                <c:pt idx="33">
                  <c:v>980.53776587511243</c:v>
                </c:pt>
                <c:pt idx="34">
                  <c:v>1101.0098204431017</c:v>
                </c:pt>
                <c:pt idx="35">
                  <c:v>1121.9614821070998</c:v>
                </c:pt>
                <c:pt idx="36">
                  <c:v>1164.912388518296</c:v>
                </c:pt>
                <c:pt idx="37">
                  <c:v>1196.3398810142933</c:v>
                </c:pt>
                <c:pt idx="38">
                  <c:v>1246.6238690078887</c:v>
                </c:pt>
                <c:pt idx="39">
                  <c:v>1338.8111803294803</c:v>
                </c:pt>
                <c:pt idx="40">
                  <c:v>1432.046074734272</c:v>
                </c:pt>
                <c:pt idx="41">
                  <c:v>1521.090636806264</c:v>
                </c:pt>
                <c:pt idx="42">
                  <c:v>1664.6095192046512</c:v>
                </c:pt>
                <c:pt idx="43">
                  <c:v>1786.1291568558402</c:v>
                </c:pt>
                <c:pt idx="44">
                  <c:v>1858.4123895966338</c:v>
                </c:pt>
                <c:pt idx="45">
                  <c:v>1984.1223595806227</c:v>
                </c:pt>
                <c:pt idx="46">
                  <c:v>1931.7432054206274</c:v>
                </c:pt>
                <c:pt idx="47">
                  <c:v>2019.7401844094193</c:v>
                </c:pt>
                <c:pt idx="48">
                  <c:v>2041.7394291566172</c:v>
                </c:pt>
                <c:pt idx="49">
                  <c:v>2197.8293085534033</c:v>
                </c:pt>
                <c:pt idx="50">
                  <c:v>2336.1102755357906</c:v>
                </c:pt>
                <c:pt idx="51">
                  <c:v>2547.3973075863792</c:v>
                </c:pt>
                <c:pt idx="52">
                  <c:v>2695.4417489041903</c:v>
                </c:pt>
                <c:pt idx="53">
                  <c:v>2753.1740526193371</c:v>
                </c:pt>
                <c:pt idx="54">
                  <c:v>2930.9279501766973</c:v>
                </c:pt>
                <c:pt idx="55">
                  <c:v>3182.0650427122114</c:v>
                </c:pt>
                <c:pt idx="56">
                  <c:v>3089.8986830522836</c:v>
                </c:pt>
                <c:pt idx="57">
                  <c:v>3105.591477638618</c:v>
                </c:pt>
                <c:pt idx="58">
                  <c:v>3162.7580864888364</c:v>
                </c:pt>
                <c:pt idx="59">
                  <c:v>3608.7069766837626</c:v>
                </c:pt>
                <c:pt idx="60">
                  <c:v>3897.4035348184634</c:v>
                </c:pt>
                <c:pt idx="61">
                  <c:v>4140.5444372642805</c:v>
                </c:pt>
                <c:pt idx="62">
                  <c:v>4480.6191764388868</c:v>
                </c:pt>
                <c:pt idx="63">
                  <c:v>4570.1315776461815</c:v>
                </c:pt>
                <c:pt idx="64">
                  <c:v>4522.0045101879268</c:v>
                </c:pt>
                <c:pt idx="65">
                  <c:v>4881.6858269800878</c:v>
                </c:pt>
                <c:pt idx="66">
                  <c:v>5202.7987044190841</c:v>
                </c:pt>
                <c:pt idx="67">
                  <c:v>5481.113283880607</c:v>
                </c:pt>
                <c:pt idx="68">
                  <c:v>5782.1737644401292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519360"/>
        <c:axId val="125520896"/>
      </c:lineChart>
      <c:lineChart>
        <c:grouping val="standard"/>
        <c:varyColors val="0"/>
        <c:ser>
          <c:idx val="1"/>
          <c:order val="0"/>
          <c:tx>
            <c:strRef>
              <c:f>'FTK history (scheduled)'!$B$7</c:f>
              <c:strCache>
                <c:ptCount val="1"/>
                <c:pt idx="0">
                  <c:v>FTKs (billions) updated ARC 2012</c:v>
                </c:pt>
              </c:strCache>
            </c:strRef>
          </c:tx>
          <c:spPr>
            <a:ln w="127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'FTK history (scheduled)'!$A$8:$A$76</c:f>
              <c:numCache>
                <c:formatCode>General</c:formatCode>
                <c:ptCount val="69"/>
                <c:pt idx="0">
                  <c:v>1945</c:v>
                </c:pt>
                <c:pt idx="1">
                  <c:v>1946</c:v>
                </c:pt>
                <c:pt idx="2">
                  <c:v>1947</c:v>
                </c:pt>
                <c:pt idx="3">
                  <c:v>1948</c:v>
                </c:pt>
                <c:pt idx="4">
                  <c:v>1949</c:v>
                </c:pt>
                <c:pt idx="5">
                  <c:v>1950</c:v>
                </c:pt>
                <c:pt idx="6">
                  <c:v>1951</c:v>
                </c:pt>
                <c:pt idx="7">
                  <c:v>1952</c:v>
                </c:pt>
                <c:pt idx="8">
                  <c:v>1953</c:v>
                </c:pt>
                <c:pt idx="9">
                  <c:v>1954</c:v>
                </c:pt>
                <c:pt idx="10">
                  <c:v>1955</c:v>
                </c:pt>
                <c:pt idx="11">
                  <c:v>1956</c:v>
                </c:pt>
                <c:pt idx="12">
                  <c:v>1957</c:v>
                </c:pt>
                <c:pt idx="13">
                  <c:v>1958</c:v>
                </c:pt>
                <c:pt idx="14">
                  <c:v>1959</c:v>
                </c:pt>
                <c:pt idx="15">
                  <c:v>1960</c:v>
                </c:pt>
                <c:pt idx="16">
                  <c:v>1961</c:v>
                </c:pt>
                <c:pt idx="17">
                  <c:v>1962</c:v>
                </c:pt>
                <c:pt idx="18">
                  <c:v>1963</c:v>
                </c:pt>
                <c:pt idx="19">
                  <c:v>1964</c:v>
                </c:pt>
                <c:pt idx="20">
                  <c:v>1965</c:v>
                </c:pt>
                <c:pt idx="21">
                  <c:v>1966</c:v>
                </c:pt>
                <c:pt idx="22">
                  <c:v>1967</c:v>
                </c:pt>
                <c:pt idx="23">
                  <c:v>1968</c:v>
                </c:pt>
                <c:pt idx="24">
                  <c:v>1969</c:v>
                </c:pt>
                <c:pt idx="25">
                  <c:v>1970</c:v>
                </c:pt>
                <c:pt idx="26">
                  <c:v>1971</c:v>
                </c:pt>
                <c:pt idx="27">
                  <c:v>1972</c:v>
                </c:pt>
                <c:pt idx="28">
                  <c:v>1973</c:v>
                </c:pt>
                <c:pt idx="29">
                  <c:v>1974</c:v>
                </c:pt>
                <c:pt idx="30">
                  <c:v>1975</c:v>
                </c:pt>
                <c:pt idx="31">
                  <c:v>1976</c:v>
                </c:pt>
                <c:pt idx="32">
                  <c:v>1977</c:v>
                </c:pt>
                <c:pt idx="33">
                  <c:v>1978</c:v>
                </c:pt>
                <c:pt idx="34">
                  <c:v>1979</c:v>
                </c:pt>
                <c:pt idx="35">
                  <c:v>1980</c:v>
                </c:pt>
                <c:pt idx="36">
                  <c:v>1981</c:v>
                </c:pt>
                <c:pt idx="37">
                  <c:v>1982</c:v>
                </c:pt>
                <c:pt idx="38">
                  <c:v>1983</c:v>
                </c:pt>
                <c:pt idx="39">
                  <c:v>1984</c:v>
                </c:pt>
                <c:pt idx="40">
                  <c:v>1985</c:v>
                </c:pt>
                <c:pt idx="41">
                  <c:v>1986</c:v>
                </c:pt>
                <c:pt idx="42">
                  <c:v>1987</c:v>
                </c:pt>
                <c:pt idx="43">
                  <c:v>1988</c:v>
                </c:pt>
                <c:pt idx="44">
                  <c:v>1989</c:v>
                </c:pt>
                <c:pt idx="45">
                  <c:v>1990</c:v>
                </c:pt>
                <c:pt idx="46">
                  <c:v>1991</c:v>
                </c:pt>
                <c:pt idx="47">
                  <c:v>1992</c:v>
                </c:pt>
                <c:pt idx="48">
                  <c:v>1993</c:v>
                </c:pt>
                <c:pt idx="49">
                  <c:v>1994</c:v>
                </c:pt>
                <c:pt idx="50">
                  <c:v>1995</c:v>
                </c:pt>
                <c:pt idx="51">
                  <c:v>1996</c:v>
                </c:pt>
                <c:pt idx="52">
                  <c:v>1997</c:v>
                </c:pt>
                <c:pt idx="53">
                  <c:v>1998</c:v>
                </c:pt>
                <c:pt idx="54">
                  <c:v>1999</c:v>
                </c:pt>
                <c:pt idx="55">
                  <c:v>2000</c:v>
                </c:pt>
                <c:pt idx="56">
                  <c:v>2001</c:v>
                </c:pt>
                <c:pt idx="57">
                  <c:v>2002</c:v>
                </c:pt>
                <c:pt idx="58">
                  <c:v>2003</c:v>
                </c:pt>
                <c:pt idx="59">
                  <c:v>2004</c:v>
                </c:pt>
                <c:pt idx="60">
                  <c:v>2005</c:v>
                </c:pt>
                <c:pt idx="61">
                  <c:v>2006</c:v>
                </c:pt>
                <c:pt idx="62">
                  <c:v>2007</c:v>
                </c:pt>
                <c:pt idx="63">
                  <c:v>2008</c:v>
                </c:pt>
                <c:pt idx="64">
                  <c:v>2009</c:v>
                </c:pt>
                <c:pt idx="65">
                  <c:v>2010</c:v>
                </c:pt>
                <c:pt idx="66">
                  <c:v>2011</c:v>
                </c:pt>
                <c:pt idx="67">
                  <c:v>2012</c:v>
                </c:pt>
                <c:pt idx="68">
                  <c:v>2013</c:v>
                </c:pt>
              </c:numCache>
            </c:numRef>
          </c:cat>
          <c:val>
            <c:numRef>
              <c:f>'FTK history (scheduled)'!$B$8:$B$76</c:f>
              <c:numCache>
                <c:formatCode>_-* #,##0_-;\-* #,##0_-;_-* "-"??_-;_-@_-</c:formatCode>
                <c:ptCount val="69"/>
                <c:pt idx="0">
                  <c:v>1.0125278669467566</c:v>
                </c:pt>
                <c:pt idx="1">
                  <c:v>1.0125278669467566</c:v>
                </c:pt>
                <c:pt idx="2">
                  <c:v>1.0125278669467566</c:v>
                </c:pt>
                <c:pt idx="3">
                  <c:v>1.0125278669467566</c:v>
                </c:pt>
                <c:pt idx="4">
                  <c:v>1.0125278669467566</c:v>
                </c:pt>
                <c:pt idx="5">
                  <c:v>1.0125278669467566</c:v>
                </c:pt>
                <c:pt idx="6">
                  <c:v>1.0732795389635621</c:v>
                </c:pt>
                <c:pt idx="7">
                  <c:v>1.1542817683193023</c:v>
                </c:pt>
                <c:pt idx="8">
                  <c:v>1.2251587190055753</c:v>
                </c:pt>
                <c:pt idx="9">
                  <c:v>1.2859103910223808</c:v>
                </c:pt>
                <c:pt idx="10">
                  <c:v>1.5289170790896023</c:v>
                </c:pt>
                <c:pt idx="11">
                  <c:v>1.7314226524789535</c:v>
                </c:pt>
                <c:pt idx="12">
                  <c:v>1.8833018325209672</c:v>
                </c:pt>
                <c:pt idx="13">
                  <c:v>1.933928225868305</c:v>
                </c:pt>
                <c:pt idx="14">
                  <c:v>2.2579371432912669</c:v>
                </c:pt>
                <c:pt idx="15">
                  <c:v>2.5110691100279565</c:v>
                </c:pt>
                <c:pt idx="16">
                  <c:v>2.9059549781371916</c:v>
                </c:pt>
                <c:pt idx="17">
                  <c:v>3.4122189116105699</c:v>
                </c:pt>
                <c:pt idx="18">
                  <c:v>3.8374806157282082</c:v>
                </c:pt>
                <c:pt idx="19">
                  <c:v>4.6373776306161458</c:v>
                </c:pt>
                <c:pt idx="20">
                  <c:v>5.923288021638526</c:v>
                </c:pt>
                <c:pt idx="21">
                  <c:v>7.0269433966104922</c:v>
                </c:pt>
                <c:pt idx="22">
                  <c:v>8.0495965422267162</c:v>
                </c:pt>
                <c:pt idx="23">
                  <c:v>10.246782013501178</c:v>
                </c:pt>
                <c:pt idx="24">
                  <c:v>12.049081616666406</c:v>
                </c:pt>
                <c:pt idx="25">
                  <c:v>13.051484204943694</c:v>
                </c:pt>
                <c:pt idx="26">
                  <c:v>14.31714403862714</c:v>
                </c:pt>
                <c:pt idx="27">
                  <c:v>16.251072264495445</c:v>
                </c:pt>
                <c:pt idx="28">
                  <c:v>18.964646947912751</c:v>
                </c:pt>
                <c:pt idx="29">
                  <c:v>20.574566256358096</c:v>
                </c:pt>
                <c:pt idx="30">
                  <c:v>20.959326845797865</c:v>
                </c:pt>
                <c:pt idx="31">
                  <c:v>23.308391497114339</c:v>
                </c:pt>
                <c:pt idx="32">
                  <c:v>25.566328640405608</c:v>
                </c:pt>
                <c:pt idx="33">
                  <c:v>28.067272471764095</c:v>
                </c:pt>
                <c:pt idx="34">
                  <c:v>30.304959057716431</c:v>
                </c:pt>
                <c:pt idx="35">
                  <c:v>31.783249743458697</c:v>
                </c:pt>
                <c:pt idx="36">
                  <c:v>33.413419609242979</c:v>
                </c:pt>
                <c:pt idx="37">
                  <c:v>34.122189116105709</c:v>
                </c:pt>
                <c:pt idx="38">
                  <c:v>37.990045567842316</c:v>
                </c:pt>
                <c:pt idx="39">
                  <c:v>42.921056279873021</c:v>
                </c:pt>
                <c:pt idx="40">
                  <c:v>43.10331129592344</c:v>
                </c:pt>
                <c:pt idx="41">
                  <c:v>46.728161059592829</c:v>
                </c:pt>
                <c:pt idx="42">
                  <c:v>52.33756544247786</c:v>
                </c:pt>
                <c:pt idx="43">
                  <c:v>57.734338973304084</c:v>
                </c:pt>
                <c:pt idx="44">
                  <c:v>61.835076834438439</c:v>
                </c:pt>
                <c:pt idx="45">
                  <c:v>63.617125880264723</c:v>
                </c:pt>
                <c:pt idx="46">
                  <c:v>63.353868634858571</c:v>
                </c:pt>
                <c:pt idx="47">
                  <c:v>67.768490134746443</c:v>
                </c:pt>
                <c:pt idx="48">
                  <c:v>74.056288188485794</c:v>
                </c:pt>
                <c:pt idx="49">
                  <c:v>83.543674301776917</c:v>
                </c:pt>
                <c:pt idx="50">
                  <c:v>89.942850420880404</c:v>
                </c:pt>
                <c:pt idx="51">
                  <c:v>96.504030998695384</c:v>
                </c:pt>
                <c:pt idx="52">
                  <c:v>111.30718841345697</c:v>
                </c:pt>
                <c:pt idx="53">
                  <c:v>110.16303192380713</c:v>
                </c:pt>
                <c:pt idx="54">
                  <c:v>117.56461063118792</c:v>
                </c:pt>
                <c:pt idx="55">
                  <c:v>127.75064097267229</c:v>
                </c:pt>
                <c:pt idx="56">
                  <c:v>119.87317416782652</c:v>
                </c:pt>
                <c:pt idx="57">
                  <c:v>129.6541933625322</c:v>
                </c:pt>
                <c:pt idx="58">
                  <c:v>136.06349476030513</c:v>
                </c:pt>
                <c:pt idx="59">
                  <c:v>150.48189158562695</c:v>
                </c:pt>
                <c:pt idx="60">
                  <c:v>154.24393887526765</c:v>
                </c:pt>
                <c:pt idx="61">
                  <c:v>164.43218889834665</c:v>
                </c:pt>
                <c:pt idx="62">
                  <c:v>172.33291517864427</c:v>
                </c:pt>
                <c:pt idx="63">
                  <c:v>170.67700620272032</c:v>
                </c:pt>
                <c:pt idx="64">
                  <c:v>155.52652382831167</c:v>
                </c:pt>
                <c:pt idx="65">
                  <c:v>186.28028325272689</c:v>
                </c:pt>
                <c:pt idx="66">
                  <c:v>186.83912777003627</c:v>
                </c:pt>
                <c:pt idx="67">
                  <c:v>184.89078216622761</c:v>
                </c:pt>
                <c:pt idx="68">
                  <c:v>185.62617456981295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532416"/>
        <c:axId val="125530880"/>
      </c:lineChart>
      <c:catAx>
        <c:axId val="125519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00" b="1">
                <a:solidFill>
                  <a:schemeClr val="bg1">
                    <a:lumMod val="50000"/>
                  </a:schemeClr>
                </a:solidFill>
              </a:defRPr>
            </a:pPr>
            <a:endParaRPr lang="en-US"/>
          </a:p>
        </c:txPr>
        <c:crossAx val="125520896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25520896"/>
        <c:scaling>
          <c:orientation val="minMax"/>
        </c:scaling>
        <c:delete val="0"/>
        <c:axPos val="l"/>
        <c:majorGridlines>
          <c:spPr>
            <a:ln w="3175"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</c:spPr>
        </c:majorGridlines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002060"/>
                </a:solidFill>
              </a:defRPr>
            </a:pPr>
            <a:endParaRPr lang="en-US"/>
          </a:p>
        </c:txPr>
        <c:crossAx val="125519360"/>
        <c:crosses val="autoZero"/>
        <c:crossBetween val="midCat"/>
      </c:valAx>
      <c:valAx>
        <c:axId val="125530880"/>
        <c:scaling>
          <c:orientation val="minMax"/>
        </c:scaling>
        <c:delete val="0"/>
        <c:axPos val="r"/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C00000"/>
                </a:solidFill>
              </a:defRPr>
            </a:pPr>
            <a:endParaRPr lang="en-US"/>
          </a:p>
        </c:txPr>
        <c:crossAx val="125532416"/>
        <c:crosses val="max"/>
        <c:crossBetween val="between"/>
      </c:valAx>
      <c:catAx>
        <c:axId val="1255324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553088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'LCC share'!$A$21</c:f>
              <c:strCache>
                <c:ptCount val="1"/>
                <c:pt idx="0">
                  <c:v>Within NORTH AMERICA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'LCC share'!$C$15:$L$15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'LCC share'!$C$21:$L$21</c:f>
              <c:numCache>
                <c:formatCode>0.0%</c:formatCode>
                <c:ptCount val="10"/>
                <c:pt idx="0">
                  <c:v>0.24124077652028175</c:v>
                </c:pt>
                <c:pt idx="1">
                  <c:v>0.26426068216504184</c:v>
                </c:pt>
                <c:pt idx="2">
                  <c:v>0.28250772550903169</c:v>
                </c:pt>
                <c:pt idx="3">
                  <c:v>0.29355599433604906</c:v>
                </c:pt>
                <c:pt idx="4">
                  <c:v>0.30560361969649624</c:v>
                </c:pt>
                <c:pt idx="5">
                  <c:v>0.29726352561367292</c:v>
                </c:pt>
                <c:pt idx="6">
                  <c:v>0.29675706265100837</c:v>
                </c:pt>
                <c:pt idx="7">
                  <c:v>0.30350607704621685</c:v>
                </c:pt>
                <c:pt idx="8">
                  <c:v>0.3084383489451456</c:v>
                </c:pt>
                <c:pt idx="9">
                  <c:v>0.31281203208049746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682240"/>
        <c:axId val="148683776"/>
      </c:lineChart>
      <c:catAx>
        <c:axId val="148682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2">
                <a:lumMod val="40000"/>
                <a:lumOff val="60000"/>
              </a:schemeClr>
            </a:solidFill>
          </a:ln>
        </c:spPr>
        <c:txPr>
          <a:bodyPr/>
          <a:lstStyle/>
          <a:p>
            <a:pPr>
              <a:defRPr sz="1200" b="1">
                <a:solidFill>
                  <a:schemeClr val="tx2">
                    <a:lumMod val="50000"/>
                  </a:schemeClr>
                </a:solidFill>
              </a:defRPr>
            </a:pPr>
            <a:endParaRPr lang="en-US"/>
          </a:p>
        </c:txPr>
        <c:crossAx val="148683776"/>
        <c:crosses val="autoZero"/>
        <c:auto val="1"/>
        <c:lblAlgn val="ctr"/>
        <c:lblOffset val="100"/>
        <c:noMultiLvlLbl val="0"/>
      </c:catAx>
      <c:valAx>
        <c:axId val="148683776"/>
        <c:scaling>
          <c:orientation val="minMax"/>
          <c:max val="0.45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>
                    <a:solidFill>
                      <a:schemeClr val="tx2">
                        <a:lumMod val="50000"/>
                      </a:schemeClr>
                    </a:solidFill>
                  </a:defRPr>
                </a:pPr>
                <a:r>
                  <a:rPr lang="en-CA" sz="1200">
                    <a:solidFill>
                      <a:schemeClr val="tx2">
                        <a:lumMod val="50000"/>
                      </a:schemeClr>
                    </a:solidFill>
                  </a:rPr>
                  <a:t>LCC Traffic</a:t>
                </a:r>
                <a:r>
                  <a:rPr lang="en-CA" sz="1200" baseline="0">
                    <a:solidFill>
                      <a:schemeClr val="tx2">
                        <a:lumMod val="50000"/>
                      </a:schemeClr>
                    </a:solidFill>
                  </a:rPr>
                  <a:t> Share by number of Seats</a:t>
                </a:r>
                <a:endParaRPr lang="en-CA" sz="1200">
                  <a:solidFill>
                    <a:schemeClr val="tx2">
                      <a:lumMod val="50000"/>
                    </a:schemeClr>
                  </a:solidFill>
                </a:endParaRP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spPr>
          <a:ln>
            <a:solidFill>
              <a:schemeClr val="tx2">
                <a:lumMod val="40000"/>
                <a:lumOff val="60000"/>
              </a:schemeClr>
            </a:solidFill>
          </a:ln>
        </c:spPr>
        <c:txPr>
          <a:bodyPr/>
          <a:lstStyle/>
          <a:p>
            <a:pPr>
              <a:defRPr sz="1200" b="1">
                <a:solidFill>
                  <a:schemeClr val="tx2">
                    <a:lumMod val="50000"/>
                  </a:schemeClr>
                </a:solidFill>
              </a:defRPr>
            </a:pPr>
            <a:endParaRPr lang="en-US"/>
          </a:p>
        </c:txPr>
        <c:crossAx val="148682240"/>
        <c:crosses val="autoZero"/>
        <c:crossBetween val="between"/>
        <c:majorUnit val="5.000000000000001E-2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907209618599654E-2"/>
          <c:y val="4.7829925979999237E-2"/>
          <c:w val="0.89189037013937611"/>
          <c:h val="0.539067506064307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No.States!$B$1</c:f>
              <c:strCache>
                <c:ptCount val="1"/>
                <c:pt idx="0">
                  <c:v>2004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No.States!$A$9:$A$14</c:f>
              <c:strCache>
                <c:ptCount val="6"/>
                <c:pt idx="0">
                  <c:v>Africa</c:v>
                </c:pt>
                <c:pt idx="1">
                  <c:v>Asia/Pacific</c:v>
                </c:pt>
                <c:pt idx="2">
                  <c:v>Europe</c:v>
                </c:pt>
                <c:pt idx="3">
                  <c:v>Latin America/ Caribbean</c:v>
                </c:pt>
                <c:pt idx="4">
                  <c:v>Middle East</c:v>
                </c:pt>
                <c:pt idx="5">
                  <c:v>North America</c:v>
                </c:pt>
              </c:strCache>
            </c:strRef>
          </c:cat>
          <c:val>
            <c:numRef>
              <c:f>No.States!$B$9:$B$14</c:f>
              <c:numCache>
                <c:formatCode>0%</c:formatCode>
                <c:ptCount val="6"/>
                <c:pt idx="0">
                  <c:v>0.22222222222222221</c:v>
                </c:pt>
                <c:pt idx="1">
                  <c:v>0.46511627906976744</c:v>
                </c:pt>
                <c:pt idx="2">
                  <c:v>0.78723404255319152</c:v>
                </c:pt>
                <c:pt idx="3">
                  <c:v>0.6875</c:v>
                </c:pt>
                <c:pt idx="4">
                  <c:v>0.61538461538461542</c:v>
                </c:pt>
                <c:pt idx="5">
                  <c:v>1</c:v>
                </c:pt>
              </c:numCache>
            </c:numRef>
          </c:val>
        </c:ser>
        <c:ser>
          <c:idx val="1"/>
          <c:order val="1"/>
          <c:tx>
            <c:strRef>
              <c:f>No.States!$C$1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No.States!$A$9:$A$14</c:f>
              <c:strCache>
                <c:ptCount val="6"/>
                <c:pt idx="0">
                  <c:v>Africa</c:v>
                </c:pt>
                <c:pt idx="1">
                  <c:v>Asia/Pacific</c:v>
                </c:pt>
                <c:pt idx="2">
                  <c:v>Europe</c:v>
                </c:pt>
                <c:pt idx="3">
                  <c:v>Latin America/ Caribbean</c:v>
                </c:pt>
                <c:pt idx="4">
                  <c:v>Middle East</c:v>
                </c:pt>
                <c:pt idx="5">
                  <c:v>North America</c:v>
                </c:pt>
              </c:strCache>
            </c:strRef>
          </c:cat>
          <c:val>
            <c:numRef>
              <c:f>No.States!$C$9:$C$14</c:f>
              <c:numCache>
                <c:formatCode>0%</c:formatCode>
                <c:ptCount val="6"/>
                <c:pt idx="0">
                  <c:v>0.37037037037037035</c:v>
                </c:pt>
                <c:pt idx="1">
                  <c:v>0.83720930232558144</c:v>
                </c:pt>
                <c:pt idx="2">
                  <c:v>0.93617021276595747</c:v>
                </c:pt>
                <c:pt idx="3">
                  <c:v>0.78125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"/>
        <c:axId val="148988672"/>
        <c:axId val="148990208"/>
      </c:barChart>
      <c:catAx>
        <c:axId val="14898867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chemeClr val="tx2">
                <a:lumMod val="40000"/>
                <a:lumOff val="60000"/>
              </a:schemeClr>
            </a:solidFill>
          </a:ln>
        </c:spPr>
        <c:txPr>
          <a:bodyPr/>
          <a:lstStyle/>
          <a:p>
            <a:pPr>
              <a:defRPr sz="1000" b="1">
                <a:solidFill>
                  <a:schemeClr val="accent1">
                    <a:lumMod val="50000"/>
                  </a:schemeClr>
                </a:solidFill>
              </a:defRPr>
            </a:pPr>
            <a:endParaRPr lang="en-US"/>
          </a:p>
        </c:txPr>
        <c:crossAx val="148990208"/>
        <c:crosses val="autoZero"/>
        <c:auto val="1"/>
        <c:lblAlgn val="ctr"/>
        <c:lblOffset val="100"/>
        <c:noMultiLvlLbl val="0"/>
      </c:catAx>
      <c:valAx>
        <c:axId val="148990208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chemeClr val="tx2">
                  <a:lumMod val="20000"/>
                  <a:lumOff val="80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spPr>
          <a:ln>
            <a:solidFill>
              <a:schemeClr val="tx2">
                <a:lumMod val="40000"/>
                <a:lumOff val="60000"/>
              </a:schemeClr>
            </a:solidFill>
          </a:ln>
        </c:spPr>
        <c:txPr>
          <a:bodyPr/>
          <a:lstStyle/>
          <a:p>
            <a:pPr>
              <a:defRPr sz="1100" b="1">
                <a:solidFill>
                  <a:schemeClr val="accent1">
                    <a:lumMod val="50000"/>
                  </a:schemeClr>
                </a:solidFill>
              </a:defRPr>
            </a:pPr>
            <a:endParaRPr lang="en-US"/>
          </a:p>
        </c:txPr>
        <c:crossAx val="148988672"/>
        <c:crosses val="autoZero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2.9980302104873152E-2"/>
          <c:y val="0.69410949233193375"/>
          <c:w val="0.43600442686045154"/>
          <c:h val="6.8495863607771532E-2"/>
        </c:manualLayout>
      </c:layout>
      <c:overlay val="1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'Pie chart'!$A$26</c:f>
              <c:strCache>
                <c:ptCount val="1"/>
                <c:pt idx="0">
                  <c:v>AFRICA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  <c:spPr>
              <a:solidFill>
                <a:schemeClr val="accent2"/>
              </a:solidFill>
            </c:spPr>
          </c:dPt>
          <c:dPt>
            <c:idx val="2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6.8168623892285757E-2"/>
                  <c:y val="7.2663316525411852E-3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1">
                          <a:lumMod val="50000"/>
                        </a:schemeClr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1"/>
              <c:layout>
                <c:manualLayout>
                  <c:x val="8.9036580217682626E-2"/>
                  <c:y val="-0.20587396072141539"/>
                </c:manualLayout>
              </c:layout>
              <c:spPr/>
              <c:txPr>
                <a:bodyPr anchor="ctr" anchorCtr="1"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txPr>
              <a:bodyPr/>
              <a:lstStyle/>
              <a:p>
                <a:pPr>
                  <a:defRPr sz="1100"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</c:dLbls>
          <c:cat>
            <c:strRef>
              <c:f>'Pie chart'!$B$27:$B$28</c:f>
              <c:strCache>
                <c:ptCount val="2"/>
                <c:pt idx="0">
                  <c:v>LCCs</c:v>
                </c:pt>
                <c:pt idx="1">
                  <c:v>Legacy carriers</c:v>
                </c:pt>
              </c:strCache>
            </c:strRef>
          </c:cat>
          <c:val>
            <c:numRef>
              <c:f>'Pie chart'!$D$27:$D$28</c:f>
              <c:numCache>
                <c:formatCode>0%</c:formatCode>
                <c:ptCount val="2"/>
                <c:pt idx="0">
                  <c:v>7.4401510319450109E-2</c:v>
                </c:pt>
                <c:pt idx="1">
                  <c:v>0.92559848968054992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'Pie chart'!$A$26</c:f>
              <c:strCache>
                <c:ptCount val="1"/>
                <c:pt idx="0">
                  <c:v>AFRICA</c:v>
                </c:pt>
              </c:strCache>
            </c:strRef>
          </c:tx>
          <c:dPt>
            <c:idx val="0"/>
            <c:bubble3D val="0"/>
            <c:spPr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</c:spPr>
          </c:dPt>
          <c:dPt>
            <c:idx val="1"/>
            <c:bubble3D val="0"/>
            <c:spPr>
              <a:noFill/>
            </c:spPr>
          </c:dPt>
          <c:dPt>
            <c:idx val="2"/>
            <c:bubble3D val="0"/>
            <c:spPr>
              <a:noFill/>
            </c:spPr>
          </c:dPt>
          <c:dLbls>
            <c:dLbl>
              <c:idx val="0"/>
              <c:layout>
                <c:manualLayout>
                  <c:x val="-0.29731232409430752"/>
                  <c:y val="1.45326633050823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1"/>
              <c:delete val="1"/>
            </c:dLbl>
            <c:dLbl>
              <c:idx val="2"/>
              <c:delete val="1"/>
            </c:dLbl>
            <c:txPr>
              <a:bodyPr/>
              <a:lstStyle/>
              <a:p>
                <a:pPr>
                  <a:defRPr sz="1100" b="1">
                    <a:solidFill>
                      <a:srgbClr val="CC800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</c:dLbls>
          <c:cat>
            <c:strRef>
              <c:f>'Pie chart'!$B$26:$B$28</c:f>
              <c:strCache>
                <c:ptCount val="3"/>
                <c:pt idx="0">
                  <c:v>LCCs in 2004</c:v>
                </c:pt>
                <c:pt idx="1">
                  <c:v>LCCs</c:v>
                </c:pt>
                <c:pt idx="2">
                  <c:v>Legacy carriers</c:v>
                </c:pt>
              </c:strCache>
            </c:strRef>
          </c:cat>
          <c:val>
            <c:numRef>
              <c:f>'Pie chart'!$C$26:$C$28</c:f>
              <c:numCache>
                <c:formatCode>0%</c:formatCode>
                <c:ptCount val="3"/>
                <c:pt idx="0">
                  <c:v>2.8309691866667683E-2</c:v>
                </c:pt>
                <c:pt idx="1">
                  <c:v>4.6091818452782429E-2</c:v>
                </c:pt>
                <c:pt idx="2">
                  <c:v>0.92559848968054992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'Pie chart'!$A$29</c:f>
              <c:strCache>
                <c:ptCount val="1"/>
                <c:pt idx="0">
                  <c:v>ASIA/PACIFIC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  <c:spPr>
              <a:solidFill>
                <a:schemeClr val="accent2"/>
              </a:solidFill>
            </c:spPr>
          </c:dPt>
          <c:dPt>
            <c:idx val="2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6.8168623892285757E-2"/>
                  <c:y val="7.2663316525411852E-3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1">
                          <a:lumMod val="50000"/>
                        </a:schemeClr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1"/>
              <c:layout>
                <c:manualLayout>
                  <c:x val="0.16700579973178883"/>
                  <c:y val="-0.19134139343066403"/>
                </c:manualLayout>
              </c:layout>
              <c:spPr/>
              <c:txPr>
                <a:bodyPr anchor="ctr" anchorCtr="1"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txPr>
              <a:bodyPr/>
              <a:lstStyle/>
              <a:p>
                <a:pPr>
                  <a:defRPr sz="1100"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</c:dLbls>
          <c:cat>
            <c:strRef>
              <c:f>'Pie chart'!$B$30:$B$31</c:f>
              <c:strCache>
                <c:ptCount val="2"/>
                <c:pt idx="0">
                  <c:v>LCCs</c:v>
                </c:pt>
                <c:pt idx="1">
                  <c:v>Legacy carriers</c:v>
                </c:pt>
              </c:strCache>
            </c:strRef>
          </c:cat>
          <c:val>
            <c:numRef>
              <c:f>'Pie chart'!$D$30:$D$31</c:f>
              <c:numCache>
                <c:formatCode>0%</c:formatCode>
                <c:ptCount val="2"/>
                <c:pt idx="0">
                  <c:v>0.21179772748853878</c:v>
                </c:pt>
                <c:pt idx="1">
                  <c:v>0.78820227251146124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0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'Pie chart'!$A$29</c:f>
              <c:strCache>
                <c:ptCount val="1"/>
                <c:pt idx="0">
                  <c:v>ASIA/PACIFIC</c:v>
                </c:pt>
              </c:strCache>
            </c:strRef>
          </c:tx>
          <c:dPt>
            <c:idx val="0"/>
            <c:bubble3D val="0"/>
            <c:spPr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</c:spPr>
          </c:dPt>
          <c:dPt>
            <c:idx val="1"/>
            <c:bubble3D val="0"/>
            <c:spPr>
              <a:noFill/>
            </c:spPr>
          </c:dPt>
          <c:dPt>
            <c:idx val="2"/>
            <c:bubble3D val="0"/>
            <c:spPr>
              <a:noFill/>
            </c:spPr>
          </c:dPt>
          <c:dLbls>
            <c:dLbl>
              <c:idx val="0"/>
              <c:layout>
                <c:manualLayout>
                  <c:x val="-0.29731232409430752"/>
                  <c:y val="1.45326633050823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1"/>
              <c:delete val="1"/>
            </c:dLbl>
            <c:dLbl>
              <c:idx val="2"/>
              <c:delete val="1"/>
            </c:dLbl>
            <c:txPr>
              <a:bodyPr/>
              <a:lstStyle/>
              <a:p>
                <a:pPr>
                  <a:defRPr sz="1100" b="1">
                    <a:solidFill>
                      <a:srgbClr val="CC800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</c:dLbls>
          <c:cat>
            <c:strRef>
              <c:f>'Pie chart'!$B$29:$B$31</c:f>
              <c:strCache>
                <c:ptCount val="3"/>
                <c:pt idx="0">
                  <c:v>LCCs in 2004</c:v>
                </c:pt>
                <c:pt idx="1">
                  <c:v>LCCs</c:v>
                </c:pt>
                <c:pt idx="2">
                  <c:v>Legacy carriers</c:v>
                </c:pt>
              </c:strCache>
            </c:strRef>
          </c:cat>
          <c:val>
            <c:numRef>
              <c:f>'Pie chart'!$C$29:$C$31</c:f>
              <c:numCache>
                <c:formatCode>0%</c:formatCode>
                <c:ptCount val="3"/>
                <c:pt idx="0">
                  <c:v>4.2592933938076977E-2</c:v>
                </c:pt>
                <c:pt idx="1">
                  <c:v>0.16920479355046181</c:v>
                </c:pt>
                <c:pt idx="2">
                  <c:v>0.78820227251146124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0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'Pie chart'!$A$32</c:f>
              <c:strCache>
                <c:ptCount val="1"/>
                <c:pt idx="0">
                  <c:v>EUROPE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  <c:spPr>
              <a:solidFill>
                <a:schemeClr val="accent2"/>
              </a:solidFill>
            </c:spPr>
          </c:dPt>
          <c:dPt>
            <c:idx val="2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9.6916722144308378E-3"/>
                  <c:y val="0.1380597292461839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1">
                          <a:lumMod val="50000"/>
                        </a:schemeClr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1"/>
              <c:layout>
                <c:manualLayout>
                  <c:x val="0.23522891002261953"/>
                  <c:y val="-0.17680873012558165"/>
                </c:manualLayout>
              </c:layout>
              <c:spPr/>
              <c:txPr>
                <a:bodyPr anchor="ctr" anchorCtr="1"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txPr>
              <a:bodyPr/>
              <a:lstStyle/>
              <a:p>
                <a:pPr>
                  <a:defRPr sz="1100"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</c:dLbls>
          <c:cat>
            <c:strRef>
              <c:f>'Pie chart'!$B$33:$B$34</c:f>
              <c:strCache>
                <c:ptCount val="2"/>
                <c:pt idx="0">
                  <c:v>LCCs</c:v>
                </c:pt>
                <c:pt idx="1">
                  <c:v>Legacy carriers</c:v>
                </c:pt>
              </c:strCache>
            </c:strRef>
          </c:cat>
          <c:val>
            <c:numRef>
              <c:f>'Pie chart'!$D$33:$D$34</c:f>
              <c:numCache>
                <c:formatCode>0%</c:formatCode>
                <c:ptCount val="2"/>
                <c:pt idx="0">
                  <c:v>0.39596995175042871</c:v>
                </c:pt>
                <c:pt idx="1">
                  <c:v>0.60403004824957129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0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'Pie chart'!$A$32</c:f>
              <c:strCache>
                <c:ptCount val="1"/>
                <c:pt idx="0">
                  <c:v>EUROPE</c:v>
                </c:pt>
              </c:strCache>
            </c:strRef>
          </c:tx>
          <c:dPt>
            <c:idx val="0"/>
            <c:bubble3D val="0"/>
            <c:spPr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</c:spPr>
          </c:dPt>
          <c:dPt>
            <c:idx val="1"/>
            <c:bubble3D val="0"/>
            <c:spPr>
              <a:noFill/>
            </c:spPr>
          </c:dPt>
          <c:dPt>
            <c:idx val="2"/>
            <c:bubble3D val="0"/>
            <c:spPr>
              <a:noFill/>
            </c:spPr>
          </c:dPt>
          <c:dLbls>
            <c:dLbl>
              <c:idx val="0"/>
              <c:layout>
                <c:manualLayout>
                  <c:x val="3.4056685039838386E-2"/>
                  <c:y val="1.45326633050823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1"/>
              <c:delete val="1"/>
            </c:dLbl>
            <c:dLbl>
              <c:idx val="2"/>
              <c:delete val="1"/>
            </c:dLbl>
            <c:txPr>
              <a:bodyPr/>
              <a:lstStyle/>
              <a:p>
                <a:pPr>
                  <a:defRPr sz="1100" b="1">
                    <a:solidFill>
                      <a:srgbClr val="CC800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</c:dLbls>
          <c:cat>
            <c:strRef>
              <c:f>'Pie chart'!$B$32:$B$34</c:f>
              <c:strCache>
                <c:ptCount val="3"/>
                <c:pt idx="0">
                  <c:v>LCCs in 2004</c:v>
                </c:pt>
                <c:pt idx="1">
                  <c:v>LCCs</c:v>
                </c:pt>
                <c:pt idx="2">
                  <c:v>Legacy carriers</c:v>
                </c:pt>
              </c:strCache>
            </c:strRef>
          </c:cat>
          <c:val>
            <c:numRef>
              <c:f>'Pie chart'!$C$32:$C$34</c:f>
              <c:numCache>
                <c:formatCode>0%</c:formatCode>
                <c:ptCount val="3"/>
                <c:pt idx="0">
                  <c:v>0.19829853452154506</c:v>
                </c:pt>
                <c:pt idx="1">
                  <c:v>0.19767141722888365</c:v>
                </c:pt>
                <c:pt idx="2">
                  <c:v>0.60403004824957129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0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'Pie chart'!$A$35</c:f>
              <c:strCache>
                <c:ptCount val="1"/>
                <c:pt idx="0">
                  <c:v>LATIN AMERICA/CARIBBEAN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  <c:spPr>
              <a:solidFill>
                <a:schemeClr val="accent2"/>
              </a:solidFill>
            </c:spPr>
          </c:dPt>
          <c:dPt>
            <c:idx val="2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1.2955867935713634E-2"/>
                  <c:y val="0.19298060919322549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1">
                          <a:lumMod val="75000"/>
                        </a:schemeClr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1"/>
              <c:layout>
                <c:manualLayout>
                  <c:x val="0.23522891002261953"/>
                  <c:y val="-0.17680873012558165"/>
                </c:manualLayout>
              </c:layout>
              <c:spPr/>
              <c:txPr>
                <a:bodyPr anchor="ctr" anchorCtr="1"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txPr>
              <a:bodyPr/>
              <a:lstStyle/>
              <a:p>
                <a:pPr>
                  <a:defRPr sz="1100"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</c:dLbls>
          <c:cat>
            <c:strRef>
              <c:f>'Pie chart'!$B$36:$B$37</c:f>
              <c:strCache>
                <c:ptCount val="2"/>
                <c:pt idx="0">
                  <c:v>LCCs</c:v>
                </c:pt>
                <c:pt idx="1">
                  <c:v>Legacy carriers</c:v>
                </c:pt>
              </c:strCache>
            </c:strRef>
          </c:cat>
          <c:val>
            <c:numRef>
              <c:f>'Pie chart'!$D$36:$D$37</c:f>
              <c:numCache>
                <c:formatCode>0%</c:formatCode>
                <c:ptCount val="2"/>
                <c:pt idx="0">
                  <c:v>0.36589016909490746</c:v>
                </c:pt>
                <c:pt idx="1">
                  <c:v>0.63410983090509254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0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'Pie chart'!$A$35</c:f>
              <c:strCache>
                <c:ptCount val="1"/>
                <c:pt idx="0">
                  <c:v>LATIN AMERICA/CARIBBEAN</c:v>
                </c:pt>
              </c:strCache>
            </c:strRef>
          </c:tx>
          <c:dPt>
            <c:idx val="0"/>
            <c:bubble3D val="0"/>
            <c:spPr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</c:spPr>
          </c:dPt>
          <c:dPt>
            <c:idx val="1"/>
            <c:bubble3D val="0"/>
            <c:spPr>
              <a:noFill/>
            </c:spPr>
          </c:dPt>
          <c:dPt>
            <c:idx val="2"/>
            <c:bubble3D val="0"/>
            <c:spPr>
              <a:noFill/>
            </c:spPr>
          </c:dPt>
          <c:dLbls>
            <c:dLbl>
              <c:idx val="0"/>
              <c:layout>
                <c:manualLayout>
                  <c:x val="4.3802843652814206E-2"/>
                  <c:y val="7.2663316525411852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1"/>
              <c:delete val="1"/>
            </c:dLbl>
            <c:dLbl>
              <c:idx val="2"/>
              <c:delete val="1"/>
            </c:dLbl>
            <c:txPr>
              <a:bodyPr/>
              <a:lstStyle/>
              <a:p>
                <a:pPr>
                  <a:defRPr sz="1100" b="1">
                    <a:solidFill>
                      <a:srgbClr val="CC800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</c:dLbls>
          <c:cat>
            <c:strRef>
              <c:f>'Pie chart'!$B$35:$B$37</c:f>
              <c:strCache>
                <c:ptCount val="3"/>
                <c:pt idx="0">
                  <c:v>LCCs in 2004</c:v>
                </c:pt>
                <c:pt idx="1">
                  <c:v>LCCs</c:v>
                </c:pt>
                <c:pt idx="2">
                  <c:v>Legacy carriers</c:v>
                </c:pt>
              </c:strCache>
            </c:strRef>
          </c:cat>
          <c:val>
            <c:numRef>
              <c:f>'Pie chart'!$C$35:$C$37</c:f>
              <c:numCache>
                <c:formatCode>0%</c:formatCode>
                <c:ptCount val="3"/>
                <c:pt idx="0">
                  <c:v>0.25725092409336658</c:v>
                </c:pt>
                <c:pt idx="1">
                  <c:v>0.10863924500154087</c:v>
                </c:pt>
                <c:pt idx="2">
                  <c:v>0.63410983090509254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30245569964782"/>
          <c:y val="0.14457057994361661"/>
          <c:w val="0.78087596405017845"/>
          <c:h val="0.75680434244529471"/>
        </c:manualLayout>
      </c:layout>
      <c:lineChart>
        <c:grouping val="standard"/>
        <c:varyColors val="0"/>
        <c:ser>
          <c:idx val="0"/>
          <c:order val="1"/>
          <c:spPr>
            <a:ln>
              <a:solidFill>
                <a:srgbClr val="002060"/>
              </a:solidFill>
            </a:ln>
          </c:spPr>
          <c:marker>
            <c:symbol val="none"/>
          </c:marker>
          <c:cat>
            <c:numRef>
              <c:f>'FTK history (scheduled)'!$A$8:$A$76</c:f>
              <c:numCache>
                <c:formatCode>General</c:formatCode>
                <c:ptCount val="69"/>
                <c:pt idx="0">
                  <c:v>1945</c:v>
                </c:pt>
                <c:pt idx="1">
                  <c:v>1946</c:v>
                </c:pt>
                <c:pt idx="2">
                  <c:v>1947</c:v>
                </c:pt>
                <c:pt idx="3">
                  <c:v>1948</c:v>
                </c:pt>
                <c:pt idx="4">
                  <c:v>1949</c:v>
                </c:pt>
                <c:pt idx="5">
                  <c:v>1950</c:v>
                </c:pt>
                <c:pt idx="6">
                  <c:v>1951</c:v>
                </c:pt>
                <c:pt idx="7">
                  <c:v>1952</c:v>
                </c:pt>
                <c:pt idx="8">
                  <c:v>1953</c:v>
                </c:pt>
                <c:pt idx="9">
                  <c:v>1954</c:v>
                </c:pt>
                <c:pt idx="10">
                  <c:v>1955</c:v>
                </c:pt>
                <c:pt idx="11">
                  <c:v>1956</c:v>
                </c:pt>
                <c:pt idx="12">
                  <c:v>1957</c:v>
                </c:pt>
                <c:pt idx="13">
                  <c:v>1958</c:v>
                </c:pt>
                <c:pt idx="14">
                  <c:v>1959</c:v>
                </c:pt>
                <c:pt idx="15">
                  <c:v>1960</c:v>
                </c:pt>
                <c:pt idx="16">
                  <c:v>1961</c:v>
                </c:pt>
                <c:pt idx="17">
                  <c:v>1962</c:v>
                </c:pt>
                <c:pt idx="18">
                  <c:v>1963</c:v>
                </c:pt>
                <c:pt idx="19">
                  <c:v>1964</c:v>
                </c:pt>
                <c:pt idx="20">
                  <c:v>1965</c:v>
                </c:pt>
                <c:pt idx="21">
                  <c:v>1966</c:v>
                </c:pt>
                <c:pt idx="22">
                  <c:v>1967</c:v>
                </c:pt>
                <c:pt idx="23">
                  <c:v>1968</c:v>
                </c:pt>
                <c:pt idx="24">
                  <c:v>1969</c:v>
                </c:pt>
                <c:pt idx="25">
                  <c:v>1970</c:v>
                </c:pt>
                <c:pt idx="26">
                  <c:v>1971</c:v>
                </c:pt>
                <c:pt idx="27">
                  <c:v>1972</c:v>
                </c:pt>
                <c:pt idx="28">
                  <c:v>1973</c:v>
                </c:pt>
                <c:pt idx="29">
                  <c:v>1974</c:v>
                </c:pt>
                <c:pt idx="30">
                  <c:v>1975</c:v>
                </c:pt>
                <c:pt idx="31">
                  <c:v>1976</c:v>
                </c:pt>
                <c:pt idx="32">
                  <c:v>1977</c:v>
                </c:pt>
                <c:pt idx="33">
                  <c:v>1978</c:v>
                </c:pt>
                <c:pt idx="34">
                  <c:v>1979</c:v>
                </c:pt>
                <c:pt idx="35">
                  <c:v>1980</c:v>
                </c:pt>
                <c:pt idx="36">
                  <c:v>1981</c:v>
                </c:pt>
                <c:pt idx="37">
                  <c:v>1982</c:v>
                </c:pt>
                <c:pt idx="38">
                  <c:v>1983</c:v>
                </c:pt>
                <c:pt idx="39">
                  <c:v>1984</c:v>
                </c:pt>
                <c:pt idx="40">
                  <c:v>1985</c:v>
                </c:pt>
                <c:pt idx="41">
                  <c:v>1986</c:v>
                </c:pt>
                <c:pt idx="42">
                  <c:v>1987</c:v>
                </c:pt>
                <c:pt idx="43">
                  <c:v>1988</c:v>
                </c:pt>
                <c:pt idx="44">
                  <c:v>1989</c:v>
                </c:pt>
                <c:pt idx="45">
                  <c:v>1990</c:v>
                </c:pt>
                <c:pt idx="46">
                  <c:v>1991</c:v>
                </c:pt>
                <c:pt idx="47">
                  <c:v>1992</c:v>
                </c:pt>
                <c:pt idx="48">
                  <c:v>1993</c:v>
                </c:pt>
                <c:pt idx="49">
                  <c:v>1994</c:v>
                </c:pt>
                <c:pt idx="50">
                  <c:v>1995</c:v>
                </c:pt>
                <c:pt idx="51">
                  <c:v>1996</c:v>
                </c:pt>
                <c:pt idx="52">
                  <c:v>1997</c:v>
                </c:pt>
                <c:pt idx="53">
                  <c:v>1998</c:v>
                </c:pt>
                <c:pt idx="54">
                  <c:v>1999</c:v>
                </c:pt>
                <c:pt idx="55">
                  <c:v>2000</c:v>
                </c:pt>
                <c:pt idx="56">
                  <c:v>2001</c:v>
                </c:pt>
                <c:pt idx="57">
                  <c:v>2002</c:v>
                </c:pt>
                <c:pt idx="58">
                  <c:v>2003</c:v>
                </c:pt>
                <c:pt idx="59">
                  <c:v>2004</c:v>
                </c:pt>
                <c:pt idx="60">
                  <c:v>2005</c:v>
                </c:pt>
                <c:pt idx="61">
                  <c:v>2006</c:v>
                </c:pt>
                <c:pt idx="62">
                  <c:v>2007</c:v>
                </c:pt>
                <c:pt idx="63">
                  <c:v>2008</c:v>
                </c:pt>
                <c:pt idx="64">
                  <c:v>2009</c:v>
                </c:pt>
                <c:pt idx="65">
                  <c:v>2010</c:v>
                </c:pt>
                <c:pt idx="66">
                  <c:v>2011</c:v>
                </c:pt>
                <c:pt idx="67">
                  <c:v>2012</c:v>
                </c:pt>
                <c:pt idx="68">
                  <c:v>2013</c:v>
                </c:pt>
              </c:numCache>
            </c:numRef>
          </c:cat>
          <c:val>
            <c:numRef>
              <c:f>'RPK history (scheduled)'!$B$8:$B$76</c:f>
              <c:numCache>
                <c:formatCode>_-* #,##0_-;\-* #,##0_-;_-* "-"??_-;_-@_-</c:formatCode>
                <c:ptCount val="69"/>
                <c:pt idx="0">
                  <c:v>9.9548210883829764</c:v>
                </c:pt>
                <c:pt idx="1">
                  <c:v>19.909642176765953</c:v>
                </c:pt>
                <c:pt idx="2">
                  <c:v>23.642700084909571</c:v>
                </c:pt>
                <c:pt idx="3">
                  <c:v>26.131405357005317</c:v>
                </c:pt>
                <c:pt idx="4">
                  <c:v>29.864463265148931</c:v>
                </c:pt>
                <c:pt idx="5">
                  <c:v>35.398435701425115</c:v>
                </c:pt>
                <c:pt idx="6">
                  <c:v>44.248044626781386</c:v>
                </c:pt>
                <c:pt idx="7">
                  <c:v>50.569193859178725</c:v>
                </c:pt>
                <c:pt idx="8">
                  <c:v>59.418802784535004</c:v>
                </c:pt>
                <c:pt idx="9">
                  <c:v>65.739952016932349</c:v>
                </c:pt>
                <c:pt idx="10">
                  <c:v>77.118020635247561</c:v>
                </c:pt>
                <c:pt idx="11">
                  <c:v>89.760319100042238</c:v>
                </c:pt>
                <c:pt idx="12">
                  <c:v>103.66684741131638</c:v>
                </c:pt>
                <c:pt idx="13">
                  <c:v>107.4595369507548</c:v>
                </c:pt>
                <c:pt idx="14">
                  <c:v>123.89452495498787</c:v>
                </c:pt>
                <c:pt idx="15">
                  <c:v>137.80105326626202</c:v>
                </c:pt>
                <c:pt idx="16">
                  <c:v>147.91489203809778</c:v>
                </c:pt>
                <c:pt idx="17">
                  <c:v>164.34988004233088</c:v>
                </c:pt>
                <c:pt idx="18">
                  <c:v>185.84178743248185</c:v>
                </c:pt>
                <c:pt idx="19">
                  <c:v>216.18330374798904</c:v>
                </c:pt>
                <c:pt idx="20">
                  <c:v>250.31750960293468</c:v>
                </c:pt>
                <c:pt idx="21">
                  <c:v>289.50863484379818</c:v>
                </c:pt>
                <c:pt idx="22">
                  <c:v>345.13474808889475</c:v>
                </c:pt>
                <c:pt idx="23">
                  <c:v>391.91125240863505</c:v>
                </c:pt>
                <c:pt idx="24">
                  <c:v>443.74467611429327</c:v>
                </c:pt>
                <c:pt idx="25">
                  <c:v>482.93580135515674</c:v>
                </c:pt>
                <c:pt idx="26">
                  <c:v>517.50604310075369</c:v>
                </c:pt>
                <c:pt idx="27">
                  <c:v>586.64652659194746</c:v>
                </c:pt>
                <c:pt idx="28">
                  <c:v>647.40634541754196</c:v>
                </c:pt>
                <c:pt idx="29">
                  <c:v>687.21450257913841</c:v>
                </c:pt>
                <c:pt idx="30">
                  <c:v>730.16540899033453</c:v>
                </c:pt>
                <c:pt idx="31">
                  <c:v>800.35347556472846</c:v>
                </c:pt>
                <c:pt idx="32">
                  <c:v>856.92296205752348</c:v>
                </c:pt>
                <c:pt idx="33">
                  <c:v>980.53776587511243</c:v>
                </c:pt>
                <c:pt idx="34">
                  <c:v>1101.0098204431017</c:v>
                </c:pt>
                <c:pt idx="35">
                  <c:v>1121.9614821070998</c:v>
                </c:pt>
                <c:pt idx="36">
                  <c:v>1164.912388518296</c:v>
                </c:pt>
                <c:pt idx="37">
                  <c:v>1196.3398810142933</c:v>
                </c:pt>
                <c:pt idx="38">
                  <c:v>1246.6238690078887</c:v>
                </c:pt>
                <c:pt idx="39">
                  <c:v>1338.8111803294803</c:v>
                </c:pt>
                <c:pt idx="40">
                  <c:v>1432.046074734272</c:v>
                </c:pt>
                <c:pt idx="41">
                  <c:v>1521.090636806264</c:v>
                </c:pt>
                <c:pt idx="42">
                  <c:v>1664.6095192046512</c:v>
                </c:pt>
                <c:pt idx="43">
                  <c:v>1786.1291568558402</c:v>
                </c:pt>
                <c:pt idx="44">
                  <c:v>1858.4123895966338</c:v>
                </c:pt>
                <c:pt idx="45">
                  <c:v>1984.1223595806227</c:v>
                </c:pt>
                <c:pt idx="46">
                  <c:v>1931.7432054206274</c:v>
                </c:pt>
                <c:pt idx="47">
                  <c:v>2019.7401844094193</c:v>
                </c:pt>
                <c:pt idx="48">
                  <c:v>2041.7394291566172</c:v>
                </c:pt>
                <c:pt idx="49">
                  <c:v>2197.8293085534033</c:v>
                </c:pt>
                <c:pt idx="50">
                  <c:v>2336.1102755357906</c:v>
                </c:pt>
                <c:pt idx="51">
                  <c:v>2547.3973075863792</c:v>
                </c:pt>
                <c:pt idx="52">
                  <c:v>2695.4417489041903</c:v>
                </c:pt>
                <c:pt idx="53">
                  <c:v>2753.1740526193371</c:v>
                </c:pt>
                <c:pt idx="54">
                  <c:v>2930.9279501766973</c:v>
                </c:pt>
                <c:pt idx="55">
                  <c:v>3182.0650427122114</c:v>
                </c:pt>
                <c:pt idx="56">
                  <c:v>3089.8986830522836</c:v>
                </c:pt>
                <c:pt idx="57">
                  <c:v>3105.591477638618</c:v>
                </c:pt>
                <c:pt idx="58">
                  <c:v>3162.7580864888364</c:v>
                </c:pt>
                <c:pt idx="59">
                  <c:v>3608.7069766837626</c:v>
                </c:pt>
                <c:pt idx="60">
                  <c:v>3897.4035348184634</c:v>
                </c:pt>
                <c:pt idx="61">
                  <c:v>4140.5444372642805</c:v>
                </c:pt>
                <c:pt idx="62">
                  <c:v>4480.6191764388868</c:v>
                </c:pt>
                <c:pt idx="63">
                  <c:v>4570.1315776461815</c:v>
                </c:pt>
                <c:pt idx="64">
                  <c:v>4522.0045101879268</c:v>
                </c:pt>
                <c:pt idx="65">
                  <c:v>4881.6858269800878</c:v>
                </c:pt>
                <c:pt idx="66">
                  <c:v>5202.7987044190841</c:v>
                </c:pt>
                <c:pt idx="67">
                  <c:v>5481.113283880607</c:v>
                </c:pt>
                <c:pt idx="68">
                  <c:v>5782.1737644401292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894400"/>
        <c:axId val="141895936"/>
      </c:lineChart>
      <c:lineChart>
        <c:grouping val="standard"/>
        <c:varyColors val="0"/>
        <c:ser>
          <c:idx val="1"/>
          <c:order val="0"/>
          <c:tx>
            <c:strRef>
              <c:f>'FTK history (scheduled)'!$B$7</c:f>
              <c:strCache>
                <c:ptCount val="1"/>
                <c:pt idx="0">
                  <c:v>FTKs (billions) updated ARC 2012</c:v>
                </c:pt>
              </c:strCache>
            </c:strRef>
          </c:tx>
          <c:spPr>
            <a:ln w="127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'FTK history (scheduled)'!$A$8:$A$76</c:f>
              <c:numCache>
                <c:formatCode>General</c:formatCode>
                <c:ptCount val="69"/>
                <c:pt idx="0">
                  <c:v>1945</c:v>
                </c:pt>
                <c:pt idx="1">
                  <c:v>1946</c:v>
                </c:pt>
                <c:pt idx="2">
                  <c:v>1947</c:v>
                </c:pt>
                <c:pt idx="3">
                  <c:v>1948</c:v>
                </c:pt>
                <c:pt idx="4">
                  <c:v>1949</c:v>
                </c:pt>
                <c:pt idx="5">
                  <c:v>1950</c:v>
                </c:pt>
                <c:pt idx="6">
                  <c:v>1951</c:v>
                </c:pt>
                <c:pt idx="7">
                  <c:v>1952</c:v>
                </c:pt>
                <c:pt idx="8">
                  <c:v>1953</c:v>
                </c:pt>
                <c:pt idx="9">
                  <c:v>1954</c:v>
                </c:pt>
                <c:pt idx="10">
                  <c:v>1955</c:v>
                </c:pt>
                <c:pt idx="11">
                  <c:v>1956</c:v>
                </c:pt>
                <c:pt idx="12">
                  <c:v>1957</c:v>
                </c:pt>
                <c:pt idx="13">
                  <c:v>1958</c:v>
                </c:pt>
                <c:pt idx="14">
                  <c:v>1959</c:v>
                </c:pt>
                <c:pt idx="15">
                  <c:v>1960</c:v>
                </c:pt>
                <c:pt idx="16">
                  <c:v>1961</c:v>
                </c:pt>
                <c:pt idx="17">
                  <c:v>1962</c:v>
                </c:pt>
                <c:pt idx="18">
                  <c:v>1963</c:v>
                </c:pt>
                <c:pt idx="19">
                  <c:v>1964</c:v>
                </c:pt>
                <c:pt idx="20">
                  <c:v>1965</c:v>
                </c:pt>
                <c:pt idx="21">
                  <c:v>1966</c:v>
                </c:pt>
                <c:pt idx="22">
                  <c:v>1967</c:v>
                </c:pt>
                <c:pt idx="23">
                  <c:v>1968</c:v>
                </c:pt>
                <c:pt idx="24">
                  <c:v>1969</c:v>
                </c:pt>
                <c:pt idx="25">
                  <c:v>1970</c:v>
                </c:pt>
                <c:pt idx="26">
                  <c:v>1971</c:v>
                </c:pt>
                <c:pt idx="27">
                  <c:v>1972</c:v>
                </c:pt>
                <c:pt idx="28">
                  <c:v>1973</c:v>
                </c:pt>
                <c:pt idx="29">
                  <c:v>1974</c:v>
                </c:pt>
                <c:pt idx="30">
                  <c:v>1975</c:v>
                </c:pt>
                <c:pt idx="31">
                  <c:v>1976</c:v>
                </c:pt>
                <c:pt idx="32">
                  <c:v>1977</c:v>
                </c:pt>
                <c:pt idx="33">
                  <c:v>1978</c:v>
                </c:pt>
                <c:pt idx="34">
                  <c:v>1979</c:v>
                </c:pt>
                <c:pt idx="35">
                  <c:v>1980</c:v>
                </c:pt>
                <c:pt idx="36">
                  <c:v>1981</c:v>
                </c:pt>
                <c:pt idx="37">
                  <c:v>1982</c:v>
                </c:pt>
                <c:pt idx="38">
                  <c:v>1983</c:v>
                </c:pt>
                <c:pt idx="39">
                  <c:v>1984</c:v>
                </c:pt>
                <c:pt idx="40">
                  <c:v>1985</c:v>
                </c:pt>
                <c:pt idx="41">
                  <c:v>1986</c:v>
                </c:pt>
                <c:pt idx="42">
                  <c:v>1987</c:v>
                </c:pt>
                <c:pt idx="43">
                  <c:v>1988</c:v>
                </c:pt>
                <c:pt idx="44">
                  <c:v>1989</c:v>
                </c:pt>
                <c:pt idx="45">
                  <c:v>1990</c:v>
                </c:pt>
                <c:pt idx="46">
                  <c:v>1991</c:v>
                </c:pt>
                <c:pt idx="47">
                  <c:v>1992</c:v>
                </c:pt>
                <c:pt idx="48">
                  <c:v>1993</c:v>
                </c:pt>
                <c:pt idx="49">
                  <c:v>1994</c:v>
                </c:pt>
                <c:pt idx="50">
                  <c:v>1995</c:v>
                </c:pt>
                <c:pt idx="51">
                  <c:v>1996</c:v>
                </c:pt>
                <c:pt idx="52">
                  <c:v>1997</c:v>
                </c:pt>
                <c:pt idx="53">
                  <c:v>1998</c:v>
                </c:pt>
                <c:pt idx="54">
                  <c:v>1999</c:v>
                </c:pt>
                <c:pt idx="55">
                  <c:v>2000</c:v>
                </c:pt>
                <c:pt idx="56">
                  <c:v>2001</c:v>
                </c:pt>
                <c:pt idx="57">
                  <c:v>2002</c:v>
                </c:pt>
                <c:pt idx="58">
                  <c:v>2003</c:v>
                </c:pt>
                <c:pt idx="59">
                  <c:v>2004</c:v>
                </c:pt>
                <c:pt idx="60">
                  <c:v>2005</c:v>
                </c:pt>
                <c:pt idx="61">
                  <c:v>2006</c:v>
                </c:pt>
                <c:pt idx="62">
                  <c:v>2007</c:v>
                </c:pt>
                <c:pt idx="63">
                  <c:v>2008</c:v>
                </c:pt>
                <c:pt idx="64">
                  <c:v>2009</c:v>
                </c:pt>
                <c:pt idx="65">
                  <c:v>2010</c:v>
                </c:pt>
                <c:pt idx="66">
                  <c:v>2011</c:v>
                </c:pt>
                <c:pt idx="67">
                  <c:v>2012</c:v>
                </c:pt>
                <c:pt idx="68">
                  <c:v>2013</c:v>
                </c:pt>
              </c:numCache>
            </c:numRef>
          </c:cat>
          <c:val>
            <c:numRef>
              <c:f>'FTK history (scheduled)'!$B$8:$B$76</c:f>
              <c:numCache>
                <c:formatCode>_-* #,##0_-;\-* #,##0_-;_-* "-"??_-;_-@_-</c:formatCode>
                <c:ptCount val="69"/>
                <c:pt idx="0">
                  <c:v>1.0125278669467566</c:v>
                </c:pt>
                <c:pt idx="1">
                  <c:v>1.0125278669467566</c:v>
                </c:pt>
                <c:pt idx="2">
                  <c:v>1.0125278669467566</c:v>
                </c:pt>
                <c:pt idx="3">
                  <c:v>1.0125278669467566</c:v>
                </c:pt>
                <c:pt idx="4">
                  <c:v>1.0125278669467566</c:v>
                </c:pt>
                <c:pt idx="5">
                  <c:v>1.0125278669467566</c:v>
                </c:pt>
                <c:pt idx="6">
                  <c:v>1.0732795389635621</c:v>
                </c:pt>
                <c:pt idx="7">
                  <c:v>1.1542817683193023</c:v>
                </c:pt>
                <c:pt idx="8">
                  <c:v>1.2251587190055753</c:v>
                </c:pt>
                <c:pt idx="9">
                  <c:v>1.2859103910223808</c:v>
                </c:pt>
                <c:pt idx="10">
                  <c:v>1.5289170790896023</c:v>
                </c:pt>
                <c:pt idx="11">
                  <c:v>1.7314226524789535</c:v>
                </c:pt>
                <c:pt idx="12">
                  <c:v>1.8833018325209672</c:v>
                </c:pt>
                <c:pt idx="13">
                  <c:v>1.933928225868305</c:v>
                </c:pt>
                <c:pt idx="14">
                  <c:v>2.2579371432912669</c:v>
                </c:pt>
                <c:pt idx="15">
                  <c:v>2.5110691100279565</c:v>
                </c:pt>
                <c:pt idx="16">
                  <c:v>2.9059549781371916</c:v>
                </c:pt>
                <c:pt idx="17">
                  <c:v>3.4122189116105699</c:v>
                </c:pt>
                <c:pt idx="18">
                  <c:v>3.8374806157282082</c:v>
                </c:pt>
                <c:pt idx="19">
                  <c:v>4.6373776306161458</c:v>
                </c:pt>
                <c:pt idx="20">
                  <c:v>5.923288021638526</c:v>
                </c:pt>
                <c:pt idx="21">
                  <c:v>7.0269433966104922</c:v>
                </c:pt>
                <c:pt idx="22">
                  <c:v>8.0495965422267162</c:v>
                </c:pt>
                <c:pt idx="23">
                  <c:v>10.246782013501178</c:v>
                </c:pt>
                <c:pt idx="24">
                  <c:v>12.049081616666406</c:v>
                </c:pt>
                <c:pt idx="25">
                  <c:v>13.051484204943694</c:v>
                </c:pt>
                <c:pt idx="26">
                  <c:v>14.31714403862714</c:v>
                </c:pt>
                <c:pt idx="27">
                  <c:v>16.251072264495445</c:v>
                </c:pt>
                <c:pt idx="28">
                  <c:v>18.964646947912751</c:v>
                </c:pt>
                <c:pt idx="29">
                  <c:v>20.574566256358096</c:v>
                </c:pt>
                <c:pt idx="30">
                  <c:v>20.959326845797865</c:v>
                </c:pt>
                <c:pt idx="31">
                  <c:v>23.308391497114339</c:v>
                </c:pt>
                <c:pt idx="32">
                  <c:v>25.566328640405608</c:v>
                </c:pt>
                <c:pt idx="33">
                  <c:v>28.067272471764095</c:v>
                </c:pt>
                <c:pt idx="34">
                  <c:v>30.304959057716431</c:v>
                </c:pt>
                <c:pt idx="35">
                  <c:v>31.783249743458697</c:v>
                </c:pt>
                <c:pt idx="36">
                  <c:v>33.413419609242979</c:v>
                </c:pt>
                <c:pt idx="37">
                  <c:v>34.122189116105709</c:v>
                </c:pt>
                <c:pt idx="38">
                  <c:v>37.990045567842316</c:v>
                </c:pt>
                <c:pt idx="39">
                  <c:v>42.921056279873021</c:v>
                </c:pt>
                <c:pt idx="40">
                  <c:v>43.10331129592344</c:v>
                </c:pt>
                <c:pt idx="41">
                  <c:v>46.728161059592829</c:v>
                </c:pt>
                <c:pt idx="42">
                  <c:v>52.33756544247786</c:v>
                </c:pt>
                <c:pt idx="43">
                  <c:v>57.734338973304084</c:v>
                </c:pt>
                <c:pt idx="44">
                  <c:v>61.835076834438439</c:v>
                </c:pt>
                <c:pt idx="45">
                  <c:v>63.617125880264723</c:v>
                </c:pt>
                <c:pt idx="46">
                  <c:v>63.353868634858571</c:v>
                </c:pt>
                <c:pt idx="47">
                  <c:v>67.768490134746443</c:v>
                </c:pt>
                <c:pt idx="48">
                  <c:v>74.056288188485794</c:v>
                </c:pt>
                <c:pt idx="49">
                  <c:v>83.543674301776917</c:v>
                </c:pt>
                <c:pt idx="50">
                  <c:v>89.942850420880404</c:v>
                </c:pt>
                <c:pt idx="51">
                  <c:v>96.504030998695384</c:v>
                </c:pt>
                <c:pt idx="52">
                  <c:v>111.30718841345697</c:v>
                </c:pt>
                <c:pt idx="53">
                  <c:v>110.16303192380713</c:v>
                </c:pt>
                <c:pt idx="54">
                  <c:v>117.56461063118792</c:v>
                </c:pt>
                <c:pt idx="55">
                  <c:v>127.75064097267229</c:v>
                </c:pt>
                <c:pt idx="56">
                  <c:v>119.87317416782652</c:v>
                </c:pt>
                <c:pt idx="57">
                  <c:v>129.6541933625322</c:v>
                </c:pt>
                <c:pt idx="58">
                  <c:v>136.06349476030513</c:v>
                </c:pt>
                <c:pt idx="59">
                  <c:v>150.48189158562695</c:v>
                </c:pt>
                <c:pt idx="60">
                  <c:v>154.24393887526765</c:v>
                </c:pt>
                <c:pt idx="61">
                  <c:v>164.43218889834665</c:v>
                </c:pt>
                <c:pt idx="62">
                  <c:v>172.33291517864427</c:v>
                </c:pt>
                <c:pt idx="63">
                  <c:v>170.67700620272032</c:v>
                </c:pt>
                <c:pt idx="64">
                  <c:v>155.52652382831167</c:v>
                </c:pt>
                <c:pt idx="65">
                  <c:v>186.28028325272689</c:v>
                </c:pt>
                <c:pt idx="66">
                  <c:v>186.83912777003627</c:v>
                </c:pt>
                <c:pt idx="67">
                  <c:v>184.89078216622761</c:v>
                </c:pt>
                <c:pt idx="68">
                  <c:v>185.62617456981295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903360"/>
        <c:axId val="141901824"/>
      </c:lineChart>
      <c:catAx>
        <c:axId val="141894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00" b="1">
                <a:solidFill>
                  <a:schemeClr val="bg1">
                    <a:lumMod val="50000"/>
                  </a:schemeClr>
                </a:solidFill>
              </a:defRPr>
            </a:pPr>
            <a:endParaRPr lang="en-US"/>
          </a:p>
        </c:txPr>
        <c:crossAx val="141895936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41895936"/>
        <c:scaling>
          <c:orientation val="minMax"/>
        </c:scaling>
        <c:delete val="0"/>
        <c:axPos val="l"/>
        <c:majorGridlines>
          <c:spPr>
            <a:ln w="3175"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</c:spPr>
        </c:majorGridlines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002060"/>
                </a:solidFill>
              </a:defRPr>
            </a:pPr>
            <a:endParaRPr lang="en-US"/>
          </a:p>
        </c:txPr>
        <c:crossAx val="141894400"/>
        <c:crosses val="autoZero"/>
        <c:crossBetween val="midCat"/>
      </c:valAx>
      <c:valAx>
        <c:axId val="141901824"/>
        <c:scaling>
          <c:orientation val="minMax"/>
        </c:scaling>
        <c:delete val="0"/>
        <c:axPos val="r"/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C00000"/>
                </a:solidFill>
              </a:defRPr>
            </a:pPr>
            <a:endParaRPr lang="en-US"/>
          </a:p>
        </c:txPr>
        <c:crossAx val="141903360"/>
        <c:crosses val="max"/>
        <c:crossBetween val="between"/>
      </c:valAx>
      <c:catAx>
        <c:axId val="1419033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190182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'Pie chart'!$A$38</c:f>
              <c:strCache>
                <c:ptCount val="1"/>
                <c:pt idx="0">
                  <c:v>MIDDLE EAST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  <c:spPr>
              <a:solidFill>
                <a:schemeClr val="accent2"/>
              </a:solidFill>
            </c:spPr>
          </c:dPt>
          <c:dPt>
            <c:idx val="2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-0.11852595106584211"/>
                  <c:y val="0.1759751045178846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1"/>
              <c:layout>
                <c:manualLayout>
                  <c:x val="0.16213233671826888"/>
                  <c:y val="-0.20587405673574641"/>
                </c:manualLayout>
              </c:layout>
              <c:spPr/>
              <c:txPr>
                <a:bodyPr anchor="ctr" anchorCtr="1"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txPr>
              <a:bodyPr/>
              <a:lstStyle/>
              <a:p>
                <a:pPr>
                  <a:defRPr sz="1100"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</c:dLbls>
          <c:cat>
            <c:strRef>
              <c:f>'Pie chart'!$B$39:$B$40</c:f>
              <c:strCache>
                <c:ptCount val="2"/>
                <c:pt idx="0">
                  <c:v>LCCs</c:v>
                </c:pt>
                <c:pt idx="1">
                  <c:v>Legacy carriers</c:v>
                </c:pt>
              </c:strCache>
            </c:strRef>
          </c:cat>
          <c:val>
            <c:numRef>
              <c:f>'Pie chart'!$D$39:$D$40</c:f>
              <c:numCache>
                <c:formatCode>0%</c:formatCode>
                <c:ptCount val="2"/>
                <c:pt idx="0">
                  <c:v>0.18267946986861736</c:v>
                </c:pt>
                <c:pt idx="1">
                  <c:v>0.81732053013138262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'Pie chart'!$A$38</c:f>
              <c:strCache>
                <c:ptCount val="1"/>
                <c:pt idx="0">
                  <c:v>MIDDLE EAST</c:v>
                </c:pt>
              </c:strCache>
            </c:strRef>
          </c:tx>
          <c:dPt>
            <c:idx val="0"/>
            <c:bubble3D val="0"/>
            <c:spPr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</c:spPr>
          </c:dPt>
          <c:dPt>
            <c:idx val="1"/>
            <c:bubble3D val="0"/>
            <c:spPr>
              <a:noFill/>
            </c:spPr>
          </c:dPt>
          <c:dPt>
            <c:idx val="2"/>
            <c:bubble3D val="0"/>
            <c:spPr>
              <a:noFill/>
            </c:spPr>
          </c:dPt>
          <c:dLbls>
            <c:dLbl>
              <c:idx val="0"/>
              <c:layout>
                <c:manualLayout>
                  <c:x val="0.21436061937989107"/>
                  <c:y val="0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1"/>
              <c:delete val="1"/>
            </c:dLbl>
            <c:dLbl>
              <c:idx val="2"/>
              <c:delete val="1"/>
            </c:dLbl>
            <c:txPr>
              <a:bodyPr/>
              <a:lstStyle/>
              <a:p>
                <a:pPr>
                  <a:defRPr sz="1100" b="1">
                    <a:solidFill>
                      <a:srgbClr val="CC800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</c:dLbls>
          <c:cat>
            <c:strRef>
              <c:f>'Pie chart'!$B$38:$B$40</c:f>
              <c:strCache>
                <c:ptCount val="3"/>
                <c:pt idx="0">
                  <c:v>LCCs in 2004</c:v>
                </c:pt>
                <c:pt idx="1">
                  <c:v>LCCs</c:v>
                </c:pt>
                <c:pt idx="2">
                  <c:v>Legacy carriers</c:v>
                </c:pt>
              </c:strCache>
            </c:strRef>
          </c:cat>
          <c:val>
            <c:numRef>
              <c:f>'Pie chart'!$C$38:$C$40</c:f>
              <c:numCache>
                <c:formatCode>0%</c:formatCode>
                <c:ptCount val="3"/>
                <c:pt idx="0">
                  <c:v>9.3093163665567587E-3</c:v>
                </c:pt>
                <c:pt idx="1">
                  <c:v>0.17337015350206059</c:v>
                </c:pt>
                <c:pt idx="2">
                  <c:v>0.81732053013138262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'Pie chart'!$A$41</c:f>
              <c:strCache>
                <c:ptCount val="1"/>
                <c:pt idx="0">
                  <c:v>NORTH AMERICA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  <c:spPr>
              <a:solidFill>
                <a:schemeClr val="accent2"/>
              </a:solidFill>
            </c:spPr>
          </c:dPt>
          <c:dPt>
            <c:idx val="2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3.3339536597017445E-2"/>
                  <c:y val="0.3465771286775790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1"/>
              <c:layout>
                <c:manualLayout>
                  <c:x val="0.23522891002261953"/>
                  <c:y val="-0.17680873012558165"/>
                </c:manualLayout>
              </c:layout>
              <c:spPr/>
              <c:txPr>
                <a:bodyPr anchor="ctr" anchorCtr="1"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txPr>
              <a:bodyPr/>
              <a:lstStyle/>
              <a:p>
                <a:pPr>
                  <a:defRPr sz="1100"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</c:dLbls>
          <c:cat>
            <c:strRef>
              <c:f>'Pie chart'!$B$42:$B$43</c:f>
              <c:strCache>
                <c:ptCount val="2"/>
                <c:pt idx="0">
                  <c:v>LCCs</c:v>
                </c:pt>
                <c:pt idx="1">
                  <c:v>Legacy carriers</c:v>
                </c:pt>
              </c:strCache>
            </c:strRef>
          </c:cat>
          <c:val>
            <c:numRef>
              <c:f>'Pie chart'!$D$42:$D$43</c:f>
              <c:numCache>
                <c:formatCode>0%</c:formatCode>
                <c:ptCount val="2"/>
                <c:pt idx="0">
                  <c:v>0.31281203208049746</c:v>
                </c:pt>
                <c:pt idx="1">
                  <c:v>0.68718796791950254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'Pie chart'!$A$41</c:f>
              <c:strCache>
                <c:ptCount val="1"/>
                <c:pt idx="0">
                  <c:v>NORTH AMERICA</c:v>
                </c:pt>
              </c:strCache>
            </c:strRef>
          </c:tx>
          <c:dPt>
            <c:idx val="0"/>
            <c:bubble3D val="0"/>
            <c:spPr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</c:spPr>
          </c:dPt>
          <c:dPt>
            <c:idx val="1"/>
            <c:bubble3D val="0"/>
            <c:spPr>
              <a:noFill/>
            </c:spPr>
          </c:dPt>
          <c:dPt>
            <c:idx val="2"/>
            <c:bubble3D val="0"/>
            <c:spPr>
              <a:noFill/>
            </c:spPr>
          </c:dPt>
          <c:dLbls>
            <c:dLbl>
              <c:idx val="0"/>
              <c:layout>
                <c:manualLayout>
                  <c:x val="0.16562982631501197"/>
                  <c:y val="0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1"/>
              <c:delete val="1"/>
            </c:dLbl>
            <c:dLbl>
              <c:idx val="2"/>
              <c:delete val="1"/>
            </c:dLbl>
            <c:txPr>
              <a:bodyPr/>
              <a:lstStyle/>
              <a:p>
                <a:pPr>
                  <a:defRPr sz="1100" b="1">
                    <a:solidFill>
                      <a:srgbClr val="CC800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</c:dLbls>
          <c:cat>
            <c:strRef>
              <c:f>'Pie chart'!$B$41:$B$43</c:f>
              <c:strCache>
                <c:ptCount val="3"/>
                <c:pt idx="0">
                  <c:v>LCCs in 2004</c:v>
                </c:pt>
                <c:pt idx="1">
                  <c:v>LCCs</c:v>
                </c:pt>
                <c:pt idx="2">
                  <c:v>Legacy carriers</c:v>
                </c:pt>
              </c:strCache>
            </c:strRef>
          </c:cat>
          <c:val>
            <c:numRef>
              <c:f>'Pie chart'!$C$41:$C$43</c:f>
              <c:numCache>
                <c:formatCode>0%</c:formatCode>
                <c:ptCount val="3"/>
                <c:pt idx="0">
                  <c:v>0.24124077652028175</c:v>
                </c:pt>
                <c:pt idx="1">
                  <c:v>7.1571255560215707E-2</c:v>
                </c:pt>
                <c:pt idx="2">
                  <c:v>0.68718796791950254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'Table 4'!$P$10</c:f>
              <c:strCache>
                <c:ptCount val="1"/>
                <c:pt idx="0">
                  <c:v>Freight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dLbl>
              <c:idx val="0"/>
              <c:numFmt formatCode="#,##0.0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+mn-lt"/>
                      <a:cs typeface="Aharoni" panose="02010803020104030203" pitchFamily="2" charset="-79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3288640443460069E-3"/>
                  <c:y val="0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rgbClr val="002060"/>
                      </a:solidFill>
                      <a:latin typeface="+mn-lt"/>
                      <a:cs typeface="Aharoni" panose="02010803020104030203" pitchFamily="2" charset="-79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.0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+mn-lt"/>
                      <a:cs typeface="Aharoni" panose="02010803020104030203" pitchFamily="2" charset="-79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.0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+mn-lt"/>
                      <a:cs typeface="Aharoni" panose="02010803020104030203" pitchFamily="2" charset="-79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.0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+mn-lt"/>
                      <a:cs typeface="Aharoni" panose="02010803020104030203" pitchFamily="2" charset="-79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9793551203861772E-3"/>
                  <c:y val="0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rgbClr val="002060"/>
                      </a:solidFill>
                      <a:latin typeface="+mn-lt"/>
                      <a:cs typeface="Aharoni" panose="02010803020104030203" pitchFamily="2" charset="-79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200" b="1">
                    <a:latin typeface="+mn-lt"/>
                    <a:cs typeface="Aharoni" panose="02010803020104030203" pitchFamily="2" charset="-79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'Table 4'!$L$12:$L$17</c:f>
              <c:strCache>
                <c:ptCount val="6"/>
                <c:pt idx="0">
                  <c:v>Europe</c:v>
                </c:pt>
                <c:pt idx="1">
                  <c:v>Africa</c:v>
                </c:pt>
                <c:pt idx="2">
                  <c:v>Middle East</c:v>
                </c:pt>
                <c:pt idx="3">
                  <c:v>Asia and Pacific</c:v>
                </c:pt>
                <c:pt idx="4">
                  <c:v>North America</c:v>
                </c:pt>
                <c:pt idx="5">
                  <c:v>Latin America and Caribbean</c:v>
                </c:pt>
              </c:strCache>
            </c:strRef>
          </c:cat>
          <c:val>
            <c:numRef>
              <c:f>'Table 4'!$P$12:$P$17</c:f>
              <c:numCache>
                <c:formatCode>_-* #,##0_-;\-* #,##0_-;_-* "-"??_-;_-@_-</c:formatCode>
                <c:ptCount val="6"/>
                <c:pt idx="0">
                  <c:v>41.521178935904572</c:v>
                </c:pt>
                <c:pt idx="1">
                  <c:v>3.1077865903491566</c:v>
                </c:pt>
                <c:pt idx="2">
                  <c:v>22.559417808839019</c:v>
                </c:pt>
                <c:pt idx="3">
                  <c:v>74.049472750546371</c:v>
                </c:pt>
                <c:pt idx="4">
                  <c:v>39.053431364113074</c:v>
                </c:pt>
                <c:pt idx="5">
                  <c:v>5.3348871200607757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"/>
        <c:axId val="126176256"/>
        <c:axId val="126194432"/>
      </c:barChart>
      <c:catAx>
        <c:axId val="126176256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002060"/>
                </a:solidFill>
                <a:latin typeface="+mn-lt"/>
                <a:cs typeface="Aharoni" panose="02010803020104030203" pitchFamily="2" charset="-79"/>
              </a:defRPr>
            </a:pPr>
            <a:endParaRPr lang="en-US"/>
          </a:p>
        </c:txPr>
        <c:crossAx val="126194432"/>
        <c:crosses val="autoZero"/>
        <c:auto val="1"/>
        <c:lblAlgn val="ctr"/>
        <c:lblOffset val="100"/>
        <c:noMultiLvlLbl val="0"/>
      </c:catAx>
      <c:valAx>
        <c:axId val="126194432"/>
        <c:scaling>
          <c:orientation val="minMax"/>
        </c:scaling>
        <c:delete val="0"/>
        <c:axPos val="t"/>
        <c:majorGridlines>
          <c:spPr>
            <a:ln>
              <a:noFill/>
            </a:ln>
          </c:spPr>
        </c:majorGridlines>
        <c:numFmt formatCode="#,##0" sourceLinked="0"/>
        <c:majorTickMark val="none"/>
        <c:minorTickMark val="none"/>
        <c:tickLblPos val="none"/>
        <c:spPr>
          <a:ln>
            <a:noFill/>
          </a:ln>
        </c:spPr>
        <c:crossAx val="126176256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'Table 4'!$M$9</c:f>
              <c:strCache>
                <c:ptCount val="1"/>
                <c:pt idx="0">
                  <c:v>Aircraft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dLbl>
              <c:idx val="1"/>
              <c:layout>
                <c:manualLayout>
                  <c:x val="-1.407738321473047E-2"/>
                  <c:y val="-7.6231802793885368E-3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rgbClr val="002060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070616910011948E-2"/>
                  <c:y val="3.6020697492779353E-6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rgbClr val="002060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'Table 4'!$L$12:$L$17</c:f>
              <c:strCache>
                <c:ptCount val="6"/>
                <c:pt idx="0">
                  <c:v>Europe</c:v>
                </c:pt>
                <c:pt idx="1">
                  <c:v>Africa</c:v>
                </c:pt>
                <c:pt idx="2">
                  <c:v>Middle East</c:v>
                </c:pt>
                <c:pt idx="3">
                  <c:v>Asia and Pacific</c:v>
                </c:pt>
                <c:pt idx="4">
                  <c:v>North America</c:v>
                </c:pt>
                <c:pt idx="5">
                  <c:v>Latin America and Caribbean</c:v>
                </c:pt>
              </c:strCache>
            </c:strRef>
          </c:cat>
          <c:val>
            <c:numRef>
              <c:f>'Table 4'!$M$12:$M$17</c:f>
              <c:numCache>
                <c:formatCode>_-* #,##0_-;\-* #,##0_-;_-* "-"??_-;_-@_-</c:formatCode>
                <c:ptCount val="6"/>
                <c:pt idx="0">
                  <c:v>7859.5335111040367</c:v>
                </c:pt>
                <c:pt idx="1">
                  <c:v>918.60667654704309</c:v>
                </c:pt>
                <c:pt idx="2">
                  <c:v>1131.6484596750354</c:v>
                </c:pt>
                <c:pt idx="3">
                  <c:v>8558.7348381858483</c:v>
                </c:pt>
                <c:pt idx="4">
                  <c:v>10997.370336863411</c:v>
                </c:pt>
                <c:pt idx="5">
                  <c:v>2559.2912272833023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"/>
        <c:axId val="126215296"/>
        <c:axId val="126216832"/>
      </c:barChart>
      <c:catAx>
        <c:axId val="126215296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002060"/>
                </a:solidFill>
                <a:latin typeface="+mn-lt"/>
                <a:cs typeface="Aharoni" panose="02010803020104030203" pitchFamily="2" charset="-79"/>
              </a:defRPr>
            </a:pPr>
            <a:endParaRPr lang="en-US"/>
          </a:p>
        </c:txPr>
        <c:crossAx val="126216832"/>
        <c:crosses val="autoZero"/>
        <c:auto val="1"/>
        <c:lblAlgn val="ctr"/>
        <c:lblOffset val="100"/>
        <c:noMultiLvlLbl val="0"/>
      </c:catAx>
      <c:valAx>
        <c:axId val="126216832"/>
        <c:scaling>
          <c:orientation val="minMax"/>
        </c:scaling>
        <c:delete val="0"/>
        <c:axPos val="t"/>
        <c:majorGridlines>
          <c:spPr>
            <a:ln>
              <a:noFill/>
            </a:ln>
          </c:spPr>
        </c:majorGridlines>
        <c:numFmt formatCode="#,##0.0" sourceLinked="0"/>
        <c:majorTickMark val="none"/>
        <c:minorTickMark val="none"/>
        <c:tickLblPos val="none"/>
        <c:spPr>
          <a:ln>
            <a:noFill/>
          </a:ln>
        </c:spPr>
        <c:crossAx val="126215296"/>
        <c:crosses val="autoZero"/>
        <c:crossBetween val="between"/>
        <c:dispUnits>
          <c:builtInUnit val="thousands"/>
        </c:dispUnits>
      </c:valAx>
      <c:spPr>
        <a:ln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'Table 4'!$M$9</c:f>
              <c:strCache>
                <c:ptCount val="1"/>
                <c:pt idx="0">
                  <c:v>Aircraft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dLbl>
              <c:idx val="1"/>
              <c:layout>
                <c:manualLayout>
                  <c:x val="-9.0021674005032019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rgbClr val="002060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959871905070970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'Table 4'!$L$12:$L$17</c:f>
              <c:strCache>
                <c:ptCount val="6"/>
                <c:pt idx="0">
                  <c:v>Europe</c:v>
                </c:pt>
                <c:pt idx="1">
                  <c:v>Africa</c:v>
                </c:pt>
                <c:pt idx="2">
                  <c:v>Middle East</c:v>
                </c:pt>
                <c:pt idx="3">
                  <c:v>Asia and Pacific</c:v>
                </c:pt>
                <c:pt idx="4">
                  <c:v>North America</c:v>
                </c:pt>
                <c:pt idx="5">
                  <c:v>Latin America and Caribbean</c:v>
                </c:pt>
              </c:strCache>
            </c:strRef>
          </c:cat>
          <c:val>
            <c:numRef>
              <c:f>'Table 4'!$N$12:$N$17</c:f>
              <c:numCache>
                <c:formatCode>_-* #,##0_-;\-* #,##0_-;_-* "-"??_-;_-@_-</c:formatCode>
                <c:ptCount val="6"/>
                <c:pt idx="0">
                  <c:v>816919.88066422858</c:v>
                </c:pt>
                <c:pt idx="1">
                  <c:v>72535.001065817181</c:v>
                </c:pt>
                <c:pt idx="2">
                  <c:v>160721.42536194922</c:v>
                </c:pt>
                <c:pt idx="3">
                  <c:v>1008424.1460607377</c:v>
                </c:pt>
                <c:pt idx="4">
                  <c:v>814622.72591843107</c:v>
                </c:pt>
                <c:pt idx="5">
                  <c:v>229702.38634033702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"/>
        <c:axId val="126123008"/>
        <c:axId val="126124800"/>
      </c:barChart>
      <c:catAx>
        <c:axId val="126123008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002060"/>
                </a:solidFill>
                <a:latin typeface="+mn-lt"/>
                <a:cs typeface="Aharoni" panose="02010803020104030203" pitchFamily="2" charset="-79"/>
              </a:defRPr>
            </a:pPr>
            <a:endParaRPr lang="en-US"/>
          </a:p>
        </c:txPr>
        <c:crossAx val="126124800"/>
        <c:crosses val="autoZero"/>
        <c:auto val="1"/>
        <c:lblAlgn val="ctr"/>
        <c:lblOffset val="100"/>
        <c:noMultiLvlLbl val="0"/>
      </c:catAx>
      <c:valAx>
        <c:axId val="126124800"/>
        <c:scaling>
          <c:orientation val="minMax"/>
        </c:scaling>
        <c:delete val="0"/>
        <c:axPos val="t"/>
        <c:numFmt formatCode="#,##0" sourceLinked="0"/>
        <c:majorTickMark val="none"/>
        <c:minorTickMark val="none"/>
        <c:tickLblPos val="none"/>
        <c:spPr>
          <a:ln>
            <a:noFill/>
          </a:ln>
        </c:spPr>
        <c:crossAx val="126123008"/>
        <c:crosses val="autoZero"/>
        <c:crossBetween val="between"/>
        <c:dispUnits>
          <c:builtInUnit val="thousands"/>
        </c:dispUnits>
      </c:valAx>
      <c:spPr>
        <a:ln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Lbls>
            <c:dLbl>
              <c:idx val="0"/>
              <c:layout>
                <c:manualLayout>
                  <c:x val="-0.12064965197215777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467904098994586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rgbClr val="00206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2807424593967514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rgbClr val="00206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9713843774168606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2374323279195669"/>
                  <c:y val="7.6849160226263999E-3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9.2807424593967514E-2"/>
                  <c:y val="1.2102229956891858E-6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'Table 4'!$L$12:$L$17</c:f>
              <c:strCache>
                <c:ptCount val="6"/>
                <c:pt idx="0">
                  <c:v>Europe</c:v>
                </c:pt>
                <c:pt idx="1">
                  <c:v>Africa</c:v>
                </c:pt>
                <c:pt idx="2">
                  <c:v>Middle East</c:v>
                </c:pt>
                <c:pt idx="3">
                  <c:v>Asia and Pacific</c:v>
                </c:pt>
                <c:pt idx="4">
                  <c:v>North America</c:v>
                </c:pt>
                <c:pt idx="5">
                  <c:v>Latin America and Caribbean</c:v>
                </c:pt>
              </c:strCache>
            </c:strRef>
          </c:cat>
          <c:val>
            <c:numRef>
              <c:f>'Table 4'!$O$12:$O$17</c:f>
              <c:numCache>
                <c:formatCode>_-* #,##0_-;\-* #,##0_-;_-* "-"??_-;_-@_-</c:formatCode>
                <c:ptCount val="6"/>
                <c:pt idx="0">
                  <c:v>1555.750577183619</c:v>
                </c:pt>
                <c:pt idx="1">
                  <c:v>134.08577213753034</c:v>
                </c:pt>
                <c:pt idx="2">
                  <c:v>500.17159792944511</c:v>
                </c:pt>
                <c:pt idx="3">
                  <c:v>1784.5085787047365</c:v>
                </c:pt>
                <c:pt idx="4">
                  <c:v>1505.1559590395993</c:v>
                </c:pt>
                <c:pt idx="5">
                  <c:v>302.50127944519755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"/>
        <c:axId val="126147584"/>
        <c:axId val="141697792"/>
      </c:barChart>
      <c:catAx>
        <c:axId val="126147584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002060"/>
                </a:solidFill>
              </a:defRPr>
            </a:pPr>
            <a:endParaRPr lang="en-US"/>
          </a:p>
        </c:txPr>
        <c:crossAx val="141697792"/>
        <c:crosses val="autoZero"/>
        <c:auto val="1"/>
        <c:lblAlgn val="ctr"/>
        <c:lblOffset val="100"/>
        <c:noMultiLvlLbl val="0"/>
      </c:catAx>
      <c:valAx>
        <c:axId val="141697792"/>
        <c:scaling>
          <c:orientation val="minMax"/>
        </c:scaling>
        <c:delete val="1"/>
        <c:axPos val="t"/>
        <c:majorGridlines>
          <c:spPr>
            <a:ln>
              <a:noFill/>
            </a:ln>
          </c:spPr>
        </c:majorGridlines>
        <c:numFmt formatCode="_-* #,##0_-;\-* #,##0_-;_-* &quot;-&quot;??_-;_-@_-" sourceLinked="1"/>
        <c:majorTickMark val="out"/>
        <c:minorTickMark val="none"/>
        <c:tickLblPos val="nextTo"/>
        <c:crossAx val="12614758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05494877656421"/>
          <c:y val="6.3263605580579085E-2"/>
          <c:w val="0.83951782589676294"/>
          <c:h val="0.82229684066760311"/>
        </c:manualLayout>
      </c:layout>
      <c:lineChart>
        <c:grouping val="standard"/>
        <c:varyColors val="0"/>
        <c:ser>
          <c:idx val="0"/>
          <c:order val="0"/>
          <c:tx>
            <c:strRef>
              <c:f>'regional distribution'!$A$38</c:f>
              <c:strCache>
                <c:ptCount val="1"/>
                <c:pt idx="0">
                  <c:v>Africa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'regional distribution'!$B$37:$H$37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'regional distribution'!$B$38:$H$38</c:f>
              <c:numCache>
                <c:formatCode>0%</c:formatCode>
                <c:ptCount val="7"/>
                <c:pt idx="0">
                  <c:v>2.3289400690470748E-2</c:v>
                </c:pt>
                <c:pt idx="1">
                  <c:v>2.3778955850971808E-2</c:v>
                </c:pt>
                <c:pt idx="2">
                  <c:v>2.3998047587569658E-2</c:v>
                </c:pt>
                <c:pt idx="3">
                  <c:v>2.4751252799244304E-2</c:v>
                </c:pt>
                <c:pt idx="4">
                  <c:v>2.4156372491054894E-2</c:v>
                </c:pt>
                <c:pt idx="5">
                  <c:v>2.34280663637133E-2</c:v>
                </c:pt>
                <c:pt idx="6">
                  <c:v>2.3189509274547639E-2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162176"/>
        <c:axId val="142176256"/>
      </c:lineChart>
      <c:catAx>
        <c:axId val="142162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002060"/>
                </a:solidFill>
              </a:defRPr>
            </a:pPr>
            <a:endParaRPr lang="en-US"/>
          </a:p>
        </c:txPr>
        <c:crossAx val="142176256"/>
        <c:crosses val="autoZero"/>
        <c:auto val="1"/>
        <c:lblAlgn val="ctr"/>
        <c:lblOffset val="100"/>
        <c:noMultiLvlLbl val="0"/>
      </c:catAx>
      <c:valAx>
        <c:axId val="142176256"/>
        <c:scaling>
          <c:orientation val="minMax"/>
          <c:max val="0.35000000000000003"/>
        </c:scaling>
        <c:delete val="0"/>
        <c:axPos val="l"/>
        <c:majorGridlines>
          <c:spPr>
            <a:ln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002060"/>
                </a:solidFill>
              </a:defRPr>
            </a:pPr>
            <a:endParaRPr lang="en-US"/>
          </a:p>
        </c:txPr>
        <c:crossAx val="1421621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05494877656421"/>
          <c:y val="6.3263605580579085E-2"/>
          <c:w val="0.83951782589676294"/>
          <c:h val="0.82229684066760311"/>
        </c:manualLayout>
      </c:layout>
      <c:lineChart>
        <c:grouping val="standard"/>
        <c:varyColors val="0"/>
        <c:ser>
          <c:idx val="0"/>
          <c:order val="0"/>
          <c:tx>
            <c:strRef>
              <c:f>'regional distribution'!$A$38</c:f>
              <c:strCache>
                <c:ptCount val="1"/>
                <c:pt idx="0">
                  <c:v>Africa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'regional distribution'!$B$37:$H$37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'regional distribution'!$B$38:$H$38</c:f>
              <c:numCache>
                <c:formatCode>0%</c:formatCode>
                <c:ptCount val="7"/>
                <c:pt idx="0">
                  <c:v>2.3289400690470748E-2</c:v>
                </c:pt>
                <c:pt idx="1">
                  <c:v>2.3778955850971808E-2</c:v>
                </c:pt>
                <c:pt idx="2">
                  <c:v>2.3998047587569658E-2</c:v>
                </c:pt>
                <c:pt idx="3">
                  <c:v>2.4751252799244304E-2</c:v>
                </c:pt>
                <c:pt idx="4">
                  <c:v>2.4156372491054894E-2</c:v>
                </c:pt>
                <c:pt idx="5">
                  <c:v>2.34280663637133E-2</c:v>
                </c:pt>
                <c:pt idx="6">
                  <c:v>2.3189509274547639E-2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'regional distribution'!$A$41</c:f>
              <c:strCache>
                <c:ptCount val="1"/>
                <c:pt idx="0">
                  <c:v>Latin America/Caribbean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'regional distribution'!$B$37:$H$37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'regional distribution'!$B$41:$H$41</c:f>
              <c:numCache>
                <c:formatCode>0%</c:formatCode>
                <c:ptCount val="7"/>
                <c:pt idx="0">
                  <c:v>4.2816709853937061E-2</c:v>
                </c:pt>
                <c:pt idx="1">
                  <c:v>4.512102031463338E-2</c:v>
                </c:pt>
                <c:pt idx="2">
                  <c:v>4.6733034099004069E-2</c:v>
                </c:pt>
                <c:pt idx="3">
                  <c:v>4.8137746826369905E-2</c:v>
                </c:pt>
                <c:pt idx="4">
                  <c:v>4.9996456310561724E-2</c:v>
                </c:pt>
                <c:pt idx="5">
                  <c:v>5.1725190873871792E-2</c:v>
                </c:pt>
                <c:pt idx="6">
                  <c:v>5.2316186224902902E-2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201600"/>
        <c:axId val="142203136"/>
      </c:lineChart>
      <c:catAx>
        <c:axId val="142201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002060"/>
                </a:solidFill>
              </a:defRPr>
            </a:pPr>
            <a:endParaRPr lang="en-US"/>
          </a:p>
        </c:txPr>
        <c:crossAx val="142203136"/>
        <c:crosses val="autoZero"/>
        <c:auto val="1"/>
        <c:lblAlgn val="ctr"/>
        <c:lblOffset val="100"/>
        <c:noMultiLvlLbl val="0"/>
      </c:catAx>
      <c:valAx>
        <c:axId val="142203136"/>
        <c:scaling>
          <c:orientation val="minMax"/>
          <c:max val="0.35000000000000003"/>
        </c:scaling>
        <c:delete val="0"/>
        <c:axPos val="l"/>
        <c:majorGridlines>
          <c:spPr>
            <a:ln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002060"/>
                </a:solidFill>
              </a:defRPr>
            </a:pPr>
            <a:endParaRPr lang="en-US"/>
          </a:p>
        </c:txPr>
        <c:crossAx val="1422016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05494877656421"/>
          <c:y val="6.3263605580579085E-2"/>
          <c:w val="0.83951782589676294"/>
          <c:h val="0.82229684066760311"/>
        </c:manualLayout>
      </c:layout>
      <c:lineChart>
        <c:grouping val="standard"/>
        <c:varyColors val="0"/>
        <c:ser>
          <c:idx val="0"/>
          <c:order val="0"/>
          <c:tx>
            <c:strRef>
              <c:f>'regional distribution'!$A$38</c:f>
              <c:strCache>
                <c:ptCount val="1"/>
                <c:pt idx="0">
                  <c:v>Africa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'regional distribution'!$B$37:$H$37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'regional distribution'!$B$38:$H$38</c:f>
              <c:numCache>
                <c:formatCode>0%</c:formatCode>
                <c:ptCount val="7"/>
                <c:pt idx="0">
                  <c:v>2.3289400690470748E-2</c:v>
                </c:pt>
                <c:pt idx="1">
                  <c:v>2.3778955850971808E-2</c:v>
                </c:pt>
                <c:pt idx="2">
                  <c:v>2.3998047587569658E-2</c:v>
                </c:pt>
                <c:pt idx="3">
                  <c:v>2.4751252799244304E-2</c:v>
                </c:pt>
                <c:pt idx="4">
                  <c:v>2.4156372491054894E-2</c:v>
                </c:pt>
                <c:pt idx="5">
                  <c:v>2.34280663637133E-2</c:v>
                </c:pt>
                <c:pt idx="6">
                  <c:v>2.3189509274547639E-2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'regional distribution'!$A$41</c:f>
              <c:strCache>
                <c:ptCount val="1"/>
                <c:pt idx="0">
                  <c:v>Latin America/Caribbean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'regional distribution'!$B$37:$H$37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'regional distribution'!$B$41:$H$41</c:f>
              <c:numCache>
                <c:formatCode>0%</c:formatCode>
                <c:ptCount val="7"/>
                <c:pt idx="0">
                  <c:v>4.2816709853937061E-2</c:v>
                </c:pt>
                <c:pt idx="1">
                  <c:v>4.512102031463338E-2</c:v>
                </c:pt>
                <c:pt idx="2">
                  <c:v>4.6733034099004069E-2</c:v>
                </c:pt>
                <c:pt idx="3">
                  <c:v>4.8137746826369905E-2</c:v>
                </c:pt>
                <c:pt idx="4">
                  <c:v>4.9996456310561724E-2</c:v>
                </c:pt>
                <c:pt idx="5">
                  <c:v>5.1725190873871792E-2</c:v>
                </c:pt>
                <c:pt idx="6">
                  <c:v>5.2316186224902902E-2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'regional distribution'!$A$42</c:f>
              <c:strCache>
                <c:ptCount val="1"/>
                <c:pt idx="0">
                  <c:v>Middle East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numRef>
              <c:f>'regional distribution'!$B$37:$H$37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'regional distribution'!$B$42:$H$42</c:f>
              <c:numCache>
                <c:formatCode>0%</c:formatCode>
                <c:ptCount val="7"/>
                <c:pt idx="0">
                  <c:v>5.7580963099848254E-2</c:v>
                </c:pt>
                <c:pt idx="1">
                  <c:v>6.1421027060241405E-2</c:v>
                </c:pt>
                <c:pt idx="2">
                  <c:v>6.7975577874105075E-2</c:v>
                </c:pt>
                <c:pt idx="3">
                  <c:v>7.372765273988735E-2</c:v>
                </c:pt>
                <c:pt idx="4">
                  <c:v>7.5658026595494088E-2</c:v>
                </c:pt>
                <c:pt idx="5">
                  <c:v>8.2057897806926919E-2</c:v>
                </c:pt>
                <c:pt idx="6">
                  <c:v>8.6502346402222902E-2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225792"/>
        <c:axId val="142227328"/>
      </c:lineChart>
      <c:catAx>
        <c:axId val="142225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002060"/>
                </a:solidFill>
              </a:defRPr>
            </a:pPr>
            <a:endParaRPr lang="en-US"/>
          </a:p>
        </c:txPr>
        <c:crossAx val="142227328"/>
        <c:crosses val="autoZero"/>
        <c:auto val="1"/>
        <c:lblAlgn val="ctr"/>
        <c:lblOffset val="100"/>
        <c:noMultiLvlLbl val="0"/>
      </c:catAx>
      <c:valAx>
        <c:axId val="142227328"/>
        <c:scaling>
          <c:orientation val="minMax"/>
          <c:max val="0.35000000000000003"/>
        </c:scaling>
        <c:delete val="0"/>
        <c:axPos val="l"/>
        <c:majorGridlines>
          <c:spPr>
            <a:ln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002060"/>
                </a:solidFill>
              </a:defRPr>
            </a:pPr>
            <a:endParaRPr lang="en-US"/>
          </a:p>
        </c:txPr>
        <c:crossAx val="1422257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05494877656421"/>
          <c:y val="6.3263605580579085E-2"/>
          <c:w val="0.83951782589676294"/>
          <c:h val="0.82229684066760311"/>
        </c:manualLayout>
      </c:layout>
      <c:lineChart>
        <c:grouping val="standard"/>
        <c:varyColors val="0"/>
        <c:ser>
          <c:idx val="0"/>
          <c:order val="0"/>
          <c:tx>
            <c:strRef>
              <c:f>'regional distribution'!$A$38</c:f>
              <c:strCache>
                <c:ptCount val="1"/>
                <c:pt idx="0">
                  <c:v>Africa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'regional distribution'!$B$37:$H$37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'regional distribution'!$B$38:$H$38</c:f>
              <c:numCache>
                <c:formatCode>0%</c:formatCode>
                <c:ptCount val="7"/>
                <c:pt idx="0">
                  <c:v>2.3289400690470748E-2</c:v>
                </c:pt>
                <c:pt idx="1">
                  <c:v>2.3778955850971808E-2</c:v>
                </c:pt>
                <c:pt idx="2">
                  <c:v>2.3998047587569658E-2</c:v>
                </c:pt>
                <c:pt idx="3">
                  <c:v>2.4751252799244304E-2</c:v>
                </c:pt>
                <c:pt idx="4">
                  <c:v>2.4156372491054894E-2</c:v>
                </c:pt>
                <c:pt idx="5">
                  <c:v>2.34280663637133E-2</c:v>
                </c:pt>
                <c:pt idx="6">
                  <c:v>2.3189509274547639E-2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'regional distribution'!$A$40</c:f>
              <c:strCache>
                <c:ptCount val="1"/>
                <c:pt idx="0">
                  <c:v>Europe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numRef>
              <c:f>'regional distribution'!$B$37:$H$37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'regional distribution'!$B$40:$H$40</c:f>
              <c:numCache>
                <c:formatCode>0%</c:formatCode>
                <c:ptCount val="7"/>
                <c:pt idx="0">
                  <c:v>0.2696744991521246</c:v>
                </c:pt>
                <c:pt idx="1">
                  <c:v>0.27677253262623858</c:v>
                </c:pt>
                <c:pt idx="2">
                  <c:v>0.26855098232286179</c:v>
                </c:pt>
                <c:pt idx="3">
                  <c:v>0.26660953011885513</c:v>
                </c:pt>
                <c:pt idx="4">
                  <c:v>0.27296012828617794</c:v>
                </c:pt>
                <c:pt idx="5">
                  <c:v>0.27147398762289393</c:v>
                </c:pt>
                <c:pt idx="6">
                  <c:v>0.26905981047324312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'regional distribution'!$A$41</c:f>
              <c:strCache>
                <c:ptCount val="1"/>
                <c:pt idx="0">
                  <c:v>Latin America/Caribbean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'regional distribution'!$B$37:$H$37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'regional distribution'!$B$41:$H$41</c:f>
              <c:numCache>
                <c:formatCode>0%</c:formatCode>
                <c:ptCount val="7"/>
                <c:pt idx="0">
                  <c:v>4.2816709853937061E-2</c:v>
                </c:pt>
                <c:pt idx="1">
                  <c:v>4.512102031463338E-2</c:v>
                </c:pt>
                <c:pt idx="2">
                  <c:v>4.6733034099004069E-2</c:v>
                </c:pt>
                <c:pt idx="3">
                  <c:v>4.8137746826369905E-2</c:v>
                </c:pt>
                <c:pt idx="4">
                  <c:v>4.9996456310561724E-2</c:v>
                </c:pt>
                <c:pt idx="5">
                  <c:v>5.1725190873871792E-2</c:v>
                </c:pt>
                <c:pt idx="6">
                  <c:v>5.2316186224902902E-2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'regional distribution'!$A$42</c:f>
              <c:strCache>
                <c:ptCount val="1"/>
                <c:pt idx="0">
                  <c:v>Middle East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numRef>
              <c:f>'regional distribution'!$B$37:$H$37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'regional distribution'!$B$42:$H$42</c:f>
              <c:numCache>
                <c:formatCode>0%</c:formatCode>
                <c:ptCount val="7"/>
                <c:pt idx="0">
                  <c:v>5.7580963099848254E-2</c:v>
                </c:pt>
                <c:pt idx="1">
                  <c:v>6.1421027060241405E-2</c:v>
                </c:pt>
                <c:pt idx="2">
                  <c:v>6.7975577874105075E-2</c:v>
                </c:pt>
                <c:pt idx="3">
                  <c:v>7.372765273988735E-2</c:v>
                </c:pt>
                <c:pt idx="4">
                  <c:v>7.5658026595494088E-2</c:v>
                </c:pt>
                <c:pt idx="5">
                  <c:v>8.2057897806926919E-2</c:v>
                </c:pt>
                <c:pt idx="6">
                  <c:v>8.6502346402222902E-2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271616"/>
        <c:axId val="142273152"/>
      </c:lineChart>
      <c:catAx>
        <c:axId val="14227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002060"/>
                </a:solidFill>
              </a:defRPr>
            </a:pPr>
            <a:endParaRPr lang="en-US"/>
          </a:p>
        </c:txPr>
        <c:crossAx val="142273152"/>
        <c:crosses val="autoZero"/>
        <c:auto val="1"/>
        <c:lblAlgn val="ctr"/>
        <c:lblOffset val="100"/>
        <c:noMultiLvlLbl val="0"/>
      </c:catAx>
      <c:valAx>
        <c:axId val="142273152"/>
        <c:scaling>
          <c:orientation val="minMax"/>
          <c:max val="0.35000000000000003"/>
        </c:scaling>
        <c:delete val="0"/>
        <c:axPos val="l"/>
        <c:majorGridlines>
          <c:spPr>
            <a:ln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002060"/>
                </a:solidFill>
              </a:defRPr>
            </a:pPr>
            <a:endParaRPr lang="en-US"/>
          </a:p>
        </c:txPr>
        <c:crossAx val="1422716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59770990446055"/>
          <c:y val="0.13994908214591414"/>
          <c:w val="0.80599682606678258"/>
          <c:h val="0.64855854110593136"/>
        </c:manualLayout>
      </c:layout>
      <c:lineChart>
        <c:grouping val="standard"/>
        <c:varyColors val="0"/>
        <c:ser>
          <c:idx val="0"/>
          <c:order val="0"/>
          <c:tx>
            <c:strRef>
              <c:f>charts!$C$1</c:f>
              <c:strCache>
                <c:ptCount val="1"/>
                <c:pt idx="0">
                  <c:v>QoQ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circle"/>
            <c:size val="8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marker>
          <c:dLbls>
            <c:txPr>
              <a:bodyPr/>
              <a:lstStyle/>
              <a:p>
                <a:pPr>
                  <a:defRPr sz="1600" b="1">
                    <a:solidFill>
                      <a:srgbClr val="002060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charts!$A$74:$B$77</c:f>
              <c:multiLvlStrCache>
                <c:ptCount val="4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</c:lvl>
                <c:lvl>
                  <c:pt idx="0">
                    <c:v>2013</c:v>
                  </c:pt>
                </c:lvl>
              </c:multiLvlStrCache>
            </c:multiLvlStrRef>
          </c:cat>
          <c:val>
            <c:numRef>
              <c:f>charts!$C$74:$C$77</c:f>
              <c:numCache>
                <c:formatCode>0.0%</c:formatCode>
                <c:ptCount val="4"/>
                <c:pt idx="0">
                  <c:v>1.9085606132112302E-2</c:v>
                </c:pt>
                <c:pt idx="1">
                  <c:v>2.4369460759578999E-2</c:v>
                </c:pt>
                <c:pt idx="2">
                  <c:v>2.68634185449497E-2</c:v>
                </c:pt>
                <c:pt idx="3">
                  <c:v>2.9863081626040601E-2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921536"/>
        <c:axId val="125927424"/>
      </c:lineChart>
      <c:catAx>
        <c:axId val="125921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2060"/>
                </a:solidFill>
              </a:defRPr>
            </a:pPr>
            <a:endParaRPr lang="en-US"/>
          </a:p>
        </c:txPr>
        <c:crossAx val="125927424"/>
        <c:crosses val="autoZero"/>
        <c:auto val="1"/>
        <c:lblAlgn val="ctr"/>
        <c:lblOffset val="100"/>
        <c:noMultiLvlLbl val="0"/>
      </c:catAx>
      <c:valAx>
        <c:axId val="125927424"/>
        <c:scaling>
          <c:orientation val="minMax"/>
        </c:scaling>
        <c:delete val="0"/>
        <c:axPos val="l"/>
        <c:majorGridlines>
          <c:spPr>
            <a:ln>
              <a:solidFill>
                <a:schemeClr val="tx2">
                  <a:lumMod val="20000"/>
                  <a:lumOff val="80000"/>
                </a:schemeClr>
              </a:solidFill>
            </a:ln>
          </c:spPr>
        </c:majorGridlines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2060"/>
                </a:solidFill>
              </a:defRPr>
            </a:pPr>
            <a:endParaRPr lang="en-US"/>
          </a:p>
        </c:txPr>
        <c:crossAx val="1259215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05494877656421"/>
          <c:y val="6.3263605580579085E-2"/>
          <c:w val="0.83951782589676294"/>
          <c:h val="0.82229684066760311"/>
        </c:manualLayout>
      </c:layout>
      <c:lineChart>
        <c:grouping val="standard"/>
        <c:varyColors val="0"/>
        <c:ser>
          <c:idx val="0"/>
          <c:order val="0"/>
          <c:tx>
            <c:strRef>
              <c:f>'regional distribution'!$A$38</c:f>
              <c:strCache>
                <c:ptCount val="1"/>
                <c:pt idx="0">
                  <c:v>Africa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'regional distribution'!$B$37:$H$37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'regional distribution'!$B$38:$H$38</c:f>
              <c:numCache>
                <c:formatCode>0%</c:formatCode>
                <c:ptCount val="7"/>
                <c:pt idx="0">
                  <c:v>2.3289400690470748E-2</c:v>
                </c:pt>
                <c:pt idx="1">
                  <c:v>2.3778955850971808E-2</c:v>
                </c:pt>
                <c:pt idx="2">
                  <c:v>2.3998047587569658E-2</c:v>
                </c:pt>
                <c:pt idx="3">
                  <c:v>2.4751252799244304E-2</c:v>
                </c:pt>
                <c:pt idx="4">
                  <c:v>2.4156372491054894E-2</c:v>
                </c:pt>
                <c:pt idx="5">
                  <c:v>2.34280663637133E-2</c:v>
                </c:pt>
                <c:pt idx="6">
                  <c:v>2.3189509274547639E-2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'regional distribution'!$A$39</c:f>
              <c:strCache>
                <c:ptCount val="1"/>
                <c:pt idx="0">
                  <c:v>Asia/Pacific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'regional distribution'!$B$37:$H$37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'regional distribution'!$B$39:$H$39</c:f>
              <c:numCache>
                <c:formatCode>0%</c:formatCode>
                <c:ptCount val="7"/>
                <c:pt idx="0">
                  <c:v>0.28668648966616533</c:v>
                </c:pt>
                <c:pt idx="1">
                  <c:v>0.28696142807098285</c:v>
                </c:pt>
                <c:pt idx="2">
                  <c:v>0.29084805734742514</c:v>
                </c:pt>
                <c:pt idx="3">
                  <c:v>0.29724060196020913</c:v>
                </c:pt>
                <c:pt idx="4">
                  <c:v>0.29831914814673688</c:v>
                </c:pt>
                <c:pt idx="5">
                  <c:v>0.30220989117181452</c:v>
                </c:pt>
                <c:pt idx="6">
                  <c:v>0.30862244052216325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'regional distribution'!$A$40</c:f>
              <c:strCache>
                <c:ptCount val="1"/>
                <c:pt idx="0">
                  <c:v>Europe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numRef>
              <c:f>'regional distribution'!$B$37:$H$37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'regional distribution'!$B$40:$H$40</c:f>
              <c:numCache>
                <c:formatCode>0%</c:formatCode>
                <c:ptCount val="7"/>
                <c:pt idx="0">
                  <c:v>0.2696744991521246</c:v>
                </c:pt>
                <c:pt idx="1">
                  <c:v>0.27677253262623858</c:v>
                </c:pt>
                <c:pt idx="2">
                  <c:v>0.26855098232286179</c:v>
                </c:pt>
                <c:pt idx="3">
                  <c:v>0.26660953011885513</c:v>
                </c:pt>
                <c:pt idx="4">
                  <c:v>0.27296012828617794</c:v>
                </c:pt>
                <c:pt idx="5">
                  <c:v>0.27147398762289393</c:v>
                </c:pt>
                <c:pt idx="6">
                  <c:v>0.26905981047324312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'regional distribution'!$A$41</c:f>
              <c:strCache>
                <c:ptCount val="1"/>
                <c:pt idx="0">
                  <c:v>Latin America/Caribbean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'regional distribution'!$B$37:$H$37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'regional distribution'!$B$41:$H$41</c:f>
              <c:numCache>
                <c:formatCode>0%</c:formatCode>
                <c:ptCount val="7"/>
                <c:pt idx="0">
                  <c:v>4.2816709853937061E-2</c:v>
                </c:pt>
                <c:pt idx="1">
                  <c:v>4.512102031463338E-2</c:v>
                </c:pt>
                <c:pt idx="2">
                  <c:v>4.6733034099004069E-2</c:v>
                </c:pt>
                <c:pt idx="3">
                  <c:v>4.8137746826369905E-2</c:v>
                </c:pt>
                <c:pt idx="4">
                  <c:v>4.9996456310561724E-2</c:v>
                </c:pt>
                <c:pt idx="5">
                  <c:v>5.1725190873871792E-2</c:v>
                </c:pt>
                <c:pt idx="6">
                  <c:v>5.2316186224902902E-2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'regional distribution'!$A$42</c:f>
              <c:strCache>
                <c:ptCount val="1"/>
                <c:pt idx="0">
                  <c:v>Middle East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numRef>
              <c:f>'regional distribution'!$B$37:$H$37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'regional distribution'!$B$42:$H$42</c:f>
              <c:numCache>
                <c:formatCode>0%</c:formatCode>
                <c:ptCount val="7"/>
                <c:pt idx="0">
                  <c:v>5.7580963099848254E-2</c:v>
                </c:pt>
                <c:pt idx="1">
                  <c:v>6.1421027060241405E-2</c:v>
                </c:pt>
                <c:pt idx="2">
                  <c:v>6.7975577874105075E-2</c:v>
                </c:pt>
                <c:pt idx="3">
                  <c:v>7.372765273988735E-2</c:v>
                </c:pt>
                <c:pt idx="4">
                  <c:v>7.5658026595494088E-2</c:v>
                </c:pt>
                <c:pt idx="5">
                  <c:v>8.2057897806926919E-2</c:v>
                </c:pt>
                <c:pt idx="6">
                  <c:v>8.6502346402222902E-2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109120"/>
        <c:axId val="143127296"/>
      </c:lineChart>
      <c:catAx>
        <c:axId val="143109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002060"/>
                </a:solidFill>
              </a:defRPr>
            </a:pPr>
            <a:endParaRPr lang="en-US"/>
          </a:p>
        </c:txPr>
        <c:crossAx val="143127296"/>
        <c:crosses val="autoZero"/>
        <c:auto val="1"/>
        <c:lblAlgn val="ctr"/>
        <c:lblOffset val="100"/>
        <c:noMultiLvlLbl val="0"/>
      </c:catAx>
      <c:valAx>
        <c:axId val="143127296"/>
        <c:scaling>
          <c:orientation val="minMax"/>
        </c:scaling>
        <c:delete val="0"/>
        <c:axPos val="l"/>
        <c:majorGridlines>
          <c:spPr>
            <a:ln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002060"/>
                </a:solidFill>
              </a:defRPr>
            </a:pPr>
            <a:endParaRPr lang="en-US"/>
          </a:p>
        </c:txPr>
        <c:crossAx val="1431091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05494877656421"/>
          <c:y val="6.3263605580579085E-2"/>
          <c:w val="0.83951782589676294"/>
          <c:h val="0.82229684066760311"/>
        </c:manualLayout>
      </c:layout>
      <c:lineChart>
        <c:grouping val="standard"/>
        <c:varyColors val="0"/>
        <c:ser>
          <c:idx val="0"/>
          <c:order val="0"/>
          <c:tx>
            <c:strRef>
              <c:f>'regional distribution'!$A$38</c:f>
              <c:strCache>
                <c:ptCount val="1"/>
                <c:pt idx="0">
                  <c:v>Africa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'regional distribution'!$B$37:$H$37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'regional distribution'!$B$38:$H$38</c:f>
              <c:numCache>
                <c:formatCode>0%</c:formatCode>
                <c:ptCount val="7"/>
                <c:pt idx="0">
                  <c:v>2.3289400690470748E-2</c:v>
                </c:pt>
                <c:pt idx="1">
                  <c:v>2.3778955850971808E-2</c:v>
                </c:pt>
                <c:pt idx="2">
                  <c:v>2.3998047587569658E-2</c:v>
                </c:pt>
                <c:pt idx="3">
                  <c:v>2.4751252799244304E-2</c:v>
                </c:pt>
                <c:pt idx="4">
                  <c:v>2.4156372491054894E-2</c:v>
                </c:pt>
                <c:pt idx="5">
                  <c:v>2.34280663637133E-2</c:v>
                </c:pt>
                <c:pt idx="6">
                  <c:v>2.3189509274547639E-2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'regional distribution'!$A$39</c:f>
              <c:strCache>
                <c:ptCount val="1"/>
                <c:pt idx="0">
                  <c:v>Asia/Pacific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'regional distribution'!$B$37:$H$37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'regional distribution'!$B$39:$H$39</c:f>
              <c:numCache>
                <c:formatCode>0%</c:formatCode>
                <c:ptCount val="7"/>
                <c:pt idx="0">
                  <c:v>0.28668648966616533</c:v>
                </c:pt>
                <c:pt idx="1">
                  <c:v>0.28696142807098285</c:v>
                </c:pt>
                <c:pt idx="2">
                  <c:v>0.29084805734742514</c:v>
                </c:pt>
                <c:pt idx="3">
                  <c:v>0.29724060196020913</c:v>
                </c:pt>
                <c:pt idx="4">
                  <c:v>0.29831914814673688</c:v>
                </c:pt>
                <c:pt idx="5">
                  <c:v>0.30220989117181452</c:v>
                </c:pt>
                <c:pt idx="6">
                  <c:v>0.30862244052216325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'regional distribution'!$A$40</c:f>
              <c:strCache>
                <c:ptCount val="1"/>
                <c:pt idx="0">
                  <c:v>Europe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numRef>
              <c:f>'regional distribution'!$B$37:$H$37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'regional distribution'!$B$40:$H$40</c:f>
              <c:numCache>
                <c:formatCode>0%</c:formatCode>
                <c:ptCount val="7"/>
                <c:pt idx="0">
                  <c:v>0.2696744991521246</c:v>
                </c:pt>
                <c:pt idx="1">
                  <c:v>0.27677253262623858</c:v>
                </c:pt>
                <c:pt idx="2">
                  <c:v>0.26855098232286179</c:v>
                </c:pt>
                <c:pt idx="3">
                  <c:v>0.26660953011885513</c:v>
                </c:pt>
                <c:pt idx="4">
                  <c:v>0.27296012828617794</c:v>
                </c:pt>
                <c:pt idx="5">
                  <c:v>0.27147398762289393</c:v>
                </c:pt>
                <c:pt idx="6">
                  <c:v>0.26905981047324312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'regional distribution'!$A$41</c:f>
              <c:strCache>
                <c:ptCount val="1"/>
                <c:pt idx="0">
                  <c:v>Latin America/Caribbean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'regional distribution'!$B$37:$H$37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'regional distribution'!$B$41:$H$41</c:f>
              <c:numCache>
                <c:formatCode>0%</c:formatCode>
                <c:ptCount val="7"/>
                <c:pt idx="0">
                  <c:v>4.2816709853937061E-2</c:v>
                </c:pt>
                <c:pt idx="1">
                  <c:v>4.512102031463338E-2</c:v>
                </c:pt>
                <c:pt idx="2">
                  <c:v>4.6733034099004069E-2</c:v>
                </c:pt>
                <c:pt idx="3">
                  <c:v>4.8137746826369905E-2</c:v>
                </c:pt>
                <c:pt idx="4">
                  <c:v>4.9996456310561724E-2</c:v>
                </c:pt>
                <c:pt idx="5">
                  <c:v>5.1725190873871792E-2</c:v>
                </c:pt>
                <c:pt idx="6">
                  <c:v>5.2316186224902902E-2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'regional distribution'!$A$42</c:f>
              <c:strCache>
                <c:ptCount val="1"/>
                <c:pt idx="0">
                  <c:v>Middle East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numRef>
              <c:f>'regional distribution'!$B$37:$H$37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'regional distribution'!$B$42:$H$42</c:f>
              <c:numCache>
                <c:formatCode>0%</c:formatCode>
                <c:ptCount val="7"/>
                <c:pt idx="0">
                  <c:v>5.7580963099848254E-2</c:v>
                </c:pt>
                <c:pt idx="1">
                  <c:v>6.1421027060241405E-2</c:v>
                </c:pt>
                <c:pt idx="2">
                  <c:v>6.7975577874105075E-2</c:v>
                </c:pt>
                <c:pt idx="3">
                  <c:v>7.372765273988735E-2</c:v>
                </c:pt>
                <c:pt idx="4">
                  <c:v>7.5658026595494088E-2</c:v>
                </c:pt>
                <c:pt idx="5">
                  <c:v>8.2057897806926919E-2</c:v>
                </c:pt>
                <c:pt idx="6">
                  <c:v>8.6502346402222902E-2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'regional distribution'!$A$43</c:f>
              <c:strCache>
                <c:ptCount val="1"/>
                <c:pt idx="0">
                  <c:v>North America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'regional distribution'!$B$37:$H$37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'regional distribution'!$B$43:$H$43</c:f>
              <c:numCache>
                <c:formatCode>0%</c:formatCode>
                <c:ptCount val="7"/>
                <c:pt idx="0">
                  <c:v>0.31995193753745421</c:v>
                </c:pt>
                <c:pt idx="1">
                  <c:v>0.30594503607693202</c:v>
                </c:pt>
                <c:pt idx="2">
                  <c:v>0.30189430076903429</c:v>
                </c:pt>
                <c:pt idx="3">
                  <c:v>0.28953321555543404</c:v>
                </c:pt>
                <c:pt idx="4" formatCode="0.0%">
                  <c:v>0.27890986816997454</c:v>
                </c:pt>
                <c:pt idx="5">
                  <c:v>0.2691049661607795</c:v>
                </c:pt>
                <c:pt idx="6">
                  <c:v>0.26030970710292023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177984"/>
        <c:axId val="143187968"/>
      </c:lineChart>
      <c:catAx>
        <c:axId val="143177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002060"/>
                </a:solidFill>
              </a:defRPr>
            </a:pPr>
            <a:endParaRPr lang="en-US"/>
          </a:p>
        </c:txPr>
        <c:crossAx val="143187968"/>
        <c:crosses val="autoZero"/>
        <c:auto val="1"/>
        <c:lblAlgn val="ctr"/>
        <c:lblOffset val="100"/>
        <c:noMultiLvlLbl val="0"/>
      </c:catAx>
      <c:valAx>
        <c:axId val="143187968"/>
        <c:scaling>
          <c:orientation val="minMax"/>
        </c:scaling>
        <c:delete val="0"/>
        <c:axPos val="l"/>
        <c:majorGridlines>
          <c:spPr>
            <a:ln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002060"/>
                </a:solidFill>
              </a:defRPr>
            </a:pPr>
            <a:endParaRPr lang="en-US"/>
          </a:p>
        </c:txPr>
        <c:crossAx val="1431779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794495117060942"/>
          <c:y val="0.12589566929133858"/>
          <c:w val="0.43206168506045184"/>
          <c:h val="0.78384946452878501"/>
        </c:manualLayout>
      </c:layout>
      <c:doughnutChart>
        <c:varyColors val="1"/>
        <c:ser>
          <c:idx val="0"/>
          <c:order val="0"/>
          <c:tx>
            <c:strRef>
              <c:f>'region distribution (snapshot)'!$B$43</c:f>
              <c:strCache>
                <c:ptCount val="1"/>
                <c:pt idx="0">
                  <c:v>2007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chemeClr val="tx2"/>
              </a:solidFill>
            </c:spPr>
          </c:dPt>
          <c:dPt>
            <c:idx val="3"/>
            <c:bubble3D val="0"/>
            <c:spPr>
              <a:solidFill>
                <a:srgbClr val="00B0F0"/>
              </a:solidFill>
            </c:spPr>
          </c:dPt>
          <c:dPt>
            <c:idx val="4"/>
            <c:bubble3D val="0"/>
            <c:spPr>
              <a:solidFill>
                <a:srgbClr val="7030A0"/>
              </a:solidFill>
            </c:spPr>
          </c:dPt>
          <c:dPt>
            <c:idx val="5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0.15796772391402883"/>
                  <c:y val="-4.2568897637795276E-2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rgbClr val="C00000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2315930388219545"/>
                  <c:y val="0.12718569553805775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rgbClr val="FFC000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0174071614542159"/>
                  <c:y val="3.4289698162729657E-2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tx2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014202742729448"/>
                  <c:y val="-0.10449146981627294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rgbClr val="00B0F0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4.2227071013713646E-2"/>
                  <c:y val="-0.1745219816272966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rgbClr val="7030A0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2.939885526357398E-2"/>
                  <c:y val="-0.13328772965879265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accent3">
                          <a:lumMod val="75000"/>
                        </a:schemeClr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'region distribution (snapshot)'!$A$44:$A$49</c:f>
              <c:strCache>
                <c:ptCount val="6"/>
                <c:pt idx="0">
                  <c:v>North America</c:v>
                </c:pt>
                <c:pt idx="1">
                  <c:v>Asia/ Pacific</c:v>
                </c:pt>
                <c:pt idx="2">
                  <c:v>Europe</c:v>
                </c:pt>
                <c:pt idx="3">
                  <c:v>Middle East</c:v>
                </c:pt>
                <c:pt idx="4">
                  <c:v>Latin America/ Caribbean</c:v>
                </c:pt>
                <c:pt idx="5">
                  <c:v>Africa</c:v>
                </c:pt>
              </c:strCache>
            </c:strRef>
          </c:cat>
          <c:val>
            <c:numRef>
              <c:f>'region distribution (snapshot)'!$B$44:$B$49</c:f>
              <c:numCache>
                <c:formatCode>0%</c:formatCode>
                <c:ptCount val="6"/>
                <c:pt idx="0">
                  <c:v>0.31995193753745416</c:v>
                </c:pt>
                <c:pt idx="1">
                  <c:v>0.28668648966616528</c:v>
                </c:pt>
                <c:pt idx="2">
                  <c:v>0.26967449915212455</c:v>
                </c:pt>
                <c:pt idx="3">
                  <c:v>5.758096309984824E-2</c:v>
                </c:pt>
                <c:pt idx="4">
                  <c:v>4.2816709853937054E-2</c:v>
                </c:pt>
                <c:pt idx="5">
                  <c:v>2.3289400690470741E-2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794495117060942"/>
          <c:y val="0.12589566929133858"/>
          <c:w val="0.43206168506045184"/>
          <c:h val="0.78384946452878501"/>
        </c:manualLayout>
      </c:layout>
      <c:doughnutChart>
        <c:varyColors val="1"/>
        <c:ser>
          <c:idx val="0"/>
          <c:order val="0"/>
          <c:tx>
            <c:strRef>
              <c:f>'region distribution (snapshot)'!$E$43</c:f>
              <c:strCache>
                <c:ptCount val="1"/>
                <c:pt idx="0">
                  <c:v>2013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chemeClr val="tx2"/>
              </a:solidFill>
            </c:spPr>
          </c:dPt>
          <c:dPt>
            <c:idx val="2"/>
            <c:bubble3D val="0"/>
            <c:spPr>
              <a:solidFill>
                <a:srgbClr val="C00000"/>
              </a:solidFill>
            </c:spPr>
          </c:dPt>
          <c:dPt>
            <c:idx val="3"/>
            <c:bubble3D val="0"/>
            <c:spPr>
              <a:solidFill>
                <a:srgbClr val="00B0F0"/>
              </a:solidFill>
            </c:spPr>
          </c:dPt>
          <c:dPt>
            <c:idx val="4"/>
            <c:bubble3D val="0"/>
            <c:spPr>
              <a:solidFill>
                <a:srgbClr val="7030A0"/>
              </a:solidFill>
            </c:spPr>
          </c:dPt>
          <c:dPt>
            <c:idx val="5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0.15529034774267683"/>
                  <c:y val="-7.5902230971128609E-2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rgbClr val="FFC000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2583668005354753"/>
                  <c:y val="8.968569553805774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3922356091030791"/>
                  <c:y val="7.5956364829396328E-2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rgbClr val="C00000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0409765044429688"/>
                  <c:y val="-7.9491469816272933E-2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rgbClr val="00B0F0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4.2226860196692279E-2"/>
                  <c:y val="-0.1745219816272966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rgbClr val="7030A0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3.2076231434926057E-2"/>
                  <c:y val="-0.13328772965879265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accent3">
                          <a:lumMod val="75000"/>
                        </a:schemeClr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'region distribution (snapshot)'!$D$44:$D$49</c:f>
              <c:strCache>
                <c:ptCount val="6"/>
                <c:pt idx="0">
                  <c:v>Asia/ Pacific</c:v>
                </c:pt>
                <c:pt idx="1">
                  <c:v>Europe</c:v>
                </c:pt>
                <c:pt idx="2">
                  <c:v>North America</c:v>
                </c:pt>
                <c:pt idx="3">
                  <c:v>Middle East</c:v>
                </c:pt>
                <c:pt idx="4">
                  <c:v>Latin America/ Caribbean</c:v>
                </c:pt>
                <c:pt idx="5">
                  <c:v>Africa</c:v>
                </c:pt>
              </c:strCache>
            </c:strRef>
          </c:cat>
          <c:val>
            <c:numRef>
              <c:f>'region distribution (snapshot)'!$E$44:$E$49</c:f>
              <c:numCache>
                <c:formatCode>0%</c:formatCode>
                <c:ptCount val="6"/>
                <c:pt idx="0">
                  <c:v>0.30862244052216325</c:v>
                </c:pt>
                <c:pt idx="1">
                  <c:v>0.26905981047324312</c:v>
                </c:pt>
                <c:pt idx="2">
                  <c:v>0.26030970710292023</c:v>
                </c:pt>
                <c:pt idx="3">
                  <c:v>8.6502346402222902E-2</c:v>
                </c:pt>
                <c:pt idx="4">
                  <c:v>5.2316186224902902E-2</c:v>
                </c:pt>
                <c:pt idx="5">
                  <c:v>2.3189509274547639E-2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05494877656421"/>
          <c:y val="7.0924363441985133E-2"/>
          <c:w val="0.8242400481189851"/>
          <c:h val="0.81463589458971053"/>
        </c:manualLayout>
      </c:layout>
      <c:lineChart>
        <c:grouping val="standard"/>
        <c:varyColors val="0"/>
        <c:ser>
          <c:idx val="0"/>
          <c:order val="0"/>
          <c:tx>
            <c:strRef>
              <c:f>'regional distribution'!$A$46</c:f>
              <c:strCache>
                <c:ptCount val="1"/>
                <c:pt idx="0">
                  <c:v>Africa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'regional distribution'!$B$37:$H$37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'regional distribution'!$B$46:$H$46</c:f>
              <c:numCache>
                <c:formatCode>0%</c:formatCode>
                <c:ptCount val="7"/>
                <c:pt idx="0">
                  <c:v>1.384940478875331E-2</c:v>
                </c:pt>
                <c:pt idx="1">
                  <c:v>1.3598146726949914E-2</c:v>
                </c:pt>
                <c:pt idx="2">
                  <c:v>1.3500703500691262E-2</c:v>
                </c:pt>
                <c:pt idx="3">
                  <c:v>1.4333509673195957E-2</c:v>
                </c:pt>
                <c:pt idx="4">
                  <c:v>1.4040793222374179E-2</c:v>
                </c:pt>
                <c:pt idx="5">
                  <c:v>1.6155110821623582E-2</c:v>
                </c:pt>
                <c:pt idx="6">
                  <c:v>1.6742178723186132E-2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729216"/>
        <c:axId val="142730752"/>
      </c:lineChart>
      <c:catAx>
        <c:axId val="142729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002060"/>
                </a:solidFill>
              </a:defRPr>
            </a:pPr>
            <a:endParaRPr lang="en-US"/>
          </a:p>
        </c:txPr>
        <c:crossAx val="142730752"/>
        <c:crosses val="autoZero"/>
        <c:auto val="1"/>
        <c:lblAlgn val="ctr"/>
        <c:lblOffset val="100"/>
        <c:noMultiLvlLbl val="0"/>
      </c:catAx>
      <c:valAx>
        <c:axId val="142730752"/>
        <c:scaling>
          <c:orientation val="minMax"/>
          <c:max val="0.45"/>
          <c:min val="0"/>
        </c:scaling>
        <c:delete val="0"/>
        <c:axPos val="l"/>
        <c:majorGridlines>
          <c:spPr>
            <a:ln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002060"/>
                </a:solidFill>
              </a:defRPr>
            </a:pPr>
            <a:endParaRPr lang="en-US"/>
          </a:p>
        </c:txPr>
        <c:crossAx val="1427292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05494877656421"/>
          <c:y val="7.0924363441985133E-2"/>
          <c:w val="0.8242400481189851"/>
          <c:h val="0.81463589458971053"/>
        </c:manualLayout>
      </c:layout>
      <c:lineChart>
        <c:grouping val="standard"/>
        <c:varyColors val="0"/>
        <c:ser>
          <c:idx val="0"/>
          <c:order val="0"/>
          <c:tx>
            <c:strRef>
              <c:f>'regional distribution'!$A$46</c:f>
              <c:strCache>
                <c:ptCount val="1"/>
                <c:pt idx="0">
                  <c:v>Africa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'regional distribution'!$B$37:$H$37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'regional distribution'!$B$46:$H$46</c:f>
              <c:numCache>
                <c:formatCode>0%</c:formatCode>
                <c:ptCount val="7"/>
                <c:pt idx="0">
                  <c:v>1.384940478875331E-2</c:v>
                </c:pt>
                <c:pt idx="1">
                  <c:v>1.3598146726949914E-2</c:v>
                </c:pt>
                <c:pt idx="2">
                  <c:v>1.3500703500691262E-2</c:v>
                </c:pt>
                <c:pt idx="3">
                  <c:v>1.4333509673195957E-2</c:v>
                </c:pt>
                <c:pt idx="4">
                  <c:v>1.4040793222374179E-2</c:v>
                </c:pt>
                <c:pt idx="5">
                  <c:v>1.6155110821623582E-2</c:v>
                </c:pt>
                <c:pt idx="6">
                  <c:v>1.6742178723186132E-2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'regional distribution'!$A$49</c:f>
              <c:strCache>
                <c:ptCount val="1"/>
                <c:pt idx="0">
                  <c:v>Latin America/Caribbean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'regional distribution'!$B$37:$H$37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'regional distribution'!$B$49:$H$49</c:f>
              <c:numCache>
                <c:formatCode>0%</c:formatCode>
                <c:ptCount val="7"/>
                <c:pt idx="0">
                  <c:v>2.8809079412051689E-2</c:v>
                </c:pt>
                <c:pt idx="1">
                  <c:v>2.825755495244079E-2</c:v>
                </c:pt>
                <c:pt idx="2">
                  <c:v>3.0706041605661424E-2</c:v>
                </c:pt>
                <c:pt idx="3">
                  <c:v>2.5903136272450743E-2</c:v>
                </c:pt>
                <c:pt idx="4">
                  <c:v>2.7168452080299405E-2</c:v>
                </c:pt>
                <c:pt idx="5">
                  <c:v>2.8093751291914978E-2</c:v>
                </c:pt>
                <c:pt idx="6">
                  <c:v>2.8739950777008298E-2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752000"/>
        <c:axId val="142753792"/>
      </c:lineChart>
      <c:catAx>
        <c:axId val="142752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002060"/>
                </a:solidFill>
              </a:defRPr>
            </a:pPr>
            <a:endParaRPr lang="en-US"/>
          </a:p>
        </c:txPr>
        <c:crossAx val="142753792"/>
        <c:crosses val="autoZero"/>
        <c:auto val="1"/>
        <c:lblAlgn val="ctr"/>
        <c:lblOffset val="100"/>
        <c:noMultiLvlLbl val="0"/>
      </c:catAx>
      <c:valAx>
        <c:axId val="142753792"/>
        <c:scaling>
          <c:orientation val="minMax"/>
          <c:max val="0.45"/>
          <c:min val="0"/>
        </c:scaling>
        <c:delete val="0"/>
        <c:axPos val="l"/>
        <c:majorGridlines>
          <c:spPr>
            <a:ln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002060"/>
                </a:solidFill>
              </a:defRPr>
            </a:pPr>
            <a:endParaRPr lang="en-US"/>
          </a:p>
        </c:txPr>
        <c:crossAx val="1427520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05494877656421"/>
          <c:y val="7.0924363441985133E-2"/>
          <c:w val="0.8242400481189851"/>
          <c:h val="0.81463589458971053"/>
        </c:manualLayout>
      </c:layout>
      <c:lineChart>
        <c:grouping val="standard"/>
        <c:varyColors val="0"/>
        <c:ser>
          <c:idx val="0"/>
          <c:order val="0"/>
          <c:tx>
            <c:strRef>
              <c:f>'regional distribution'!$A$46</c:f>
              <c:strCache>
                <c:ptCount val="1"/>
                <c:pt idx="0">
                  <c:v>Africa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'regional distribution'!$B$37:$H$37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'regional distribution'!$B$46:$H$46</c:f>
              <c:numCache>
                <c:formatCode>0%</c:formatCode>
                <c:ptCount val="7"/>
                <c:pt idx="0">
                  <c:v>1.384940478875331E-2</c:v>
                </c:pt>
                <c:pt idx="1">
                  <c:v>1.3598146726949914E-2</c:v>
                </c:pt>
                <c:pt idx="2">
                  <c:v>1.3500703500691262E-2</c:v>
                </c:pt>
                <c:pt idx="3">
                  <c:v>1.4333509673195957E-2</c:v>
                </c:pt>
                <c:pt idx="4">
                  <c:v>1.4040793222374179E-2</c:v>
                </c:pt>
                <c:pt idx="5">
                  <c:v>1.6155110821623582E-2</c:v>
                </c:pt>
                <c:pt idx="6">
                  <c:v>1.6742178723186132E-2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'regional distribution'!$A$49</c:f>
              <c:strCache>
                <c:ptCount val="1"/>
                <c:pt idx="0">
                  <c:v>Latin America/Caribbean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'regional distribution'!$B$37:$H$37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'regional distribution'!$B$49:$H$49</c:f>
              <c:numCache>
                <c:formatCode>0%</c:formatCode>
                <c:ptCount val="7"/>
                <c:pt idx="0">
                  <c:v>2.8809079412051689E-2</c:v>
                </c:pt>
                <c:pt idx="1">
                  <c:v>2.825755495244079E-2</c:v>
                </c:pt>
                <c:pt idx="2">
                  <c:v>3.0706041605661424E-2</c:v>
                </c:pt>
                <c:pt idx="3">
                  <c:v>2.5903136272450743E-2</c:v>
                </c:pt>
                <c:pt idx="4">
                  <c:v>2.7168452080299405E-2</c:v>
                </c:pt>
                <c:pt idx="5">
                  <c:v>2.8093751291914978E-2</c:v>
                </c:pt>
                <c:pt idx="6">
                  <c:v>2.8739950777008298E-2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'regional distribution'!$A$50</c:f>
              <c:strCache>
                <c:ptCount val="1"/>
                <c:pt idx="0">
                  <c:v>Middle East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numRef>
              <c:f>'regional distribution'!$B$37:$H$37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'regional distribution'!$B$50:$H$50</c:f>
              <c:numCache>
                <c:formatCode>0%</c:formatCode>
                <c:ptCount val="7"/>
                <c:pt idx="0">
                  <c:v>6.5633824799389284E-2</c:v>
                </c:pt>
                <c:pt idx="1">
                  <c:v>7.2170467577236247E-2</c:v>
                </c:pt>
                <c:pt idx="2">
                  <c:v>8.0866922773401323E-2</c:v>
                </c:pt>
                <c:pt idx="3">
                  <c:v>8.7828425467894919E-2</c:v>
                </c:pt>
                <c:pt idx="4">
                  <c:v>9.4596214458180117E-2</c:v>
                </c:pt>
                <c:pt idx="5">
                  <c:v>0.10890931189362202</c:v>
                </c:pt>
                <c:pt idx="6">
                  <c:v>0.12153144814366983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800768"/>
        <c:axId val="142802304"/>
      </c:lineChart>
      <c:catAx>
        <c:axId val="142800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002060"/>
                </a:solidFill>
              </a:defRPr>
            </a:pPr>
            <a:endParaRPr lang="en-US"/>
          </a:p>
        </c:txPr>
        <c:crossAx val="142802304"/>
        <c:crosses val="autoZero"/>
        <c:auto val="1"/>
        <c:lblAlgn val="ctr"/>
        <c:lblOffset val="100"/>
        <c:noMultiLvlLbl val="0"/>
      </c:catAx>
      <c:valAx>
        <c:axId val="142802304"/>
        <c:scaling>
          <c:orientation val="minMax"/>
          <c:max val="0.45"/>
          <c:min val="0"/>
        </c:scaling>
        <c:delete val="0"/>
        <c:axPos val="l"/>
        <c:majorGridlines>
          <c:spPr>
            <a:ln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002060"/>
                </a:solidFill>
              </a:defRPr>
            </a:pPr>
            <a:endParaRPr lang="en-US"/>
          </a:p>
        </c:txPr>
        <c:crossAx val="1428007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05494877656421"/>
          <c:y val="7.0924363441985133E-2"/>
          <c:w val="0.8242400481189851"/>
          <c:h val="0.81463589458971053"/>
        </c:manualLayout>
      </c:layout>
      <c:lineChart>
        <c:grouping val="standard"/>
        <c:varyColors val="0"/>
        <c:ser>
          <c:idx val="0"/>
          <c:order val="0"/>
          <c:tx>
            <c:strRef>
              <c:f>'regional distribution'!$A$46</c:f>
              <c:strCache>
                <c:ptCount val="1"/>
                <c:pt idx="0">
                  <c:v>Africa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'regional distribution'!$B$37:$H$37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'regional distribution'!$B$46:$H$46</c:f>
              <c:numCache>
                <c:formatCode>0%</c:formatCode>
                <c:ptCount val="7"/>
                <c:pt idx="0">
                  <c:v>1.384940478875331E-2</c:v>
                </c:pt>
                <c:pt idx="1">
                  <c:v>1.3598146726949914E-2</c:v>
                </c:pt>
                <c:pt idx="2">
                  <c:v>1.3500703500691262E-2</c:v>
                </c:pt>
                <c:pt idx="3">
                  <c:v>1.4333509673195957E-2</c:v>
                </c:pt>
                <c:pt idx="4">
                  <c:v>1.4040793222374179E-2</c:v>
                </c:pt>
                <c:pt idx="5">
                  <c:v>1.6155110821623582E-2</c:v>
                </c:pt>
                <c:pt idx="6">
                  <c:v>1.6742178723186132E-2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'regional distribution'!$A$48</c:f>
              <c:strCache>
                <c:ptCount val="1"/>
                <c:pt idx="0">
                  <c:v>Europe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numRef>
              <c:f>'regional distribution'!$B$37:$H$37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'regional distribution'!$B$48:$H$48</c:f>
              <c:numCache>
                <c:formatCode>0%</c:formatCode>
                <c:ptCount val="7"/>
                <c:pt idx="0">
                  <c:v>0.22684866638449042</c:v>
                </c:pt>
                <c:pt idx="1">
                  <c:v>0.2285239726043389</c:v>
                </c:pt>
                <c:pt idx="2">
                  <c:v>0.21473051529343384</c:v>
                </c:pt>
                <c:pt idx="3">
                  <c:v>0.22338371027744039</c:v>
                </c:pt>
                <c:pt idx="4">
                  <c:v>0.22787011560155956</c:v>
                </c:pt>
                <c:pt idx="5">
                  <c:v>0.22481509692995352</c:v>
                </c:pt>
                <c:pt idx="6">
                  <c:v>0.22368170346735589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'regional distribution'!$A$49</c:f>
              <c:strCache>
                <c:ptCount val="1"/>
                <c:pt idx="0">
                  <c:v>Latin America/Caribbean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'regional distribution'!$B$37:$H$37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'regional distribution'!$B$49:$H$49</c:f>
              <c:numCache>
                <c:formatCode>0%</c:formatCode>
                <c:ptCount val="7"/>
                <c:pt idx="0">
                  <c:v>2.8809079412051689E-2</c:v>
                </c:pt>
                <c:pt idx="1">
                  <c:v>2.825755495244079E-2</c:v>
                </c:pt>
                <c:pt idx="2">
                  <c:v>3.0706041605661424E-2</c:v>
                </c:pt>
                <c:pt idx="3">
                  <c:v>2.5903136272450743E-2</c:v>
                </c:pt>
                <c:pt idx="4">
                  <c:v>2.7168452080299405E-2</c:v>
                </c:pt>
                <c:pt idx="5">
                  <c:v>2.8093751291914978E-2</c:v>
                </c:pt>
                <c:pt idx="6">
                  <c:v>2.8739950777008298E-2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'regional distribution'!$A$50</c:f>
              <c:strCache>
                <c:ptCount val="1"/>
                <c:pt idx="0">
                  <c:v>Middle East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numRef>
              <c:f>'regional distribution'!$B$37:$H$37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'regional distribution'!$B$50:$H$50</c:f>
              <c:numCache>
                <c:formatCode>0%</c:formatCode>
                <c:ptCount val="7"/>
                <c:pt idx="0">
                  <c:v>6.5633824799389284E-2</c:v>
                </c:pt>
                <c:pt idx="1">
                  <c:v>7.2170467577236247E-2</c:v>
                </c:pt>
                <c:pt idx="2">
                  <c:v>8.0866922773401323E-2</c:v>
                </c:pt>
                <c:pt idx="3">
                  <c:v>8.7828425467894919E-2</c:v>
                </c:pt>
                <c:pt idx="4">
                  <c:v>9.4596214458180117E-2</c:v>
                </c:pt>
                <c:pt idx="5">
                  <c:v>0.10890931189362202</c:v>
                </c:pt>
                <c:pt idx="6">
                  <c:v>0.12153144814366983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928512"/>
        <c:axId val="142934400"/>
      </c:lineChart>
      <c:catAx>
        <c:axId val="142928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002060"/>
                </a:solidFill>
              </a:defRPr>
            </a:pPr>
            <a:endParaRPr lang="en-US"/>
          </a:p>
        </c:txPr>
        <c:crossAx val="142934400"/>
        <c:crosses val="autoZero"/>
        <c:auto val="1"/>
        <c:lblAlgn val="ctr"/>
        <c:lblOffset val="100"/>
        <c:noMultiLvlLbl val="0"/>
      </c:catAx>
      <c:valAx>
        <c:axId val="142934400"/>
        <c:scaling>
          <c:orientation val="minMax"/>
          <c:max val="0.45"/>
          <c:min val="0"/>
        </c:scaling>
        <c:delete val="0"/>
        <c:axPos val="l"/>
        <c:majorGridlines>
          <c:spPr>
            <a:ln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002060"/>
                </a:solidFill>
              </a:defRPr>
            </a:pPr>
            <a:endParaRPr lang="en-US"/>
          </a:p>
        </c:txPr>
        <c:crossAx val="1429285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05494877656421"/>
          <c:y val="7.0924363441985133E-2"/>
          <c:w val="0.8242400481189851"/>
          <c:h val="0.81463589458971053"/>
        </c:manualLayout>
      </c:layout>
      <c:lineChart>
        <c:grouping val="standard"/>
        <c:varyColors val="0"/>
        <c:ser>
          <c:idx val="0"/>
          <c:order val="0"/>
          <c:tx>
            <c:strRef>
              <c:f>'regional distribution'!$A$46</c:f>
              <c:strCache>
                <c:ptCount val="1"/>
                <c:pt idx="0">
                  <c:v>Africa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'regional distribution'!$B$37:$H$37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'regional distribution'!$B$46:$H$46</c:f>
              <c:numCache>
                <c:formatCode>0%</c:formatCode>
                <c:ptCount val="7"/>
                <c:pt idx="0">
                  <c:v>1.384940478875331E-2</c:v>
                </c:pt>
                <c:pt idx="1">
                  <c:v>1.3598146726949914E-2</c:v>
                </c:pt>
                <c:pt idx="2">
                  <c:v>1.3500703500691262E-2</c:v>
                </c:pt>
                <c:pt idx="3">
                  <c:v>1.4333509673195957E-2</c:v>
                </c:pt>
                <c:pt idx="4">
                  <c:v>1.4040793222374179E-2</c:v>
                </c:pt>
                <c:pt idx="5">
                  <c:v>1.6155110821623582E-2</c:v>
                </c:pt>
                <c:pt idx="6">
                  <c:v>1.6742178723186132E-2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'regional distribution'!$A$48</c:f>
              <c:strCache>
                <c:ptCount val="1"/>
                <c:pt idx="0">
                  <c:v>Europe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numRef>
              <c:f>'regional distribution'!$B$37:$H$37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'regional distribution'!$B$48:$H$48</c:f>
              <c:numCache>
                <c:formatCode>0%</c:formatCode>
                <c:ptCount val="7"/>
                <c:pt idx="0">
                  <c:v>0.22684866638449042</c:v>
                </c:pt>
                <c:pt idx="1">
                  <c:v>0.2285239726043389</c:v>
                </c:pt>
                <c:pt idx="2">
                  <c:v>0.21473051529343384</c:v>
                </c:pt>
                <c:pt idx="3">
                  <c:v>0.22338371027744039</c:v>
                </c:pt>
                <c:pt idx="4">
                  <c:v>0.22787011560155956</c:v>
                </c:pt>
                <c:pt idx="5">
                  <c:v>0.22481509692995352</c:v>
                </c:pt>
                <c:pt idx="6">
                  <c:v>0.22368170346735589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'regional distribution'!$A$49</c:f>
              <c:strCache>
                <c:ptCount val="1"/>
                <c:pt idx="0">
                  <c:v>Latin America/Caribbean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'regional distribution'!$B$37:$H$37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'regional distribution'!$B$49:$H$49</c:f>
              <c:numCache>
                <c:formatCode>0%</c:formatCode>
                <c:ptCount val="7"/>
                <c:pt idx="0">
                  <c:v>2.8809079412051689E-2</c:v>
                </c:pt>
                <c:pt idx="1">
                  <c:v>2.825755495244079E-2</c:v>
                </c:pt>
                <c:pt idx="2">
                  <c:v>3.0706041605661424E-2</c:v>
                </c:pt>
                <c:pt idx="3">
                  <c:v>2.5903136272450743E-2</c:v>
                </c:pt>
                <c:pt idx="4">
                  <c:v>2.7168452080299405E-2</c:v>
                </c:pt>
                <c:pt idx="5">
                  <c:v>2.8093751291914978E-2</c:v>
                </c:pt>
                <c:pt idx="6">
                  <c:v>2.8739950777008298E-2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'regional distribution'!$A$50</c:f>
              <c:strCache>
                <c:ptCount val="1"/>
                <c:pt idx="0">
                  <c:v>Middle East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numRef>
              <c:f>'regional distribution'!$B$37:$H$37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'regional distribution'!$B$50:$H$50</c:f>
              <c:numCache>
                <c:formatCode>0%</c:formatCode>
                <c:ptCount val="7"/>
                <c:pt idx="0">
                  <c:v>6.5633824799389284E-2</c:v>
                </c:pt>
                <c:pt idx="1">
                  <c:v>7.2170467577236247E-2</c:v>
                </c:pt>
                <c:pt idx="2">
                  <c:v>8.0866922773401323E-2</c:v>
                </c:pt>
                <c:pt idx="3">
                  <c:v>8.7828425467894919E-2</c:v>
                </c:pt>
                <c:pt idx="4">
                  <c:v>9.4596214458180117E-2</c:v>
                </c:pt>
                <c:pt idx="5">
                  <c:v>0.10890931189362202</c:v>
                </c:pt>
                <c:pt idx="6">
                  <c:v>0.12153144814366983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'regional distribution'!$A$51</c:f>
              <c:strCache>
                <c:ptCount val="1"/>
                <c:pt idx="0">
                  <c:v>North America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'regional distribution'!$B$37:$H$37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'regional distribution'!$B$51:$H$51</c:f>
              <c:numCache>
                <c:formatCode>0%</c:formatCode>
                <c:ptCount val="7"/>
                <c:pt idx="0">
                  <c:v>0.24746052737037252</c:v>
                </c:pt>
                <c:pt idx="1">
                  <c:v>0.24289281602823684</c:v>
                </c:pt>
                <c:pt idx="2">
                  <c:v>0.23908598135556813</c:v>
                </c:pt>
                <c:pt idx="3">
                  <c:v>0.22437310200667174</c:v>
                </c:pt>
                <c:pt idx="4">
                  <c:v>0.22266167708858881</c:v>
                </c:pt>
                <c:pt idx="5">
                  <c:v>0.22213838838523275</c:v>
                </c:pt>
                <c:pt idx="6">
                  <c:v>0.21038752457523341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978432"/>
        <c:axId val="143004800"/>
      </c:lineChart>
      <c:catAx>
        <c:axId val="142978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002060"/>
                </a:solidFill>
              </a:defRPr>
            </a:pPr>
            <a:endParaRPr lang="en-US"/>
          </a:p>
        </c:txPr>
        <c:crossAx val="143004800"/>
        <c:crosses val="autoZero"/>
        <c:auto val="1"/>
        <c:lblAlgn val="ctr"/>
        <c:lblOffset val="100"/>
        <c:noMultiLvlLbl val="0"/>
      </c:catAx>
      <c:valAx>
        <c:axId val="143004800"/>
        <c:scaling>
          <c:orientation val="minMax"/>
          <c:max val="0.45"/>
          <c:min val="0"/>
        </c:scaling>
        <c:delete val="0"/>
        <c:axPos val="l"/>
        <c:majorGridlines>
          <c:spPr>
            <a:ln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002060"/>
                </a:solidFill>
              </a:defRPr>
            </a:pPr>
            <a:endParaRPr lang="en-US"/>
          </a:p>
        </c:txPr>
        <c:crossAx val="1429784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05494877656421"/>
          <c:y val="7.0924363441985133E-2"/>
          <c:w val="0.8242400481189851"/>
          <c:h val="0.81463589458971053"/>
        </c:manualLayout>
      </c:layout>
      <c:lineChart>
        <c:grouping val="standard"/>
        <c:varyColors val="0"/>
        <c:ser>
          <c:idx val="0"/>
          <c:order val="0"/>
          <c:tx>
            <c:strRef>
              <c:f>'regional distribution'!$A$46</c:f>
              <c:strCache>
                <c:ptCount val="1"/>
                <c:pt idx="0">
                  <c:v>Africa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'regional distribution'!$B$37:$H$37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'regional distribution'!$B$46:$H$46</c:f>
              <c:numCache>
                <c:formatCode>0%</c:formatCode>
                <c:ptCount val="7"/>
                <c:pt idx="0">
                  <c:v>1.384940478875331E-2</c:v>
                </c:pt>
                <c:pt idx="1">
                  <c:v>1.3598146726949914E-2</c:v>
                </c:pt>
                <c:pt idx="2">
                  <c:v>1.3500703500691262E-2</c:v>
                </c:pt>
                <c:pt idx="3">
                  <c:v>1.4333509673195957E-2</c:v>
                </c:pt>
                <c:pt idx="4">
                  <c:v>1.4040793222374179E-2</c:v>
                </c:pt>
                <c:pt idx="5">
                  <c:v>1.6155110821623582E-2</c:v>
                </c:pt>
                <c:pt idx="6">
                  <c:v>1.6742178723186132E-2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'regional distribution'!$A$47</c:f>
              <c:strCache>
                <c:ptCount val="1"/>
                <c:pt idx="0">
                  <c:v>Asia/Pacific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'regional distribution'!$B$37:$H$37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'regional distribution'!$B$47:$H$47</c:f>
              <c:numCache>
                <c:formatCode>0%</c:formatCode>
                <c:ptCount val="7"/>
                <c:pt idx="0">
                  <c:v>0.41739849724494288</c:v>
                </c:pt>
                <c:pt idx="1">
                  <c:v>0.41455704211079719</c:v>
                </c:pt>
                <c:pt idx="2">
                  <c:v>0.42110983547124403</c:v>
                </c:pt>
                <c:pt idx="3" formatCode="0.0%">
                  <c:v>0.4241781163023462</c:v>
                </c:pt>
                <c:pt idx="4" formatCode="0.0%">
                  <c:v>0.41366274754899801</c:v>
                </c:pt>
                <c:pt idx="5">
                  <c:v>0.39988834067765305</c:v>
                </c:pt>
                <c:pt idx="6">
                  <c:v>0.3989171943135465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'regional distribution'!$A$48</c:f>
              <c:strCache>
                <c:ptCount val="1"/>
                <c:pt idx="0">
                  <c:v>Europe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numRef>
              <c:f>'regional distribution'!$B$37:$H$37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'regional distribution'!$B$48:$H$48</c:f>
              <c:numCache>
                <c:formatCode>0%</c:formatCode>
                <c:ptCount val="7"/>
                <c:pt idx="0">
                  <c:v>0.22684866638449042</c:v>
                </c:pt>
                <c:pt idx="1">
                  <c:v>0.2285239726043389</c:v>
                </c:pt>
                <c:pt idx="2">
                  <c:v>0.21473051529343384</c:v>
                </c:pt>
                <c:pt idx="3">
                  <c:v>0.22338371027744039</c:v>
                </c:pt>
                <c:pt idx="4">
                  <c:v>0.22787011560155956</c:v>
                </c:pt>
                <c:pt idx="5">
                  <c:v>0.22481509692995352</c:v>
                </c:pt>
                <c:pt idx="6">
                  <c:v>0.22368170346735589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'regional distribution'!$A$49</c:f>
              <c:strCache>
                <c:ptCount val="1"/>
                <c:pt idx="0">
                  <c:v>Latin America/Caribbean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'regional distribution'!$B$37:$H$37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'regional distribution'!$B$49:$H$49</c:f>
              <c:numCache>
                <c:formatCode>0%</c:formatCode>
                <c:ptCount val="7"/>
                <c:pt idx="0">
                  <c:v>2.8809079412051689E-2</c:v>
                </c:pt>
                <c:pt idx="1">
                  <c:v>2.825755495244079E-2</c:v>
                </c:pt>
                <c:pt idx="2">
                  <c:v>3.0706041605661424E-2</c:v>
                </c:pt>
                <c:pt idx="3">
                  <c:v>2.5903136272450743E-2</c:v>
                </c:pt>
                <c:pt idx="4">
                  <c:v>2.7168452080299405E-2</c:v>
                </c:pt>
                <c:pt idx="5">
                  <c:v>2.8093751291914978E-2</c:v>
                </c:pt>
                <c:pt idx="6">
                  <c:v>2.8739950777008298E-2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'regional distribution'!$A$50</c:f>
              <c:strCache>
                <c:ptCount val="1"/>
                <c:pt idx="0">
                  <c:v>Middle East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numRef>
              <c:f>'regional distribution'!$B$37:$H$37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'regional distribution'!$B$50:$H$50</c:f>
              <c:numCache>
                <c:formatCode>0%</c:formatCode>
                <c:ptCount val="7"/>
                <c:pt idx="0">
                  <c:v>6.5633824799389284E-2</c:v>
                </c:pt>
                <c:pt idx="1">
                  <c:v>7.2170467577236247E-2</c:v>
                </c:pt>
                <c:pt idx="2">
                  <c:v>8.0866922773401323E-2</c:v>
                </c:pt>
                <c:pt idx="3">
                  <c:v>8.7828425467894919E-2</c:v>
                </c:pt>
                <c:pt idx="4">
                  <c:v>9.4596214458180117E-2</c:v>
                </c:pt>
                <c:pt idx="5">
                  <c:v>0.10890931189362202</c:v>
                </c:pt>
                <c:pt idx="6">
                  <c:v>0.12153144814366983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'regional distribution'!$A$51</c:f>
              <c:strCache>
                <c:ptCount val="1"/>
                <c:pt idx="0">
                  <c:v>North America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'regional distribution'!$B$37:$H$37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'regional distribution'!$B$51:$H$51</c:f>
              <c:numCache>
                <c:formatCode>0%</c:formatCode>
                <c:ptCount val="7"/>
                <c:pt idx="0">
                  <c:v>0.24746052737037252</c:v>
                </c:pt>
                <c:pt idx="1">
                  <c:v>0.24289281602823684</c:v>
                </c:pt>
                <c:pt idx="2">
                  <c:v>0.23908598135556813</c:v>
                </c:pt>
                <c:pt idx="3">
                  <c:v>0.22437310200667174</c:v>
                </c:pt>
                <c:pt idx="4">
                  <c:v>0.22266167708858881</c:v>
                </c:pt>
                <c:pt idx="5">
                  <c:v>0.22213838838523275</c:v>
                </c:pt>
                <c:pt idx="6">
                  <c:v>0.21038752457523341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063680"/>
        <c:axId val="143798656"/>
      </c:lineChart>
      <c:catAx>
        <c:axId val="143063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002060"/>
                </a:solidFill>
              </a:defRPr>
            </a:pPr>
            <a:endParaRPr lang="en-US"/>
          </a:p>
        </c:txPr>
        <c:crossAx val="143798656"/>
        <c:crosses val="autoZero"/>
        <c:auto val="1"/>
        <c:lblAlgn val="ctr"/>
        <c:lblOffset val="100"/>
        <c:noMultiLvlLbl val="0"/>
      </c:catAx>
      <c:valAx>
        <c:axId val="143798656"/>
        <c:scaling>
          <c:orientation val="minMax"/>
          <c:max val="0.45"/>
          <c:min val="0"/>
        </c:scaling>
        <c:delete val="0"/>
        <c:axPos val="l"/>
        <c:majorGridlines>
          <c:spPr>
            <a:ln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002060"/>
                </a:solidFill>
              </a:defRPr>
            </a:pPr>
            <a:endParaRPr lang="en-US"/>
          </a:p>
        </c:txPr>
        <c:crossAx val="1430636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708371159487416"/>
          <c:y val="4.7370758613460767E-2"/>
          <c:w val="0.70559888837424733"/>
          <c:h val="0.84574216831364513"/>
        </c:manualLayout>
      </c:layout>
      <c:areaChart>
        <c:grouping val="stacked"/>
        <c:varyColors val="0"/>
        <c:ser>
          <c:idx val="1"/>
          <c:order val="0"/>
          <c:tx>
            <c:strRef>
              <c:f>aircrfat!$B$7</c:f>
              <c:strCache>
                <c:ptCount val="1"/>
                <c:pt idx="0">
                  <c:v>Turbojet</c:v>
                </c:pt>
              </c:strCache>
            </c:strRef>
          </c:tx>
          <c:spPr>
            <a:solidFill>
              <a:schemeClr val="tx1">
                <a:lumMod val="20000"/>
                <a:lumOff val="80000"/>
                <a:alpha val="80000"/>
              </a:schemeClr>
            </a:solidFill>
          </c:spPr>
          <c:cat>
            <c:numRef>
              <c:f>aircrfat!$A$8:$A$17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aircrfat!$B$8:$B$17</c:f>
              <c:numCache>
                <c:formatCode>_-* #,##0_-;\-* #,##0_-;_-* "-"??_-;_-@_-</c:formatCode>
                <c:ptCount val="10"/>
                <c:pt idx="0">
                  <c:v>16757</c:v>
                </c:pt>
                <c:pt idx="1">
                  <c:v>17485</c:v>
                </c:pt>
                <c:pt idx="2">
                  <c:v>18176</c:v>
                </c:pt>
                <c:pt idx="3">
                  <c:v>18926</c:v>
                </c:pt>
                <c:pt idx="4">
                  <c:v>19650</c:v>
                </c:pt>
                <c:pt idx="5">
                  <c:v>20332</c:v>
                </c:pt>
                <c:pt idx="6">
                  <c:v>20904</c:v>
                </c:pt>
                <c:pt idx="7">
                  <c:v>21543</c:v>
                </c:pt>
                <c:pt idx="8">
                  <c:v>22255</c:v>
                </c:pt>
                <c:pt idx="9">
                  <c:v>22892.982388481811</c:v>
                </c:pt>
              </c:numCache>
            </c:numRef>
          </c:val>
        </c:ser>
        <c:ser>
          <c:idx val="2"/>
          <c:order val="1"/>
          <c:tx>
            <c:strRef>
              <c:f>aircrfat!$C$7</c:f>
              <c:strCache>
                <c:ptCount val="1"/>
                <c:pt idx="0">
                  <c:v>Turboprop</c:v>
                </c:pt>
              </c:strCache>
            </c:strRef>
          </c:tx>
          <c:spPr>
            <a:noFill/>
          </c:spPr>
          <c:cat>
            <c:numRef>
              <c:f>aircrfat!$A$8:$A$17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aircrfat!$C$8:$C$17</c:f>
              <c:numCache>
                <c:formatCode>_-* #,##0_-;\-* #,##0_-;_-* "-"??_-;_-@_-</c:formatCode>
                <c:ptCount val="10"/>
                <c:pt idx="0">
                  <c:v>2893</c:v>
                </c:pt>
                <c:pt idx="1">
                  <c:v>2871</c:v>
                </c:pt>
                <c:pt idx="2">
                  <c:v>2861</c:v>
                </c:pt>
                <c:pt idx="3">
                  <c:v>2883</c:v>
                </c:pt>
                <c:pt idx="4">
                  <c:v>2902</c:v>
                </c:pt>
                <c:pt idx="5">
                  <c:v>2932</c:v>
                </c:pt>
                <c:pt idx="6">
                  <c:v>2976</c:v>
                </c:pt>
                <c:pt idx="7">
                  <c:v>3009</c:v>
                </c:pt>
                <c:pt idx="8">
                  <c:v>2997</c:v>
                </c:pt>
                <c:pt idx="9">
                  <c:v>3060.7998935604046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6357888"/>
        <c:axId val="126359424"/>
      </c:areaChart>
      <c:catAx>
        <c:axId val="126357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</a:defRPr>
            </a:pPr>
            <a:endParaRPr lang="en-US"/>
          </a:p>
        </c:txPr>
        <c:crossAx val="126359424"/>
        <c:crosses val="autoZero"/>
        <c:auto val="1"/>
        <c:lblAlgn val="ctr"/>
        <c:lblOffset val="100"/>
        <c:noMultiLvlLbl val="0"/>
      </c:catAx>
      <c:valAx>
        <c:axId val="126359424"/>
        <c:scaling>
          <c:orientation val="minMax"/>
        </c:scaling>
        <c:delete val="0"/>
        <c:axPos val="l"/>
        <c:majorGridlines/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</a:defRPr>
            </a:pPr>
            <a:endParaRPr lang="en-US"/>
          </a:p>
        </c:txPr>
        <c:crossAx val="126357888"/>
        <c:crosses val="autoZero"/>
        <c:crossBetween val="midCat"/>
      </c:valAx>
    </c:plotArea>
    <c:legend>
      <c:legendPos val="r"/>
      <c:legendEntry>
        <c:idx val="0"/>
        <c:txPr>
          <a:bodyPr/>
          <a:lstStyle/>
          <a:p>
            <a:pPr>
              <a:defRPr sz="1400" b="1">
                <a:solidFill>
                  <a:schemeClr val="bg1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24021109434962376"/>
          <c:y val="6.3575507244500215E-2"/>
          <c:w val="0.39621049468399094"/>
          <c:h val="0.12928633636076525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794495117060942"/>
          <c:y val="0.12589566929133858"/>
          <c:w val="0.43206168506045184"/>
          <c:h val="0.78384946452878501"/>
        </c:manualLayout>
      </c:layout>
      <c:doughnutChart>
        <c:varyColors val="1"/>
        <c:ser>
          <c:idx val="0"/>
          <c:order val="0"/>
          <c:tx>
            <c:strRef>
              <c:f>'region distribution (snapshot)'!$B$43</c:f>
              <c:strCache>
                <c:ptCount val="1"/>
                <c:pt idx="0">
                  <c:v>2007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Pt>
            <c:idx val="2"/>
            <c:bubble3D val="0"/>
            <c:spPr>
              <a:solidFill>
                <a:schemeClr val="tx2"/>
              </a:solidFill>
            </c:spPr>
          </c:dPt>
          <c:dPt>
            <c:idx val="3"/>
            <c:bubble3D val="0"/>
            <c:spPr>
              <a:solidFill>
                <a:srgbClr val="00B0F0"/>
              </a:solidFill>
            </c:spPr>
          </c:dPt>
          <c:dPt>
            <c:idx val="4"/>
            <c:bubble3D val="0"/>
            <c:spPr>
              <a:solidFill>
                <a:srgbClr val="7030A0"/>
              </a:solidFill>
            </c:spPr>
          </c:dPt>
          <c:dPt>
            <c:idx val="5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0.10442020048698732"/>
                  <c:y val="-0.16756889763779528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rgbClr val="FFC000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6.4257028112449793E-2"/>
                  <c:y val="0.13968536745406823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rgbClr val="C00000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1245001001380854"/>
                  <c:y val="7.1789698162729662E-2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tx2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9.6065521930240649E-2"/>
                  <c:y val="-7.9491469816272961E-2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rgbClr val="00B0F0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3.1517355511283984E-2"/>
                  <c:y val="-0.17035564304461942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rgbClr val="7030A0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6.6882121662503027E-2"/>
                  <c:y val="-0.13328772965879265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accent3">
                          <a:lumMod val="75000"/>
                        </a:schemeClr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'region distribution (snapshot)'!$A$52:$A$57</c:f>
              <c:strCache>
                <c:ptCount val="6"/>
                <c:pt idx="0">
                  <c:v>Asia/ Pacific</c:v>
                </c:pt>
                <c:pt idx="1">
                  <c:v>North America</c:v>
                </c:pt>
                <c:pt idx="2">
                  <c:v>Europe</c:v>
                </c:pt>
                <c:pt idx="3">
                  <c:v>Middle East</c:v>
                </c:pt>
                <c:pt idx="4">
                  <c:v>Latin America/ Caribbean</c:v>
                </c:pt>
                <c:pt idx="5">
                  <c:v>Africa</c:v>
                </c:pt>
              </c:strCache>
            </c:strRef>
          </c:cat>
          <c:val>
            <c:numRef>
              <c:f>'region distribution (snapshot)'!$B$52:$B$57</c:f>
              <c:numCache>
                <c:formatCode>0%</c:formatCode>
                <c:ptCount val="6"/>
                <c:pt idx="0">
                  <c:v>0.41739849724494277</c:v>
                </c:pt>
                <c:pt idx="1">
                  <c:v>0.2474605273703725</c:v>
                </c:pt>
                <c:pt idx="2">
                  <c:v>0.22684866638449039</c:v>
                </c:pt>
                <c:pt idx="3">
                  <c:v>6.563382479938927E-2</c:v>
                </c:pt>
                <c:pt idx="4">
                  <c:v>2.8809079412051682E-2</c:v>
                </c:pt>
                <c:pt idx="5">
                  <c:v>1.3849404788753308E-2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794495117060942"/>
          <c:y val="0.12589566929133858"/>
          <c:w val="0.43206168506045184"/>
          <c:h val="0.78384946452878501"/>
        </c:manualLayout>
      </c:layout>
      <c:doughnutChart>
        <c:varyColors val="1"/>
        <c:ser>
          <c:idx val="0"/>
          <c:order val="0"/>
          <c:tx>
            <c:strRef>
              <c:f>'region distribution (snapshot)'!$E$51</c:f>
              <c:strCache>
                <c:ptCount val="1"/>
                <c:pt idx="0">
                  <c:v>2013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chemeClr val="tx2"/>
              </a:solidFill>
            </c:spPr>
          </c:dPt>
          <c:dPt>
            <c:idx val="2"/>
            <c:bubble3D val="0"/>
            <c:spPr>
              <a:solidFill>
                <a:srgbClr val="C00000"/>
              </a:solidFill>
            </c:spPr>
          </c:dPt>
          <c:dPt>
            <c:idx val="3"/>
            <c:bubble3D val="0"/>
            <c:spPr>
              <a:solidFill>
                <a:srgbClr val="00B0F0"/>
              </a:solidFill>
            </c:spPr>
          </c:dPt>
          <c:dPt>
            <c:idx val="4"/>
            <c:bubble3D val="0"/>
            <c:spPr>
              <a:solidFill>
                <a:srgbClr val="7030A0"/>
              </a:solidFill>
            </c:spPr>
          </c:dPt>
          <c:dPt>
            <c:idx val="5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0.11245232900104354"/>
                  <c:y val="-0.15506889763779527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rgbClr val="FFC000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9.3708165997322679E-2"/>
                  <c:y val="0.12301902887139107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tx2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5528781793842034"/>
                  <c:y val="6.3456364829396331E-2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rgbClr val="C00000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1480736594672654"/>
                  <c:y val="-0.10865813648293964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rgbClr val="00B0F0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5.293636488210058E-2"/>
                  <c:y val="-0.16618864829396326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rgbClr val="7030A0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4.8140488463038603E-2"/>
                  <c:y val="-0.14578772965879266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accent3">
                          <a:lumMod val="75000"/>
                        </a:schemeClr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'region distribution (snapshot)'!$D$52:$D$57</c:f>
              <c:strCache>
                <c:ptCount val="6"/>
                <c:pt idx="0">
                  <c:v>Asia/ Pacific</c:v>
                </c:pt>
                <c:pt idx="1">
                  <c:v>Europe</c:v>
                </c:pt>
                <c:pt idx="2">
                  <c:v>North America</c:v>
                </c:pt>
                <c:pt idx="3">
                  <c:v>Middle East</c:v>
                </c:pt>
                <c:pt idx="4">
                  <c:v>Latin America/ Caribbean</c:v>
                </c:pt>
                <c:pt idx="5">
                  <c:v>Africa</c:v>
                </c:pt>
              </c:strCache>
            </c:strRef>
          </c:cat>
          <c:val>
            <c:numRef>
              <c:f>'region distribution (snapshot)'!$E$52:$E$57</c:f>
              <c:numCache>
                <c:formatCode>0%</c:formatCode>
                <c:ptCount val="6"/>
                <c:pt idx="0">
                  <c:v>0.39891719431354644</c:v>
                </c:pt>
                <c:pt idx="1">
                  <c:v>0.22368170346735586</c:v>
                </c:pt>
                <c:pt idx="2">
                  <c:v>0.21038752457523335</c:v>
                </c:pt>
                <c:pt idx="3">
                  <c:v>0.12153144814366981</c:v>
                </c:pt>
                <c:pt idx="4">
                  <c:v>2.8739950777008291E-2</c:v>
                </c:pt>
                <c:pt idx="5">
                  <c:v>1.6742178723186129E-2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cat>
            <c:strRef>
              <c:f>'Top 15 airports and airlines'!$Q$5:$Q$19</c:f>
              <c:strCache>
                <c:ptCount val="15"/>
                <c:pt idx="0">
                  <c:v>United</c:v>
                </c:pt>
                <c:pt idx="1">
                  <c:v>Delta</c:v>
                </c:pt>
                <c:pt idx="2">
                  <c:v>Emirates</c:v>
                </c:pt>
                <c:pt idx="3">
                  <c:v>American</c:v>
                </c:pt>
                <c:pt idx="4">
                  <c:v>Southwest</c:v>
                </c:pt>
                <c:pt idx="5">
                  <c:v>Lufthansa</c:v>
                </c:pt>
                <c:pt idx="6">
                  <c:v>Air France</c:v>
                </c:pt>
                <c:pt idx="7">
                  <c:v>British Airways</c:v>
                </c:pt>
                <c:pt idx="8">
                  <c:v>China Southern</c:v>
                </c:pt>
                <c:pt idx="9">
                  <c:v>US Airways</c:v>
                </c:pt>
                <c:pt idx="10">
                  <c:v>Air China</c:v>
                </c:pt>
                <c:pt idx="11">
                  <c:v>Ryanair</c:v>
                </c:pt>
                <c:pt idx="12">
                  <c:v>China Eastern</c:v>
                </c:pt>
                <c:pt idx="13">
                  <c:v>Singapore Airlines</c:v>
                </c:pt>
                <c:pt idx="14">
                  <c:v>Cathay Pacific</c:v>
                </c:pt>
              </c:strCache>
            </c:strRef>
          </c:cat>
          <c:val>
            <c:numRef>
              <c:f>'Top 15 airports and airlines'!$S$5:$S$19</c:f>
              <c:numCache>
                <c:formatCode>_-* #,##0_-;\-* #,##0_-;_-* "-"??_-;_-@_-</c:formatCode>
                <c:ptCount val="15"/>
                <c:pt idx="0">
                  <c:v>287358479560</c:v>
                </c:pt>
                <c:pt idx="1">
                  <c:v>278287561980</c:v>
                </c:pt>
                <c:pt idx="2">
                  <c:v>209377334000</c:v>
                </c:pt>
                <c:pt idx="3">
                  <c:v>206650995100</c:v>
                </c:pt>
                <c:pt idx="4">
                  <c:v>145264941800</c:v>
                </c:pt>
                <c:pt idx="5">
                  <c:v>144711036150</c:v>
                </c:pt>
                <c:pt idx="6">
                  <c:v>136435338000</c:v>
                </c:pt>
                <c:pt idx="7">
                  <c:v>129247922000</c:v>
                </c:pt>
                <c:pt idx="8">
                  <c:v>121232916900</c:v>
                </c:pt>
                <c:pt idx="9">
                  <c:v>106470985454</c:v>
                </c:pt>
                <c:pt idx="10">
                  <c:v>103973777600</c:v>
                </c:pt>
                <c:pt idx="11">
                  <c:v>103518553025.22832</c:v>
                </c:pt>
                <c:pt idx="12">
                  <c:v>97674788800</c:v>
                </c:pt>
                <c:pt idx="13">
                  <c:v>95081249000</c:v>
                </c:pt>
                <c:pt idx="14">
                  <c:v>93691023540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43479936"/>
        <c:axId val="143481472"/>
      </c:barChart>
      <c:catAx>
        <c:axId val="143479936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</a:defRPr>
            </a:pPr>
            <a:endParaRPr lang="en-US"/>
          </a:p>
        </c:txPr>
        <c:crossAx val="143481472"/>
        <c:crosses val="autoZero"/>
        <c:auto val="1"/>
        <c:lblAlgn val="ctr"/>
        <c:lblOffset val="100"/>
        <c:noMultiLvlLbl val="0"/>
      </c:catAx>
      <c:valAx>
        <c:axId val="143481472"/>
        <c:scaling>
          <c:orientation val="minMax"/>
          <c:max val="300000000000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 sz="1600">
                    <a:solidFill>
                      <a:srgbClr val="002060"/>
                    </a:solidFill>
                  </a:defRPr>
                </a:pPr>
                <a:r>
                  <a:rPr lang="en-CA" sz="1600">
                    <a:solidFill>
                      <a:srgbClr val="002060"/>
                    </a:solidFill>
                  </a:rPr>
                  <a:t>RPK </a:t>
                </a:r>
                <a:r>
                  <a:rPr lang="en-CA" sz="1600" b="0">
                    <a:solidFill>
                      <a:srgbClr val="002060"/>
                    </a:solidFill>
                  </a:rPr>
                  <a:t>(billion)</a:t>
                </a:r>
              </a:p>
            </c:rich>
          </c:tx>
          <c:layout/>
          <c:overlay val="0"/>
        </c:title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b="0">
                <a:solidFill>
                  <a:srgbClr val="002060"/>
                </a:solidFill>
              </a:defRPr>
            </a:pPr>
            <a:endParaRPr lang="en-US"/>
          </a:p>
        </c:txPr>
        <c:crossAx val="143479936"/>
        <c:crosses val="autoZero"/>
        <c:crossBetween val="between"/>
        <c:dispUnits>
          <c:builtInUnit val="billions"/>
        </c:dispUnits>
      </c:valAx>
    </c:plotArea>
    <c:plotVisOnly val="1"/>
    <c:dispBlanksAs val="gap"/>
    <c:showDLblsOverMax val="0"/>
  </c:chart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cat>
            <c:strRef>
              <c:f>'Top 15 airports and airlines'!$D$5:$D$19</c:f>
              <c:strCache>
                <c:ptCount val="15"/>
                <c:pt idx="0">
                  <c:v>Atlanta (ATL)</c:v>
                </c:pt>
                <c:pt idx="1">
                  <c:v>Chicago (ORD)</c:v>
                </c:pt>
                <c:pt idx="2">
                  <c:v>Dallas/Fort Worth (DFW)</c:v>
                </c:pt>
                <c:pt idx="3">
                  <c:v>Los Angeles (LAX)</c:v>
                </c:pt>
                <c:pt idx="4">
                  <c:v>Denver (DEN)</c:v>
                </c:pt>
                <c:pt idx="5">
                  <c:v>Beijing (PEK)</c:v>
                </c:pt>
                <c:pt idx="6">
                  <c:v>Charlotte (CLT)</c:v>
                </c:pt>
                <c:pt idx="7">
                  <c:v>Las Vegas (LAS)</c:v>
                </c:pt>
                <c:pt idx="8">
                  <c:v>Houston (IAH)</c:v>
                </c:pt>
                <c:pt idx="9">
                  <c:v>Paris (CDG)</c:v>
                </c:pt>
                <c:pt idx="10">
                  <c:v>Frankfurt (FRA)</c:v>
                </c:pt>
                <c:pt idx="11">
                  <c:v>London (LHR)</c:v>
                </c:pt>
                <c:pt idx="12">
                  <c:v>Amsterdam (AMS)</c:v>
                </c:pt>
                <c:pt idx="13">
                  <c:v>Phoenix (PHX)</c:v>
                </c:pt>
                <c:pt idx="14">
                  <c:v>Philadelphia (PHL)</c:v>
                </c:pt>
              </c:strCache>
            </c:strRef>
          </c:cat>
          <c:val>
            <c:numRef>
              <c:f>'Top 15 airports and airlines'!$F$5:$F$19</c:f>
              <c:numCache>
                <c:formatCode>_-* #,##0_-;\-* #,##0_-;_-* "-"??_-;_-@_-</c:formatCode>
                <c:ptCount val="15"/>
                <c:pt idx="0">
                  <c:v>455537</c:v>
                </c:pt>
                <c:pt idx="1">
                  <c:v>441643.5</c:v>
                </c:pt>
                <c:pt idx="2">
                  <c:v>339014.5</c:v>
                </c:pt>
                <c:pt idx="3">
                  <c:v>307458.5</c:v>
                </c:pt>
                <c:pt idx="4">
                  <c:v>291326.5</c:v>
                </c:pt>
                <c:pt idx="5">
                  <c:v>283879.5</c:v>
                </c:pt>
                <c:pt idx="6">
                  <c:v>278974</c:v>
                </c:pt>
                <c:pt idx="7">
                  <c:v>260496</c:v>
                </c:pt>
                <c:pt idx="8">
                  <c:v>253149</c:v>
                </c:pt>
                <c:pt idx="9">
                  <c:v>239153</c:v>
                </c:pt>
                <c:pt idx="10">
                  <c:v>236346</c:v>
                </c:pt>
                <c:pt idx="11">
                  <c:v>235969</c:v>
                </c:pt>
                <c:pt idx="12">
                  <c:v>220028.5</c:v>
                </c:pt>
                <c:pt idx="13">
                  <c:v>217943.5</c:v>
                </c:pt>
                <c:pt idx="14">
                  <c:v>217241.5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43968128"/>
        <c:axId val="143969664"/>
      </c:barChart>
      <c:catAx>
        <c:axId val="143968128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</a:defRPr>
            </a:pPr>
            <a:endParaRPr lang="en-US"/>
          </a:p>
        </c:txPr>
        <c:crossAx val="143969664"/>
        <c:crosses val="autoZero"/>
        <c:auto val="1"/>
        <c:lblAlgn val="ctr"/>
        <c:lblOffset val="100"/>
        <c:noMultiLvlLbl val="0"/>
      </c:catAx>
      <c:valAx>
        <c:axId val="143969664"/>
        <c:scaling>
          <c:orientation val="minMax"/>
          <c:max val="480000"/>
          <c:min val="0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 sz="1600">
                    <a:solidFill>
                      <a:srgbClr val="002060"/>
                    </a:solidFill>
                  </a:defRPr>
                </a:pPr>
                <a:r>
                  <a:rPr lang="en-CA" sz="1600">
                    <a:solidFill>
                      <a:srgbClr val="002060"/>
                    </a:solidFill>
                  </a:rPr>
                  <a:t>Departures </a:t>
                </a:r>
                <a:r>
                  <a:rPr lang="en-CA" sz="1600" b="0">
                    <a:solidFill>
                      <a:srgbClr val="002060"/>
                    </a:solidFill>
                  </a:rPr>
                  <a:t>(thousand)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0">
                <a:solidFill>
                  <a:srgbClr val="002060"/>
                </a:solidFill>
              </a:defRPr>
            </a:pPr>
            <a:endParaRPr lang="en-US"/>
          </a:p>
        </c:txPr>
        <c:crossAx val="143968128"/>
        <c:crosses val="autoZero"/>
        <c:crossBetween val="between"/>
        <c:dispUnits>
          <c:builtInUnit val="thousands"/>
        </c:dispUnits>
      </c:valAx>
    </c:plotArea>
    <c:plotVisOnly val="1"/>
    <c:dispBlanksAs val="gap"/>
    <c:showDLblsOverMax val="0"/>
  </c:chart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299746688640662"/>
          <c:y val="0.16476805555555554"/>
          <c:w val="0.69990935726057502"/>
          <c:h val="0.680050694444444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'Europe - 2004 vs 2013'!$J$43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'Europe - 2004 vs 2013'!$I$44:$I$48</c:f>
              <c:strCache>
                <c:ptCount val="5"/>
                <c:pt idx="0">
                  <c:v>to North America</c:v>
                </c:pt>
                <c:pt idx="1">
                  <c:v>to Asia/Pacific</c:v>
                </c:pt>
                <c:pt idx="2">
                  <c:v>to Africa</c:v>
                </c:pt>
                <c:pt idx="3">
                  <c:v>to Middle East</c:v>
                </c:pt>
                <c:pt idx="4">
                  <c:v>to Latin America/ Caribbean</c:v>
                </c:pt>
              </c:strCache>
            </c:strRef>
          </c:cat>
          <c:val>
            <c:numRef>
              <c:f>'Europe - 2004 vs 2013'!$J$44:$J$48</c:f>
              <c:numCache>
                <c:formatCode>0%</c:formatCode>
                <c:ptCount val="5"/>
                <c:pt idx="0">
                  <c:v>0.2656101817722461</c:v>
                </c:pt>
                <c:pt idx="1">
                  <c:v>0.22889488282064271</c:v>
                </c:pt>
                <c:pt idx="2">
                  <c:v>0.20567660279961286</c:v>
                </c:pt>
                <c:pt idx="3">
                  <c:v>0.19700743909593291</c:v>
                </c:pt>
                <c:pt idx="4">
                  <c:v>0.10281089351156544</c:v>
                </c:pt>
              </c:numCache>
            </c:numRef>
          </c:val>
        </c:ser>
        <c:ser>
          <c:idx val="1"/>
          <c:order val="1"/>
          <c:tx>
            <c:strRef>
              <c:f>'Europe - 2004 vs 2013'!$K$43</c:f>
              <c:strCache>
                <c:ptCount val="1"/>
                <c:pt idx="0">
                  <c:v>2004</c:v>
                </c:pt>
              </c:strCache>
            </c:strRef>
          </c:tx>
          <c:spPr>
            <a:noFill/>
          </c:spPr>
          <c:invertIfNegative val="0"/>
          <c:cat>
            <c:strRef>
              <c:f>'Europe - 2004 vs 2013'!$I$44:$I$48</c:f>
              <c:strCache>
                <c:ptCount val="5"/>
                <c:pt idx="0">
                  <c:v>to North America</c:v>
                </c:pt>
                <c:pt idx="1">
                  <c:v>to Asia/Pacific</c:v>
                </c:pt>
                <c:pt idx="2">
                  <c:v>to Africa</c:v>
                </c:pt>
                <c:pt idx="3">
                  <c:v>to Middle East</c:v>
                </c:pt>
                <c:pt idx="4">
                  <c:v>to Latin America/ Caribbean</c:v>
                </c:pt>
              </c:strCache>
            </c:strRef>
          </c:cat>
          <c:val>
            <c:numRef>
              <c:f>'Europe - 2004 vs 2013'!$K$44:$K$48</c:f>
              <c:numCache>
                <c:formatCode>0%</c:formatCode>
                <c:ptCount val="5"/>
                <c:pt idx="0">
                  <c:v>0.33128945418369748</c:v>
                </c:pt>
                <c:pt idx="1">
                  <c:v>0.24348781179757037</c:v>
                </c:pt>
                <c:pt idx="2">
                  <c:v>0.16744910670982979</c:v>
                </c:pt>
                <c:pt idx="3">
                  <c:v>0.12764588053137674</c:v>
                </c:pt>
                <c:pt idx="4">
                  <c:v>0.13012774677752564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44072704"/>
        <c:axId val="144074240"/>
      </c:barChart>
      <c:catAx>
        <c:axId val="144072704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rgbClr val="002060"/>
                </a:solidFill>
              </a:defRPr>
            </a:pPr>
            <a:endParaRPr lang="en-US"/>
          </a:p>
        </c:txPr>
        <c:crossAx val="144074240"/>
        <c:crosses val="autoZero"/>
        <c:auto val="1"/>
        <c:lblAlgn val="ctr"/>
        <c:lblOffset val="100"/>
        <c:noMultiLvlLbl val="0"/>
      </c:catAx>
      <c:valAx>
        <c:axId val="144074240"/>
        <c:scaling>
          <c:orientation val="minMax"/>
          <c:max val="0.60000000000000009"/>
          <c:min val="0"/>
        </c:scaling>
        <c:delete val="0"/>
        <c:axPos val="t"/>
        <c:majorGridlines>
          <c:spPr>
            <a:ln w="3175">
              <a:solidFill>
                <a:schemeClr val="accent1">
                  <a:lumMod val="20000"/>
                  <a:lumOff val="80000"/>
                </a:schemeClr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002060"/>
                </a:solidFill>
              </a:defRPr>
            </a:pPr>
            <a:endParaRPr lang="en-US"/>
          </a:p>
        </c:txPr>
        <c:crossAx val="144072704"/>
        <c:crosses val="autoZero"/>
        <c:crossBetween val="between"/>
        <c:majorUnit val="0.1"/>
      </c:valAx>
    </c:plotArea>
    <c:legend>
      <c:legendPos val="r"/>
      <c:legendEntry>
        <c:idx val="1"/>
        <c:txPr>
          <a:bodyPr/>
          <a:lstStyle/>
          <a:p>
            <a:pPr>
              <a:defRPr sz="1100">
                <a:solidFill>
                  <a:schemeClr val="bg1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25384379103062416"/>
          <c:y val="0.8632315972222222"/>
          <c:w val="0.16159323321158403"/>
          <c:h val="0.11948631774088836"/>
        </c:manualLayout>
      </c:layout>
      <c:overlay val="0"/>
      <c:spPr>
        <a:solidFill>
          <a:schemeClr val="bg1"/>
        </a:solidFill>
        <a:ln>
          <a:solidFill>
            <a:srgbClr val="002060"/>
          </a:solidFill>
        </a:ln>
      </c:spPr>
      <c:txPr>
        <a:bodyPr/>
        <a:lstStyle/>
        <a:p>
          <a:pPr>
            <a:defRPr sz="1100">
              <a:solidFill>
                <a:srgbClr val="00206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075289855072463"/>
          <c:y val="0.14399314668999708"/>
          <c:w val="0.79728405797101454"/>
          <c:h val="0.74002697579469234"/>
        </c:manualLayout>
      </c:layout>
      <c:lineChart>
        <c:grouping val="standard"/>
        <c:varyColors val="0"/>
        <c:ser>
          <c:idx val="0"/>
          <c:order val="0"/>
          <c:tx>
            <c:strRef>
              <c:f>'Europe - 2004 vs 2013'!$A$83</c:f>
              <c:strCache>
                <c:ptCount val="1"/>
                <c:pt idx="0">
                  <c:v>to North America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'Europe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'Europe - 2004 vs 2013'!$B$83:$H$83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104.53728698047706</c:v>
                </c:pt>
                <c:pt idx="2">
                  <c:v>107.55824147691931</c:v>
                </c:pt>
                <c:pt idx="3">
                  <c:v>120.62370919672931</c:v>
                </c:pt>
                <c:pt idx="4">
                  <c:v>125.20376562746726</c:v>
                </c:pt>
                <c:pt idx="5">
                  <c:v>114.6168936059431</c:v>
                </c:pt>
                <c:pt idx="6">
                  <c:v>117.076551335289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'Europe - 2004 vs 2013'!$A$84</c:f>
              <c:strCache>
                <c:ptCount val="1"/>
                <c:pt idx="0">
                  <c:v>to Asia/Pacific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'Europe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'Europe - 2004 vs 2013'!$B$84:$H$84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106.04656533671202</c:v>
                </c:pt>
                <c:pt idx="2">
                  <c:v>110.94578735136007</c:v>
                </c:pt>
                <c:pt idx="3">
                  <c:v>114.16787206302195</c:v>
                </c:pt>
                <c:pt idx="4">
                  <c:v>118.40838581409139</c:v>
                </c:pt>
                <c:pt idx="5">
                  <c:v>111.85172499054124</c:v>
                </c:pt>
                <c:pt idx="6">
                  <c:v>117.85282138948205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'Europe - 2004 vs 2013'!$A$85</c:f>
              <c:strCache>
                <c:ptCount val="1"/>
                <c:pt idx="0">
                  <c:v>to Africa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'Europe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'Europe - 2004 vs 2013'!$B$85:$H$85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108.49609029814651</c:v>
                </c:pt>
                <c:pt idx="2">
                  <c:v>114.27277449775076</c:v>
                </c:pt>
                <c:pt idx="3">
                  <c:v>124.9659277677199</c:v>
                </c:pt>
                <c:pt idx="4">
                  <c:v>130.03082908421692</c:v>
                </c:pt>
                <c:pt idx="5">
                  <c:v>137.97482964134548</c:v>
                </c:pt>
                <c:pt idx="6">
                  <c:v>164.08587420877291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'Europe - 2004 vs 2013'!$A$86</c:f>
              <c:strCache>
                <c:ptCount val="1"/>
                <c:pt idx="0">
                  <c:v>to Middle East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'Europe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'Europe - 2004 vs 2013'!$B$86:$H$86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104.75752530468422</c:v>
                </c:pt>
                <c:pt idx="2">
                  <c:v>116.23930173580787</c:v>
                </c:pt>
                <c:pt idx="3">
                  <c:v>120.82215049596483</c:v>
                </c:pt>
                <c:pt idx="4">
                  <c:v>133.74434083644007</c:v>
                </c:pt>
                <c:pt idx="5">
                  <c:v>148.82091030433762</c:v>
                </c:pt>
                <c:pt idx="6">
                  <c:v>160.28813803011846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'Europe - 2004 vs 2013'!$A$87</c:f>
              <c:strCache>
                <c:ptCount val="1"/>
                <c:pt idx="0">
                  <c:v>to Latin America/ Caribbean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'Europe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'Europe - 2004 vs 2013'!$B$87:$H$87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99.236399158410663</c:v>
                </c:pt>
                <c:pt idx="2">
                  <c:v>97.767656592012202</c:v>
                </c:pt>
                <c:pt idx="3">
                  <c:v>96.959409785505173</c:v>
                </c:pt>
                <c:pt idx="4">
                  <c:v>101.29872660288531</c:v>
                </c:pt>
                <c:pt idx="5">
                  <c:v>101.37797964234323</c:v>
                </c:pt>
                <c:pt idx="6">
                  <c:v>104.03466617237819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127488"/>
        <c:axId val="144129024"/>
      </c:lineChart>
      <c:catAx>
        <c:axId val="144127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002060"/>
                </a:solidFill>
              </a:defRPr>
            </a:pPr>
            <a:endParaRPr lang="en-US"/>
          </a:p>
        </c:txPr>
        <c:crossAx val="144129024"/>
        <c:crosses val="autoZero"/>
        <c:auto val="1"/>
        <c:lblAlgn val="ctr"/>
        <c:lblOffset val="100"/>
        <c:noMultiLvlLbl val="0"/>
      </c:catAx>
      <c:valAx>
        <c:axId val="144129024"/>
        <c:scaling>
          <c:orientation val="minMax"/>
          <c:min val="80"/>
        </c:scaling>
        <c:delete val="0"/>
        <c:axPos val="l"/>
        <c:majorGridlines>
          <c:spPr>
            <a:ln w="3175">
              <a:solidFill>
                <a:schemeClr val="accent1">
                  <a:lumMod val="20000"/>
                  <a:lumOff val="80000"/>
                </a:schemeClr>
              </a:solidFill>
            </a:ln>
          </c:spPr>
        </c:majorGridlines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en-US"/>
          </a:p>
        </c:txPr>
        <c:crossAx val="14412748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900" b="1"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900" b="1"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900" b="1"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900" b="1">
                <a:solidFill>
                  <a:schemeClr val="bg1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18786787439613525"/>
          <c:y val="2.7103382910469514E-3"/>
          <c:w val="0.41254265091863512"/>
          <c:h val="0.3788385826771653"/>
        </c:manualLayout>
      </c:layout>
      <c:overlay val="0"/>
      <c:txPr>
        <a:bodyPr/>
        <a:lstStyle/>
        <a:p>
          <a:pPr>
            <a:defRPr sz="900" b="1">
              <a:solidFill>
                <a:srgbClr val="00206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299746688640662"/>
          <c:y val="0.16476805555555554"/>
          <c:w val="0.69990935726057502"/>
          <c:h val="0.680050694444444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'Europe - 2004 vs 2013'!$J$43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'Europe - 2004 vs 2013'!$I$44:$I$48</c:f>
              <c:strCache>
                <c:ptCount val="5"/>
                <c:pt idx="0">
                  <c:v>to North America</c:v>
                </c:pt>
                <c:pt idx="1">
                  <c:v>to Asia/Pacific</c:v>
                </c:pt>
                <c:pt idx="2">
                  <c:v>to Africa</c:v>
                </c:pt>
                <c:pt idx="3">
                  <c:v>to Middle East</c:v>
                </c:pt>
                <c:pt idx="4">
                  <c:v>to Latin America/ Caribbean</c:v>
                </c:pt>
              </c:strCache>
            </c:strRef>
          </c:cat>
          <c:val>
            <c:numRef>
              <c:f>'Europe - 2004 vs 2013'!$J$44:$J$48</c:f>
              <c:numCache>
                <c:formatCode>0%</c:formatCode>
                <c:ptCount val="5"/>
                <c:pt idx="0">
                  <c:v>0.2656101817722461</c:v>
                </c:pt>
                <c:pt idx="1">
                  <c:v>0.22889488282064271</c:v>
                </c:pt>
                <c:pt idx="2">
                  <c:v>0.20567660279961286</c:v>
                </c:pt>
                <c:pt idx="3">
                  <c:v>0.19700743909593291</c:v>
                </c:pt>
                <c:pt idx="4">
                  <c:v>0.10281089351156544</c:v>
                </c:pt>
              </c:numCache>
            </c:numRef>
          </c:val>
        </c:ser>
        <c:ser>
          <c:idx val="1"/>
          <c:order val="1"/>
          <c:tx>
            <c:strRef>
              <c:f>'Europe - 2004 vs 2013'!$K$43</c:f>
              <c:strCache>
                <c:ptCount val="1"/>
                <c:pt idx="0">
                  <c:v>2004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cat>
            <c:strRef>
              <c:f>'Europe - 2004 vs 2013'!$I$44:$I$48</c:f>
              <c:strCache>
                <c:ptCount val="5"/>
                <c:pt idx="0">
                  <c:v>to North America</c:v>
                </c:pt>
                <c:pt idx="1">
                  <c:v>to Asia/Pacific</c:v>
                </c:pt>
                <c:pt idx="2">
                  <c:v>to Africa</c:v>
                </c:pt>
                <c:pt idx="3">
                  <c:v>to Middle East</c:v>
                </c:pt>
                <c:pt idx="4">
                  <c:v>to Latin America/ Caribbean</c:v>
                </c:pt>
              </c:strCache>
            </c:strRef>
          </c:cat>
          <c:val>
            <c:numRef>
              <c:f>'Europe - 2004 vs 2013'!$K$44:$K$48</c:f>
              <c:numCache>
                <c:formatCode>0%</c:formatCode>
                <c:ptCount val="5"/>
                <c:pt idx="0">
                  <c:v>0.33128945418369748</c:v>
                </c:pt>
                <c:pt idx="1">
                  <c:v>0.24348781179757037</c:v>
                </c:pt>
                <c:pt idx="2">
                  <c:v>0.16744910670982979</c:v>
                </c:pt>
                <c:pt idx="3">
                  <c:v>0.12764588053137674</c:v>
                </c:pt>
                <c:pt idx="4">
                  <c:v>0.13012774677752564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44172544"/>
        <c:axId val="144174080"/>
      </c:barChart>
      <c:catAx>
        <c:axId val="144172544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rgbClr val="002060"/>
                </a:solidFill>
              </a:defRPr>
            </a:pPr>
            <a:endParaRPr lang="en-US"/>
          </a:p>
        </c:txPr>
        <c:crossAx val="144174080"/>
        <c:crosses val="autoZero"/>
        <c:auto val="1"/>
        <c:lblAlgn val="ctr"/>
        <c:lblOffset val="100"/>
        <c:noMultiLvlLbl val="0"/>
      </c:catAx>
      <c:valAx>
        <c:axId val="144174080"/>
        <c:scaling>
          <c:orientation val="minMax"/>
          <c:max val="0.60000000000000009"/>
          <c:min val="0"/>
        </c:scaling>
        <c:delete val="0"/>
        <c:axPos val="t"/>
        <c:majorGridlines>
          <c:spPr>
            <a:ln w="3175">
              <a:solidFill>
                <a:schemeClr val="accent1">
                  <a:lumMod val="20000"/>
                  <a:lumOff val="80000"/>
                </a:schemeClr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002060"/>
                </a:solidFill>
              </a:defRPr>
            </a:pPr>
            <a:endParaRPr lang="en-US"/>
          </a:p>
        </c:txPr>
        <c:crossAx val="144172544"/>
        <c:crosses val="autoZero"/>
        <c:crossBetween val="between"/>
        <c:majorUnit val="0.1"/>
      </c:valAx>
    </c:plotArea>
    <c:legend>
      <c:legendPos val="r"/>
      <c:layout>
        <c:manualLayout>
          <c:xMode val="edge"/>
          <c:yMode val="edge"/>
          <c:x val="0.25384379103062416"/>
          <c:y val="0.8632315972222222"/>
          <c:w val="0.16159323321158403"/>
          <c:h val="0.11948631774088836"/>
        </c:manualLayout>
      </c:layout>
      <c:overlay val="0"/>
      <c:spPr>
        <a:solidFill>
          <a:schemeClr val="bg1"/>
        </a:solidFill>
        <a:ln>
          <a:solidFill>
            <a:srgbClr val="002060"/>
          </a:solidFill>
        </a:ln>
      </c:spPr>
      <c:txPr>
        <a:bodyPr/>
        <a:lstStyle/>
        <a:p>
          <a:pPr>
            <a:defRPr sz="1100">
              <a:solidFill>
                <a:srgbClr val="00206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299746688640662"/>
          <c:y val="0.16476805555555554"/>
          <c:w val="0.69990935726057502"/>
          <c:h val="0.680050694444444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'Europe - 2004 vs 2013'!$J$43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'Europe - 2004 vs 2013'!$I$44:$I$48</c:f>
              <c:strCache>
                <c:ptCount val="5"/>
                <c:pt idx="0">
                  <c:v>to North America</c:v>
                </c:pt>
                <c:pt idx="1">
                  <c:v>to Asia/Pacific</c:v>
                </c:pt>
                <c:pt idx="2">
                  <c:v>to Africa</c:v>
                </c:pt>
                <c:pt idx="3">
                  <c:v>to Middle East</c:v>
                </c:pt>
                <c:pt idx="4">
                  <c:v>to Latin America/ Caribbean</c:v>
                </c:pt>
              </c:strCache>
            </c:strRef>
          </c:cat>
          <c:val>
            <c:numRef>
              <c:f>'Europe - 2004 vs 2013'!$J$44:$J$48</c:f>
              <c:numCache>
                <c:formatCode>0%</c:formatCode>
                <c:ptCount val="5"/>
                <c:pt idx="0">
                  <c:v>0.2656101817722461</c:v>
                </c:pt>
                <c:pt idx="1">
                  <c:v>0.22889488282064271</c:v>
                </c:pt>
                <c:pt idx="2">
                  <c:v>0.20567660279961286</c:v>
                </c:pt>
                <c:pt idx="3">
                  <c:v>0.19700743909593291</c:v>
                </c:pt>
                <c:pt idx="4">
                  <c:v>0.10281089351156544</c:v>
                </c:pt>
              </c:numCache>
            </c:numRef>
          </c:val>
        </c:ser>
        <c:ser>
          <c:idx val="1"/>
          <c:order val="1"/>
          <c:tx>
            <c:strRef>
              <c:f>'Europe - 2004 vs 2013'!$K$43</c:f>
              <c:strCache>
                <c:ptCount val="1"/>
                <c:pt idx="0">
                  <c:v>2004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'Europe - 2004 vs 2013'!$I$44:$I$48</c:f>
              <c:strCache>
                <c:ptCount val="5"/>
                <c:pt idx="0">
                  <c:v>to North America</c:v>
                </c:pt>
                <c:pt idx="1">
                  <c:v>to Asia/Pacific</c:v>
                </c:pt>
                <c:pt idx="2">
                  <c:v>to Africa</c:v>
                </c:pt>
                <c:pt idx="3">
                  <c:v>to Middle East</c:v>
                </c:pt>
                <c:pt idx="4">
                  <c:v>to Latin America/ Caribbean</c:v>
                </c:pt>
              </c:strCache>
            </c:strRef>
          </c:cat>
          <c:val>
            <c:numRef>
              <c:f>'Europe - 2004 vs 2013'!$K$44:$K$48</c:f>
              <c:numCache>
                <c:formatCode>0%</c:formatCode>
                <c:ptCount val="5"/>
                <c:pt idx="0">
                  <c:v>0.33128945418369748</c:v>
                </c:pt>
                <c:pt idx="1">
                  <c:v>0.24348781179757037</c:v>
                </c:pt>
                <c:pt idx="2">
                  <c:v>0.16744910670982979</c:v>
                </c:pt>
                <c:pt idx="3">
                  <c:v>0.12764588053137674</c:v>
                </c:pt>
                <c:pt idx="4">
                  <c:v>0.13012774677752564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44209408"/>
        <c:axId val="144210944"/>
      </c:barChart>
      <c:catAx>
        <c:axId val="144209408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rgbClr val="002060"/>
                </a:solidFill>
              </a:defRPr>
            </a:pPr>
            <a:endParaRPr lang="en-US"/>
          </a:p>
        </c:txPr>
        <c:crossAx val="144210944"/>
        <c:crosses val="autoZero"/>
        <c:auto val="1"/>
        <c:lblAlgn val="ctr"/>
        <c:lblOffset val="100"/>
        <c:noMultiLvlLbl val="0"/>
      </c:catAx>
      <c:valAx>
        <c:axId val="144210944"/>
        <c:scaling>
          <c:orientation val="minMax"/>
          <c:max val="0.60000000000000009"/>
          <c:min val="0"/>
        </c:scaling>
        <c:delete val="0"/>
        <c:axPos val="t"/>
        <c:majorGridlines>
          <c:spPr>
            <a:ln w="3175">
              <a:solidFill>
                <a:schemeClr val="accent1">
                  <a:lumMod val="20000"/>
                  <a:lumOff val="80000"/>
                </a:schemeClr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002060"/>
                </a:solidFill>
              </a:defRPr>
            </a:pPr>
            <a:endParaRPr lang="en-US"/>
          </a:p>
        </c:txPr>
        <c:crossAx val="144209408"/>
        <c:crosses val="autoZero"/>
        <c:crossBetween val="between"/>
        <c:majorUnit val="0.1"/>
      </c:valAx>
    </c:plotArea>
    <c:legend>
      <c:legendPos val="r"/>
      <c:layout>
        <c:manualLayout>
          <c:xMode val="edge"/>
          <c:yMode val="edge"/>
          <c:x val="0.25384379103062416"/>
          <c:y val="0.8632315972222222"/>
          <c:w val="0.16159323321158403"/>
          <c:h val="0.11948631774088836"/>
        </c:manualLayout>
      </c:layout>
      <c:overlay val="0"/>
      <c:spPr>
        <a:solidFill>
          <a:schemeClr val="bg1"/>
        </a:solidFill>
        <a:ln>
          <a:solidFill>
            <a:srgbClr val="002060"/>
          </a:solidFill>
        </a:ln>
      </c:spPr>
      <c:txPr>
        <a:bodyPr/>
        <a:lstStyle/>
        <a:p>
          <a:pPr>
            <a:defRPr sz="1100">
              <a:solidFill>
                <a:srgbClr val="00206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299746688640662"/>
          <c:y val="0.16476805555555554"/>
          <c:w val="0.69990935726057502"/>
          <c:h val="0.680050694444444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'Europe - 2004 vs 2013'!$J$43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'Europe - 2004 vs 2013'!$I$44:$I$48</c:f>
              <c:strCache>
                <c:ptCount val="5"/>
                <c:pt idx="0">
                  <c:v>to North America</c:v>
                </c:pt>
                <c:pt idx="1">
                  <c:v>to Asia/Pacific</c:v>
                </c:pt>
                <c:pt idx="2">
                  <c:v>to Africa</c:v>
                </c:pt>
                <c:pt idx="3">
                  <c:v>to Middle East</c:v>
                </c:pt>
                <c:pt idx="4">
                  <c:v>to Latin America/ Caribbean</c:v>
                </c:pt>
              </c:strCache>
            </c:strRef>
          </c:cat>
          <c:val>
            <c:numRef>
              <c:f>'Europe - 2004 vs 2013'!$J$44:$J$48</c:f>
              <c:numCache>
                <c:formatCode>0%</c:formatCode>
                <c:ptCount val="5"/>
                <c:pt idx="0">
                  <c:v>0.2656101817722461</c:v>
                </c:pt>
                <c:pt idx="1">
                  <c:v>0.22889488282064271</c:v>
                </c:pt>
                <c:pt idx="2">
                  <c:v>0.20567660279961286</c:v>
                </c:pt>
                <c:pt idx="3">
                  <c:v>0.19700743909593291</c:v>
                </c:pt>
                <c:pt idx="4">
                  <c:v>0.10281089351156544</c:v>
                </c:pt>
              </c:numCache>
            </c:numRef>
          </c:val>
        </c:ser>
        <c:ser>
          <c:idx val="1"/>
          <c:order val="1"/>
          <c:tx>
            <c:strRef>
              <c:f>'Europe - 2004 vs 2013'!$K$43</c:f>
              <c:strCache>
                <c:ptCount val="1"/>
                <c:pt idx="0">
                  <c:v>2004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'Europe - 2004 vs 2013'!$I$44:$I$48</c:f>
              <c:strCache>
                <c:ptCount val="5"/>
                <c:pt idx="0">
                  <c:v>to North America</c:v>
                </c:pt>
                <c:pt idx="1">
                  <c:v>to Asia/Pacific</c:v>
                </c:pt>
                <c:pt idx="2">
                  <c:v>to Africa</c:v>
                </c:pt>
                <c:pt idx="3">
                  <c:v>to Middle East</c:v>
                </c:pt>
                <c:pt idx="4">
                  <c:v>to Latin America/ Caribbean</c:v>
                </c:pt>
              </c:strCache>
            </c:strRef>
          </c:cat>
          <c:val>
            <c:numRef>
              <c:f>'Europe - 2004 vs 2013'!$K$44:$K$48</c:f>
              <c:numCache>
                <c:formatCode>0%</c:formatCode>
                <c:ptCount val="5"/>
                <c:pt idx="0">
                  <c:v>0.33128945418369748</c:v>
                </c:pt>
                <c:pt idx="1">
                  <c:v>0.24348781179757037</c:v>
                </c:pt>
                <c:pt idx="2">
                  <c:v>0.16744910670982979</c:v>
                </c:pt>
                <c:pt idx="3">
                  <c:v>0.12764588053137674</c:v>
                </c:pt>
                <c:pt idx="4">
                  <c:v>0.13012774677752564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44336384"/>
        <c:axId val="144337920"/>
      </c:barChart>
      <c:catAx>
        <c:axId val="144336384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rgbClr val="002060"/>
                </a:solidFill>
              </a:defRPr>
            </a:pPr>
            <a:endParaRPr lang="en-US"/>
          </a:p>
        </c:txPr>
        <c:crossAx val="144337920"/>
        <c:crosses val="autoZero"/>
        <c:auto val="1"/>
        <c:lblAlgn val="ctr"/>
        <c:lblOffset val="100"/>
        <c:noMultiLvlLbl val="0"/>
      </c:catAx>
      <c:valAx>
        <c:axId val="144337920"/>
        <c:scaling>
          <c:orientation val="minMax"/>
          <c:max val="0.60000000000000009"/>
          <c:min val="0"/>
        </c:scaling>
        <c:delete val="0"/>
        <c:axPos val="t"/>
        <c:majorGridlines>
          <c:spPr>
            <a:ln w="3175">
              <a:solidFill>
                <a:schemeClr val="accent1">
                  <a:lumMod val="20000"/>
                  <a:lumOff val="80000"/>
                </a:schemeClr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002060"/>
                </a:solidFill>
              </a:defRPr>
            </a:pPr>
            <a:endParaRPr lang="en-US"/>
          </a:p>
        </c:txPr>
        <c:crossAx val="144336384"/>
        <c:crosses val="autoZero"/>
        <c:crossBetween val="between"/>
        <c:majorUnit val="0.1"/>
      </c:valAx>
    </c:plotArea>
    <c:legend>
      <c:legendPos val="r"/>
      <c:layout>
        <c:manualLayout>
          <c:xMode val="edge"/>
          <c:yMode val="edge"/>
          <c:x val="0.25384379103062416"/>
          <c:y val="0.8632315972222222"/>
          <c:w val="0.16159323321158403"/>
          <c:h val="0.11948631774088836"/>
        </c:manualLayout>
      </c:layout>
      <c:overlay val="0"/>
      <c:spPr>
        <a:solidFill>
          <a:schemeClr val="bg1"/>
        </a:solidFill>
        <a:ln>
          <a:solidFill>
            <a:srgbClr val="002060"/>
          </a:solidFill>
        </a:ln>
      </c:spPr>
      <c:txPr>
        <a:bodyPr/>
        <a:lstStyle/>
        <a:p>
          <a:pPr>
            <a:defRPr sz="1100">
              <a:solidFill>
                <a:srgbClr val="00206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075289855072463"/>
          <c:y val="0.14399314668999708"/>
          <c:w val="0.79728405797101454"/>
          <c:h val="0.74002697579469234"/>
        </c:manualLayout>
      </c:layout>
      <c:lineChart>
        <c:grouping val="standard"/>
        <c:varyColors val="0"/>
        <c:ser>
          <c:idx val="0"/>
          <c:order val="0"/>
          <c:tx>
            <c:strRef>
              <c:f>'Europe - 2004 vs 2013'!$A$83</c:f>
              <c:strCache>
                <c:ptCount val="1"/>
                <c:pt idx="0">
                  <c:v>to North America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'Europe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'Europe - 2004 vs 2013'!$B$83:$H$83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104.53728698047706</c:v>
                </c:pt>
                <c:pt idx="2">
                  <c:v>107.55824147691931</c:v>
                </c:pt>
                <c:pt idx="3">
                  <c:v>120.62370919672931</c:v>
                </c:pt>
                <c:pt idx="4">
                  <c:v>125.20376562746726</c:v>
                </c:pt>
                <c:pt idx="5">
                  <c:v>114.6168936059431</c:v>
                </c:pt>
                <c:pt idx="6">
                  <c:v>117.076551335289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'Europe - 2004 vs 2013'!$A$84</c:f>
              <c:strCache>
                <c:ptCount val="1"/>
                <c:pt idx="0">
                  <c:v>to Asia/Pacific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'Europe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'Europe - 2004 vs 2013'!$B$84:$H$84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106.04656533671202</c:v>
                </c:pt>
                <c:pt idx="2">
                  <c:v>110.94578735136007</c:v>
                </c:pt>
                <c:pt idx="3">
                  <c:v>114.16787206302195</c:v>
                </c:pt>
                <c:pt idx="4">
                  <c:v>118.40838581409139</c:v>
                </c:pt>
                <c:pt idx="5">
                  <c:v>111.85172499054124</c:v>
                </c:pt>
                <c:pt idx="6">
                  <c:v>117.85282138948205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'Europe - 2004 vs 2013'!$A$85</c:f>
              <c:strCache>
                <c:ptCount val="1"/>
                <c:pt idx="0">
                  <c:v>to Africa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'Europe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'Europe - 2004 vs 2013'!$B$85:$H$85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108.49609029814651</c:v>
                </c:pt>
                <c:pt idx="2">
                  <c:v>114.27277449775076</c:v>
                </c:pt>
                <c:pt idx="3">
                  <c:v>124.9659277677199</c:v>
                </c:pt>
                <c:pt idx="4">
                  <c:v>130.03082908421692</c:v>
                </c:pt>
                <c:pt idx="5">
                  <c:v>137.97482964134548</c:v>
                </c:pt>
                <c:pt idx="6">
                  <c:v>164.08587420877291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'Europe - 2004 vs 2013'!$A$86</c:f>
              <c:strCache>
                <c:ptCount val="1"/>
                <c:pt idx="0">
                  <c:v>to Middle East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'Europe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'Europe - 2004 vs 2013'!$B$86:$H$86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104.75752530468422</c:v>
                </c:pt>
                <c:pt idx="2">
                  <c:v>116.23930173580787</c:v>
                </c:pt>
                <c:pt idx="3">
                  <c:v>120.82215049596483</c:v>
                </c:pt>
                <c:pt idx="4">
                  <c:v>133.74434083644007</c:v>
                </c:pt>
                <c:pt idx="5">
                  <c:v>148.82091030433762</c:v>
                </c:pt>
                <c:pt idx="6">
                  <c:v>160.28813803011846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'Europe - 2004 vs 2013'!$A$87</c:f>
              <c:strCache>
                <c:ptCount val="1"/>
                <c:pt idx="0">
                  <c:v>to Latin America/ Caribbean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'Europe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'Europe - 2004 vs 2013'!$B$87:$H$87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99.236399158410663</c:v>
                </c:pt>
                <c:pt idx="2">
                  <c:v>97.767656592012202</c:v>
                </c:pt>
                <c:pt idx="3">
                  <c:v>96.959409785505173</c:v>
                </c:pt>
                <c:pt idx="4">
                  <c:v>101.29872660288531</c:v>
                </c:pt>
                <c:pt idx="5">
                  <c:v>101.37797964234323</c:v>
                </c:pt>
                <c:pt idx="6">
                  <c:v>104.03466617237819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418688"/>
        <c:axId val="144420224"/>
      </c:lineChart>
      <c:catAx>
        <c:axId val="144418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002060"/>
                </a:solidFill>
              </a:defRPr>
            </a:pPr>
            <a:endParaRPr lang="en-US"/>
          </a:p>
        </c:txPr>
        <c:crossAx val="144420224"/>
        <c:crosses val="autoZero"/>
        <c:auto val="1"/>
        <c:lblAlgn val="ctr"/>
        <c:lblOffset val="100"/>
        <c:noMultiLvlLbl val="0"/>
      </c:catAx>
      <c:valAx>
        <c:axId val="144420224"/>
        <c:scaling>
          <c:orientation val="minMax"/>
          <c:min val="80"/>
        </c:scaling>
        <c:delete val="0"/>
        <c:axPos val="l"/>
        <c:majorGridlines>
          <c:spPr>
            <a:ln w="3175">
              <a:solidFill>
                <a:schemeClr val="accent1">
                  <a:lumMod val="20000"/>
                  <a:lumOff val="80000"/>
                </a:schemeClr>
              </a:solidFill>
            </a:ln>
          </c:spPr>
        </c:majorGridlines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en-US"/>
          </a:p>
        </c:txPr>
        <c:crossAx val="144418688"/>
        <c:crosses val="autoZero"/>
        <c:crossBetween val="between"/>
      </c:valAx>
    </c:plotArea>
    <c:legend>
      <c:legendPos val="r"/>
      <c:legendEntry>
        <c:idx val="1"/>
        <c:txPr>
          <a:bodyPr/>
          <a:lstStyle/>
          <a:p>
            <a:pPr>
              <a:defRPr sz="900" b="1"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900" b="1"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900" b="1">
                <a:solidFill>
                  <a:schemeClr val="bg1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18786787439613525"/>
          <c:y val="2.7103382910469514E-3"/>
          <c:w val="0.41254265091863512"/>
          <c:h val="0.3788385826771653"/>
        </c:manualLayout>
      </c:layout>
      <c:overlay val="0"/>
      <c:txPr>
        <a:bodyPr/>
        <a:lstStyle/>
        <a:p>
          <a:pPr>
            <a:defRPr sz="900" b="1">
              <a:solidFill>
                <a:srgbClr val="00206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708371159487416"/>
          <c:y val="4.7370758613460767E-2"/>
          <c:w val="0.70559888837424733"/>
          <c:h val="0.84574216831364513"/>
        </c:manualLayout>
      </c:layout>
      <c:areaChart>
        <c:grouping val="stacked"/>
        <c:varyColors val="0"/>
        <c:ser>
          <c:idx val="1"/>
          <c:order val="0"/>
          <c:tx>
            <c:strRef>
              <c:f>aircrfat!$B$7</c:f>
              <c:strCache>
                <c:ptCount val="1"/>
                <c:pt idx="0">
                  <c:v>Turbojet</c:v>
                </c:pt>
              </c:strCache>
            </c:strRef>
          </c:tx>
          <c:spPr>
            <a:solidFill>
              <a:schemeClr val="tx1">
                <a:lumMod val="20000"/>
                <a:lumOff val="80000"/>
                <a:alpha val="80000"/>
              </a:schemeClr>
            </a:solidFill>
          </c:spPr>
          <c:cat>
            <c:numRef>
              <c:f>aircrfat!$A$8:$A$17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aircrfat!$B$8:$B$17</c:f>
              <c:numCache>
                <c:formatCode>_-* #,##0_-;\-* #,##0_-;_-* "-"??_-;_-@_-</c:formatCode>
                <c:ptCount val="10"/>
                <c:pt idx="0">
                  <c:v>16757</c:v>
                </c:pt>
                <c:pt idx="1">
                  <c:v>17485</c:v>
                </c:pt>
                <c:pt idx="2">
                  <c:v>18176</c:v>
                </c:pt>
                <c:pt idx="3">
                  <c:v>18926</c:v>
                </c:pt>
                <c:pt idx="4">
                  <c:v>19650</c:v>
                </c:pt>
                <c:pt idx="5">
                  <c:v>20332</c:v>
                </c:pt>
                <c:pt idx="6">
                  <c:v>20904</c:v>
                </c:pt>
                <c:pt idx="7">
                  <c:v>21543</c:v>
                </c:pt>
                <c:pt idx="8">
                  <c:v>22255</c:v>
                </c:pt>
                <c:pt idx="9">
                  <c:v>22892.982388481811</c:v>
                </c:pt>
              </c:numCache>
            </c:numRef>
          </c:val>
        </c:ser>
        <c:ser>
          <c:idx val="2"/>
          <c:order val="1"/>
          <c:tx>
            <c:strRef>
              <c:f>aircrfat!$C$7</c:f>
              <c:strCache>
                <c:ptCount val="1"/>
                <c:pt idx="0">
                  <c:v>Turboprop</c:v>
                </c:pt>
              </c:strCache>
            </c:strRef>
          </c:tx>
          <c:spPr>
            <a:solidFill>
              <a:srgbClr val="002060">
                <a:alpha val="65000"/>
              </a:srgbClr>
            </a:solidFill>
          </c:spPr>
          <c:cat>
            <c:numRef>
              <c:f>aircrfat!$A$8:$A$17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aircrfat!$C$8:$C$17</c:f>
              <c:numCache>
                <c:formatCode>_-* #,##0_-;\-* #,##0_-;_-* "-"??_-;_-@_-</c:formatCode>
                <c:ptCount val="10"/>
                <c:pt idx="0">
                  <c:v>2893</c:v>
                </c:pt>
                <c:pt idx="1">
                  <c:v>2871</c:v>
                </c:pt>
                <c:pt idx="2">
                  <c:v>2861</c:v>
                </c:pt>
                <c:pt idx="3">
                  <c:v>2883</c:v>
                </c:pt>
                <c:pt idx="4">
                  <c:v>2902</c:v>
                </c:pt>
                <c:pt idx="5">
                  <c:v>2932</c:v>
                </c:pt>
                <c:pt idx="6">
                  <c:v>2976</c:v>
                </c:pt>
                <c:pt idx="7">
                  <c:v>3009</c:v>
                </c:pt>
                <c:pt idx="8">
                  <c:v>2997</c:v>
                </c:pt>
                <c:pt idx="9">
                  <c:v>3060.7998935604046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6380672"/>
        <c:axId val="126394752"/>
      </c:areaChart>
      <c:catAx>
        <c:axId val="126380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</a:defRPr>
            </a:pPr>
            <a:endParaRPr lang="en-US"/>
          </a:p>
        </c:txPr>
        <c:crossAx val="126394752"/>
        <c:crosses val="autoZero"/>
        <c:auto val="1"/>
        <c:lblAlgn val="ctr"/>
        <c:lblOffset val="100"/>
        <c:noMultiLvlLbl val="0"/>
      </c:catAx>
      <c:valAx>
        <c:axId val="126394752"/>
        <c:scaling>
          <c:orientation val="minMax"/>
        </c:scaling>
        <c:delete val="0"/>
        <c:axPos val="l"/>
        <c:majorGridlines/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</a:defRPr>
            </a:pPr>
            <a:endParaRPr lang="en-US"/>
          </a:p>
        </c:txPr>
        <c:crossAx val="12638067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24021109434962376"/>
          <c:y val="6.3575507244500215E-2"/>
          <c:w val="0.39621049468399094"/>
          <c:h val="0.12928633636076525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075289855072463"/>
          <c:y val="0.14399314668999708"/>
          <c:w val="0.79728405797101454"/>
          <c:h val="0.74002697579469234"/>
        </c:manualLayout>
      </c:layout>
      <c:lineChart>
        <c:grouping val="standard"/>
        <c:varyColors val="0"/>
        <c:ser>
          <c:idx val="0"/>
          <c:order val="0"/>
          <c:tx>
            <c:strRef>
              <c:f>'Europe - 2004 vs 2013'!$A$83</c:f>
              <c:strCache>
                <c:ptCount val="1"/>
                <c:pt idx="0">
                  <c:v>to North America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'Europe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'Europe - 2004 vs 2013'!$B$83:$H$83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104.53728698047706</c:v>
                </c:pt>
                <c:pt idx="2">
                  <c:v>107.55824147691931</c:v>
                </c:pt>
                <c:pt idx="3">
                  <c:v>120.62370919672931</c:v>
                </c:pt>
                <c:pt idx="4">
                  <c:v>125.20376562746726</c:v>
                </c:pt>
                <c:pt idx="5">
                  <c:v>114.6168936059431</c:v>
                </c:pt>
                <c:pt idx="6">
                  <c:v>117.076551335289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'Europe - 2004 vs 2013'!$A$84</c:f>
              <c:strCache>
                <c:ptCount val="1"/>
                <c:pt idx="0">
                  <c:v>to Asia/Pacific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'Europe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'Europe - 2004 vs 2013'!$B$84:$H$84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106.04656533671202</c:v>
                </c:pt>
                <c:pt idx="2">
                  <c:v>110.94578735136007</c:v>
                </c:pt>
                <c:pt idx="3">
                  <c:v>114.16787206302195</c:v>
                </c:pt>
                <c:pt idx="4">
                  <c:v>118.40838581409139</c:v>
                </c:pt>
                <c:pt idx="5">
                  <c:v>111.85172499054124</c:v>
                </c:pt>
                <c:pt idx="6">
                  <c:v>117.85282138948205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'Europe - 2004 vs 2013'!$A$85</c:f>
              <c:strCache>
                <c:ptCount val="1"/>
                <c:pt idx="0">
                  <c:v>to Africa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'Europe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'Europe - 2004 vs 2013'!$B$85:$H$85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108.49609029814651</c:v>
                </c:pt>
                <c:pt idx="2">
                  <c:v>114.27277449775076</c:v>
                </c:pt>
                <c:pt idx="3">
                  <c:v>124.9659277677199</c:v>
                </c:pt>
                <c:pt idx="4">
                  <c:v>130.03082908421692</c:v>
                </c:pt>
                <c:pt idx="5">
                  <c:v>137.97482964134548</c:v>
                </c:pt>
                <c:pt idx="6">
                  <c:v>164.08587420877291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'Europe - 2004 vs 2013'!$A$86</c:f>
              <c:strCache>
                <c:ptCount val="1"/>
                <c:pt idx="0">
                  <c:v>to Middle East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'Europe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'Europe - 2004 vs 2013'!$B$86:$H$86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104.75752530468422</c:v>
                </c:pt>
                <c:pt idx="2">
                  <c:v>116.23930173580787</c:v>
                </c:pt>
                <c:pt idx="3">
                  <c:v>120.82215049596483</c:v>
                </c:pt>
                <c:pt idx="4">
                  <c:v>133.74434083644007</c:v>
                </c:pt>
                <c:pt idx="5">
                  <c:v>148.82091030433762</c:v>
                </c:pt>
                <c:pt idx="6">
                  <c:v>160.28813803011846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'Europe - 2004 vs 2013'!$A$87</c:f>
              <c:strCache>
                <c:ptCount val="1"/>
                <c:pt idx="0">
                  <c:v>to Latin America/ Caribbean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'Europe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'Europe - 2004 vs 2013'!$B$87:$H$87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99.236399158410663</c:v>
                </c:pt>
                <c:pt idx="2">
                  <c:v>97.767656592012202</c:v>
                </c:pt>
                <c:pt idx="3">
                  <c:v>96.959409785505173</c:v>
                </c:pt>
                <c:pt idx="4">
                  <c:v>101.29872660288531</c:v>
                </c:pt>
                <c:pt idx="5">
                  <c:v>101.37797964234323</c:v>
                </c:pt>
                <c:pt idx="6">
                  <c:v>104.03466617237819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478208"/>
        <c:axId val="144479744"/>
      </c:lineChart>
      <c:catAx>
        <c:axId val="144478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002060"/>
                </a:solidFill>
              </a:defRPr>
            </a:pPr>
            <a:endParaRPr lang="en-US"/>
          </a:p>
        </c:txPr>
        <c:crossAx val="144479744"/>
        <c:crosses val="autoZero"/>
        <c:auto val="1"/>
        <c:lblAlgn val="ctr"/>
        <c:lblOffset val="100"/>
        <c:noMultiLvlLbl val="0"/>
      </c:catAx>
      <c:valAx>
        <c:axId val="144479744"/>
        <c:scaling>
          <c:orientation val="minMax"/>
          <c:min val="80"/>
        </c:scaling>
        <c:delete val="0"/>
        <c:axPos val="l"/>
        <c:majorGridlines>
          <c:spPr>
            <a:ln w="3175">
              <a:solidFill>
                <a:schemeClr val="accent1">
                  <a:lumMod val="20000"/>
                  <a:lumOff val="80000"/>
                </a:schemeClr>
              </a:solidFill>
            </a:ln>
          </c:spPr>
        </c:majorGridlines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en-US"/>
          </a:p>
        </c:txPr>
        <c:crossAx val="144478208"/>
        <c:crosses val="autoZero"/>
        <c:crossBetween val="between"/>
      </c:valAx>
    </c:plotArea>
    <c:legend>
      <c:legendPos val="r"/>
      <c:legendEntry>
        <c:idx val="2"/>
        <c:txPr>
          <a:bodyPr/>
          <a:lstStyle/>
          <a:p>
            <a:pPr>
              <a:defRPr sz="900" b="1"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900" b="1">
                <a:solidFill>
                  <a:schemeClr val="bg1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18786787439613525"/>
          <c:y val="2.7103382910469514E-3"/>
          <c:w val="0.41254265091863512"/>
          <c:h val="0.3788385826771653"/>
        </c:manualLayout>
      </c:layout>
      <c:overlay val="0"/>
      <c:txPr>
        <a:bodyPr/>
        <a:lstStyle/>
        <a:p>
          <a:pPr>
            <a:defRPr sz="900" b="1">
              <a:solidFill>
                <a:srgbClr val="00206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075289855072463"/>
          <c:y val="0.14399314668999708"/>
          <c:w val="0.79728405797101454"/>
          <c:h val="0.74002697579469234"/>
        </c:manualLayout>
      </c:layout>
      <c:lineChart>
        <c:grouping val="standard"/>
        <c:varyColors val="0"/>
        <c:ser>
          <c:idx val="0"/>
          <c:order val="0"/>
          <c:tx>
            <c:strRef>
              <c:f>'Europe - 2004 vs 2013'!$A$83</c:f>
              <c:strCache>
                <c:ptCount val="1"/>
                <c:pt idx="0">
                  <c:v>to North America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'Europe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'Europe - 2004 vs 2013'!$B$83:$H$83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104.53728698047706</c:v>
                </c:pt>
                <c:pt idx="2">
                  <c:v>107.55824147691931</c:v>
                </c:pt>
                <c:pt idx="3">
                  <c:v>120.62370919672931</c:v>
                </c:pt>
                <c:pt idx="4">
                  <c:v>125.20376562746726</c:v>
                </c:pt>
                <c:pt idx="5">
                  <c:v>114.6168936059431</c:v>
                </c:pt>
                <c:pt idx="6">
                  <c:v>117.076551335289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'Europe - 2004 vs 2013'!$A$84</c:f>
              <c:strCache>
                <c:ptCount val="1"/>
                <c:pt idx="0">
                  <c:v>to Asia/Pacific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'Europe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'Europe - 2004 vs 2013'!$B$84:$H$84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106.04656533671202</c:v>
                </c:pt>
                <c:pt idx="2">
                  <c:v>110.94578735136007</c:v>
                </c:pt>
                <c:pt idx="3">
                  <c:v>114.16787206302195</c:v>
                </c:pt>
                <c:pt idx="4">
                  <c:v>118.40838581409139</c:v>
                </c:pt>
                <c:pt idx="5">
                  <c:v>111.85172499054124</c:v>
                </c:pt>
                <c:pt idx="6">
                  <c:v>117.85282138948205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'Europe - 2004 vs 2013'!$A$85</c:f>
              <c:strCache>
                <c:ptCount val="1"/>
                <c:pt idx="0">
                  <c:v>to Africa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'Europe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'Europe - 2004 vs 2013'!$B$85:$H$85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108.49609029814651</c:v>
                </c:pt>
                <c:pt idx="2">
                  <c:v>114.27277449775076</c:v>
                </c:pt>
                <c:pt idx="3">
                  <c:v>124.9659277677199</c:v>
                </c:pt>
                <c:pt idx="4">
                  <c:v>130.03082908421692</c:v>
                </c:pt>
                <c:pt idx="5">
                  <c:v>137.97482964134548</c:v>
                </c:pt>
                <c:pt idx="6">
                  <c:v>164.08587420877291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'Europe - 2004 vs 2013'!$A$86</c:f>
              <c:strCache>
                <c:ptCount val="1"/>
                <c:pt idx="0">
                  <c:v>to Middle East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'Europe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'Europe - 2004 vs 2013'!$B$86:$H$86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104.75752530468422</c:v>
                </c:pt>
                <c:pt idx="2">
                  <c:v>116.23930173580787</c:v>
                </c:pt>
                <c:pt idx="3">
                  <c:v>120.82215049596483</c:v>
                </c:pt>
                <c:pt idx="4">
                  <c:v>133.74434083644007</c:v>
                </c:pt>
                <c:pt idx="5">
                  <c:v>148.82091030433762</c:v>
                </c:pt>
                <c:pt idx="6">
                  <c:v>160.28813803011846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'Europe - 2004 vs 2013'!$A$87</c:f>
              <c:strCache>
                <c:ptCount val="1"/>
                <c:pt idx="0">
                  <c:v>to Latin America/ Caribbean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'Europe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'Europe - 2004 vs 2013'!$B$87:$H$87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99.236399158410663</c:v>
                </c:pt>
                <c:pt idx="2">
                  <c:v>97.767656592012202</c:v>
                </c:pt>
                <c:pt idx="3">
                  <c:v>96.959409785505173</c:v>
                </c:pt>
                <c:pt idx="4">
                  <c:v>101.29872660288531</c:v>
                </c:pt>
                <c:pt idx="5">
                  <c:v>101.37797964234323</c:v>
                </c:pt>
                <c:pt idx="6">
                  <c:v>104.03466617237819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163776"/>
        <c:axId val="145165312"/>
      </c:lineChart>
      <c:catAx>
        <c:axId val="145163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002060"/>
                </a:solidFill>
              </a:defRPr>
            </a:pPr>
            <a:endParaRPr lang="en-US"/>
          </a:p>
        </c:txPr>
        <c:crossAx val="145165312"/>
        <c:crosses val="autoZero"/>
        <c:auto val="1"/>
        <c:lblAlgn val="ctr"/>
        <c:lblOffset val="100"/>
        <c:noMultiLvlLbl val="0"/>
      </c:catAx>
      <c:valAx>
        <c:axId val="145165312"/>
        <c:scaling>
          <c:orientation val="minMax"/>
          <c:min val="80"/>
        </c:scaling>
        <c:delete val="0"/>
        <c:axPos val="l"/>
        <c:majorGridlines>
          <c:spPr>
            <a:ln w="6350">
              <a:solidFill>
                <a:schemeClr val="accent1">
                  <a:lumMod val="20000"/>
                  <a:lumOff val="80000"/>
                </a:schemeClr>
              </a:solidFill>
            </a:ln>
          </c:spPr>
        </c:majorGridlines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en-US"/>
          </a:p>
        </c:txPr>
        <c:crossAx val="145163776"/>
        <c:crosses val="autoZero"/>
        <c:crossBetween val="between"/>
      </c:valAx>
    </c:plotArea>
    <c:legend>
      <c:legendPos val="r"/>
      <c:legendEntry>
        <c:idx val="3"/>
        <c:txPr>
          <a:bodyPr/>
          <a:lstStyle/>
          <a:p>
            <a:pPr>
              <a:defRPr sz="900" b="1">
                <a:solidFill>
                  <a:schemeClr val="bg1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18786787439613525"/>
          <c:y val="2.7103382910469514E-3"/>
          <c:w val="0.41254265091863512"/>
          <c:h val="0.3788385826771653"/>
        </c:manualLayout>
      </c:layout>
      <c:overlay val="0"/>
      <c:txPr>
        <a:bodyPr/>
        <a:lstStyle/>
        <a:p>
          <a:pPr>
            <a:defRPr sz="900" b="1">
              <a:solidFill>
                <a:srgbClr val="00206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075289855072463"/>
          <c:y val="0.14399314668999708"/>
          <c:w val="0.79728405797101454"/>
          <c:h val="0.74002697579469234"/>
        </c:manualLayout>
      </c:layout>
      <c:lineChart>
        <c:grouping val="standard"/>
        <c:varyColors val="0"/>
        <c:ser>
          <c:idx val="0"/>
          <c:order val="0"/>
          <c:tx>
            <c:strRef>
              <c:f>'Europe - 2004 vs 2013'!$A$83</c:f>
              <c:strCache>
                <c:ptCount val="1"/>
                <c:pt idx="0">
                  <c:v>to North America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'Europe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'Europe - 2004 vs 2013'!$B$83:$H$83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104.53728698047706</c:v>
                </c:pt>
                <c:pt idx="2">
                  <c:v>107.55824147691931</c:v>
                </c:pt>
                <c:pt idx="3">
                  <c:v>120.62370919672931</c:v>
                </c:pt>
                <c:pt idx="4">
                  <c:v>125.20376562746726</c:v>
                </c:pt>
                <c:pt idx="5">
                  <c:v>114.6168936059431</c:v>
                </c:pt>
                <c:pt idx="6">
                  <c:v>117.076551335289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'Europe - 2004 vs 2013'!$A$84</c:f>
              <c:strCache>
                <c:ptCount val="1"/>
                <c:pt idx="0">
                  <c:v>to Asia/Pacific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'Europe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'Europe - 2004 vs 2013'!$B$84:$H$84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106.04656533671202</c:v>
                </c:pt>
                <c:pt idx="2">
                  <c:v>110.94578735136007</c:v>
                </c:pt>
                <c:pt idx="3">
                  <c:v>114.16787206302195</c:v>
                </c:pt>
                <c:pt idx="4">
                  <c:v>118.40838581409139</c:v>
                </c:pt>
                <c:pt idx="5">
                  <c:v>111.85172499054124</c:v>
                </c:pt>
                <c:pt idx="6">
                  <c:v>117.85282138948205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'Europe - 2004 vs 2013'!$A$85</c:f>
              <c:strCache>
                <c:ptCount val="1"/>
                <c:pt idx="0">
                  <c:v>to Africa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'Europe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'Europe - 2004 vs 2013'!$B$85:$H$85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108.49609029814651</c:v>
                </c:pt>
                <c:pt idx="2">
                  <c:v>114.27277449775076</c:v>
                </c:pt>
                <c:pt idx="3">
                  <c:v>124.9659277677199</c:v>
                </c:pt>
                <c:pt idx="4">
                  <c:v>130.03082908421692</c:v>
                </c:pt>
                <c:pt idx="5">
                  <c:v>137.97482964134548</c:v>
                </c:pt>
                <c:pt idx="6">
                  <c:v>164.08587420877291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'Europe - 2004 vs 2013'!$A$86</c:f>
              <c:strCache>
                <c:ptCount val="1"/>
                <c:pt idx="0">
                  <c:v>to Middle East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numRef>
              <c:f>'Europe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'Europe - 2004 vs 2013'!$B$86:$H$86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104.75752530468422</c:v>
                </c:pt>
                <c:pt idx="2">
                  <c:v>116.23930173580787</c:v>
                </c:pt>
                <c:pt idx="3">
                  <c:v>120.82215049596483</c:v>
                </c:pt>
                <c:pt idx="4">
                  <c:v>133.74434083644007</c:v>
                </c:pt>
                <c:pt idx="5">
                  <c:v>148.82091030433762</c:v>
                </c:pt>
                <c:pt idx="6">
                  <c:v>160.28813803011846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'Europe - 2004 vs 2013'!$A$87</c:f>
              <c:strCache>
                <c:ptCount val="1"/>
                <c:pt idx="0">
                  <c:v>to Latin America/ Caribbean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'Europe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'Europe - 2004 vs 2013'!$B$87:$H$87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99.236399158410663</c:v>
                </c:pt>
                <c:pt idx="2">
                  <c:v>97.767656592012202</c:v>
                </c:pt>
                <c:pt idx="3">
                  <c:v>96.959409785505173</c:v>
                </c:pt>
                <c:pt idx="4">
                  <c:v>101.29872660288531</c:v>
                </c:pt>
                <c:pt idx="5">
                  <c:v>101.37797964234323</c:v>
                </c:pt>
                <c:pt idx="6">
                  <c:v>104.03466617237819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226368"/>
        <c:axId val="145232256"/>
      </c:lineChart>
      <c:catAx>
        <c:axId val="145226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002060"/>
                </a:solidFill>
              </a:defRPr>
            </a:pPr>
            <a:endParaRPr lang="en-US"/>
          </a:p>
        </c:txPr>
        <c:crossAx val="145232256"/>
        <c:crosses val="autoZero"/>
        <c:auto val="1"/>
        <c:lblAlgn val="ctr"/>
        <c:lblOffset val="100"/>
        <c:noMultiLvlLbl val="0"/>
      </c:catAx>
      <c:valAx>
        <c:axId val="145232256"/>
        <c:scaling>
          <c:orientation val="minMax"/>
          <c:min val="80"/>
        </c:scaling>
        <c:delete val="0"/>
        <c:axPos val="l"/>
        <c:majorGridlines>
          <c:spPr>
            <a:ln w="3175">
              <a:solidFill>
                <a:schemeClr val="accent1">
                  <a:lumMod val="20000"/>
                  <a:lumOff val="80000"/>
                </a:schemeClr>
              </a:solidFill>
            </a:ln>
          </c:spPr>
        </c:majorGridlines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en-US"/>
          </a:p>
        </c:txPr>
        <c:crossAx val="1452263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8786787439613525"/>
          <c:y val="2.7103382910469514E-3"/>
          <c:w val="0.41254265091863512"/>
          <c:h val="0.3788385826771653"/>
        </c:manualLayout>
      </c:layout>
      <c:overlay val="0"/>
      <c:txPr>
        <a:bodyPr/>
        <a:lstStyle/>
        <a:p>
          <a:pPr>
            <a:defRPr sz="900" b="1">
              <a:solidFill>
                <a:srgbClr val="00206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299746688640662"/>
          <c:y val="0.16476805555555554"/>
          <c:w val="0.69990935726057502"/>
          <c:h val="0.680050694444444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'Africa - 2004 vs 2013'!$J$43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'Africa - 2004 vs 2013'!$I$44:$I$48</c:f>
              <c:strCache>
                <c:ptCount val="5"/>
                <c:pt idx="0">
                  <c:v>to Europe</c:v>
                </c:pt>
                <c:pt idx="1">
                  <c:v>to Middle East</c:v>
                </c:pt>
                <c:pt idx="2">
                  <c:v>to Asia/Pacific</c:v>
                </c:pt>
                <c:pt idx="3">
                  <c:v>to North America</c:v>
                </c:pt>
                <c:pt idx="4">
                  <c:v>to Latin America/ Caribbean</c:v>
                </c:pt>
              </c:strCache>
            </c:strRef>
          </c:cat>
          <c:val>
            <c:numRef>
              <c:f>'Africa - 2004 vs 2013'!$J$44:$J$48</c:f>
              <c:numCache>
                <c:formatCode>0%</c:formatCode>
                <c:ptCount val="5"/>
                <c:pt idx="0">
                  <c:v>0.61693244945058534</c:v>
                </c:pt>
                <c:pt idx="1">
                  <c:v>0.29447158592539013</c:v>
                </c:pt>
                <c:pt idx="2">
                  <c:v>5.3730370066963837E-2</c:v>
                </c:pt>
                <c:pt idx="3">
                  <c:v>2.7472256903026654E-2</c:v>
                </c:pt>
                <c:pt idx="4">
                  <c:v>7.3933376540340594E-3</c:v>
                </c:pt>
              </c:numCache>
            </c:numRef>
          </c:val>
        </c:ser>
        <c:ser>
          <c:idx val="1"/>
          <c:order val="1"/>
          <c:tx>
            <c:strRef>
              <c:f>'Africa - 2004 vs 2013'!$K$43</c:f>
              <c:strCache>
                <c:ptCount val="1"/>
                <c:pt idx="0">
                  <c:v>2004</c:v>
                </c:pt>
              </c:strCache>
            </c:strRef>
          </c:tx>
          <c:spPr>
            <a:noFill/>
          </c:spPr>
          <c:invertIfNegative val="0"/>
          <c:cat>
            <c:strRef>
              <c:f>'Africa - 2004 vs 2013'!$I$44:$I$48</c:f>
              <c:strCache>
                <c:ptCount val="5"/>
                <c:pt idx="0">
                  <c:v>to Europe</c:v>
                </c:pt>
                <c:pt idx="1">
                  <c:v>to Middle East</c:v>
                </c:pt>
                <c:pt idx="2">
                  <c:v>to Asia/Pacific</c:v>
                </c:pt>
                <c:pt idx="3">
                  <c:v>to North America</c:v>
                </c:pt>
                <c:pt idx="4">
                  <c:v>to Latin America/ Caribbean</c:v>
                </c:pt>
              </c:strCache>
            </c:strRef>
          </c:cat>
          <c:val>
            <c:numRef>
              <c:f>'Africa - 2004 vs 2013'!$K$44:$K$48</c:f>
              <c:numCache>
                <c:formatCode>0%</c:formatCode>
                <c:ptCount val="5"/>
                <c:pt idx="0">
                  <c:v>0.68792511895242658</c:v>
                </c:pt>
                <c:pt idx="1">
                  <c:v>0.21442687402445407</c:v>
                </c:pt>
                <c:pt idx="2">
                  <c:v>5.7640105806693168E-2</c:v>
                </c:pt>
                <c:pt idx="3">
                  <c:v>3.1763587483719102E-2</c:v>
                </c:pt>
                <c:pt idx="4">
                  <c:v>8.2443137327070683E-3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44632832"/>
        <c:axId val="144638720"/>
      </c:barChart>
      <c:catAx>
        <c:axId val="144632832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rgbClr val="002060"/>
                </a:solidFill>
              </a:defRPr>
            </a:pPr>
            <a:endParaRPr lang="en-US"/>
          </a:p>
        </c:txPr>
        <c:crossAx val="144638720"/>
        <c:crosses val="autoZero"/>
        <c:auto val="1"/>
        <c:lblAlgn val="ctr"/>
        <c:lblOffset val="100"/>
        <c:noMultiLvlLbl val="0"/>
      </c:catAx>
      <c:valAx>
        <c:axId val="144638720"/>
        <c:scaling>
          <c:orientation val="minMax"/>
          <c:max val="0.8"/>
          <c:min val="0"/>
        </c:scaling>
        <c:delete val="0"/>
        <c:axPos val="t"/>
        <c:majorGridlines>
          <c:spPr>
            <a:ln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002060"/>
                </a:solidFill>
              </a:defRPr>
            </a:pPr>
            <a:endParaRPr lang="en-US"/>
          </a:p>
        </c:txPr>
        <c:crossAx val="144632832"/>
        <c:crosses val="autoZero"/>
        <c:crossBetween val="between"/>
      </c:valAx>
    </c:plotArea>
    <c:legend>
      <c:legendPos val="r"/>
      <c:legendEntry>
        <c:idx val="1"/>
        <c:txPr>
          <a:bodyPr/>
          <a:lstStyle/>
          <a:p>
            <a:pPr>
              <a:defRPr sz="1100">
                <a:solidFill>
                  <a:schemeClr val="bg1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25384379103062416"/>
          <c:y val="0.8632315972222222"/>
          <c:w val="0.16159323321158403"/>
          <c:h val="0.11948631774088836"/>
        </c:manualLayout>
      </c:layout>
      <c:overlay val="0"/>
      <c:spPr>
        <a:solidFill>
          <a:schemeClr val="bg1"/>
        </a:solidFill>
        <a:ln>
          <a:solidFill>
            <a:srgbClr val="002060"/>
          </a:solidFill>
        </a:ln>
      </c:spPr>
      <c:txPr>
        <a:bodyPr/>
        <a:lstStyle/>
        <a:p>
          <a:pPr>
            <a:defRPr sz="1100">
              <a:solidFill>
                <a:srgbClr val="00206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075289855072463"/>
          <c:y val="0.14399314668999708"/>
          <c:w val="0.79728405797101454"/>
          <c:h val="0.74002697579469234"/>
        </c:manualLayout>
      </c:layout>
      <c:lineChart>
        <c:grouping val="standard"/>
        <c:varyColors val="0"/>
        <c:ser>
          <c:idx val="0"/>
          <c:order val="0"/>
          <c:tx>
            <c:strRef>
              <c:f>'Africa - 2004 vs 2013'!$A$83</c:f>
              <c:strCache>
                <c:ptCount val="1"/>
                <c:pt idx="0">
                  <c:v>to Europe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'Africa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'Africa - 2004 vs 2013'!$B$83:$H$83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108.61273672312754</c:v>
                </c:pt>
                <c:pt idx="2">
                  <c:v>114.61201297723564</c:v>
                </c:pt>
                <c:pt idx="3">
                  <c:v>124.57348680895316</c:v>
                </c:pt>
                <c:pt idx="4">
                  <c:v>130.93940911819442</c:v>
                </c:pt>
                <c:pt idx="5">
                  <c:v>138.90532680991683</c:v>
                </c:pt>
                <c:pt idx="6">
                  <c:v>165.07743880281788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'Africa - 2004 vs 2013'!$A$84</c:f>
              <c:strCache>
                <c:ptCount val="1"/>
                <c:pt idx="0">
                  <c:v>to Middle East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'Africa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'Africa - 2004 vs 2013'!$B$84:$H$84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112.02376800336728</c:v>
                </c:pt>
                <c:pt idx="2">
                  <c:v>127.78116458836726</c:v>
                </c:pt>
                <c:pt idx="3">
                  <c:v>145.51195533403344</c:v>
                </c:pt>
                <c:pt idx="4">
                  <c:v>165.38518019710915</c:v>
                </c:pt>
                <c:pt idx="5">
                  <c:v>182.54713168273818</c:v>
                </c:pt>
                <c:pt idx="6">
                  <c:v>198.53992502213234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'Africa - 2004 vs 2013'!$A$85</c:f>
              <c:strCache>
                <c:ptCount val="1"/>
                <c:pt idx="0">
                  <c:v>to Asia/Pacific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'Africa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'Africa - 2004 vs 2013'!$B$85:$H$85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109.56122795552199</c:v>
                </c:pt>
                <c:pt idx="2">
                  <c:v>118.54512584992654</c:v>
                </c:pt>
                <c:pt idx="3">
                  <c:v>133.37450558850466</c:v>
                </c:pt>
                <c:pt idx="4">
                  <c:v>142.57476747759236</c:v>
                </c:pt>
                <c:pt idx="5">
                  <c:v>145.51257361137985</c:v>
                </c:pt>
                <c:pt idx="6">
                  <c:v>169.24073130071781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'Africa - 2004 vs 2013'!$A$86</c:f>
              <c:strCache>
                <c:ptCount val="1"/>
                <c:pt idx="0">
                  <c:v>to North America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'Africa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'Africa - 2004 vs 2013'!$B$86:$H$86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81.806214855694336</c:v>
                </c:pt>
                <c:pt idx="2">
                  <c:v>96.121775256887005</c:v>
                </c:pt>
                <c:pt idx="3">
                  <c:v>119.78983800329799</c:v>
                </c:pt>
                <c:pt idx="4">
                  <c:v>171.27594007111202</c:v>
                </c:pt>
                <c:pt idx="5">
                  <c:v>161.89071880533547</c:v>
                </c:pt>
                <c:pt idx="6">
                  <c:v>169.99642374589246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'Africa - 2004 vs 2013'!$A$87</c:f>
              <c:strCache>
                <c:ptCount val="1"/>
                <c:pt idx="0">
                  <c:v>to Latin America/ Caribbean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'Africa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'Africa - 2004 vs 2013'!$B$87:$H$87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93.416451333252368</c:v>
                </c:pt>
                <c:pt idx="2">
                  <c:v>91.987921784761511</c:v>
                </c:pt>
                <c:pt idx="3">
                  <c:v>105.4284960444264</c:v>
                </c:pt>
                <c:pt idx="4">
                  <c:v>109.73921273824531</c:v>
                </c:pt>
                <c:pt idx="5">
                  <c:v>142.63727243411216</c:v>
                </c:pt>
                <c:pt idx="6">
                  <c:v>168.14684831453616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700928"/>
        <c:axId val="144702464"/>
      </c:lineChart>
      <c:catAx>
        <c:axId val="144700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002060"/>
                </a:solidFill>
              </a:defRPr>
            </a:pPr>
            <a:endParaRPr lang="en-US"/>
          </a:p>
        </c:txPr>
        <c:crossAx val="144702464"/>
        <c:crosses val="autoZero"/>
        <c:auto val="1"/>
        <c:lblAlgn val="ctr"/>
        <c:lblOffset val="100"/>
        <c:noMultiLvlLbl val="0"/>
      </c:catAx>
      <c:valAx>
        <c:axId val="144702464"/>
        <c:scaling>
          <c:orientation val="minMax"/>
          <c:min val="80"/>
        </c:scaling>
        <c:delete val="0"/>
        <c:axPos val="l"/>
        <c:majorGridlines>
          <c:spPr>
            <a:ln>
              <a:solidFill>
                <a:schemeClr val="accent1">
                  <a:lumMod val="40000"/>
                  <a:lumOff val="60000"/>
                </a:schemeClr>
              </a:solidFill>
            </a:ln>
          </c:spPr>
        </c:majorGridlines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en-US"/>
          </a:p>
        </c:txPr>
        <c:crossAx val="14470092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800" b="1"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800" b="1"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800" b="1"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800" b="1"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sz="800" b="1">
                <a:solidFill>
                  <a:srgbClr val="002060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18786787439613525"/>
          <c:y val="7.6784412365121027E-2"/>
          <c:w val="0.41254265091863512"/>
          <c:h val="0.3788385826771653"/>
        </c:manualLayout>
      </c:layout>
      <c:overlay val="0"/>
      <c:txPr>
        <a:bodyPr/>
        <a:lstStyle/>
        <a:p>
          <a:pPr>
            <a:defRPr sz="800"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299746688640662"/>
          <c:y val="0.16476805555555554"/>
          <c:w val="0.69990935726057502"/>
          <c:h val="0.680050694444444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'Africa - 2004 vs 2013'!$J$43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'Africa - 2004 vs 2013'!$I$44:$I$48</c:f>
              <c:strCache>
                <c:ptCount val="5"/>
                <c:pt idx="0">
                  <c:v>to Europe</c:v>
                </c:pt>
                <c:pt idx="1">
                  <c:v>to Middle East</c:v>
                </c:pt>
                <c:pt idx="2">
                  <c:v>to Asia/Pacific</c:v>
                </c:pt>
                <c:pt idx="3">
                  <c:v>to North America</c:v>
                </c:pt>
                <c:pt idx="4">
                  <c:v>to Latin America/ Caribbean</c:v>
                </c:pt>
              </c:strCache>
            </c:strRef>
          </c:cat>
          <c:val>
            <c:numRef>
              <c:f>'Africa - 2004 vs 2013'!$J$44:$J$48</c:f>
              <c:numCache>
                <c:formatCode>0%</c:formatCode>
                <c:ptCount val="5"/>
                <c:pt idx="0">
                  <c:v>0.61693244945058534</c:v>
                </c:pt>
                <c:pt idx="1">
                  <c:v>0.29447158592539013</c:v>
                </c:pt>
                <c:pt idx="2">
                  <c:v>5.3730370066963837E-2</c:v>
                </c:pt>
                <c:pt idx="3">
                  <c:v>2.7472256903026654E-2</c:v>
                </c:pt>
                <c:pt idx="4">
                  <c:v>7.3933376540340594E-3</c:v>
                </c:pt>
              </c:numCache>
            </c:numRef>
          </c:val>
        </c:ser>
        <c:ser>
          <c:idx val="1"/>
          <c:order val="1"/>
          <c:tx>
            <c:strRef>
              <c:f>'Africa - 2004 vs 2013'!$K$43</c:f>
              <c:strCache>
                <c:ptCount val="1"/>
                <c:pt idx="0">
                  <c:v>2004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cat>
            <c:strRef>
              <c:f>'Africa - 2004 vs 2013'!$I$44:$I$48</c:f>
              <c:strCache>
                <c:ptCount val="5"/>
                <c:pt idx="0">
                  <c:v>to Europe</c:v>
                </c:pt>
                <c:pt idx="1">
                  <c:v>to Middle East</c:v>
                </c:pt>
                <c:pt idx="2">
                  <c:v>to Asia/Pacific</c:v>
                </c:pt>
                <c:pt idx="3">
                  <c:v>to North America</c:v>
                </c:pt>
                <c:pt idx="4">
                  <c:v>to Latin America/ Caribbean</c:v>
                </c:pt>
              </c:strCache>
            </c:strRef>
          </c:cat>
          <c:val>
            <c:numRef>
              <c:f>'Africa - 2004 vs 2013'!$K$44:$K$48</c:f>
              <c:numCache>
                <c:formatCode>0%</c:formatCode>
                <c:ptCount val="5"/>
                <c:pt idx="0">
                  <c:v>0.68792511895242658</c:v>
                </c:pt>
                <c:pt idx="1">
                  <c:v>0.21442687402445407</c:v>
                </c:pt>
                <c:pt idx="2">
                  <c:v>5.7640105806693168E-2</c:v>
                </c:pt>
                <c:pt idx="3">
                  <c:v>3.1763587483719102E-2</c:v>
                </c:pt>
                <c:pt idx="4">
                  <c:v>8.2443137327070683E-3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44753408"/>
        <c:axId val="144754944"/>
      </c:barChart>
      <c:catAx>
        <c:axId val="144753408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rgbClr val="002060"/>
                </a:solidFill>
              </a:defRPr>
            </a:pPr>
            <a:endParaRPr lang="en-US"/>
          </a:p>
        </c:txPr>
        <c:crossAx val="144754944"/>
        <c:crosses val="autoZero"/>
        <c:auto val="1"/>
        <c:lblAlgn val="ctr"/>
        <c:lblOffset val="100"/>
        <c:noMultiLvlLbl val="0"/>
      </c:catAx>
      <c:valAx>
        <c:axId val="144754944"/>
        <c:scaling>
          <c:orientation val="minMax"/>
          <c:max val="0.8"/>
          <c:min val="0"/>
        </c:scaling>
        <c:delete val="0"/>
        <c:axPos val="t"/>
        <c:majorGridlines>
          <c:spPr>
            <a:ln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002060"/>
                </a:solidFill>
              </a:defRPr>
            </a:pPr>
            <a:endParaRPr lang="en-US"/>
          </a:p>
        </c:txPr>
        <c:crossAx val="1447534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5384379103062416"/>
          <c:y val="0.8632315972222222"/>
          <c:w val="0.16159323321158403"/>
          <c:h val="0.11948631774088836"/>
        </c:manualLayout>
      </c:layout>
      <c:overlay val="0"/>
      <c:spPr>
        <a:solidFill>
          <a:schemeClr val="bg1"/>
        </a:solidFill>
        <a:ln>
          <a:solidFill>
            <a:srgbClr val="002060"/>
          </a:solidFill>
        </a:ln>
      </c:spPr>
      <c:txPr>
        <a:bodyPr/>
        <a:lstStyle/>
        <a:p>
          <a:pPr>
            <a:defRPr sz="1100">
              <a:solidFill>
                <a:srgbClr val="00206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075289855072463"/>
          <c:y val="0.14399314668999708"/>
          <c:w val="0.79728405797101454"/>
          <c:h val="0.74002697579469234"/>
        </c:manualLayout>
      </c:layout>
      <c:lineChart>
        <c:grouping val="standard"/>
        <c:varyColors val="0"/>
        <c:ser>
          <c:idx val="0"/>
          <c:order val="0"/>
          <c:tx>
            <c:strRef>
              <c:f>'Africa - 2004 vs 2013'!$A$83</c:f>
              <c:strCache>
                <c:ptCount val="1"/>
                <c:pt idx="0">
                  <c:v>to Europe</c:v>
                </c:pt>
              </c:strCache>
            </c:strRef>
          </c:tx>
          <c:marker>
            <c:symbol val="none"/>
          </c:marker>
          <c:cat>
            <c:numRef>
              <c:f>'Africa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'Africa - 2004 vs 2013'!$B$83:$H$83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108.61273672312754</c:v>
                </c:pt>
                <c:pt idx="2">
                  <c:v>114.61201297723564</c:v>
                </c:pt>
                <c:pt idx="3">
                  <c:v>124.57348680895316</c:v>
                </c:pt>
                <c:pt idx="4">
                  <c:v>130.93940911819442</c:v>
                </c:pt>
                <c:pt idx="5">
                  <c:v>138.90532680991683</c:v>
                </c:pt>
                <c:pt idx="6">
                  <c:v>165.07743880281788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'Africa - 2004 vs 2013'!$A$84</c:f>
              <c:strCache>
                <c:ptCount val="1"/>
                <c:pt idx="0">
                  <c:v>to Middle East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'Africa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'Africa - 2004 vs 2013'!$B$84:$H$84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112.02376800336728</c:v>
                </c:pt>
                <c:pt idx="2">
                  <c:v>127.78116458836726</c:v>
                </c:pt>
                <c:pt idx="3">
                  <c:v>145.51195533403344</c:v>
                </c:pt>
                <c:pt idx="4">
                  <c:v>165.38518019710915</c:v>
                </c:pt>
                <c:pt idx="5">
                  <c:v>182.54713168273818</c:v>
                </c:pt>
                <c:pt idx="6">
                  <c:v>198.53992502213234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'Africa - 2004 vs 2013'!$A$85</c:f>
              <c:strCache>
                <c:ptCount val="1"/>
                <c:pt idx="0">
                  <c:v>to Asia/Pacific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'Africa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'Africa - 2004 vs 2013'!$B$85:$H$85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109.56122795552199</c:v>
                </c:pt>
                <c:pt idx="2">
                  <c:v>118.54512584992654</c:v>
                </c:pt>
                <c:pt idx="3">
                  <c:v>133.37450558850466</c:v>
                </c:pt>
                <c:pt idx="4">
                  <c:v>142.57476747759236</c:v>
                </c:pt>
                <c:pt idx="5">
                  <c:v>145.51257361137985</c:v>
                </c:pt>
                <c:pt idx="6">
                  <c:v>169.24073130071781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'Africa - 2004 vs 2013'!$A$86</c:f>
              <c:strCache>
                <c:ptCount val="1"/>
                <c:pt idx="0">
                  <c:v>to North America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'Africa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'Africa - 2004 vs 2013'!$B$86:$H$86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81.806214855694336</c:v>
                </c:pt>
                <c:pt idx="2">
                  <c:v>96.121775256887005</c:v>
                </c:pt>
                <c:pt idx="3">
                  <c:v>119.78983800329799</c:v>
                </c:pt>
                <c:pt idx="4">
                  <c:v>171.27594007111202</c:v>
                </c:pt>
                <c:pt idx="5">
                  <c:v>161.89071880533547</c:v>
                </c:pt>
                <c:pt idx="6">
                  <c:v>169.99642374589246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'Africa - 2004 vs 2013'!$A$87</c:f>
              <c:strCache>
                <c:ptCount val="1"/>
                <c:pt idx="0">
                  <c:v>to Latin America/ Caribbean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'Africa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'Africa - 2004 vs 2013'!$B$87:$H$87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93.416451333252368</c:v>
                </c:pt>
                <c:pt idx="2">
                  <c:v>91.987921784761511</c:v>
                </c:pt>
                <c:pt idx="3">
                  <c:v>105.4284960444264</c:v>
                </c:pt>
                <c:pt idx="4">
                  <c:v>109.73921273824531</c:v>
                </c:pt>
                <c:pt idx="5">
                  <c:v>142.63727243411216</c:v>
                </c:pt>
                <c:pt idx="6">
                  <c:v>168.14684831453616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800000"/>
        <c:axId val="144801792"/>
      </c:lineChart>
      <c:catAx>
        <c:axId val="144800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002060"/>
                </a:solidFill>
              </a:defRPr>
            </a:pPr>
            <a:endParaRPr lang="en-US"/>
          </a:p>
        </c:txPr>
        <c:crossAx val="144801792"/>
        <c:crosses val="autoZero"/>
        <c:auto val="1"/>
        <c:lblAlgn val="ctr"/>
        <c:lblOffset val="100"/>
        <c:noMultiLvlLbl val="0"/>
      </c:catAx>
      <c:valAx>
        <c:axId val="144801792"/>
        <c:scaling>
          <c:orientation val="minMax"/>
          <c:min val="80"/>
        </c:scaling>
        <c:delete val="0"/>
        <c:axPos val="l"/>
        <c:majorGridlines>
          <c:spPr>
            <a:ln>
              <a:solidFill>
                <a:schemeClr val="accent1">
                  <a:lumMod val="40000"/>
                  <a:lumOff val="60000"/>
                </a:schemeClr>
              </a:solidFill>
            </a:ln>
          </c:spPr>
        </c:majorGridlines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en-US"/>
          </a:p>
        </c:txPr>
        <c:crossAx val="14480000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800" b="1">
                <a:solidFill>
                  <a:srgbClr val="002060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800" b="1"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800" b="1"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800" b="1"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sz="800" b="1">
                <a:solidFill>
                  <a:srgbClr val="002060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18786787439613525"/>
          <c:y val="7.6784412365121027E-2"/>
          <c:w val="0.41254265091863512"/>
          <c:h val="0.3788385826771653"/>
        </c:manualLayout>
      </c:layout>
      <c:overlay val="0"/>
      <c:txPr>
        <a:bodyPr/>
        <a:lstStyle/>
        <a:p>
          <a:pPr>
            <a:defRPr sz="800"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299746688640662"/>
          <c:y val="0.16476805555555554"/>
          <c:w val="0.69990935726057502"/>
          <c:h val="0.680050694444444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'Africa - 2004 vs 2013'!$J$43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dLbl>
              <c:idx val="3"/>
              <c:layout>
                <c:manualLayout>
                  <c:x val="-1.5894017094017093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002060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b="1">
                      <a:solidFill>
                        <a:srgbClr val="002060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'Africa - 2004 vs 2013'!$I$44:$I$48</c:f>
              <c:strCache>
                <c:ptCount val="5"/>
                <c:pt idx="0">
                  <c:v>to Europe</c:v>
                </c:pt>
                <c:pt idx="1">
                  <c:v>to Middle East</c:v>
                </c:pt>
                <c:pt idx="2">
                  <c:v>to Asia/Pacific</c:v>
                </c:pt>
                <c:pt idx="3">
                  <c:v>to North America</c:v>
                </c:pt>
                <c:pt idx="4">
                  <c:v>to Latin America/ Caribbean</c:v>
                </c:pt>
              </c:strCache>
            </c:strRef>
          </c:cat>
          <c:val>
            <c:numRef>
              <c:f>'Africa - 2004 vs 2013'!$J$44:$J$48</c:f>
              <c:numCache>
                <c:formatCode>0%</c:formatCode>
                <c:ptCount val="5"/>
                <c:pt idx="0">
                  <c:v>0.61693244945058534</c:v>
                </c:pt>
                <c:pt idx="1">
                  <c:v>0.29447158592539013</c:v>
                </c:pt>
                <c:pt idx="2">
                  <c:v>5.3730370066963837E-2</c:v>
                </c:pt>
                <c:pt idx="3">
                  <c:v>2.7472256903026654E-2</c:v>
                </c:pt>
                <c:pt idx="4">
                  <c:v>7.3933376540340594E-3</c:v>
                </c:pt>
              </c:numCache>
            </c:numRef>
          </c:val>
        </c:ser>
        <c:ser>
          <c:idx val="1"/>
          <c:order val="1"/>
          <c:tx>
            <c:strRef>
              <c:f>'Africa - 2004 vs 2013'!$K$43</c:f>
              <c:strCache>
                <c:ptCount val="1"/>
                <c:pt idx="0">
                  <c:v>2004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'Africa - 2004 vs 2013'!$I$44:$I$48</c:f>
              <c:strCache>
                <c:ptCount val="5"/>
                <c:pt idx="0">
                  <c:v>to Europe</c:v>
                </c:pt>
                <c:pt idx="1">
                  <c:v>to Middle East</c:v>
                </c:pt>
                <c:pt idx="2">
                  <c:v>to Asia/Pacific</c:v>
                </c:pt>
                <c:pt idx="3">
                  <c:v>to North America</c:v>
                </c:pt>
                <c:pt idx="4">
                  <c:v>to Latin America/ Caribbean</c:v>
                </c:pt>
              </c:strCache>
            </c:strRef>
          </c:cat>
          <c:val>
            <c:numRef>
              <c:f>'Africa - 2004 vs 2013'!$K$44:$K$48</c:f>
              <c:numCache>
                <c:formatCode>0%</c:formatCode>
                <c:ptCount val="5"/>
                <c:pt idx="0">
                  <c:v>0.68792511895242658</c:v>
                </c:pt>
                <c:pt idx="1">
                  <c:v>0.21442687402445407</c:v>
                </c:pt>
                <c:pt idx="2">
                  <c:v>5.7640105806693168E-2</c:v>
                </c:pt>
                <c:pt idx="3">
                  <c:v>3.1763587483719102E-2</c:v>
                </c:pt>
                <c:pt idx="4">
                  <c:v>8.2443137327070683E-3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45621376"/>
        <c:axId val="145622912"/>
      </c:barChart>
      <c:catAx>
        <c:axId val="145621376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rgbClr val="002060"/>
                </a:solidFill>
              </a:defRPr>
            </a:pPr>
            <a:endParaRPr lang="en-US"/>
          </a:p>
        </c:txPr>
        <c:crossAx val="145622912"/>
        <c:crosses val="autoZero"/>
        <c:auto val="1"/>
        <c:lblAlgn val="ctr"/>
        <c:lblOffset val="100"/>
        <c:noMultiLvlLbl val="0"/>
      </c:catAx>
      <c:valAx>
        <c:axId val="145622912"/>
        <c:scaling>
          <c:orientation val="minMax"/>
          <c:max val="0.8"/>
          <c:min val="0"/>
        </c:scaling>
        <c:delete val="0"/>
        <c:axPos val="t"/>
        <c:majorGridlines>
          <c:spPr>
            <a:ln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002060"/>
                </a:solidFill>
              </a:defRPr>
            </a:pPr>
            <a:endParaRPr lang="en-US"/>
          </a:p>
        </c:txPr>
        <c:crossAx val="1456213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5384379103062416"/>
          <c:y val="0.8632315972222222"/>
          <c:w val="0.16159323321158403"/>
          <c:h val="0.11948631774088836"/>
        </c:manualLayout>
      </c:layout>
      <c:overlay val="0"/>
      <c:spPr>
        <a:solidFill>
          <a:schemeClr val="bg1"/>
        </a:solidFill>
        <a:ln>
          <a:solidFill>
            <a:srgbClr val="002060"/>
          </a:solidFill>
        </a:ln>
      </c:spPr>
      <c:txPr>
        <a:bodyPr/>
        <a:lstStyle/>
        <a:p>
          <a:pPr>
            <a:defRPr sz="1100">
              <a:solidFill>
                <a:srgbClr val="00206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075289855072463"/>
          <c:y val="0.14399314668999708"/>
          <c:w val="0.79728405797101454"/>
          <c:h val="0.74002697579469234"/>
        </c:manualLayout>
      </c:layout>
      <c:lineChart>
        <c:grouping val="standard"/>
        <c:varyColors val="0"/>
        <c:ser>
          <c:idx val="0"/>
          <c:order val="0"/>
          <c:tx>
            <c:strRef>
              <c:f>'Africa - 2004 vs 2013'!$A$83</c:f>
              <c:strCache>
                <c:ptCount val="1"/>
                <c:pt idx="0">
                  <c:v>to Europe</c:v>
                </c:pt>
              </c:strCache>
            </c:strRef>
          </c:tx>
          <c:marker>
            <c:symbol val="none"/>
          </c:marker>
          <c:cat>
            <c:numRef>
              <c:f>'Africa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'Africa - 2004 vs 2013'!$B$83:$H$83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108.61273672312754</c:v>
                </c:pt>
                <c:pt idx="2">
                  <c:v>114.61201297723564</c:v>
                </c:pt>
                <c:pt idx="3">
                  <c:v>124.57348680895316</c:v>
                </c:pt>
                <c:pt idx="4">
                  <c:v>130.93940911819442</c:v>
                </c:pt>
                <c:pt idx="5">
                  <c:v>138.90532680991683</c:v>
                </c:pt>
                <c:pt idx="6">
                  <c:v>165.07743880281788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'Africa - 2004 vs 2013'!$A$84</c:f>
              <c:strCache>
                <c:ptCount val="1"/>
                <c:pt idx="0">
                  <c:v>to Middle East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'Africa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'Africa - 2004 vs 2013'!$B$84:$H$84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112.02376800336728</c:v>
                </c:pt>
                <c:pt idx="2">
                  <c:v>127.78116458836726</c:v>
                </c:pt>
                <c:pt idx="3">
                  <c:v>145.51195533403344</c:v>
                </c:pt>
                <c:pt idx="4">
                  <c:v>165.38518019710915</c:v>
                </c:pt>
                <c:pt idx="5">
                  <c:v>182.54713168273818</c:v>
                </c:pt>
                <c:pt idx="6">
                  <c:v>198.53992502213234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'Africa - 2004 vs 2013'!$A$85</c:f>
              <c:strCache>
                <c:ptCount val="1"/>
                <c:pt idx="0">
                  <c:v>to Asia/Pacific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'Africa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'Africa - 2004 vs 2013'!$B$85:$H$85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109.56122795552199</c:v>
                </c:pt>
                <c:pt idx="2">
                  <c:v>118.54512584992654</c:v>
                </c:pt>
                <c:pt idx="3">
                  <c:v>133.37450558850466</c:v>
                </c:pt>
                <c:pt idx="4">
                  <c:v>142.57476747759236</c:v>
                </c:pt>
                <c:pt idx="5">
                  <c:v>145.51257361137985</c:v>
                </c:pt>
                <c:pt idx="6">
                  <c:v>169.24073130071781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'Africa - 2004 vs 2013'!$A$86</c:f>
              <c:strCache>
                <c:ptCount val="1"/>
                <c:pt idx="0">
                  <c:v>to North America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'Africa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'Africa - 2004 vs 2013'!$B$86:$H$86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81.806214855694336</c:v>
                </c:pt>
                <c:pt idx="2">
                  <c:v>96.121775256887005</c:v>
                </c:pt>
                <c:pt idx="3">
                  <c:v>119.78983800329799</c:v>
                </c:pt>
                <c:pt idx="4">
                  <c:v>171.27594007111202</c:v>
                </c:pt>
                <c:pt idx="5">
                  <c:v>161.89071880533547</c:v>
                </c:pt>
                <c:pt idx="6">
                  <c:v>169.99642374589246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'Africa - 2004 vs 2013'!$A$87</c:f>
              <c:strCache>
                <c:ptCount val="1"/>
                <c:pt idx="0">
                  <c:v>to Latin America/ Caribbean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'Africa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'Africa - 2004 vs 2013'!$B$87:$H$87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93.416451333252368</c:v>
                </c:pt>
                <c:pt idx="2">
                  <c:v>91.987921784761511</c:v>
                </c:pt>
                <c:pt idx="3">
                  <c:v>105.4284960444264</c:v>
                </c:pt>
                <c:pt idx="4">
                  <c:v>109.73921273824531</c:v>
                </c:pt>
                <c:pt idx="5">
                  <c:v>142.63727243411216</c:v>
                </c:pt>
                <c:pt idx="6">
                  <c:v>168.14684831453616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330176"/>
        <c:axId val="145331712"/>
      </c:lineChart>
      <c:catAx>
        <c:axId val="145330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002060"/>
                </a:solidFill>
              </a:defRPr>
            </a:pPr>
            <a:endParaRPr lang="en-US"/>
          </a:p>
        </c:txPr>
        <c:crossAx val="145331712"/>
        <c:crosses val="autoZero"/>
        <c:auto val="1"/>
        <c:lblAlgn val="ctr"/>
        <c:lblOffset val="100"/>
        <c:noMultiLvlLbl val="0"/>
      </c:catAx>
      <c:valAx>
        <c:axId val="145331712"/>
        <c:scaling>
          <c:orientation val="minMax"/>
          <c:min val="80"/>
        </c:scaling>
        <c:delete val="0"/>
        <c:axPos val="l"/>
        <c:majorGridlines>
          <c:spPr>
            <a:ln>
              <a:solidFill>
                <a:schemeClr val="accent1">
                  <a:lumMod val="40000"/>
                  <a:lumOff val="60000"/>
                </a:schemeClr>
              </a:solidFill>
            </a:ln>
          </c:spPr>
        </c:majorGridlines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en-US"/>
          </a:p>
        </c:txPr>
        <c:crossAx val="14533017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800" b="1">
                <a:solidFill>
                  <a:srgbClr val="002060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800" b="1"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800" b="1">
                <a:solidFill>
                  <a:srgbClr val="002060"/>
                </a:solidFill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800" b="1">
                <a:solidFill>
                  <a:srgbClr val="002060"/>
                </a:solidFill>
              </a:defRPr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sz="800" b="1">
                <a:solidFill>
                  <a:srgbClr val="002060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18786787439613525"/>
          <c:y val="7.6784412365121027E-2"/>
          <c:w val="0.41254265091863512"/>
          <c:h val="0.3788385826771653"/>
        </c:manualLayout>
      </c:layout>
      <c:overlay val="0"/>
      <c:txPr>
        <a:bodyPr/>
        <a:lstStyle/>
        <a:p>
          <a:pPr>
            <a:defRPr sz="800"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299746688640662"/>
          <c:y val="0.16476805555555554"/>
          <c:w val="0.69990935726057502"/>
          <c:h val="0.680050694444444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'Africa - 2004 vs 2013'!$J$43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dLbl>
              <c:idx val="3"/>
              <c:layout>
                <c:manualLayout>
                  <c:x val="-1.5894017094017093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002060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b="1">
                      <a:solidFill>
                        <a:srgbClr val="002060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'Africa - 2004 vs 2013'!$I$44:$I$48</c:f>
              <c:strCache>
                <c:ptCount val="5"/>
                <c:pt idx="0">
                  <c:v>to Europe</c:v>
                </c:pt>
                <c:pt idx="1">
                  <c:v>to Middle East</c:v>
                </c:pt>
                <c:pt idx="2">
                  <c:v>to Asia/Pacific</c:v>
                </c:pt>
                <c:pt idx="3">
                  <c:v>to North America</c:v>
                </c:pt>
                <c:pt idx="4">
                  <c:v>to Latin America/ Caribbean</c:v>
                </c:pt>
              </c:strCache>
            </c:strRef>
          </c:cat>
          <c:val>
            <c:numRef>
              <c:f>'Africa - 2004 vs 2013'!$J$44:$J$48</c:f>
              <c:numCache>
                <c:formatCode>0%</c:formatCode>
                <c:ptCount val="5"/>
                <c:pt idx="0">
                  <c:v>0.61693244945058534</c:v>
                </c:pt>
                <c:pt idx="1">
                  <c:v>0.29447158592539013</c:v>
                </c:pt>
                <c:pt idx="2">
                  <c:v>5.3730370066963837E-2</c:v>
                </c:pt>
                <c:pt idx="3">
                  <c:v>2.7472256903026654E-2</c:v>
                </c:pt>
                <c:pt idx="4">
                  <c:v>7.3933376540340594E-3</c:v>
                </c:pt>
              </c:numCache>
            </c:numRef>
          </c:val>
        </c:ser>
        <c:ser>
          <c:idx val="1"/>
          <c:order val="1"/>
          <c:tx>
            <c:strRef>
              <c:f>'Africa - 2004 vs 2013'!$K$43</c:f>
              <c:strCache>
                <c:ptCount val="1"/>
                <c:pt idx="0">
                  <c:v>2004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'Africa - 2004 vs 2013'!$I$44:$I$48</c:f>
              <c:strCache>
                <c:ptCount val="5"/>
                <c:pt idx="0">
                  <c:v>to Europe</c:v>
                </c:pt>
                <c:pt idx="1">
                  <c:v>to Middle East</c:v>
                </c:pt>
                <c:pt idx="2">
                  <c:v>to Asia/Pacific</c:v>
                </c:pt>
                <c:pt idx="3">
                  <c:v>to North America</c:v>
                </c:pt>
                <c:pt idx="4">
                  <c:v>to Latin America/ Caribbean</c:v>
                </c:pt>
              </c:strCache>
            </c:strRef>
          </c:cat>
          <c:val>
            <c:numRef>
              <c:f>'Africa - 2004 vs 2013'!$K$44:$K$48</c:f>
              <c:numCache>
                <c:formatCode>0%</c:formatCode>
                <c:ptCount val="5"/>
                <c:pt idx="0">
                  <c:v>0.68792511895242658</c:v>
                </c:pt>
                <c:pt idx="1">
                  <c:v>0.21442687402445407</c:v>
                </c:pt>
                <c:pt idx="2">
                  <c:v>5.7640105806693168E-2</c:v>
                </c:pt>
                <c:pt idx="3">
                  <c:v>3.1763587483719102E-2</c:v>
                </c:pt>
                <c:pt idx="4">
                  <c:v>8.2443137327070683E-3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45368960"/>
        <c:axId val="145370496"/>
      </c:barChart>
      <c:catAx>
        <c:axId val="145368960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rgbClr val="002060"/>
                </a:solidFill>
              </a:defRPr>
            </a:pPr>
            <a:endParaRPr lang="en-US"/>
          </a:p>
        </c:txPr>
        <c:crossAx val="145370496"/>
        <c:crosses val="autoZero"/>
        <c:auto val="1"/>
        <c:lblAlgn val="ctr"/>
        <c:lblOffset val="100"/>
        <c:noMultiLvlLbl val="0"/>
      </c:catAx>
      <c:valAx>
        <c:axId val="145370496"/>
        <c:scaling>
          <c:orientation val="minMax"/>
          <c:max val="0.8"/>
          <c:min val="0"/>
        </c:scaling>
        <c:delete val="0"/>
        <c:axPos val="t"/>
        <c:majorGridlines>
          <c:spPr>
            <a:ln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002060"/>
                </a:solidFill>
              </a:defRPr>
            </a:pPr>
            <a:endParaRPr lang="en-US"/>
          </a:p>
        </c:txPr>
        <c:crossAx val="1453689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5384379103062416"/>
          <c:y val="0.8632315972222222"/>
          <c:w val="0.16159323321158403"/>
          <c:h val="0.11948631774088836"/>
        </c:manualLayout>
      </c:layout>
      <c:overlay val="0"/>
      <c:spPr>
        <a:solidFill>
          <a:schemeClr val="bg1"/>
        </a:solidFill>
        <a:ln>
          <a:solidFill>
            <a:srgbClr val="002060"/>
          </a:solidFill>
        </a:ln>
      </c:spPr>
      <c:txPr>
        <a:bodyPr/>
        <a:lstStyle/>
        <a:p>
          <a:pPr>
            <a:defRPr sz="1100">
              <a:solidFill>
                <a:srgbClr val="00206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10512720808799"/>
          <c:y val="3.8394971364837459E-2"/>
          <c:w val="0.49902910093322966"/>
          <c:h val="0.8236162757514959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'airline finance'!$B$12</c:f>
              <c:strCache>
                <c:ptCount val="1"/>
                <c:pt idx="0">
                  <c:v>Operating Revenues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'airline finance'!$A$13:$A$14</c:f>
              <c:numCache>
                <c:formatCode>General</c:formatCode>
                <c:ptCount val="2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'airline finance'!$B$13:$B$14</c:f>
              <c:numCache>
                <c:formatCode>#,##0_ ;\-#,##0\ </c:formatCode>
                <c:ptCount val="2"/>
                <c:pt idx="0">
                  <c:v>705500</c:v>
                </c:pt>
                <c:pt idx="1">
                  <c:v>717300</c:v>
                </c:pt>
              </c:numCache>
            </c:numRef>
          </c:val>
        </c:ser>
        <c:ser>
          <c:idx val="2"/>
          <c:order val="1"/>
          <c:tx>
            <c:strRef>
              <c:f>'airline finance'!$C$12</c:f>
              <c:strCache>
                <c:ptCount val="1"/>
                <c:pt idx="0">
                  <c:v>Operating Expenses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'airline finance'!$A$13:$A$14</c:f>
              <c:numCache>
                <c:formatCode>General</c:formatCode>
                <c:ptCount val="2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'airline finance'!$C$13:$C$14</c:f>
              <c:numCache>
                <c:formatCode>#,##0_ ;\-#,##0\ </c:formatCode>
                <c:ptCount val="2"/>
                <c:pt idx="0">
                  <c:v>687100</c:v>
                </c:pt>
                <c:pt idx="1">
                  <c:v>692000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axId val="126509440"/>
        <c:axId val="126511360"/>
      </c:barChart>
      <c:lineChart>
        <c:grouping val="standard"/>
        <c:varyColors val="0"/>
        <c:ser>
          <c:idx val="3"/>
          <c:order val="2"/>
          <c:tx>
            <c:strRef>
              <c:f>'airline finance'!$D$12</c:f>
              <c:strCache>
                <c:ptCount val="1"/>
                <c:pt idx="0">
                  <c:v>Operating result</c:v>
                </c:pt>
              </c:strCache>
            </c:strRef>
          </c:tx>
          <c:spPr>
            <a:ln>
              <a:noFill/>
            </a:ln>
          </c:spPr>
          <c:marker>
            <c:symbol val="dash"/>
            <c:size val="27"/>
            <c:spPr>
              <a:noFill/>
              <a:ln>
                <a:noFill/>
              </a:ln>
            </c:spPr>
          </c:marker>
          <c:cat>
            <c:numRef>
              <c:f>'airline finance'!$A$13:$A$14</c:f>
              <c:numCache>
                <c:formatCode>General</c:formatCode>
                <c:ptCount val="2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'airline finance'!$D$13:$D$14</c:f>
              <c:numCache>
                <c:formatCode>0.0</c:formatCode>
                <c:ptCount val="2"/>
                <c:pt idx="0">
                  <c:v>2.6</c:v>
                </c:pt>
                <c:pt idx="1">
                  <c:v>3.5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519168"/>
        <c:axId val="126517632"/>
      </c:lineChart>
      <c:catAx>
        <c:axId val="126509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002060"/>
                </a:solidFill>
              </a:defRPr>
            </a:pPr>
            <a:endParaRPr lang="en-US"/>
          </a:p>
        </c:txPr>
        <c:crossAx val="126511360"/>
        <c:crosses val="autoZero"/>
        <c:auto val="1"/>
        <c:lblAlgn val="ctr"/>
        <c:lblOffset val="100"/>
        <c:noMultiLvlLbl val="0"/>
      </c:catAx>
      <c:valAx>
        <c:axId val="126511360"/>
        <c:scaling>
          <c:orientation val="minMax"/>
          <c:max val="1100000"/>
          <c:min val="0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dash"/>
            </a:ln>
          </c:spPr>
        </c:majorGridlines>
        <c:numFmt formatCode="#,##0_ ;\-#,##0\ 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</a:defRPr>
            </a:pPr>
            <a:endParaRPr lang="en-US"/>
          </a:p>
        </c:txPr>
        <c:crossAx val="126509440"/>
        <c:crosses val="autoZero"/>
        <c:crossBetween val="between"/>
        <c:dispUnits>
          <c:builtInUnit val="thousands"/>
        </c:dispUnits>
      </c:valAx>
      <c:valAx>
        <c:axId val="126517632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b="0">
                <a:solidFill>
                  <a:schemeClr val="bg1"/>
                </a:solidFill>
              </a:defRPr>
            </a:pPr>
            <a:endParaRPr lang="en-US"/>
          </a:p>
        </c:txPr>
        <c:crossAx val="126519168"/>
        <c:crosses val="max"/>
        <c:crossBetween val="between"/>
      </c:valAx>
      <c:catAx>
        <c:axId val="1265191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6517632"/>
        <c:crosses val="autoZero"/>
        <c:auto val="1"/>
        <c:lblAlgn val="ctr"/>
        <c:lblOffset val="100"/>
        <c:noMultiLvlLbl val="0"/>
      </c:catAx>
    </c:plotArea>
    <c:legend>
      <c:legendPos val="r"/>
      <c:legendEntry>
        <c:idx val="1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74805542439728923"/>
          <c:y val="0.80389324933395201"/>
          <c:w val="0.24753534329518942"/>
          <c:h val="0.18760415509387846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075289855072463"/>
          <c:y val="0.14399314668999708"/>
          <c:w val="0.79728405797101454"/>
          <c:h val="0.74002697579469234"/>
        </c:manualLayout>
      </c:layout>
      <c:lineChart>
        <c:grouping val="standard"/>
        <c:varyColors val="0"/>
        <c:ser>
          <c:idx val="0"/>
          <c:order val="0"/>
          <c:tx>
            <c:strRef>
              <c:f>'Africa - 2004 vs 2013'!$A$83</c:f>
              <c:strCache>
                <c:ptCount val="1"/>
                <c:pt idx="0">
                  <c:v>to Europe</c:v>
                </c:pt>
              </c:strCache>
            </c:strRef>
          </c:tx>
          <c:marker>
            <c:symbol val="none"/>
          </c:marker>
          <c:cat>
            <c:numRef>
              <c:f>'Africa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'Africa - 2004 vs 2013'!$B$83:$H$83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108.61273672312754</c:v>
                </c:pt>
                <c:pt idx="2">
                  <c:v>114.61201297723564</c:v>
                </c:pt>
                <c:pt idx="3">
                  <c:v>124.57348680895316</c:v>
                </c:pt>
                <c:pt idx="4">
                  <c:v>130.93940911819442</c:v>
                </c:pt>
                <c:pt idx="5">
                  <c:v>138.90532680991683</c:v>
                </c:pt>
                <c:pt idx="6">
                  <c:v>165.07743880281788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'Africa - 2004 vs 2013'!$A$84</c:f>
              <c:strCache>
                <c:ptCount val="1"/>
                <c:pt idx="0">
                  <c:v>to Middle East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'Africa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'Africa - 2004 vs 2013'!$B$84:$H$84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112.02376800336728</c:v>
                </c:pt>
                <c:pt idx="2">
                  <c:v>127.78116458836726</c:v>
                </c:pt>
                <c:pt idx="3">
                  <c:v>145.51195533403344</c:v>
                </c:pt>
                <c:pt idx="4">
                  <c:v>165.38518019710915</c:v>
                </c:pt>
                <c:pt idx="5">
                  <c:v>182.54713168273818</c:v>
                </c:pt>
                <c:pt idx="6">
                  <c:v>198.53992502213234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'Africa - 2004 vs 2013'!$A$85</c:f>
              <c:strCache>
                <c:ptCount val="1"/>
                <c:pt idx="0">
                  <c:v>to Asia/Pacific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'Africa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'Africa - 2004 vs 2013'!$B$85:$H$85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109.56122795552199</c:v>
                </c:pt>
                <c:pt idx="2">
                  <c:v>118.54512584992654</c:v>
                </c:pt>
                <c:pt idx="3">
                  <c:v>133.37450558850466</c:v>
                </c:pt>
                <c:pt idx="4">
                  <c:v>142.57476747759236</c:v>
                </c:pt>
                <c:pt idx="5">
                  <c:v>145.51257361137985</c:v>
                </c:pt>
                <c:pt idx="6">
                  <c:v>169.24073130071781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'Africa - 2004 vs 2013'!$A$86</c:f>
              <c:strCache>
                <c:ptCount val="1"/>
                <c:pt idx="0">
                  <c:v>to North America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'Africa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'Africa - 2004 vs 2013'!$B$86:$H$86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81.806214855694336</c:v>
                </c:pt>
                <c:pt idx="2">
                  <c:v>96.121775256887005</c:v>
                </c:pt>
                <c:pt idx="3">
                  <c:v>119.78983800329799</c:v>
                </c:pt>
                <c:pt idx="4">
                  <c:v>171.27594007111202</c:v>
                </c:pt>
                <c:pt idx="5">
                  <c:v>161.89071880533547</c:v>
                </c:pt>
                <c:pt idx="6">
                  <c:v>169.99642374589246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'Africa - 2004 vs 2013'!$A$87</c:f>
              <c:strCache>
                <c:ptCount val="1"/>
                <c:pt idx="0">
                  <c:v>to Latin America/ Caribbean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'Africa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'Africa - 2004 vs 2013'!$B$87:$H$87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93.416451333252368</c:v>
                </c:pt>
                <c:pt idx="2">
                  <c:v>91.987921784761511</c:v>
                </c:pt>
                <c:pt idx="3">
                  <c:v>105.4284960444264</c:v>
                </c:pt>
                <c:pt idx="4">
                  <c:v>109.73921273824531</c:v>
                </c:pt>
                <c:pt idx="5">
                  <c:v>142.63727243411216</c:v>
                </c:pt>
                <c:pt idx="6">
                  <c:v>168.14684831453616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419648"/>
        <c:axId val="145425536"/>
      </c:lineChart>
      <c:catAx>
        <c:axId val="14541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002060"/>
                </a:solidFill>
              </a:defRPr>
            </a:pPr>
            <a:endParaRPr lang="en-US"/>
          </a:p>
        </c:txPr>
        <c:crossAx val="145425536"/>
        <c:crosses val="autoZero"/>
        <c:auto val="1"/>
        <c:lblAlgn val="ctr"/>
        <c:lblOffset val="100"/>
        <c:noMultiLvlLbl val="0"/>
      </c:catAx>
      <c:valAx>
        <c:axId val="145425536"/>
        <c:scaling>
          <c:orientation val="minMax"/>
          <c:min val="80"/>
        </c:scaling>
        <c:delete val="0"/>
        <c:axPos val="l"/>
        <c:majorGridlines>
          <c:spPr>
            <a:ln>
              <a:solidFill>
                <a:schemeClr val="accent1">
                  <a:lumMod val="40000"/>
                  <a:lumOff val="60000"/>
                </a:schemeClr>
              </a:solidFill>
            </a:ln>
          </c:spPr>
        </c:majorGridlines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en-US"/>
          </a:p>
        </c:txPr>
        <c:crossAx val="14541964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800" b="1">
                <a:solidFill>
                  <a:srgbClr val="002060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800" b="1"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800" b="1">
                <a:solidFill>
                  <a:srgbClr val="002060"/>
                </a:solidFill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800" b="1">
                <a:solidFill>
                  <a:srgbClr val="002060"/>
                </a:solidFill>
              </a:defRPr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sz="800" b="1">
                <a:solidFill>
                  <a:srgbClr val="002060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18786787439613525"/>
          <c:y val="7.6784412365121027E-2"/>
          <c:w val="0.41254265091863512"/>
          <c:h val="0.3788385826771653"/>
        </c:manualLayout>
      </c:layout>
      <c:overlay val="0"/>
      <c:txPr>
        <a:bodyPr/>
        <a:lstStyle/>
        <a:p>
          <a:pPr>
            <a:defRPr sz="800"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075289855072463"/>
          <c:y val="0.14399314668999708"/>
          <c:w val="0.79728405797101454"/>
          <c:h val="0.74002697579469234"/>
        </c:manualLayout>
      </c:layout>
      <c:lineChart>
        <c:grouping val="standard"/>
        <c:varyColors val="0"/>
        <c:ser>
          <c:idx val="0"/>
          <c:order val="0"/>
          <c:tx>
            <c:strRef>
              <c:f>'Africa - 2004 vs 2013'!$A$83</c:f>
              <c:strCache>
                <c:ptCount val="1"/>
                <c:pt idx="0">
                  <c:v>to Europe</c:v>
                </c:pt>
              </c:strCache>
            </c:strRef>
          </c:tx>
          <c:marker>
            <c:symbol val="none"/>
          </c:marker>
          <c:cat>
            <c:numRef>
              <c:f>'Africa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'Africa - 2004 vs 2013'!$B$83:$H$83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108.61273672312754</c:v>
                </c:pt>
                <c:pt idx="2">
                  <c:v>114.61201297723564</c:v>
                </c:pt>
                <c:pt idx="3">
                  <c:v>124.57348680895316</c:v>
                </c:pt>
                <c:pt idx="4">
                  <c:v>130.93940911819442</c:v>
                </c:pt>
                <c:pt idx="5">
                  <c:v>138.90532680991683</c:v>
                </c:pt>
                <c:pt idx="6">
                  <c:v>165.07743880281788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'Africa - 2004 vs 2013'!$A$84</c:f>
              <c:strCache>
                <c:ptCount val="1"/>
                <c:pt idx="0">
                  <c:v>to Middle East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numRef>
              <c:f>'Africa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'Africa - 2004 vs 2013'!$B$84:$H$84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112.02376800336728</c:v>
                </c:pt>
                <c:pt idx="2">
                  <c:v>127.78116458836726</c:v>
                </c:pt>
                <c:pt idx="3">
                  <c:v>145.51195533403344</c:v>
                </c:pt>
                <c:pt idx="4">
                  <c:v>165.38518019710915</c:v>
                </c:pt>
                <c:pt idx="5">
                  <c:v>182.54713168273818</c:v>
                </c:pt>
                <c:pt idx="6">
                  <c:v>198.53992502213234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'Africa - 2004 vs 2013'!$A$85</c:f>
              <c:strCache>
                <c:ptCount val="1"/>
                <c:pt idx="0">
                  <c:v>to Asia/Pacific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'Africa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'Africa - 2004 vs 2013'!$B$85:$H$85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109.56122795552199</c:v>
                </c:pt>
                <c:pt idx="2">
                  <c:v>118.54512584992654</c:v>
                </c:pt>
                <c:pt idx="3">
                  <c:v>133.37450558850466</c:v>
                </c:pt>
                <c:pt idx="4">
                  <c:v>142.57476747759236</c:v>
                </c:pt>
                <c:pt idx="5">
                  <c:v>145.51257361137985</c:v>
                </c:pt>
                <c:pt idx="6">
                  <c:v>169.24073130071781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'Africa - 2004 vs 2013'!$A$86</c:f>
              <c:strCache>
                <c:ptCount val="1"/>
                <c:pt idx="0">
                  <c:v>to North America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'Africa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'Africa - 2004 vs 2013'!$B$86:$H$86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81.806214855694336</c:v>
                </c:pt>
                <c:pt idx="2">
                  <c:v>96.121775256887005</c:v>
                </c:pt>
                <c:pt idx="3">
                  <c:v>119.78983800329799</c:v>
                </c:pt>
                <c:pt idx="4">
                  <c:v>171.27594007111202</c:v>
                </c:pt>
                <c:pt idx="5">
                  <c:v>161.89071880533547</c:v>
                </c:pt>
                <c:pt idx="6">
                  <c:v>169.99642374589246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'Africa - 2004 vs 2013'!$A$87</c:f>
              <c:strCache>
                <c:ptCount val="1"/>
                <c:pt idx="0">
                  <c:v>to Latin America/ Caribbean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'Africa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'Africa - 2004 vs 2013'!$B$87:$H$87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93.416451333252368</c:v>
                </c:pt>
                <c:pt idx="2">
                  <c:v>91.987921784761511</c:v>
                </c:pt>
                <c:pt idx="3">
                  <c:v>105.4284960444264</c:v>
                </c:pt>
                <c:pt idx="4">
                  <c:v>109.73921273824531</c:v>
                </c:pt>
                <c:pt idx="5">
                  <c:v>142.63727243411216</c:v>
                </c:pt>
                <c:pt idx="6">
                  <c:v>168.14684831453616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475840"/>
        <c:axId val="145481728"/>
      </c:lineChart>
      <c:catAx>
        <c:axId val="145475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002060"/>
                </a:solidFill>
              </a:defRPr>
            </a:pPr>
            <a:endParaRPr lang="en-US"/>
          </a:p>
        </c:txPr>
        <c:crossAx val="145481728"/>
        <c:crosses val="autoZero"/>
        <c:auto val="1"/>
        <c:lblAlgn val="ctr"/>
        <c:lblOffset val="100"/>
        <c:noMultiLvlLbl val="0"/>
      </c:catAx>
      <c:valAx>
        <c:axId val="145481728"/>
        <c:scaling>
          <c:orientation val="minMax"/>
          <c:min val="80"/>
        </c:scaling>
        <c:delete val="0"/>
        <c:axPos val="l"/>
        <c:majorGridlines>
          <c:spPr>
            <a:ln>
              <a:solidFill>
                <a:schemeClr val="accent1">
                  <a:lumMod val="40000"/>
                  <a:lumOff val="60000"/>
                </a:schemeClr>
              </a:solidFill>
            </a:ln>
          </c:spPr>
        </c:majorGridlines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en-US"/>
          </a:p>
        </c:txPr>
        <c:crossAx val="1454758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8786787439613525"/>
          <c:y val="7.6784412365121027E-2"/>
          <c:w val="0.41254265091863512"/>
          <c:h val="0.3788385826771653"/>
        </c:manualLayout>
      </c:layout>
      <c:overlay val="0"/>
      <c:txPr>
        <a:bodyPr/>
        <a:lstStyle/>
        <a:p>
          <a:pPr>
            <a:defRPr sz="800" b="1">
              <a:solidFill>
                <a:srgbClr val="00206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075289855072463"/>
          <c:y val="0.14399314668999708"/>
          <c:w val="0.79728405797101454"/>
          <c:h val="0.74002697579469234"/>
        </c:manualLayout>
      </c:layout>
      <c:lineChart>
        <c:grouping val="standard"/>
        <c:varyColors val="0"/>
        <c:ser>
          <c:idx val="0"/>
          <c:order val="0"/>
          <c:tx>
            <c:strRef>
              <c:f>'Middle East - 2004 vs 2013'!$A$83</c:f>
              <c:strCache>
                <c:ptCount val="1"/>
                <c:pt idx="0">
                  <c:v>to Asia/Pacific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'Middle East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'Middle East - 2004 vs 2013'!$B$83:$H$83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105.04967037476382</c:v>
                </c:pt>
                <c:pt idx="2">
                  <c:v>115.66758198799026</c:v>
                </c:pt>
                <c:pt idx="3">
                  <c:v>125.8952519822832</c:v>
                </c:pt>
                <c:pt idx="4">
                  <c:v>142.36327698977809</c:v>
                </c:pt>
                <c:pt idx="5">
                  <c:v>156.94588947021919</c:v>
                </c:pt>
                <c:pt idx="6">
                  <c:v>175.96834820854983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'Middle East - 2004 vs 2013'!$A$84</c:f>
              <c:strCache>
                <c:ptCount val="1"/>
                <c:pt idx="0">
                  <c:v>to Europe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numRef>
              <c:f>'Middle East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'Middle East - 2004 vs 2013'!$B$84:$H$84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104.6512247487159</c:v>
                </c:pt>
                <c:pt idx="2">
                  <c:v>116.24555765205957</c:v>
                </c:pt>
                <c:pt idx="3">
                  <c:v>121.15717791164664</c:v>
                </c:pt>
                <c:pt idx="4">
                  <c:v>133.72304290941619</c:v>
                </c:pt>
                <c:pt idx="5">
                  <c:v>148.74912773869053</c:v>
                </c:pt>
                <c:pt idx="6">
                  <c:v>160.04771533485581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'Middle East - 2004 vs 2013'!$A$85</c:f>
              <c:strCache>
                <c:ptCount val="1"/>
                <c:pt idx="0">
                  <c:v>to Africa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'Middle East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'Middle East - 2004 vs 2013'!$B$85:$H$85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111.25496849514161</c:v>
                </c:pt>
                <c:pt idx="2">
                  <c:v>127.70215738285273</c:v>
                </c:pt>
                <c:pt idx="3">
                  <c:v>146.41451610876578</c:v>
                </c:pt>
                <c:pt idx="4">
                  <c:v>164.0396293970598</c:v>
                </c:pt>
                <c:pt idx="5">
                  <c:v>183.53998815003638</c:v>
                </c:pt>
                <c:pt idx="6">
                  <c:v>199.51462832579475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'Middle East - 2004 vs 2013'!$A$86</c:f>
              <c:strCache>
                <c:ptCount val="1"/>
                <c:pt idx="0">
                  <c:v>to North America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'Middle East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'Middle East - 2004 vs 2013'!$B$86:$H$86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96.962979651565661</c:v>
                </c:pt>
                <c:pt idx="2">
                  <c:v>123.00941624136395</c:v>
                </c:pt>
                <c:pt idx="3">
                  <c:v>152.13985133297845</c:v>
                </c:pt>
                <c:pt idx="4">
                  <c:v>188.04885727951716</c:v>
                </c:pt>
                <c:pt idx="5">
                  <c:v>225.89491250052416</c:v>
                </c:pt>
                <c:pt idx="6">
                  <c:v>270.50418716778591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'Middle East - 2004 vs 2013'!$A$87</c:f>
              <c:strCache>
                <c:ptCount val="1"/>
                <c:pt idx="0">
                  <c:v>to Latin America/ Caribbean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'Middle East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'Middle East - 2004 vs 2013'!$B$87:$H$87</c:f>
              <c:numCache>
                <c:formatCode>General</c:formatCode>
                <c:ptCount val="7"/>
                <c:pt idx="3" formatCode="_-* #,##0_-;\-* #,##0_-;_-* &quot;-&quot;??_-;_-@_-">
                  <c:v>100</c:v>
                </c:pt>
                <c:pt idx="4" formatCode="_-* #,##0_-;\-* #,##0_-;_-* &quot;-&quot;??_-;_-@_-">
                  <c:v>229.50408035153797</c:v>
                </c:pt>
                <c:pt idx="5" formatCode="_-* #,##0_-;\-* #,##0_-;_-* &quot;-&quot;??_-;_-@_-">
                  <c:v>314.44025946850803</c:v>
                </c:pt>
                <c:pt idx="6" formatCode="_-* #,##0_-;\-* #,##0_-;_-* &quot;-&quot;??_-;_-@_-">
                  <c:v>596.36116342331036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970496"/>
        <c:axId val="144972032"/>
      </c:lineChart>
      <c:catAx>
        <c:axId val="144970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002060"/>
                </a:solidFill>
              </a:defRPr>
            </a:pPr>
            <a:endParaRPr lang="en-US"/>
          </a:p>
        </c:txPr>
        <c:crossAx val="144972032"/>
        <c:crosses val="autoZero"/>
        <c:auto val="1"/>
        <c:lblAlgn val="ctr"/>
        <c:lblOffset val="100"/>
        <c:noMultiLvlLbl val="0"/>
      </c:catAx>
      <c:valAx>
        <c:axId val="144972032"/>
        <c:scaling>
          <c:orientation val="minMax"/>
          <c:min val="80"/>
        </c:scaling>
        <c:delete val="0"/>
        <c:axPos val="l"/>
        <c:majorGridlines>
          <c:spPr>
            <a:ln>
              <a:solidFill>
                <a:schemeClr val="tx2">
                  <a:lumMod val="20000"/>
                  <a:lumOff val="80000"/>
                </a:schemeClr>
              </a:solidFill>
            </a:ln>
          </c:spPr>
        </c:majorGridlines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en-US"/>
          </a:p>
        </c:txPr>
        <c:crossAx val="14497049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800" b="1"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800" b="1"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800" b="1"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sz="800" b="1">
                <a:solidFill>
                  <a:schemeClr val="bg1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18786787439613525"/>
          <c:y val="2.7103382910469514E-3"/>
          <c:w val="0.41254265091863512"/>
          <c:h val="0.41587561971420239"/>
        </c:manualLayout>
      </c:layout>
      <c:overlay val="0"/>
      <c:txPr>
        <a:bodyPr/>
        <a:lstStyle/>
        <a:p>
          <a:pPr>
            <a:defRPr sz="800" b="1">
              <a:solidFill>
                <a:srgbClr val="00206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299746688640662"/>
          <c:y val="0.16476805555555554"/>
          <c:w val="0.69990935726057502"/>
          <c:h val="0.680050694444444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'Middle East - 2004 vs 2013'!$J$43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'Middle East - 2004 vs 2013'!$I$44:$I$48</c:f>
              <c:strCache>
                <c:ptCount val="5"/>
                <c:pt idx="0">
                  <c:v>to Asia/Pacific</c:v>
                </c:pt>
                <c:pt idx="1">
                  <c:v>to Europe</c:v>
                </c:pt>
                <c:pt idx="2">
                  <c:v>to Africa</c:v>
                </c:pt>
                <c:pt idx="3">
                  <c:v>to North America</c:v>
                </c:pt>
                <c:pt idx="4">
                  <c:v>to Latin America/ Caribbean</c:v>
                </c:pt>
              </c:strCache>
            </c:strRef>
          </c:cat>
          <c:val>
            <c:numRef>
              <c:f>'Middle East - 2004 vs 2013'!$J$44:$J$48</c:f>
              <c:numCache>
                <c:formatCode>0%</c:formatCode>
                <c:ptCount val="5"/>
                <c:pt idx="0">
                  <c:v>0.45053594085063892</c:v>
                </c:pt>
                <c:pt idx="1">
                  <c:v>0.33269606276696256</c:v>
                </c:pt>
                <c:pt idx="2">
                  <c:v>0.16625979617751255</c:v>
                </c:pt>
                <c:pt idx="3">
                  <c:v>4.4558108342814776E-2</c:v>
                </c:pt>
                <c:pt idx="4">
                  <c:v>5.9500918620711456E-3</c:v>
                </c:pt>
              </c:numCache>
            </c:numRef>
          </c:val>
        </c:ser>
        <c:ser>
          <c:idx val="1"/>
          <c:order val="1"/>
          <c:tx>
            <c:strRef>
              <c:f>'Middle East - 2004 vs 2013'!$K$43</c:f>
              <c:strCache>
                <c:ptCount val="1"/>
                <c:pt idx="0">
                  <c:v>2004</c:v>
                </c:pt>
              </c:strCache>
            </c:strRef>
          </c:tx>
          <c:spPr>
            <a:noFill/>
          </c:spPr>
          <c:invertIfNegative val="0"/>
          <c:cat>
            <c:strRef>
              <c:f>'Middle East - 2004 vs 2013'!$I$44:$I$48</c:f>
              <c:strCache>
                <c:ptCount val="5"/>
                <c:pt idx="0">
                  <c:v>to Asia/Pacific</c:v>
                </c:pt>
                <c:pt idx="1">
                  <c:v>to Europe</c:v>
                </c:pt>
                <c:pt idx="2">
                  <c:v>to Africa</c:v>
                </c:pt>
                <c:pt idx="3">
                  <c:v>to North America</c:v>
                </c:pt>
                <c:pt idx="4">
                  <c:v>to Latin America/ Caribbean</c:v>
                </c:pt>
              </c:strCache>
            </c:strRef>
          </c:cat>
          <c:val>
            <c:numRef>
              <c:f>'Middle East - 2004 vs 2013'!$K$44:$K$48</c:f>
              <c:numCache>
                <c:formatCode>0%</c:formatCode>
                <c:ptCount val="5"/>
                <c:pt idx="0">
                  <c:v>0.46770174152947736</c:v>
                </c:pt>
                <c:pt idx="1">
                  <c:v>0.35494177747568212</c:v>
                </c:pt>
                <c:pt idx="2">
                  <c:v>0.144584508786326</c:v>
                </c:pt>
                <c:pt idx="3">
                  <c:v>3.2771972208514542E-2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44995072"/>
        <c:axId val="144996608"/>
      </c:barChart>
      <c:catAx>
        <c:axId val="144995072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rgbClr val="002060"/>
                </a:solidFill>
              </a:defRPr>
            </a:pPr>
            <a:endParaRPr lang="en-US"/>
          </a:p>
        </c:txPr>
        <c:crossAx val="144996608"/>
        <c:crosses val="autoZero"/>
        <c:auto val="1"/>
        <c:lblAlgn val="ctr"/>
        <c:lblOffset val="100"/>
        <c:noMultiLvlLbl val="0"/>
      </c:catAx>
      <c:valAx>
        <c:axId val="144996608"/>
        <c:scaling>
          <c:orientation val="minMax"/>
          <c:max val="0.60000000000000009"/>
          <c:min val="0"/>
        </c:scaling>
        <c:delete val="0"/>
        <c:axPos val="t"/>
        <c:majorGridlines>
          <c:spPr>
            <a:ln>
              <a:solidFill>
                <a:schemeClr val="tx2">
                  <a:lumMod val="20000"/>
                  <a:lumOff val="80000"/>
                </a:schemeClr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002060"/>
                </a:solidFill>
              </a:defRPr>
            </a:pPr>
            <a:endParaRPr lang="en-US"/>
          </a:p>
        </c:txPr>
        <c:crossAx val="144995072"/>
        <c:crosses val="autoZero"/>
        <c:crossBetween val="between"/>
        <c:majorUnit val="0.1"/>
      </c:valAx>
    </c:plotArea>
    <c:legend>
      <c:legendPos val="r"/>
      <c:legendEntry>
        <c:idx val="1"/>
        <c:txPr>
          <a:bodyPr/>
          <a:lstStyle/>
          <a:p>
            <a:pPr>
              <a:defRPr sz="1100">
                <a:solidFill>
                  <a:schemeClr val="bg1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25384379103062416"/>
          <c:y val="0.8632315972222222"/>
          <c:w val="0.16159323321158403"/>
          <c:h val="0.11948631774088836"/>
        </c:manualLayout>
      </c:layout>
      <c:overlay val="0"/>
      <c:spPr>
        <a:solidFill>
          <a:schemeClr val="bg1"/>
        </a:solidFill>
        <a:ln>
          <a:solidFill>
            <a:srgbClr val="002060"/>
          </a:solidFill>
        </a:ln>
      </c:spPr>
      <c:txPr>
        <a:bodyPr/>
        <a:lstStyle/>
        <a:p>
          <a:pPr>
            <a:defRPr sz="1100">
              <a:solidFill>
                <a:srgbClr val="00206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299746688640662"/>
          <c:y val="0.16476805555555554"/>
          <c:w val="0.69990935726057502"/>
          <c:h val="0.680050694444444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'Middle East - 2004 vs 2013'!$J$43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'Middle East - 2004 vs 2013'!$I$44:$I$48</c:f>
              <c:strCache>
                <c:ptCount val="5"/>
                <c:pt idx="0">
                  <c:v>to Asia/Pacific</c:v>
                </c:pt>
                <c:pt idx="1">
                  <c:v>to Europe</c:v>
                </c:pt>
                <c:pt idx="2">
                  <c:v>to Africa</c:v>
                </c:pt>
                <c:pt idx="3">
                  <c:v>to North America</c:v>
                </c:pt>
                <c:pt idx="4">
                  <c:v>to Latin America/ Caribbean</c:v>
                </c:pt>
              </c:strCache>
            </c:strRef>
          </c:cat>
          <c:val>
            <c:numRef>
              <c:f>'Middle East - 2004 vs 2013'!$J$44:$J$48</c:f>
              <c:numCache>
                <c:formatCode>0%</c:formatCode>
                <c:ptCount val="5"/>
                <c:pt idx="0">
                  <c:v>0.45053594085063892</c:v>
                </c:pt>
                <c:pt idx="1">
                  <c:v>0.33269606276696256</c:v>
                </c:pt>
                <c:pt idx="2">
                  <c:v>0.16625979617751255</c:v>
                </c:pt>
                <c:pt idx="3">
                  <c:v>4.4558108342814776E-2</c:v>
                </c:pt>
                <c:pt idx="4">
                  <c:v>5.9500918620711456E-3</c:v>
                </c:pt>
              </c:numCache>
            </c:numRef>
          </c:val>
        </c:ser>
        <c:ser>
          <c:idx val="1"/>
          <c:order val="1"/>
          <c:tx>
            <c:strRef>
              <c:f>'Middle East - 2004 vs 2013'!$K$43</c:f>
              <c:strCache>
                <c:ptCount val="1"/>
                <c:pt idx="0">
                  <c:v>2004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cat>
            <c:strRef>
              <c:f>'Middle East - 2004 vs 2013'!$I$44:$I$48</c:f>
              <c:strCache>
                <c:ptCount val="5"/>
                <c:pt idx="0">
                  <c:v>to Asia/Pacific</c:v>
                </c:pt>
                <c:pt idx="1">
                  <c:v>to Europe</c:v>
                </c:pt>
                <c:pt idx="2">
                  <c:v>to Africa</c:v>
                </c:pt>
                <c:pt idx="3">
                  <c:v>to North America</c:v>
                </c:pt>
                <c:pt idx="4">
                  <c:v>to Latin America/ Caribbean</c:v>
                </c:pt>
              </c:strCache>
            </c:strRef>
          </c:cat>
          <c:val>
            <c:numRef>
              <c:f>'Middle East - 2004 vs 2013'!$K$44:$K$48</c:f>
              <c:numCache>
                <c:formatCode>0%</c:formatCode>
                <c:ptCount val="5"/>
                <c:pt idx="0">
                  <c:v>0.46770174152947736</c:v>
                </c:pt>
                <c:pt idx="1">
                  <c:v>0.35494177747568212</c:v>
                </c:pt>
                <c:pt idx="2">
                  <c:v>0.144584508786326</c:v>
                </c:pt>
                <c:pt idx="3">
                  <c:v>3.2771972208514542E-2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45051648"/>
        <c:axId val="145053184"/>
      </c:barChart>
      <c:catAx>
        <c:axId val="145051648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rgbClr val="002060"/>
                </a:solidFill>
              </a:defRPr>
            </a:pPr>
            <a:endParaRPr lang="en-US"/>
          </a:p>
        </c:txPr>
        <c:crossAx val="145053184"/>
        <c:crosses val="autoZero"/>
        <c:auto val="1"/>
        <c:lblAlgn val="ctr"/>
        <c:lblOffset val="100"/>
        <c:noMultiLvlLbl val="0"/>
      </c:catAx>
      <c:valAx>
        <c:axId val="145053184"/>
        <c:scaling>
          <c:orientation val="minMax"/>
          <c:max val="0.60000000000000009"/>
          <c:min val="0"/>
        </c:scaling>
        <c:delete val="0"/>
        <c:axPos val="t"/>
        <c:majorGridlines>
          <c:spPr>
            <a:ln>
              <a:solidFill>
                <a:schemeClr val="tx2">
                  <a:lumMod val="20000"/>
                  <a:lumOff val="80000"/>
                </a:schemeClr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002060"/>
                </a:solidFill>
              </a:defRPr>
            </a:pPr>
            <a:endParaRPr lang="en-US"/>
          </a:p>
        </c:txPr>
        <c:crossAx val="145051648"/>
        <c:crosses val="autoZero"/>
        <c:crossBetween val="between"/>
        <c:majorUnit val="0.1"/>
      </c:valAx>
    </c:plotArea>
    <c:legend>
      <c:legendPos val="r"/>
      <c:layout>
        <c:manualLayout>
          <c:xMode val="edge"/>
          <c:yMode val="edge"/>
          <c:x val="0.25384379103062416"/>
          <c:y val="0.8632315972222222"/>
          <c:w val="0.16159323321158403"/>
          <c:h val="0.11948631774088836"/>
        </c:manualLayout>
      </c:layout>
      <c:overlay val="0"/>
      <c:spPr>
        <a:solidFill>
          <a:schemeClr val="bg1"/>
        </a:solidFill>
        <a:ln>
          <a:solidFill>
            <a:srgbClr val="002060"/>
          </a:solidFill>
        </a:ln>
      </c:spPr>
      <c:txPr>
        <a:bodyPr/>
        <a:lstStyle/>
        <a:p>
          <a:pPr>
            <a:defRPr sz="1100">
              <a:solidFill>
                <a:srgbClr val="00206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299746688640662"/>
          <c:y val="0.16476805555555554"/>
          <c:w val="0.69990935726057502"/>
          <c:h val="0.680050694444444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'Middle East - 2004 vs 2013'!$J$43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dLbl>
              <c:idx val="4"/>
              <c:spPr/>
              <c:txPr>
                <a:bodyPr/>
                <a:lstStyle/>
                <a:p>
                  <a:pPr>
                    <a:defRPr b="1">
                      <a:solidFill>
                        <a:srgbClr val="002060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'Middle East - 2004 vs 2013'!$I$44:$I$48</c:f>
              <c:strCache>
                <c:ptCount val="5"/>
                <c:pt idx="0">
                  <c:v>to Asia/Pacific</c:v>
                </c:pt>
                <c:pt idx="1">
                  <c:v>to Europe</c:v>
                </c:pt>
                <c:pt idx="2">
                  <c:v>to Africa</c:v>
                </c:pt>
                <c:pt idx="3">
                  <c:v>to North America</c:v>
                </c:pt>
                <c:pt idx="4">
                  <c:v>to Latin America/ Caribbean</c:v>
                </c:pt>
              </c:strCache>
            </c:strRef>
          </c:cat>
          <c:val>
            <c:numRef>
              <c:f>'Middle East - 2004 vs 2013'!$J$44:$J$48</c:f>
              <c:numCache>
                <c:formatCode>0%</c:formatCode>
                <c:ptCount val="5"/>
                <c:pt idx="0">
                  <c:v>0.45053594085063892</c:v>
                </c:pt>
                <c:pt idx="1">
                  <c:v>0.33269606276696256</c:v>
                </c:pt>
                <c:pt idx="2">
                  <c:v>0.16625979617751255</c:v>
                </c:pt>
                <c:pt idx="3">
                  <c:v>4.4558108342814776E-2</c:v>
                </c:pt>
                <c:pt idx="4">
                  <c:v>5.9500918620711456E-3</c:v>
                </c:pt>
              </c:numCache>
            </c:numRef>
          </c:val>
        </c:ser>
        <c:ser>
          <c:idx val="1"/>
          <c:order val="1"/>
          <c:tx>
            <c:strRef>
              <c:f>'Middle East - 2004 vs 2013'!$K$43</c:f>
              <c:strCache>
                <c:ptCount val="1"/>
                <c:pt idx="0">
                  <c:v>2004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'Middle East - 2004 vs 2013'!$I$44:$I$48</c:f>
              <c:strCache>
                <c:ptCount val="5"/>
                <c:pt idx="0">
                  <c:v>to Asia/Pacific</c:v>
                </c:pt>
                <c:pt idx="1">
                  <c:v>to Europe</c:v>
                </c:pt>
                <c:pt idx="2">
                  <c:v>to Africa</c:v>
                </c:pt>
                <c:pt idx="3">
                  <c:v>to North America</c:v>
                </c:pt>
                <c:pt idx="4">
                  <c:v>to Latin America/ Caribbean</c:v>
                </c:pt>
              </c:strCache>
            </c:strRef>
          </c:cat>
          <c:val>
            <c:numRef>
              <c:f>'Middle East - 2004 vs 2013'!$K$44:$K$48</c:f>
              <c:numCache>
                <c:formatCode>0%</c:formatCode>
                <c:ptCount val="5"/>
                <c:pt idx="0">
                  <c:v>0.46770174152947736</c:v>
                </c:pt>
                <c:pt idx="1">
                  <c:v>0.35494177747568212</c:v>
                </c:pt>
                <c:pt idx="2">
                  <c:v>0.144584508786326</c:v>
                </c:pt>
                <c:pt idx="3">
                  <c:v>3.2771972208514542E-2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45084800"/>
        <c:axId val="145086336"/>
      </c:barChart>
      <c:catAx>
        <c:axId val="145084800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rgbClr val="002060"/>
                </a:solidFill>
              </a:defRPr>
            </a:pPr>
            <a:endParaRPr lang="en-US"/>
          </a:p>
        </c:txPr>
        <c:crossAx val="145086336"/>
        <c:crosses val="autoZero"/>
        <c:auto val="1"/>
        <c:lblAlgn val="ctr"/>
        <c:lblOffset val="100"/>
        <c:noMultiLvlLbl val="0"/>
      </c:catAx>
      <c:valAx>
        <c:axId val="145086336"/>
        <c:scaling>
          <c:orientation val="minMax"/>
          <c:max val="0.60000000000000009"/>
          <c:min val="0"/>
        </c:scaling>
        <c:delete val="0"/>
        <c:axPos val="t"/>
        <c:majorGridlines>
          <c:spPr>
            <a:ln>
              <a:solidFill>
                <a:schemeClr val="tx2">
                  <a:lumMod val="20000"/>
                  <a:lumOff val="80000"/>
                </a:schemeClr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002060"/>
                </a:solidFill>
              </a:defRPr>
            </a:pPr>
            <a:endParaRPr lang="en-US"/>
          </a:p>
        </c:txPr>
        <c:crossAx val="145084800"/>
        <c:crosses val="autoZero"/>
        <c:crossBetween val="between"/>
        <c:majorUnit val="0.1"/>
      </c:valAx>
    </c:plotArea>
    <c:legend>
      <c:legendPos val="r"/>
      <c:layout>
        <c:manualLayout>
          <c:xMode val="edge"/>
          <c:yMode val="edge"/>
          <c:x val="0.25384379103062416"/>
          <c:y val="0.8632315972222222"/>
          <c:w val="0.16159323321158403"/>
          <c:h val="0.11948631774088836"/>
        </c:manualLayout>
      </c:layout>
      <c:overlay val="0"/>
      <c:spPr>
        <a:solidFill>
          <a:schemeClr val="bg1"/>
        </a:solidFill>
        <a:ln>
          <a:solidFill>
            <a:srgbClr val="002060"/>
          </a:solidFill>
        </a:ln>
      </c:spPr>
      <c:txPr>
        <a:bodyPr/>
        <a:lstStyle/>
        <a:p>
          <a:pPr>
            <a:defRPr sz="1100">
              <a:solidFill>
                <a:srgbClr val="00206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299746688640662"/>
          <c:y val="0.16476805555555554"/>
          <c:w val="0.69990935726057502"/>
          <c:h val="0.680050694444444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'Middle East - 2004 vs 2013'!$J$43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dLbl>
              <c:idx val="4"/>
              <c:spPr/>
              <c:txPr>
                <a:bodyPr/>
                <a:lstStyle/>
                <a:p>
                  <a:pPr>
                    <a:defRPr b="1">
                      <a:solidFill>
                        <a:srgbClr val="002060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'Middle East - 2004 vs 2013'!$I$44:$I$48</c:f>
              <c:strCache>
                <c:ptCount val="5"/>
                <c:pt idx="0">
                  <c:v>to Asia/Pacific</c:v>
                </c:pt>
                <c:pt idx="1">
                  <c:v>to Europe</c:v>
                </c:pt>
                <c:pt idx="2">
                  <c:v>to Africa</c:v>
                </c:pt>
                <c:pt idx="3">
                  <c:v>to North America</c:v>
                </c:pt>
                <c:pt idx="4">
                  <c:v>to Latin America/ Caribbean</c:v>
                </c:pt>
              </c:strCache>
            </c:strRef>
          </c:cat>
          <c:val>
            <c:numRef>
              <c:f>'Middle East - 2004 vs 2013'!$J$44:$J$48</c:f>
              <c:numCache>
                <c:formatCode>0%</c:formatCode>
                <c:ptCount val="5"/>
                <c:pt idx="0">
                  <c:v>0.45053594085063892</c:v>
                </c:pt>
                <c:pt idx="1">
                  <c:v>0.33269606276696256</c:v>
                </c:pt>
                <c:pt idx="2">
                  <c:v>0.16625979617751255</c:v>
                </c:pt>
                <c:pt idx="3">
                  <c:v>4.4558108342814776E-2</c:v>
                </c:pt>
                <c:pt idx="4">
                  <c:v>5.9500918620711456E-3</c:v>
                </c:pt>
              </c:numCache>
            </c:numRef>
          </c:val>
        </c:ser>
        <c:ser>
          <c:idx val="1"/>
          <c:order val="1"/>
          <c:tx>
            <c:strRef>
              <c:f>'Middle East - 2004 vs 2013'!$K$43</c:f>
              <c:strCache>
                <c:ptCount val="1"/>
                <c:pt idx="0">
                  <c:v>2004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'Middle East - 2004 vs 2013'!$I$44:$I$48</c:f>
              <c:strCache>
                <c:ptCount val="5"/>
                <c:pt idx="0">
                  <c:v>to Asia/Pacific</c:v>
                </c:pt>
                <c:pt idx="1">
                  <c:v>to Europe</c:v>
                </c:pt>
                <c:pt idx="2">
                  <c:v>to Africa</c:v>
                </c:pt>
                <c:pt idx="3">
                  <c:v>to North America</c:v>
                </c:pt>
                <c:pt idx="4">
                  <c:v>to Latin America/ Caribbean</c:v>
                </c:pt>
              </c:strCache>
            </c:strRef>
          </c:cat>
          <c:val>
            <c:numRef>
              <c:f>'Middle East - 2004 vs 2013'!$K$44:$K$48</c:f>
              <c:numCache>
                <c:formatCode>0%</c:formatCode>
                <c:ptCount val="5"/>
                <c:pt idx="0">
                  <c:v>0.46770174152947736</c:v>
                </c:pt>
                <c:pt idx="1">
                  <c:v>0.35494177747568212</c:v>
                </c:pt>
                <c:pt idx="2">
                  <c:v>0.144584508786326</c:v>
                </c:pt>
                <c:pt idx="3">
                  <c:v>3.2771972208514542E-2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45150720"/>
        <c:axId val="145152256"/>
      </c:barChart>
      <c:catAx>
        <c:axId val="145150720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rgbClr val="002060"/>
                </a:solidFill>
              </a:defRPr>
            </a:pPr>
            <a:endParaRPr lang="en-US"/>
          </a:p>
        </c:txPr>
        <c:crossAx val="145152256"/>
        <c:crosses val="autoZero"/>
        <c:auto val="1"/>
        <c:lblAlgn val="ctr"/>
        <c:lblOffset val="100"/>
        <c:noMultiLvlLbl val="0"/>
      </c:catAx>
      <c:valAx>
        <c:axId val="145152256"/>
        <c:scaling>
          <c:orientation val="minMax"/>
          <c:max val="0.60000000000000009"/>
          <c:min val="0"/>
        </c:scaling>
        <c:delete val="0"/>
        <c:axPos val="t"/>
        <c:majorGridlines>
          <c:spPr>
            <a:ln>
              <a:solidFill>
                <a:schemeClr val="tx2">
                  <a:lumMod val="20000"/>
                  <a:lumOff val="80000"/>
                </a:schemeClr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002060"/>
                </a:solidFill>
              </a:defRPr>
            </a:pPr>
            <a:endParaRPr lang="en-US"/>
          </a:p>
        </c:txPr>
        <c:crossAx val="145150720"/>
        <c:crosses val="autoZero"/>
        <c:crossBetween val="between"/>
        <c:majorUnit val="0.1"/>
      </c:valAx>
    </c:plotArea>
    <c:legend>
      <c:legendPos val="r"/>
      <c:layout>
        <c:manualLayout>
          <c:xMode val="edge"/>
          <c:yMode val="edge"/>
          <c:x val="0.25384379103062416"/>
          <c:y val="0.8632315972222222"/>
          <c:w val="0.16159323321158403"/>
          <c:h val="0.11948631774088836"/>
        </c:manualLayout>
      </c:layout>
      <c:overlay val="0"/>
      <c:spPr>
        <a:solidFill>
          <a:schemeClr val="bg1"/>
        </a:solidFill>
        <a:ln>
          <a:solidFill>
            <a:srgbClr val="002060"/>
          </a:solidFill>
        </a:ln>
      </c:spPr>
      <c:txPr>
        <a:bodyPr/>
        <a:lstStyle/>
        <a:p>
          <a:pPr>
            <a:defRPr sz="1100">
              <a:solidFill>
                <a:srgbClr val="00206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075289855072463"/>
          <c:y val="0.14399314668999708"/>
          <c:w val="0.79728405797101454"/>
          <c:h val="0.74002697579469234"/>
        </c:manualLayout>
      </c:layout>
      <c:lineChart>
        <c:grouping val="standard"/>
        <c:varyColors val="0"/>
        <c:ser>
          <c:idx val="0"/>
          <c:order val="0"/>
          <c:tx>
            <c:strRef>
              <c:f>'Middle East - 2004 vs 2013'!$A$83</c:f>
              <c:strCache>
                <c:ptCount val="1"/>
                <c:pt idx="0">
                  <c:v>to Asia/Pacific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'Middle East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'Middle East - 2004 vs 2013'!$B$83:$H$83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105.04967037476382</c:v>
                </c:pt>
                <c:pt idx="2">
                  <c:v>115.66758198799026</c:v>
                </c:pt>
                <c:pt idx="3">
                  <c:v>125.8952519822832</c:v>
                </c:pt>
                <c:pt idx="4">
                  <c:v>142.36327698977809</c:v>
                </c:pt>
                <c:pt idx="5">
                  <c:v>156.94588947021919</c:v>
                </c:pt>
                <c:pt idx="6">
                  <c:v>175.96834820854983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'Middle East - 2004 vs 2013'!$A$84</c:f>
              <c:strCache>
                <c:ptCount val="1"/>
                <c:pt idx="0">
                  <c:v>to Europe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numRef>
              <c:f>'Middle East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'Middle East - 2004 vs 2013'!$B$84:$H$84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104.6512247487159</c:v>
                </c:pt>
                <c:pt idx="2">
                  <c:v>116.24555765205957</c:v>
                </c:pt>
                <c:pt idx="3">
                  <c:v>121.15717791164664</c:v>
                </c:pt>
                <c:pt idx="4">
                  <c:v>133.72304290941619</c:v>
                </c:pt>
                <c:pt idx="5">
                  <c:v>148.74912773869053</c:v>
                </c:pt>
                <c:pt idx="6">
                  <c:v>160.04771533485581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'Middle East - 2004 vs 2013'!$A$85</c:f>
              <c:strCache>
                <c:ptCount val="1"/>
                <c:pt idx="0">
                  <c:v>to Africa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'Middle East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'Middle East - 2004 vs 2013'!$B$85:$H$85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111.25496849514161</c:v>
                </c:pt>
                <c:pt idx="2">
                  <c:v>127.70215738285273</c:v>
                </c:pt>
                <c:pt idx="3">
                  <c:v>146.41451610876578</c:v>
                </c:pt>
                <c:pt idx="4">
                  <c:v>164.0396293970598</c:v>
                </c:pt>
                <c:pt idx="5">
                  <c:v>183.53998815003638</c:v>
                </c:pt>
                <c:pt idx="6">
                  <c:v>199.51462832579475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'Middle East - 2004 vs 2013'!$A$86</c:f>
              <c:strCache>
                <c:ptCount val="1"/>
                <c:pt idx="0">
                  <c:v>to North America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'Middle East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'Middle East - 2004 vs 2013'!$B$86:$H$86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96.962979651565661</c:v>
                </c:pt>
                <c:pt idx="2">
                  <c:v>123.00941624136395</c:v>
                </c:pt>
                <c:pt idx="3">
                  <c:v>152.13985133297845</c:v>
                </c:pt>
                <c:pt idx="4">
                  <c:v>188.04885727951716</c:v>
                </c:pt>
                <c:pt idx="5">
                  <c:v>225.89491250052416</c:v>
                </c:pt>
                <c:pt idx="6">
                  <c:v>270.50418716778591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'Middle East - 2004 vs 2013'!$A$87</c:f>
              <c:strCache>
                <c:ptCount val="1"/>
                <c:pt idx="0">
                  <c:v>to Latin America/ Caribbean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'Middle East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'Middle East - 2004 vs 2013'!$B$87:$H$87</c:f>
              <c:numCache>
                <c:formatCode>General</c:formatCode>
                <c:ptCount val="7"/>
                <c:pt idx="3" formatCode="_-* #,##0_-;\-* #,##0_-;_-* &quot;-&quot;??_-;_-@_-">
                  <c:v>100</c:v>
                </c:pt>
                <c:pt idx="4" formatCode="_-* #,##0_-;\-* #,##0_-;_-* &quot;-&quot;??_-;_-@_-">
                  <c:v>229.50408035153797</c:v>
                </c:pt>
                <c:pt idx="5" formatCode="_-* #,##0_-;\-* #,##0_-;_-* &quot;-&quot;??_-;_-@_-">
                  <c:v>314.44025946850803</c:v>
                </c:pt>
                <c:pt idx="6" formatCode="_-* #,##0_-;\-* #,##0_-;_-* &quot;-&quot;??_-;_-@_-">
                  <c:v>596.36116342331036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301312"/>
        <c:axId val="146302848"/>
      </c:lineChart>
      <c:catAx>
        <c:axId val="146301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002060"/>
                </a:solidFill>
              </a:defRPr>
            </a:pPr>
            <a:endParaRPr lang="en-US"/>
          </a:p>
        </c:txPr>
        <c:crossAx val="146302848"/>
        <c:crosses val="autoZero"/>
        <c:auto val="1"/>
        <c:lblAlgn val="ctr"/>
        <c:lblOffset val="100"/>
        <c:noMultiLvlLbl val="0"/>
      </c:catAx>
      <c:valAx>
        <c:axId val="146302848"/>
        <c:scaling>
          <c:orientation val="minMax"/>
          <c:min val="80"/>
        </c:scaling>
        <c:delete val="0"/>
        <c:axPos val="l"/>
        <c:majorGridlines>
          <c:spPr>
            <a:ln>
              <a:solidFill>
                <a:schemeClr val="tx2">
                  <a:lumMod val="20000"/>
                  <a:lumOff val="80000"/>
                </a:schemeClr>
              </a:solidFill>
            </a:ln>
          </c:spPr>
        </c:majorGridlines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en-US"/>
          </a:p>
        </c:txPr>
        <c:crossAx val="146301312"/>
        <c:crosses val="autoZero"/>
        <c:crossBetween val="between"/>
      </c:valAx>
    </c:plotArea>
    <c:legend>
      <c:legendPos val="r"/>
      <c:legendEntry>
        <c:idx val="2"/>
        <c:txPr>
          <a:bodyPr/>
          <a:lstStyle/>
          <a:p>
            <a:pPr>
              <a:defRPr sz="800" b="1"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800" b="1"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sz="800" b="1">
                <a:solidFill>
                  <a:schemeClr val="bg1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18786787439613525"/>
          <c:y val="2.7103382910469514E-3"/>
          <c:w val="0.41254265091863512"/>
          <c:h val="0.41587561971420239"/>
        </c:manualLayout>
      </c:layout>
      <c:overlay val="0"/>
      <c:txPr>
        <a:bodyPr/>
        <a:lstStyle/>
        <a:p>
          <a:pPr>
            <a:defRPr sz="800" b="1">
              <a:solidFill>
                <a:srgbClr val="00206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075289855072463"/>
          <c:y val="0.14399314668999708"/>
          <c:w val="0.79728405797101454"/>
          <c:h val="0.74002697579469234"/>
        </c:manualLayout>
      </c:layout>
      <c:lineChart>
        <c:grouping val="standard"/>
        <c:varyColors val="0"/>
        <c:ser>
          <c:idx val="0"/>
          <c:order val="0"/>
          <c:tx>
            <c:strRef>
              <c:f>'Middle East - 2004 vs 2013'!$A$83</c:f>
              <c:strCache>
                <c:ptCount val="1"/>
                <c:pt idx="0">
                  <c:v>to Asia/Pacific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'Middle East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'Middle East - 2004 vs 2013'!$B$83:$H$83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105.04967037476382</c:v>
                </c:pt>
                <c:pt idx="2">
                  <c:v>115.66758198799026</c:v>
                </c:pt>
                <c:pt idx="3">
                  <c:v>125.8952519822832</c:v>
                </c:pt>
                <c:pt idx="4">
                  <c:v>142.36327698977809</c:v>
                </c:pt>
                <c:pt idx="5">
                  <c:v>156.94588947021919</c:v>
                </c:pt>
                <c:pt idx="6">
                  <c:v>175.96834820854983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'Middle East - 2004 vs 2013'!$A$84</c:f>
              <c:strCache>
                <c:ptCount val="1"/>
                <c:pt idx="0">
                  <c:v>to Europe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numRef>
              <c:f>'Middle East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'Middle East - 2004 vs 2013'!$B$84:$H$84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104.6512247487159</c:v>
                </c:pt>
                <c:pt idx="2">
                  <c:v>116.24555765205957</c:v>
                </c:pt>
                <c:pt idx="3">
                  <c:v>121.15717791164664</c:v>
                </c:pt>
                <c:pt idx="4">
                  <c:v>133.72304290941619</c:v>
                </c:pt>
                <c:pt idx="5">
                  <c:v>148.74912773869053</c:v>
                </c:pt>
                <c:pt idx="6">
                  <c:v>160.04771533485581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'Middle East - 2004 vs 2013'!$A$85</c:f>
              <c:strCache>
                <c:ptCount val="1"/>
                <c:pt idx="0">
                  <c:v>to Africa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'Middle East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'Middle East - 2004 vs 2013'!$B$85:$H$85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111.25496849514161</c:v>
                </c:pt>
                <c:pt idx="2">
                  <c:v>127.70215738285273</c:v>
                </c:pt>
                <c:pt idx="3">
                  <c:v>146.41451610876578</c:v>
                </c:pt>
                <c:pt idx="4">
                  <c:v>164.0396293970598</c:v>
                </c:pt>
                <c:pt idx="5">
                  <c:v>183.53998815003638</c:v>
                </c:pt>
                <c:pt idx="6">
                  <c:v>199.51462832579475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'Middle East - 2004 vs 2013'!$A$86</c:f>
              <c:strCache>
                <c:ptCount val="1"/>
                <c:pt idx="0">
                  <c:v>to North America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'Middle East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'Middle East - 2004 vs 2013'!$B$86:$H$86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96.962979651565661</c:v>
                </c:pt>
                <c:pt idx="2">
                  <c:v>123.00941624136395</c:v>
                </c:pt>
                <c:pt idx="3">
                  <c:v>152.13985133297845</c:v>
                </c:pt>
                <c:pt idx="4">
                  <c:v>188.04885727951716</c:v>
                </c:pt>
                <c:pt idx="5">
                  <c:v>225.89491250052416</c:v>
                </c:pt>
                <c:pt idx="6">
                  <c:v>270.50418716778591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'Middle East - 2004 vs 2013'!$A$87</c:f>
              <c:strCache>
                <c:ptCount val="1"/>
                <c:pt idx="0">
                  <c:v>to Latin America/ Caribbean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'Middle East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'Middle East - 2004 vs 2013'!$B$87:$H$87</c:f>
              <c:numCache>
                <c:formatCode>General</c:formatCode>
                <c:ptCount val="7"/>
                <c:pt idx="3" formatCode="_-* #,##0_-;\-* #,##0_-;_-* &quot;-&quot;??_-;_-@_-">
                  <c:v>100</c:v>
                </c:pt>
                <c:pt idx="4" formatCode="_-* #,##0_-;\-* #,##0_-;_-* &quot;-&quot;??_-;_-@_-">
                  <c:v>229.50408035153797</c:v>
                </c:pt>
                <c:pt idx="5" formatCode="_-* #,##0_-;\-* #,##0_-;_-* &quot;-&quot;??_-;_-@_-">
                  <c:v>314.44025946850803</c:v>
                </c:pt>
                <c:pt idx="6" formatCode="_-* #,##0_-;\-* #,##0_-;_-* &quot;-&quot;??_-;_-@_-">
                  <c:v>596.36116342331036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348288"/>
        <c:axId val="146354176"/>
      </c:lineChart>
      <c:catAx>
        <c:axId val="146348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002060"/>
                </a:solidFill>
              </a:defRPr>
            </a:pPr>
            <a:endParaRPr lang="en-US"/>
          </a:p>
        </c:txPr>
        <c:crossAx val="146354176"/>
        <c:crosses val="autoZero"/>
        <c:auto val="1"/>
        <c:lblAlgn val="ctr"/>
        <c:lblOffset val="100"/>
        <c:noMultiLvlLbl val="0"/>
      </c:catAx>
      <c:valAx>
        <c:axId val="146354176"/>
        <c:scaling>
          <c:orientation val="minMax"/>
          <c:min val="80"/>
        </c:scaling>
        <c:delete val="0"/>
        <c:axPos val="l"/>
        <c:majorGridlines>
          <c:spPr>
            <a:ln>
              <a:solidFill>
                <a:schemeClr val="tx2">
                  <a:lumMod val="20000"/>
                  <a:lumOff val="80000"/>
                </a:schemeClr>
              </a:solidFill>
            </a:ln>
          </c:spPr>
        </c:majorGridlines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en-US"/>
          </a:p>
        </c:txPr>
        <c:crossAx val="146348288"/>
        <c:crosses val="autoZero"/>
        <c:crossBetween val="between"/>
      </c:valAx>
    </c:plotArea>
    <c:legend>
      <c:legendPos val="r"/>
      <c:legendEntry>
        <c:idx val="3"/>
        <c:txPr>
          <a:bodyPr/>
          <a:lstStyle/>
          <a:p>
            <a:pPr>
              <a:defRPr sz="800" b="1"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sz="800" b="1">
                <a:solidFill>
                  <a:schemeClr val="bg1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18786787439613525"/>
          <c:y val="2.7103382910469514E-3"/>
          <c:w val="0.41254265091863512"/>
          <c:h val="0.41587561971420239"/>
        </c:manualLayout>
      </c:layout>
      <c:overlay val="0"/>
      <c:txPr>
        <a:bodyPr/>
        <a:lstStyle/>
        <a:p>
          <a:pPr>
            <a:defRPr sz="800" b="1">
              <a:solidFill>
                <a:srgbClr val="00206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075289855072463"/>
          <c:y val="0.14399314668999708"/>
          <c:w val="0.79728405797101454"/>
          <c:h val="0.74002697579469234"/>
        </c:manualLayout>
      </c:layout>
      <c:lineChart>
        <c:grouping val="standard"/>
        <c:varyColors val="0"/>
        <c:ser>
          <c:idx val="0"/>
          <c:order val="0"/>
          <c:tx>
            <c:strRef>
              <c:f>'Middle East - 2004 vs 2013'!$A$83</c:f>
              <c:strCache>
                <c:ptCount val="1"/>
                <c:pt idx="0">
                  <c:v>to Asia/Pacific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'Middle East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'Middle East - 2004 vs 2013'!$B$83:$H$83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105.04967037476382</c:v>
                </c:pt>
                <c:pt idx="2">
                  <c:v>115.66758198799026</c:v>
                </c:pt>
                <c:pt idx="3">
                  <c:v>125.8952519822832</c:v>
                </c:pt>
                <c:pt idx="4">
                  <c:v>142.36327698977809</c:v>
                </c:pt>
                <c:pt idx="5">
                  <c:v>156.94588947021919</c:v>
                </c:pt>
                <c:pt idx="6">
                  <c:v>175.96834820854983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'Middle East - 2004 vs 2013'!$A$84</c:f>
              <c:strCache>
                <c:ptCount val="1"/>
                <c:pt idx="0">
                  <c:v>to Europe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numRef>
              <c:f>'Middle East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'Middle East - 2004 vs 2013'!$B$84:$H$84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104.6512247487159</c:v>
                </c:pt>
                <c:pt idx="2">
                  <c:v>116.24555765205957</c:v>
                </c:pt>
                <c:pt idx="3">
                  <c:v>121.15717791164664</c:v>
                </c:pt>
                <c:pt idx="4">
                  <c:v>133.72304290941619</c:v>
                </c:pt>
                <c:pt idx="5">
                  <c:v>148.74912773869053</c:v>
                </c:pt>
                <c:pt idx="6">
                  <c:v>160.04771533485581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'Middle East - 2004 vs 2013'!$A$85</c:f>
              <c:strCache>
                <c:ptCount val="1"/>
                <c:pt idx="0">
                  <c:v>to Africa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'Middle East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'Middle East - 2004 vs 2013'!$B$85:$H$85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111.25496849514161</c:v>
                </c:pt>
                <c:pt idx="2">
                  <c:v>127.70215738285273</c:v>
                </c:pt>
                <c:pt idx="3">
                  <c:v>146.41451610876578</c:v>
                </c:pt>
                <c:pt idx="4">
                  <c:v>164.0396293970598</c:v>
                </c:pt>
                <c:pt idx="5">
                  <c:v>183.53998815003638</c:v>
                </c:pt>
                <c:pt idx="6">
                  <c:v>199.51462832579475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'Middle East - 2004 vs 2013'!$A$86</c:f>
              <c:strCache>
                <c:ptCount val="1"/>
                <c:pt idx="0">
                  <c:v>to North America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'Middle East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'Middle East - 2004 vs 2013'!$B$86:$H$86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96.962979651565661</c:v>
                </c:pt>
                <c:pt idx="2">
                  <c:v>123.00941624136395</c:v>
                </c:pt>
                <c:pt idx="3">
                  <c:v>152.13985133297845</c:v>
                </c:pt>
                <c:pt idx="4">
                  <c:v>188.04885727951716</c:v>
                </c:pt>
                <c:pt idx="5">
                  <c:v>225.89491250052416</c:v>
                </c:pt>
                <c:pt idx="6">
                  <c:v>270.50418716778591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'Middle East - 2004 vs 2013'!$A$87</c:f>
              <c:strCache>
                <c:ptCount val="1"/>
                <c:pt idx="0">
                  <c:v>to Latin America/ Caribbean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'Middle East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'Middle East - 2004 vs 2013'!$B$87:$H$87</c:f>
              <c:numCache>
                <c:formatCode>General</c:formatCode>
                <c:ptCount val="7"/>
                <c:pt idx="3" formatCode="_-* #,##0_-;\-* #,##0_-;_-* &quot;-&quot;??_-;_-@_-">
                  <c:v>100</c:v>
                </c:pt>
                <c:pt idx="4" formatCode="_-* #,##0_-;\-* #,##0_-;_-* &quot;-&quot;??_-;_-@_-">
                  <c:v>229.50408035153797</c:v>
                </c:pt>
                <c:pt idx="5" formatCode="_-* #,##0_-;\-* #,##0_-;_-* &quot;-&quot;??_-;_-@_-">
                  <c:v>314.44025946850803</c:v>
                </c:pt>
                <c:pt idx="6" formatCode="_-* #,##0_-;\-* #,##0_-;_-* &quot;-&quot;??_-;_-@_-">
                  <c:v>596.36116342331036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399232"/>
        <c:axId val="146400768"/>
      </c:lineChart>
      <c:catAx>
        <c:axId val="146399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002060"/>
                </a:solidFill>
              </a:defRPr>
            </a:pPr>
            <a:endParaRPr lang="en-US"/>
          </a:p>
        </c:txPr>
        <c:crossAx val="146400768"/>
        <c:crosses val="autoZero"/>
        <c:auto val="1"/>
        <c:lblAlgn val="ctr"/>
        <c:lblOffset val="100"/>
        <c:noMultiLvlLbl val="0"/>
      </c:catAx>
      <c:valAx>
        <c:axId val="146400768"/>
        <c:scaling>
          <c:orientation val="minMax"/>
          <c:min val="80"/>
        </c:scaling>
        <c:delete val="0"/>
        <c:axPos val="l"/>
        <c:majorGridlines>
          <c:spPr>
            <a:ln>
              <a:solidFill>
                <a:schemeClr val="tx2">
                  <a:lumMod val="20000"/>
                  <a:lumOff val="80000"/>
                </a:schemeClr>
              </a:solidFill>
            </a:ln>
          </c:spPr>
        </c:majorGridlines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en-US"/>
          </a:p>
        </c:txPr>
        <c:crossAx val="146399232"/>
        <c:crosses val="autoZero"/>
        <c:crossBetween val="between"/>
      </c:valAx>
    </c:plotArea>
    <c:legend>
      <c:legendPos val="r"/>
      <c:legendEntry>
        <c:idx val="4"/>
        <c:txPr>
          <a:bodyPr/>
          <a:lstStyle/>
          <a:p>
            <a:pPr>
              <a:defRPr sz="800" b="1">
                <a:solidFill>
                  <a:schemeClr val="bg1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18786787439613525"/>
          <c:y val="2.7103382910469514E-3"/>
          <c:w val="0.41254265091863512"/>
          <c:h val="0.41587561971420239"/>
        </c:manualLayout>
      </c:layout>
      <c:overlay val="0"/>
      <c:txPr>
        <a:bodyPr/>
        <a:lstStyle/>
        <a:p>
          <a:pPr>
            <a:defRPr sz="800" b="1">
              <a:solidFill>
                <a:srgbClr val="00206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10512720808799"/>
          <c:y val="3.8394971364837459E-2"/>
          <c:w val="0.49902910093322966"/>
          <c:h val="0.8236162757514959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'airline finance'!$B$12</c:f>
              <c:strCache>
                <c:ptCount val="1"/>
                <c:pt idx="0">
                  <c:v>Operating Revenues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'airline finance'!$A$13:$A$14</c:f>
              <c:numCache>
                <c:formatCode>General</c:formatCode>
                <c:ptCount val="2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'airline finance'!$B$13:$B$14</c:f>
              <c:numCache>
                <c:formatCode>#,##0_ ;\-#,##0\ </c:formatCode>
                <c:ptCount val="2"/>
                <c:pt idx="0">
                  <c:v>705500</c:v>
                </c:pt>
                <c:pt idx="1">
                  <c:v>717300</c:v>
                </c:pt>
              </c:numCache>
            </c:numRef>
          </c:val>
        </c:ser>
        <c:ser>
          <c:idx val="2"/>
          <c:order val="1"/>
          <c:tx>
            <c:strRef>
              <c:f>'airline finance'!$C$12</c:f>
              <c:strCache>
                <c:ptCount val="1"/>
                <c:pt idx="0">
                  <c:v>Operating Expenses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'airline finance'!$A$13:$A$14</c:f>
              <c:numCache>
                <c:formatCode>General</c:formatCode>
                <c:ptCount val="2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'airline finance'!$C$13:$C$14</c:f>
              <c:numCache>
                <c:formatCode>#,##0_ ;\-#,##0\ </c:formatCode>
                <c:ptCount val="2"/>
                <c:pt idx="0">
                  <c:v>687100</c:v>
                </c:pt>
                <c:pt idx="1">
                  <c:v>692000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axId val="126544512"/>
        <c:axId val="126435712"/>
      </c:barChart>
      <c:lineChart>
        <c:grouping val="standard"/>
        <c:varyColors val="0"/>
        <c:ser>
          <c:idx val="3"/>
          <c:order val="2"/>
          <c:tx>
            <c:strRef>
              <c:f>'airline finance'!$D$12</c:f>
              <c:strCache>
                <c:ptCount val="1"/>
                <c:pt idx="0">
                  <c:v>Operating result</c:v>
                </c:pt>
              </c:strCache>
            </c:strRef>
          </c:tx>
          <c:spPr>
            <a:ln>
              <a:noFill/>
            </a:ln>
          </c:spPr>
          <c:marker>
            <c:symbol val="dash"/>
            <c:size val="27"/>
            <c:spPr>
              <a:noFill/>
              <a:ln>
                <a:noFill/>
              </a:ln>
            </c:spPr>
          </c:marker>
          <c:cat>
            <c:numRef>
              <c:f>'airline finance'!$A$13:$A$14</c:f>
              <c:numCache>
                <c:formatCode>General</c:formatCode>
                <c:ptCount val="2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'airline finance'!$D$13:$D$14</c:f>
              <c:numCache>
                <c:formatCode>0.0</c:formatCode>
                <c:ptCount val="2"/>
                <c:pt idx="0">
                  <c:v>2.6</c:v>
                </c:pt>
                <c:pt idx="1">
                  <c:v>3.5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438784"/>
        <c:axId val="126437248"/>
      </c:lineChart>
      <c:catAx>
        <c:axId val="126544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002060"/>
                </a:solidFill>
              </a:defRPr>
            </a:pPr>
            <a:endParaRPr lang="en-US"/>
          </a:p>
        </c:txPr>
        <c:crossAx val="126435712"/>
        <c:crosses val="autoZero"/>
        <c:auto val="1"/>
        <c:lblAlgn val="ctr"/>
        <c:lblOffset val="100"/>
        <c:noMultiLvlLbl val="0"/>
      </c:catAx>
      <c:valAx>
        <c:axId val="126435712"/>
        <c:scaling>
          <c:orientation val="minMax"/>
          <c:max val="1100000"/>
          <c:min val="0"/>
        </c:scaling>
        <c:delete val="0"/>
        <c:axPos val="l"/>
        <c:majorGridlines>
          <c:spPr>
            <a:ln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</c:spPr>
        </c:majorGridlines>
        <c:numFmt formatCode="#,##0_ ;\-#,##0\ 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</a:defRPr>
            </a:pPr>
            <a:endParaRPr lang="en-US"/>
          </a:p>
        </c:txPr>
        <c:crossAx val="126544512"/>
        <c:crosses val="autoZero"/>
        <c:crossBetween val="between"/>
        <c:dispUnits>
          <c:builtInUnit val="thousands"/>
        </c:dispUnits>
      </c:valAx>
      <c:valAx>
        <c:axId val="126437248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126438784"/>
        <c:crosses val="max"/>
        <c:crossBetween val="between"/>
      </c:valAx>
      <c:catAx>
        <c:axId val="1264387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6437248"/>
        <c:crosses val="autoZero"/>
        <c:auto val="1"/>
        <c:lblAlgn val="ctr"/>
        <c:lblOffset val="100"/>
        <c:noMultiLvlLbl val="0"/>
      </c:catAx>
    </c:plotArea>
    <c:legend>
      <c:legendPos val="r"/>
      <c:legendEntry>
        <c:idx val="2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74805542439728923"/>
          <c:y val="0.80389324933395201"/>
          <c:w val="0.24753534329518942"/>
          <c:h val="0.18760415509387846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075289855072463"/>
          <c:y val="0.14399314668999708"/>
          <c:w val="0.79728405797101454"/>
          <c:h val="0.74002697579469234"/>
        </c:manualLayout>
      </c:layout>
      <c:lineChart>
        <c:grouping val="standard"/>
        <c:varyColors val="0"/>
        <c:ser>
          <c:idx val="0"/>
          <c:order val="0"/>
          <c:tx>
            <c:strRef>
              <c:f>'Middle East - 2004 vs 2013'!$A$83</c:f>
              <c:strCache>
                <c:ptCount val="1"/>
                <c:pt idx="0">
                  <c:v>to Asia/Pacific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'Middle East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'Middle East - 2004 vs 2013'!$B$83:$H$83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105.04967037476382</c:v>
                </c:pt>
                <c:pt idx="2">
                  <c:v>115.66758198799026</c:v>
                </c:pt>
                <c:pt idx="3">
                  <c:v>125.8952519822832</c:v>
                </c:pt>
                <c:pt idx="4">
                  <c:v>142.36327698977809</c:v>
                </c:pt>
                <c:pt idx="5">
                  <c:v>156.94588947021919</c:v>
                </c:pt>
                <c:pt idx="6">
                  <c:v>175.96834820854983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'Middle East - 2004 vs 2013'!$A$84</c:f>
              <c:strCache>
                <c:ptCount val="1"/>
                <c:pt idx="0">
                  <c:v>to Europe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numRef>
              <c:f>'Middle East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'Middle East - 2004 vs 2013'!$B$84:$H$84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104.6512247487159</c:v>
                </c:pt>
                <c:pt idx="2">
                  <c:v>116.24555765205957</c:v>
                </c:pt>
                <c:pt idx="3">
                  <c:v>121.15717791164664</c:v>
                </c:pt>
                <c:pt idx="4">
                  <c:v>133.72304290941619</c:v>
                </c:pt>
                <c:pt idx="5">
                  <c:v>148.74912773869053</c:v>
                </c:pt>
                <c:pt idx="6">
                  <c:v>160.04771533485581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'Middle East - 2004 vs 2013'!$A$85</c:f>
              <c:strCache>
                <c:ptCount val="1"/>
                <c:pt idx="0">
                  <c:v>to Africa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'Middle East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'Middle East - 2004 vs 2013'!$B$85:$H$85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111.25496849514161</c:v>
                </c:pt>
                <c:pt idx="2">
                  <c:v>127.70215738285273</c:v>
                </c:pt>
                <c:pt idx="3">
                  <c:v>146.41451610876578</c:v>
                </c:pt>
                <c:pt idx="4">
                  <c:v>164.0396293970598</c:v>
                </c:pt>
                <c:pt idx="5">
                  <c:v>183.53998815003638</c:v>
                </c:pt>
                <c:pt idx="6">
                  <c:v>199.51462832579475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'Middle East - 2004 vs 2013'!$A$86</c:f>
              <c:strCache>
                <c:ptCount val="1"/>
                <c:pt idx="0">
                  <c:v>to North America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'Middle East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'Middle East - 2004 vs 2013'!$B$86:$H$86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96.962979651565661</c:v>
                </c:pt>
                <c:pt idx="2">
                  <c:v>123.00941624136395</c:v>
                </c:pt>
                <c:pt idx="3">
                  <c:v>152.13985133297845</c:v>
                </c:pt>
                <c:pt idx="4">
                  <c:v>188.04885727951716</c:v>
                </c:pt>
                <c:pt idx="5">
                  <c:v>225.89491250052416</c:v>
                </c:pt>
                <c:pt idx="6">
                  <c:v>270.50418716778591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'Middle East - 2004 vs 2013'!$A$87</c:f>
              <c:strCache>
                <c:ptCount val="1"/>
                <c:pt idx="0">
                  <c:v>to Latin America/ Caribbean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'Middle East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'Middle East - 2004 vs 2013'!$B$87:$H$87</c:f>
              <c:numCache>
                <c:formatCode>General</c:formatCode>
                <c:ptCount val="7"/>
                <c:pt idx="3" formatCode="_-* #,##0_-;\-* #,##0_-;_-* &quot;-&quot;??_-;_-@_-">
                  <c:v>100</c:v>
                </c:pt>
                <c:pt idx="4" formatCode="_-* #,##0_-;\-* #,##0_-;_-* &quot;-&quot;??_-;_-@_-">
                  <c:v>229.50408035153797</c:v>
                </c:pt>
                <c:pt idx="5" formatCode="_-* #,##0_-;\-* #,##0_-;_-* &quot;-&quot;??_-;_-@_-">
                  <c:v>314.44025946850803</c:v>
                </c:pt>
                <c:pt idx="6" formatCode="_-* #,##0_-;\-* #,##0_-;_-* &quot;-&quot;??_-;_-@_-">
                  <c:v>596.36116342331036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052224"/>
        <c:axId val="146053760"/>
      </c:lineChart>
      <c:catAx>
        <c:axId val="146052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002060"/>
                </a:solidFill>
              </a:defRPr>
            </a:pPr>
            <a:endParaRPr lang="en-US"/>
          </a:p>
        </c:txPr>
        <c:crossAx val="146053760"/>
        <c:crosses val="autoZero"/>
        <c:auto val="1"/>
        <c:lblAlgn val="ctr"/>
        <c:lblOffset val="100"/>
        <c:noMultiLvlLbl val="0"/>
      </c:catAx>
      <c:valAx>
        <c:axId val="146053760"/>
        <c:scaling>
          <c:orientation val="minMax"/>
          <c:min val="80"/>
        </c:scaling>
        <c:delete val="0"/>
        <c:axPos val="l"/>
        <c:majorGridlines>
          <c:spPr>
            <a:ln>
              <a:solidFill>
                <a:schemeClr val="tx2">
                  <a:lumMod val="20000"/>
                  <a:lumOff val="80000"/>
                </a:schemeClr>
              </a:solidFill>
            </a:ln>
          </c:spPr>
        </c:majorGridlines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en-US"/>
          </a:p>
        </c:txPr>
        <c:crossAx val="1460522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8786787439613525"/>
          <c:y val="2.7103382910469514E-3"/>
          <c:w val="0.41254265091863512"/>
          <c:h val="0.41587561971420239"/>
        </c:manualLayout>
      </c:layout>
      <c:overlay val="0"/>
      <c:txPr>
        <a:bodyPr/>
        <a:lstStyle/>
        <a:p>
          <a:pPr>
            <a:defRPr sz="800" b="1">
              <a:solidFill>
                <a:srgbClr val="00206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299746688640662"/>
          <c:y val="0.16476805555555554"/>
          <c:w val="0.69990935726057502"/>
          <c:h val="0.680050694444444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'AsiaPacific - 2004 vs 2013'!$J$43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'AsiaPacific - 2004 vs 2013'!$I$44:$I$48</c:f>
              <c:strCache>
                <c:ptCount val="5"/>
                <c:pt idx="0">
                  <c:v>to Middle East</c:v>
                </c:pt>
                <c:pt idx="1">
                  <c:v>to Europe</c:v>
                </c:pt>
                <c:pt idx="2">
                  <c:v>to North America</c:v>
                </c:pt>
                <c:pt idx="3">
                  <c:v>to Africa</c:v>
                </c:pt>
                <c:pt idx="4">
                  <c:v>to Latin America/ Caribbean</c:v>
                </c:pt>
              </c:strCache>
            </c:strRef>
          </c:cat>
          <c:val>
            <c:numRef>
              <c:f>'AsiaPacific - 2004 vs 2013'!$J$44:$J$48</c:f>
              <c:numCache>
                <c:formatCode>0%</c:formatCode>
                <c:ptCount val="5"/>
                <c:pt idx="0">
                  <c:v>0.39369372008852854</c:v>
                </c:pt>
                <c:pt idx="1">
                  <c:v>0.33994500317877435</c:v>
                </c:pt>
                <c:pt idx="2">
                  <c:v>0.23548404835720874</c:v>
                </c:pt>
                <c:pt idx="3">
                  <c:v>2.6201973839995441E-2</c:v>
                </c:pt>
                <c:pt idx="4">
                  <c:v>4.6752545354929505E-3</c:v>
                </c:pt>
              </c:numCache>
            </c:numRef>
          </c:val>
        </c:ser>
        <c:ser>
          <c:idx val="1"/>
          <c:order val="1"/>
          <c:tx>
            <c:strRef>
              <c:f>'AsiaPacific - 2004 vs 2013'!$K$43</c:f>
              <c:strCache>
                <c:ptCount val="1"/>
                <c:pt idx="0">
                  <c:v>2004</c:v>
                </c:pt>
              </c:strCache>
            </c:strRef>
          </c:tx>
          <c:spPr>
            <a:noFill/>
          </c:spPr>
          <c:invertIfNegative val="0"/>
          <c:cat>
            <c:strRef>
              <c:f>'AsiaPacific - 2004 vs 2013'!$I$44:$I$48</c:f>
              <c:strCache>
                <c:ptCount val="5"/>
                <c:pt idx="0">
                  <c:v>to Middle East</c:v>
                </c:pt>
                <c:pt idx="1">
                  <c:v>to Europe</c:v>
                </c:pt>
                <c:pt idx="2">
                  <c:v>to North America</c:v>
                </c:pt>
                <c:pt idx="3">
                  <c:v>to Africa</c:v>
                </c:pt>
                <c:pt idx="4">
                  <c:v>to Latin America/ Caribbean</c:v>
                </c:pt>
              </c:strCache>
            </c:strRef>
          </c:cat>
          <c:val>
            <c:numRef>
              <c:f>'AsiaPacific - 2004 vs 2013'!$K$44:$K$48</c:f>
              <c:numCache>
                <c:formatCode>0%</c:formatCode>
                <c:ptCount val="5"/>
                <c:pt idx="0">
                  <c:v>0.26338465465391164</c:v>
                </c:pt>
                <c:pt idx="1">
                  <c:v>0.37768664946815206</c:v>
                </c:pt>
                <c:pt idx="2">
                  <c:v>0.3310894214450667</c:v>
                </c:pt>
                <c:pt idx="3">
                  <c:v>2.1832901318516611E-2</c:v>
                </c:pt>
                <c:pt idx="4">
                  <c:v>6.0063731143529687E-3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45720448"/>
        <c:axId val="145721984"/>
      </c:barChart>
      <c:catAx>
        <c:axId val="145720448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rgbClr val="002060"/>
                </a:solidFill>
              </a:defRPr>
            </a:pPr>
            <a:endParaRPr lang="en-US"/>
          </a:p>
        </c:txPr>
        <c:crossAx val="145721984"/>
        <c:crosses val="autoZero"/>
        <c:auto val="1"/>
        <c:lblAlgn val="ctr"/>
        <c:lblOffset val="100"/>
        <c:noMultiLvlLbl val="0"/>
      </c:catAx>
      <c:valAx>
        <c:axId val="145721984"/>
        <c:scaling>
          <c:orientation val="minMax"/>
          <c:max val="0.60000000000000009"/>
          <c:min val="0"/>
        </c:scaling>
        <c:delete val="0"/>
        <c:axPos val="t"/>
        <c:majorGridlines>
          <c:spPr>
            <a:ln>
              <a:solidFill>
                <a:schemeClr val="tx2">
                  <a:lumMod val="20000"/>
                  <a:lumOff val="80000"/>
                </a:schemeClr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002060"/>
                </a:solidFill>
              </a:defRPr>
            </a:pPr>
            <a:endParaRPr lang="en-US"/>
          </a:p>
        </c:txPr>
        <c:crossAx val="145720448"/>
        <c:crosses val="autoZero"/>
        <c:crossBetween val="between"/>
        <c:majorUnit val="0.1"/>
      </c:valAx>
    </c:plotArea>
    <c:legend>
      <c:legendPos val="r"/>
      <c:legendEntry>
        <c:idx val="1"/>
        <c:txPr>
          <a:bodyPr/>
          <a:lstStyle/>
          <a:p>
            <a:pPr>
              <a:defRPr sz="1100">
                <a:solidFill>
                  <a:schemeClr val="bg1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25384379103062416"/>
          <c:y val="0.8632315972222222"/>
          <c:w val="0.16159323321158403"/>
          <c:h val="0.11948631774088836"/>
        </c:manualLayout>
      </c:layout>
      <c:overlay val="0"/>
      <c:spPr>
        <a:solidFill>
          <a:schemeClr val="bg1"/>
        </a:solidFill>
        <a:ln>
          <a:solidFill>
            <a:srgbClr val="002060"/>
          </a:solidFill>
        </a:ln>
      </c:spPr>
      <c:txPr>
        <a:bodyPr/>
        <a:lstStyle/>
        <a:p>
          <a:pPr>
            <a:defRPr sz="1100">
              <a:solidFill>
                <a:srgbClr val="00206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075289855072463"/>
          <c:y val="0.14399314668999708"/>
          <c:w val="0.79728405797101454"/>
          <c:h val="0.74002697579469234"/>
        </c:manualLayout>
      </c:layout>
      <c:lineChart>
        <c:grouping val="standard"/>
        <c:varyColors val="0"/>
        <c:ser>
          <c:idx val="0"/>
          <c:order val="0"/>
          <c:tx>
            <c:strRef>
              <c:f>'AsiaPacific - 2004 vs 2013'!$A$83</c:f>
              <c:strCache>
                <c:ptCount val="1"/>
                <c:pt idx="0">
                  <c:v>to Middle East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'AsiaPacific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'AsiaPacific - 2004 vs 2013'!$B$83:$H$83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105.4657542370697</c:v>
                </c:pt>
                <c:pt idx="2">
                  <c:v>115.75588612930679</c:v>
                </c:pt>
                <c:pt idx="3">
                  <c:v>125.28182528626448</c:v>
                </c:pt>
                <c:pt idx="4">
                  <c:v>142.48880879091402</c:v>
                </c:pt>
                <c:pt idx="5">
                  <c:v>156.86910895979872</c:v>
                </c:pt>
                <c:pt idx="6">
                  <c:v>175.16525253758743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'AsiaPacific - 2004 vs 2013'!$A$84</c:f>
              <c:strCache>
                <c:ptCount val="1"/>
                <c:pt idx="0">
                  <c:v>to Europe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'AsiaPacific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'AsiaPacific - 2004 vs 2013'!$B$84:$H$84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105.34961374371086</c:v>
                </c:pt>
                <c:pt idx="2">
                  <c:v>111.46507045547993</c:v>
                </c:pt>
                <c:pt idx="3">
                  <c:v>114.73366459413153</c:v>
                </c:pt>
                <c:pt idx="4">
                  <c:v>119.13551660284467</c:v>
                </c:pt>
                <c:pt idx="5">
                  <c:v>112.95905267662347</c:v>
                </c:pt>
                <c:pt idx="6">
                  <c:v>118.8513723604302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'AsiaPacific - 2004 vs 2013'!$A$85</c:f>
              <c:strCache>
                <c:ptCount val="1"/>
                <c:pt idx="0">
                  <c:v>to North America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'AsiaPacific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'AsiaPacific - 2004 vs 2013'!$B$85:$H$85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106.17158534407783</c:v>
                </c:pt>
                <c:pt idx="2">
                  <c:v>107.5838916956025</c:v>
                </c:pt>
                <c:pt idx="3">
                  <c:v>109.72805456625508</c:v>
                </c:pt>
                <c:pt idx="4">
                  <c:v>108.94331827535184</c:v>
                </c:pt>
                <c:pt idx="5">
                  <c:v>100.18650052921575</c:v>
                </c:pt>
                <c:pt idx="6">
                  <c:v>106.26817592855618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'AsiaPacific - 2004 vs 2013'!$A$86</c:f>
              <c:strCache>
                <c:ptCount val="1"/>
                <c:pt idx="0">
                  <c:v>to Africa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'AsiaPacific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'AsiaPacific - 2004 vs 2013'!$B$86:$H$86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110.07043393000319</c:v>
                </c:pt>
                <c:pt idx="2">
                  <c:v>118.35242805668524</c:v>
                </c:pt>
                <c:pt idx="3">
                  <c:v>130.84331137279148</c:v>
                </c:pt>
                <c:pt idx="4">
                  <c:v>141.35466677614738</c:v>
                </c:pt>
                <c:pt idx="5">
                  <c:v>146.99698847554555</c:v>
                </c:pt>
                <c:pt idx="6">
                  <c:v>172.08042726456014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'AsiaPacific - 2004 vs 2013'!$A$87</c:f>
              <c:strCache>
                <c:ptCount val="1"/>
                <c:pt idx="0">
                  <c:v>to Latin America/ Caribbean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'AsiaPacific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'AsiaPacific - 2004 vs 2013'!$B$87:$H$87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113.5096343765088</c:v>
                </c:pt>
                <c:pt idx="2">
                  <c:v>91.369003204143439</c:v>
                </c:pt>
                <c:pt idx="3">
                  <c:v>114.13817319931528</c:v>
                </c:pt>
                <c:pt idx="4">
                  <c:v>135.85546240618004</c:v>
                </c:pt>
                <c:pt idx="5">
                  <c:v>140.8102532590089</c:v>
                </c:pt>
                <c:pt idx="6">
                  <c:v>134.37146117719351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767040"/>
        <c:axId val="145785216"/>
      </c:lineChart>
      <c:catAx>
        <c:axId val="145767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002060"/>
                </a:solidFill>
              </a:defRPr>
            </a:pPr>
            <a:endParaRPr lang="en-US"/>
          </a:p>
        </c:txPr>
        <c:crossAx val="145785216"/>
        <c:crosses val="autoZero"/>
        <c:auto val="1"/>
        <c:lblAlgn val="ctr"/>
        <c:lblOffset val="100"/>
        <c:noMultiLvlLbl val="0"/>
      </c:catAx>
      <c:valAx>
        <c:axId val="145785216"/>
        <c:scaling>
          <c:orientation val="minMax"/>
          <c:min val="80"/>
        </c:scaling>
        <c:delete val="0"/>
        <c:axPos val="l"/>
        <c:majorGridlines>
          <c:spPr>
            <a:ln>
              <a:solidFill>
                <a:schemeClr val="tx2">
                  <a:lumMod val="20000"/>
                  <a:lumOff val="80000"/>
                </a:schemeClr>
              </a:solidFill>
            </a:ln>
          </c:spPr>
        </c:majorGridlines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en-US"/>
          </a:p>
        </c:txPr>
        <c:crossAx val="14576704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800" b="1"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800" b="1"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800" b="1"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sz="800" b="1">
                <a:solidFill>
                  <a:schemeClr val="bg1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18786787439613525"/>
          <c:y val="7.6784412365121027E-2"/>
          <c:w val="0.41254265091863512"/>
          <c:h val="0.3788385826771653"/>
        </c:manualLayout>
      </c:layout>
      <c:overlay val="0"/>
      <c:txPr>
        <a:bodyPr/>
        <a:lstStyle/>
        <a:p>
          <a:pPr>
            <a:defRPr sz="800" b="1">
              <a:solidFill>
                <a:srgbClr val="00206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299746688640662"/>
          <c:y val="0.16476805555555554"/>
          <c:w val="0.69990935726057502"/>
          <c:h val="0.680050694444444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'AsiaPacific - 2004 vs 2013'!$J$43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'AsiaPacific - 2004 vs 2013'!$I$44:$I$48</c:f>
              <c:strCache>
                <c:ptCount val="5"/>
                <c:pt idx="0">
                  <c:v>to Middle East</c:v>
                </c:pt>
                <c:pt idx="1">
                  <c:v>to Europe</c:v>
                </c:pt>
                <c:pt idx="2">
                  <c:v>to North America</c:v>
                </c:pt>
                <c:pt idx="3">
                  <c:v>to Africa</c:v>
                </c:pt>
                <c:pt idx="4">
                  <c:v>to Latin America/ Caribbean</c:v>
                </c:pt>
              </c:strCache>
            </c:strRef>
          </c:cat>
          <c:val>
            <c:numRef>
              <c:f>'AsiaPacific - 2004 vs 2013'!$J$44:$J$48</c:f>
              <c:numCache>
                <c:formatCode>0%</c:formatCode>
                <c:ptCount val="5"/>
                <c:pt idx="0">
                  <c:v>0.39369372008852854</c:v>
                </c:pt>
                <c:pt idx="1">
                  <c:v>0.33994500317877435</c:v>
                </c:pt>
                <c:pt idx="2">
                  <c:v>0.23548404835720874</c:v>
                </c:pt>
                <c:pt idx="3">
                  <c:v>2.6201973839995441E-2</c:v>
                </c:pt>
                <c:pt idx="4">
                  <c:v>4.6752545354929505E-3</c:v>
                </c:pt>
              </c:numCache>
            </c:numRef>
          </c:val>
        </c:ser>
        <c:ser>
          <c:idx val="1"/>
          <c:order val="1"/>
          <c:tx>
            <c:strRef>
              <c:f>'AsiaPacific - 2004 vs 2013'!$K$43</c:f>
              <c:strCache>
                <c:ptCount val="1"/>
                <c:pt idx="0">
                  <c:v>2004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cat>
            <c:strRef>
              <c:f>'AsiaPacific - 2004 vs 2013'!$I$44:$I$48</c:f>
              <c:strCache>
                <c:ptCount val="5"/>
                <c:pt idx="0">
                  <c:v>to Middle East</c:v>
                </c:pt>
                <c:pt idx="1">
                  <c:v>to Europe</c:v>
                </c:pt>
                <c:pt idx="2">
                  <c:v>to North America</c:v>
                </c:pt>
                <c:pt idx="3">
                  <c:v>to Africa</c:v>
                </c:pt>
                <c:pt idx="4">
                  <c:v>to Latin America/ Caribbean</c:v>
                </c:pt>
              </c:strCache>
            </c:strRef>
          </c:cat>
          <c:val>
            <c:numRef>
              <c:f>'AsiaPacific - 2004 vs 2013'!$K$44:$K$48</c:f>
              <c:numCache>
                <c:formatCode>0%</c:formatCode>
                <c:ptCount val="5"/>
                <c:pt idx="0">
                  <c:v>0.26338465465391164</c:v>
                </c:pt>
                <c:pt idx="1">
                  <c:v>0.37768664946815206</c:v>
                </c:pt>
                <c:pt idx="2">
                  <c:v>0.3310894214450667</c:v>
                </c:pt>
                <c:pt idx="3">
                  <c:v>2.1832901318516611E-2</c:v>
                </c:pt>
                <c:pt idx="4">
                  <c:v>6.0063731143529687E-3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45808000"/>
        <c:axId val="145809792"/>
      </c:barChart>
      <c:catAx>
        <c:axId val="145808000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rgbClr val="002060"/>
                </a:solidFill>
              </a:defRPr>
            </a:pPr>
            <a:endParaRPr lang="en-US"/>
          </a:p>
        </c:txPr>
        <c:crossAx val="145809792"/>
        <c:crosses val="autoZero"/>
        <c:auto val="1"/>
        <c:lblAlgn val="ctr"/>
        <c:lblOffset val="100"/>
        <c:noMultiLvlLbl val="0"/>
      </c:catAx>
      <c:valAx>
        <c:axId val="145809792"/>
        <c:scaling>
          <c:orientation val="minMax"/>
          <c:max val="0.60000000000000009"/>
          <c:min val="0"/>
        </c:scaling>
        <c:delete val="0"/>
        <c:axPos val="t"/>
        <c:majorGridlines>
          <c:spPr>
            <a:ln>
              <a:solidFill>
                <a:schemeClr val="tx2">
                  <a:lumMod val="20000"/>
                  <a:lumOff val="80000"/>
                </a:schemeClr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002060"/>
                </a:solidFill>
              </a:defRPr>
            </a:pPr>
            <a:endParaRPr lang="en-US"/>
          </a:p>
        </c:txPr>
        <c:crossAx val="145808000"/>
        <c:crosses val="autoZero"/>
        <c:crossBetween val="between"/>
        <c:majorUnit val="0.1"/>
      </c:valAx>
    </c:plotArea>
    <c:legend>
      <c:legendPos val="r"/>
      <c:layout>
        <c:manualLayout>
          <c:xMode val="edge"/>
          <c:yMode val="edge"/>
          <c:x val="0.25384379103062416"/>
          <c:y val="0.8632315972222222"/>
          <c:w val="0.16159323321158403"/>
          <c:h val="0.11948631774088836"/>
        </c:manualLayout>
      </c:layout>
      <c:overlay val="0"/>
      <c:spPr>
        <a:solidFill>
          <a:schemeClr val="bg1"/>
        </a:solidFill>
        <a:ln>
          <a:solidFill>
            <a:srgbClr val="002060"/>
          </a:solidFill>
        </a:ln>
      </c:spPr>
      <c:txPr>
        <a:bodyPr/>
        <a:lstStyle/>
        <a:p>
          <a:pPr>
            <a:defRPr sz="1100">
              <a:solidFill>
                <a:srgbClr val="00206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075289855072463"/>
          <c:y val="0.14399314668999708"/>
          <c:w val="0.79728405797101454"/>
          <c:h val="0.74002697579469234"/>
        </c:manualLayout>
      </c:layout>
      <c:lineChart>
        <c:grouping val="standard"/>
        <c:varyColors val="0"/>
        <c:ser>
          <c:idx val="0"/>
          <c:order val="0"/>
          <c:tx>
            <c:strRef>
              <c:f>'AsiaPacific - 2004 vs 2013'!$A$83</c:f>
              <c:strCache>
                <c:ptCount val="1"/>
                <c:pt idx="0">
                  <c:v>to Middle East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'AsiaPacific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'AsiaPacific - 2004 vs 2013'!$B$83:$H$83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105.4657542370697</c:v>
                </c:pt>
                <c:pt idx="2">
                  <c:v>115.75588612930679</c:v>
                </c:pt>
                <c:pt idx="3">
                  <c:v>125.28182528626448</c:v>
                </c:pt>
                <c:pt idx="4">
                  <c:v>142.48880879091402</c:v>
                </c:pt>
                <c:pt idx="5">
                  <c:v>156.86910895979872</c:v>
                </c:pt>
                <c:pt idx="6">
                  <c:v>175.16525253758743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'AsiaPacific - 2004 vs 2013'!$A$84</c:f>
              <c:strCache>
                <c:ptCount val="1"/>
                <c:pt idx="0">
                  <c:v>to Europe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numRef>
              <c:f>'AsiaPacific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'AsiaPacific - 2004 vs 2013'!$B$84:$H$84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105.34961374371086</c:v>
                </c:pt>
                <c:pt idx="2">
                  <c:v>111.46507045547993</c:v>
                </c:pt>
                <c:pt idx="3">
                  <c:v>114.73366459413153</c:v>
                </c:pt>
                <c:pt idx="4">
                  <c:v>119.13551660284467</c:v>
                </c:pt>
                <c:pt idx="5">
                  <c:v>112.95905267662347</c:v>
                </c:pt>
                <c:pt idx="6">
                  <c:v>118.8513723604302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'AsiaPacific - 2004 vs 2013'!$A$85</c:f>
              <c:strCache>
                <c:ptCount val="1"/>
                <c:pt idx="0">
                  <c:v>to North America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'AsiaPacific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'AsiaPacific - 2004 vs 2013'!$B$85:$H$85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106.17158534407783</c:v>
                </c:pt>
                <c:pt idx="2">
                  <c:v>107.5838916956025</c:v>
                </c:pt>
                <c:pt idx="3">
                  <c:v>109.72805456625508</c:v>
                </c:pt>
                <c:pt idx="4">
                  <c:v>108.94331827535184</c:v>
                </c:pt>
                <c:pt idx="5">
                  <c:v>100.18650052921575</c:v>
                </c:pt>
                <c:pt idx="6">
                  <c:v>106.26817592855618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'AsiaPacific - 2004 vs 2013'!$A$86</c:f>
              <c:strCache>
                <c:ptCount val="1"/>
                <c:pt idx="0">
                  <c:v>to Africa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'AsiaPacific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'AsiaPacific - 2004 vs 2013'!$B$86:$H$86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110.07043393000319</c:v>
                </c:pt>
                <c:pt idx="2">
                  <c:v>118.35242805668524</c:v>
                </c:pt>
                <c:pt idx="3">
                  <c:v>130.84331137279148</c:v>
                </c:pt>
                <c:pt idx="4">
                  <c:v>141.35466677614738</c:v>
                </c:pt>
                <c:pt idx="5">
                  <c:v>146.99698847554555</c:v>
                </c:pt>
                <c:pt idx="6">
                  <c:v>172.08042726456014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'AsiaPacific - 2004 vs 2013'!$A$87</c:f>
              <c:strCache>
                <c:ptCount val="1"/>
                <c:pt idx="0">
                  <c:v>to Latin America/ Caribbean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'AsiaPacific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'AsiaPacific - 2004 vs 2013'!$B$87:$H$87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113.5096343765088</c:v>
                </c:pt>
                <c:pt idx="2">
                  <c:v>91.369003204143439</c:v>
                </c:pt>
                <c:pt idx="3">
                  <c:v>114.13817319931528</c:v>
                </c:pt>
                <c:pt idx="4">
                  <c:v>135.85546240618004</c:v>
                </c:pt>
                <c:pt idx="5">
                  <c:v>140.8102532590089</c:v>
                </c:pt>
                <c:pt idx="6">
                  <c:v>134.37146117719351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863040"/>
        <c:axId val="145864576"/>
      </c:lineChart>
      <c:catAx>
        <c:axId val="145863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002060"/>
                </a:solidFill>
              </a:defRPr>
            </a:pPr>
            <a:endParaRPr lang="en-US"/>
          </a:p>
        </c:txPr>
        <c:crossAx val="145864576"/>
        <c:crosses val="autoZero"/>
        <c:auto val="1"/>
        <c:lblAlgn val="ctr"/>
        <c:lblOffset val="100"/>
        <c:noMultiLvlLbl val="0"/>
      </c:catAx>
      <c:valAx>
        <c:axId val="145864576"/>
        <c:scaling>
          <c:orientation val="minMax"/>
          <c:min val="80"/>
        </c:scaling>
        <c:delete val="0"/>
        <c:axPos val="l"/>
        <c:majorGridlines>
          <c:spPr>
            <a:ln>
              <a:solidFill>
                <a:schemeClr val="tx2">
                  <a:lumMod val="20000"/>
                  <a:lumOff val="80000"/>
                </a:schemeClr>
              </a:solidFill>
            </a:ln>
          </c:spPr>
        </c:majorGridlines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en-US"/>
          </a:p>
        </c:txPr>
        <c:crossAx val="14586304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800" b="1"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800" b="1"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sz="800" b="1">
                <a:solidFill>
                  <a:schemeClr val="bg1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18786787439613525"/>
          <c:y val="7.6784412365121027E-2"/>
          <c:w val="0.41254265091863512"/>
          <c:h val="0.3788385826771653"/>
        </c:manualLayout>
      </c:layout>
      <c:overlay val="0"/>
      <c:txPr>
        <a:bodyPr/>
        <a:lstStyle/>
        <a:p>
          <a:pPr>
            <a:defRPr sz="800" b="1">
              <a:solidFill>
                <a:srgbClr val="00206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299746688640662"/>
          <c:y val="0.16476805555555554"/>
          <c:w val="0.69990935726057502"/>
          <c:h val="0.680050694444444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'AsiaPacific - 2004 vs 2013'!$J$43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dLbl>
              <c:idx val="3"/>
              <c:layout>
                <c:manualLayout>
                  <c:x val="-3.4282051282051281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002060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b="1">
                      <a:solidFill>
                        <a:srgbClr val="002060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'AsiaPacific - 2004 vs 2013'!$I$44:$I$48</c:f>
              <c:strCache>
                <c:ptCount val="5"/>
                <c:pt idx="0">
                  <c:v>to Middle East</c:v>
                </c:pt>
                <c:pt idx="1">
                  <c:v>to Europe</c:v>
                </c:pt>
                <c:pt idx="2">
                  <c:v>to North America</c:v>
                </c:pt>
                <c:pt idx="3">
                  <c:v>to Africa</c:v>
                </c:pt>
                <c:pt idx="4">
                  <c:v>to Latin America/ Caribbean</c:v>
                </c:pt>
              </c:strCache>
            </c:strRef>
          </c:cat>
          <c:val>
            <c:numRef>
              <c:f>'AsiaPacific - 2004 vs 2013'!$J$44:$J$48</c:f>
              <c:numCache>
                <c:formatCode>0%</c:formatCode>
                <c:ptCount val="5"/>
                <c:pt idx="0">
                  <c:v>0.39369372008852854</c:v>
                </c:pt>
                <c:pt idx="1">
                  <c:v>0.33994500317877435</c:v>
                </c:pt>
                <c:pt idx="2">
                  <c:v>0.23548404835720874</c:v>
                </c:pt>
                <c:pt idx="3">
                  <c:v>2.6201973839995441E-2</c:v>
                </c:pt>
                <c:pt idx="4">
                  <c:v>4.6752545354929505E-3</c:v>
                </c:pt>
              </c:numCache>
            </c:numRef>
          </c:val>
        </c:ser>
        <c:ser>
          <c:idx val="1"/>
          <c:order val="1"/>
          <c:tx>
            <c:strRef>
              <c:f>'AsiaPacific - 2004 vs 2013'!$K$43</c:f>
              <c:strCache>
                <c:ptCount val="1"/>
                <c:pt idx="0">
                  <c:v>2004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dLbl>
              <c:idx val="3"/>
              <c:layout>
                <c:manualLayout>
                  <c:x val="-3.7589743589743589E-3"/>
                  <c:y val="-4.40937500000000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'AsiaPacific - 2004 vs 2013'!$I$44:$I$48</c:f>
              <c:strCache>
                <c:ptCount val="5"/>
                <c:pt idx="0">
                  <c:v>to Middle East</c:v>
                </c:pt>
                <c:pt idx="1">
                  <c:v>to Europe</c:v>
                </c:pt>
                <c:pt idx="2">
                  <c:v>to North America</c:v>
                </c:pt>
                <c:pt idx="3">
                  <c:v>to Africa</c:v>
                </c:pt>
                <c:pt idx="4">
                  <c:v>to Latin America/ Caribbean</c:v>
                </c:pt>
              </c:strCache>
            </c:strRef>
          </c:cat>
          <c:val>
            <c:numRef>
              <c:f>'AsiaPacific - 2004 vs 2013'!$K$44:$K$48</c:f>
              <c:numCache>
                <c:formatCode>0%</c:formatCode>
                <c:ptCount val="5"/>
                <c:pt idx="0">
                  <c:v>0.26338465465391164</c:v>
                </c:pt>
                <c:pt idx="1">
                  <c:v>0.37768664946815206</c:v>
                </c:pt>
                <c:pt idx="2">
                  <c:v>0.3310894214450667</c:v>
                </c:pt>
                <c:pt idx="3">
                  <c:v>2.1832901318516611E-2</c:v>
                </c:pt>
                <c:pt idx="4">
                  <c:v>6.0063731143529687E-3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46179584"/>
        <c:axId val="146181120"/>
      </c:barChart>
      <c:catAx>
        <c:axId val="146179584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rgbClr val="002060"/>
                </a:solidFill>
              </a:defRPr>
            </a:pPr>
            <a:endParaRPr lang="en-US"/>
          </a:p>
        </c:txPr>
        <c:crossAx val="146181120"/>
        <c:crosses val="autoZero"/>
        <c:auto val="1"/>
        <c:lblAlgn val="ctr"/>
        <c:lblOffset val="100"/>
        <c:noMultiLvlLbl val="0"/>
      </c:catAx>
      <c:valAx>
        <c:axId val="146181120"/>
        <c:scaling>
          <c:orientation val="minMax"/>
          <c:max val="0.60000000000000009"/>
          <c:min val="0"/>
        </c:scaling>
        <c:delete val="0"/>
        <c:axPos val="t"/>
        <c:majorGridlines>
          <c:spPr>
            <a:ln>
              <a:solidFill>
                <a:schemeClr val="tx2">
                  <a:lumMod val="20000"/>
                  <a:lumOff val="80000"/>
                </a:schemeClr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002060"/>
                </a:solidFill>
              </a:defRPr>
            </a:pPr>
            <a:endParaRPr lang="en-US"/>
          </a:p>
        </c:txPr>
        <c:crossAx val="146179584"/>
        <c:crosses val="autoZero"/>
        <c:crossBetween val="between"/>
        <c:majorUnit val="0.1"/>
      </c:valAx>
    </c:plotArea>
    <c:legend>
      <c:legendPos val="r"/>
      <c:layout>
        <c:manualLayout>
          <c:xMode val="edge"/>
          <c:yMode val="edge"/>
          <c:x val="0.25384379103062416"/>
          <c:y val="0.8632315972222222"/>
          <c:w val="0.16159323321158403"/>
          <c:h val="0.11948631774088836"/>
        </c:manualLayout>
      </c:layout>
      <c:overlay val="0"/>
      <c:spPr>
        <a:solidFill>
          <a:schemeClr val="bg1"/>
        </a:solidFill>
        <a:ln>
          <a:solidFill>
            <a:srgbClr val="002060"/>
          </a:solidFill>
        </a:ln>
      </c:spPr>
      <c:txPr>
        <a:bodyPr/>
        <a:lstStyle/>
        <a:p>
          <a:pPr>
            <a:defRPr sz="1100">
              <a:solidFill>
                <a:srgbClr val="00206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075289855072463"/>
          <c:y val="0.14399314668999708"/>
          <c:w val="0.79728405797101454"/>
          <c:h val="0.74002697579469234"/>
        </c:manualLayout>
      </c:layout>
      <c:lineChart>
        <c:grouping val="standard"/>
        <c:varyColors val="0"/>
        <c:ser>
          <c:idx val="0"/>
          <c:order val="0"/>
          <c:tx>
            <c:strRef>
              <c:f>'AsiaPacific - 2004 vs 2013'!$A$83</c:f>
              <c:strCache>
                <c:ptCount val="1"/>
                <c:pt idx="0">
                  <c:v>to Middle East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'AsiaPacific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'AsiaPacific - 2004 vs 2013'!$B$83:$H$83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105.4657542370697</c:v>
                </c:pt>
                <c:pt idx="2">
                  <c:v>115.75588612930679</c:v>
                </c:pt>
                <c:pt idx="3">
                  <c:v>125.28182528626448</c:v>
                </c:pt>
                <c:pt idx="4">
                  <c:v>142.48880879091402</c:v>
                </c:pt>
                <c:pt idx="5">
                  <c:v>156.86910895979872</c:v>
                </c:pt>
                <c:pt idx="6">
                  <c:v>175.16525253758743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'AsiaPacific - 2004 vs 2013'!$A$84</c:f>
              <c:strCache>
                <c:ptCount val="1"/>
                <c:pt idx="0">
                  <c:v>to Europe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numRef>
              <c:f>'AsiaPacific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'AsiaPacific - 2004 vs 2013'!$B$84:$H$84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105.34961374371086</c:v>
                </c:pt>
                <c:pt idx="2">
                  <c:v>111.46507045547993</c:v>
                </c:pt>
                <c:pt idx="3">
                  <c:v>114.73366459413153</c:v>
                </c:pt>
                <c:pt idx="4">
                  <c:v>119.13551660284467</c:v>
                </c:pt>
                <c:pt idx="5">
                  <c:v>112.95905267662347</c:v>
                </c:pt>
                <c:pt idx="6">
                  <c:v>118.8513723604302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'AsiaPacific - 2004 vs 2013'!$A$85</c:f>
              <c:strCache>
                <c:ptCount val="1"/>
                <c:pt idx="0">
                  <c:v>to North America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'AsiaPacific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'AsiaPacific - 2004 vs 2013'!$B$85:$H$85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106.17158534407783</c:v>
                </c:pt>
                <c:pt idx="2">
                  <c:v>107.5838916956025</c:v>
                </c:pt>
                <c:pt idx="3">
                  <c:v>109.72805456625508</c:v>
                </c:pt>
                <c:pt idx="4">
                  <c:v>108.94331827535184</c:v>
                </c:pt>
                <c:pt idx="5">
                  <c:v>100.18650052921575</c:v>
                </c:pt>
                <c:pt idx="6">
                  <c:v>106.26817592855618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'AsiaPacific - 2004 vs 2013'!$A$86</c:f>
              <c:strCache>
                <c:ptCount val="1"/>
                <c:pt idx="0">
                  <c:v>to Africa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'AsiaPacific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'AsiaPacific - 2004 vs 2013'!$B$86:$H$86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110.07043393000319</c:v>
                </c:pt>
                <c:pt idx="2">
                  <c:v>118.35242805668524</c:v>
                </c:pt>
                <c:pt idx="3">
                  <c:v>130.84331137279148</c:v>
                </c:pt>
                <c:pt idx="4">
                  <c:v>141.35466677614738</c:v>
                </c:pt>
                <c:pt idx="5">
                  <c:v>146.99698847554555</c:v>
                </c:pt>
                <c:pt idx="6">
                  <c:v>172.08042726456014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'AsiaPacific - 2004 vs 2013'!$A$87</c:f>
              <c:strCache>
                <c:ptCount val="1"/>
                <c:pt idx="0">
                  <c:v>to Latin America/ Caribbean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'AsiaPacific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'AsiaPacific - 2004 vs 2013'!$B$87:$H$87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113.5096343765088</c:v>
                </c:pt>
                <c:pt idx="2">
                  <c:v>91.369003204143439</c:v>
                </c:pt>
                <c:pt idx="3">
                  <c:v>114.13817319931528</c:v>
                </c:pt>
                <c:pt idx="4">
                  <c:v>135.85546240618004</c:v>
                </c:pt>
                <c:pt idx="5">
                  <c:v>140.8102532590089</c:v>
                </c:pt>
                <c:pt idx="6">
                  <c:v>134.37146117719351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955264"/>
        <c:axId val="146965248"/>
      </c:lineChart>
      <c:catAx>
        <c:axId val="146955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002060"/>
                </a:solidFill>
              </a:defRPr>
            </a:pPr>
            <a:endParaRPr lang="en-US"/>
          </a:p>
        </c:txPr>
        <c:crossAx val="146965248"/>
        <c:crosses val="autoZero"/>
        <c:auto val="1"/>
        <c:lblAlgn val="ctr"/>
        <c:lblOffset val="100"/>
        <c:noMultiLvlLbl val="0"/>
      </c:catAx>
      <c:valAx>
        <c:axId val="146965248"/>
        <c:scaling>
          <c:orientation val="minMax"/>
          <c:min val="80"/>
        </c:scaling>
        <c:delete val="0"/>
        <c:axPos val="l"/>
        <c:majorGridlines>
          <c:spPr>
            <a:ln>
              <a:solidFill>
                <a:schemeClr val="tx2">
                  <a:lumMod val="20000"/>
                  <a:lumOff val="80000"/>
                </a:schemeClr>
              </a:solidFill>
            </a:ln>
          </c:spPr>
        </c:majorGridlines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en-US"/>
          </a:p>
        </c:txPr>
        <c:crossAx val="14695526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800" b="1"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800" b="1">
                <a:solidFill>
                  <a:schemeClr val="bg1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18786787439613525"/>
          <c:y val="7.6784412365121027E-2"/>
          <c:w val="0.41254265091863512"/>
          <c:h val="0.3788385826771653"/>
        </c:manualLayout>
      </c:layout>
      <c:overlay val="0"/>
      <c:txPr>
        <a:bodyPr/>
        <a:lstStyle/>
        <a:p>
          <a:pPr>
            <a:defRPr sz="800" b="1">
              <a:solidFill>
                <a:srgbClr val="00206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299746688640662"/>
          <c:y val="0.16476805555555554"/>
          <c:w val="0.69990935726057502"/>
          <c:h val="0.680050694444444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'AsiaPacific - 2004 vs 2013'!$J$43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dLbl>
              <c:idx val="3"/>
              <c:layout>
                <c:manualLayout>
                  <c:x val="-3.4282051282051281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002060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b="1">
                      <a:solidFill>
                        <a:srgbClr val="002060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'AsiaPacific - 2004 vs 2013'!$I$44:$I$48</c:f>
              <c:strCache>
                <c:ptCount val="5"/>
                <c:pt idx="0">
                  <c:v>to Middle East</c:v>
                </c:pt>
                <c:pt idx="1">
                  <c:v>to Europe</c:v>
                </c:pt>
                <c:pt idx="2">
                  <c:v>to North America</c:v>
                </c:pt>
                <c:pt idx="3">
                  <c:v>to Africa</c:v>
                </c:pt>
                <c:pt idx="4">
                  <c:v>to Latin America/ Caribbean</c:v>
                </c:pt>
              </c:strCache>
            </c:strRef>
          </c:cat>
          <c:val>
            <c:numRef>
              <c:f>'AsiaPacific - 2004 vs 2013'!$J$44:$J$48</c:f>
              <c:numCache>
                <c:formatCode>0%</c:formatCode>
                <c:ptCount val="5"/>
                <c:pt idx="0">
                  <c:v>0.39369372008852854</c:v>
                </c:pt>
                <c:pt idx="1">
                  <c:v>0.33994500317877435</c:v>
                </c:pt>
                <c:pt idx="2">
                  <c:v>0.23548404835720874</c:v>
                </c:pt>
                <c:pt idx="3">
                  <c:v>2.6201973839995441E-2</c:v>
                </c:pt>
                <c:pt idx="4">
                  <c:v>4.6752545354929505E-3</c:v>
                </c:pt>
              </c:numCache>
            </c:numRef>
          </c:val>
        </c:ser>
        <c:ser>
          <c:idx val="1"/>
          <c:order val="1"/>
          <c:tx>
            <c:strRef>
              <c:f>'AsiaPacific - 2004 vs 2013'!$K$43</c:f>
              <c:strCache>
                <c:ptCount val="1"/>
                <c:pt idx="0">
                  <c:v>2004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dLbl>
              <c:idx val="3"/>
              <c:layout>
                <c:manualLayout>
                  <c:x val="-3.7589743589743589E-3"/>
                  <c:y val="-4.40937500000000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'AsiaPacific - 2004 vs 2013'!$I$44:$I$48</c:f>
              <c:strCache>
                <c:ptCount val="5"/>
                <c:pt idx="0">
                  <c:v>to Middle East</c:v>
                </c:pt>
                <c:pt idx="1">
                  <c:v>to Europe</c:v>
                </c:pt>
                <c:pt idx="2">
                  <c:v>to North America</c:v>
                </c:pt>
                <c:pt idx="3">
                  <c:v>to Africa</c:v>
                </c:pt>
                <c:pt idx="4">
                  <c:v>to Latin America/ Caribbean</c:v>
                </c:pt>
              </c:strCache>
            </c:strRef>
          </c:cat>
          <c:val>
            <c:numRef>
              <c:f>'AsiaPacific - 2004 vs 2013'!$K$44:$K$48</c:f>
              <c:numCache>
                <c:formatCode>0%</c:formatCode>
                <c:ptCount val="5"/>
                <c:pt idx="0">
                  <c:v>0.26338465465391164</c:v>
                </c:pt>
                <c:pt idx="1">
                  <c:v>0.37768664946815206</c:v>
                </c:pt>
                <c:pt idx="2">
                  <c:v>0.3310894214450667</c:v>
                </c:pt>
                <c:pt idx="3">
                  <c:v>2.1832901318516611E-2</c:v>
                </c:pt>
                <c:pt idx="4">
                  <c:v>6.0063731143529687E-3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46993152"/>
        <c:axId val="146994688"/>
      </c:barChart>
      <c:catAx>
        <c:axId val="146993152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rgbClr val="002060"/>
                </a:solidFill>
              </a:defRPr>
            </a:pPr>
            <a:endParaRPr lang="en-US"/>
          </a:p>
        </c:txPr>
        <c:crossAx val="146994688"/>
        <c:crosses val="autoZero"/>
        <c:auto val="1"/>
        <c:lblAlgn val="ctr"/>
        <c:lblOffset val="100"/>
        <c:noMultiLvlLbl val="0"/>
      </c:catAx>
      <c:valAx>
        <c:axId val="146994688"/>
        <c:scaling>
          <c:orientation val="minMax"/>
          <c:max val="0.60000000000000009"/>
          <c:min val="0"/>
        </c:scaling>
        <c:delete val="0"/>
        <c:axPos val="t"/>
        <c:majorGridlines>
          <c:spPr>
            <a:ln>
              <a:solidFill>
                <a:schemeClr val="tx2">
                  <a:lumMod val="20000"/>
                  <a:lumOff val="80000"/>
                </a:schemeClr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002060"/>
                </a:solidFill>
              </a:defRPr>
            </a:pPr>
            <a:endParaRPr lang="en-US"/>
          </a:p>
        </c:txPr>
        <c:crossAx val="146993152"/>
        <c:crosses val="autoZero"/>
        <c:crossBetween val="between"/>
        <c:majorUnit val="0.1"/>
      </c:valAx>
    </c:plotArea>
    <c:legend>
      <c:legendPos val="r"/>
      <c:layout>
        <c:manualLayout>
          <c:xMode val="edge"/>
          <c:yMode val="edge"/>
          <c:x val="0.25384379103062416"/>
          <c:y val="0.8632315972222222"/>
          <c:w val="0.16159323321158403"/>
          <c:h val="0.11948631774088836"/>
        </c:manualLayout>
      </c:layout>
      <c:overlay val="0"/>
      <c:spPr>
        <a:solidFill>
          <a:schemeClr val="bg1"/>
        </a:solidFill>
        <a:ln>
          <a:solidFill>
            <a:srgbClr val="002060"/>
          </a:solidFill>
        </a:ln>
      </c:spPr>
      <c:txPr>
        <a:bodyPr/>
        <a:lstStyle/>
        <a:p>
          <a:pPr>
            <a:defRPr sz="1100">
              <a:solidFill>
                <a:srgbClr val="00206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075289855072463"/>
          <c:y val="0.14399314668999708"/>
          <c:w val="0.79728405797101454"/>
          <c:h val="0.74002697579469234"/>
        </c:manualLayout>
      </c:layout>
      <c:lineChart>
        <c:grouping val="standard"/>
        <c:varyColors val="0"/>
        <c:ser>
          <c:idx val="0"/>
          <c:order val="0"/>
          <c:tx>
            <c:strRef>
              <c:f>'AsiaPacific - 2004 vs 2013'!$A$83</c:f>
              <c:strCache>
                <c:ptCount val="1"/>
                <c:pt idx="0">
                  <c:v>to Middle East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numRef>
              <c:f>'AsiaPacific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'AsiaPacific - 2004 vs 2013'!$B$83:$H$83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105.4657542370697</c:v>
                </c:pt>
                <c:pt idx="2">
                  <c:v>115.75588612930679</c:v>
                </c:pt>
                <c:pt idx="3">
                  <c:v>125.28182528626448</c:v>
                </c:pt>
                <c:pt idx="4">
                  <c:v>142.48880879091402</c:v>
                </c:pt>
                <c:pt idx="5">
                  <c:v>156.86910895979872</c:v>
                </c:pt>
                <c:pt idx="6">
                  <c:v>175.16525253758743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'AsiaPacific - 2004 vs 2013'!$A$84</c:f>
              <c:strCache>
                <c:ptCount val="1"/>
                <c:pt idx="0">
                  <c:v>to Europe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numRef>
              <c:f>'AsiaPacific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'AsiaPacific - 2004 vs 2013'!$B$84:$H$84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105.34961374371086</c:v>
                </c:pt>
                <c:pt idx="2">
                  <c:v>111.46507045547993</c:v>
                </c:pt>
                <c:pt idx="3">
                  <c:v>114.73366459413153</c:v>
                </c:pt>
                <c:pt idx="4">
                  <c:v>119.13551660284467</c:v>
                </c:pt>
                <c:pt idx="5">
                  <c:v>112.95905267662347</c:v>
                </c:pt>
                <c:pt idx="6">
                  <c:v>118.8513723604302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'AsiaPacific - 2004 vs 2013'!$A$85</c:f>
              <c:strCache>
                <c:ptCount val="1"/>
                <c:pt idx="0">
                  <c:v>to North America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'AsiaPacific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'AsiaPacific - 2004 vs 2013'!$B$85:$H$85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106.17158534407783</c:v>
                </c:pt>
                <c:pt idx="2">
                  <c:v>107.5838916956025</c:v>
                </c:pt>
                <c:pt idx="3">
                  <c:v>109.72805456625508</c:v>
                </c:pt>
                <c:pt idx="4">
                  <c:v>108.94331827535184</c:v>
                </c:pt>
                <c:pt idx="5">
                  <c:v>100.18650052921575</c:v>
                </c:pt>
                <c:pt idx="6">
                  <c:v>106.26817592855618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'AsiaPacific - 2004 vs 2013'!$A$86</c:f>
              <c:strCache>
                <c:ptCount val="1"/>
                <c:pt idx="0">
                  <c:v>to Africa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'AsiaPacific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'AsiaPacific - 2004 vs 2013'!$B$86:$H$86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110.07043393000319</c:v>
                </c:pt>
                <c:pt idx="2">
                  <c:v>118.35242805668524</c:v>
                </c:pt>
                <c:pt idx="3">
                  <c:v>130.84331137279148</c:v>
                </c:pt>
                <c:pt idx="4">
                  <c:v>141.35466677614738</c:v>
                </c:pt>
                <c:pt idx="5">
                  <c:v>146.99698847554555</c:v>
                </c:pt>
                <c:pt idx="6">
                  <c:v>172.08042726456014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'AsiaPacific - 2004 vs 2013'!$A$87</c:f>
              <c:strCache>
                <c:ptCount val="1"/>
                <c:pt idx="0">
                  <c:v>to Latin America/ Caribbean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'AsiaPacific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'AsiaPacific - 2004 vs 2013'!$B$87:$H$87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113.5096343765088</c:v>
                </c:pt>
                <c:pt idx="2">
                  <c:v>91.369003204143439</c:v>
                </c:pt>
                <c:pt idx="3">
                  <c:v>114.13817319931528</c:v>
                </c:pt>
                <c:pt idx="4">
                  <c:v>135.85546240618004</c:v>
                </c:pt>
                <c:pt idx="5">
                  <c:v>140.8102532590089</c:v>
                </c:pt>
                <c:pt idx="6">
                  <c:v>134.37146117719351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697600"/>
        <c:axId val="146707584"/>
      </c:lineChart>
      <c:catAx>
        <c:axId val="146697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002060"/>
                </a:solidFill>
              </a:defRPr>
            </a:pPr>
            <a:endParaRPr lang="en-US"/>
          </a:p>
        </c:txPr>
        <c:crossAx val="146707584"/>
        <c:crosses val="autoZero"/>
        <c:auto val="1"/>
        <c:lblAlgn val="ctr"/>
        <c:lblOffset val="100"/>
        <c:noMultiLvlLbl val="0"/>
      </c:catAx>
      <c:valAx>
        <c:axId val="146707584"/>
        <c:scaling>
          <c:orientation val="minMax"/>
          <c:min val="80"/>
        </c:scaling>
        <c:delete val="0"/>
        <c:axPos val="l"/>
        <c:majorGridlines>
          <c:spPr>
            <a:ln>
              <a:solidFill>
                <a:schemeClr val="tx2">
                  <a:lumMod val="20000"/>
                  <a:lumOff val="80000"/>
                </a:schemeClr>
              </a:solidFill>
            </a:ln>
          </c:spPr>
        </c:majorGridlines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en-US"/>
          </a:p>
        </c:txPr>
        <c:crossAx val="146697600"/>
        <c:crosses val="autoZero"/>
        <c:crossBetween val="between"/>
      </c:valAx>
    </c:plotArea>
    <c:legend>
      <c:legendPos val="r"/>
      <c:legendEntry>
        <c:idx val="3"/>
        <c:txPr>
          <a:bodyPr/>
          <a:lstStyle/>
          <a:p>
            <a:pPr>
              <a:defRPr sz="800" b="1">
                <a:solidFill>
                  <a:schemeClr val="bg1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18786787439613525"/>
          <c:y val="7.6784412365121027E-2"/>
          <c:w val="0.41254265091863512"/>
          <c:h val="0.3788385826771653"/>
        </c:manualLayout>
      </c:layout>
      <c:overlay val="0"/>
      <c:txPr>
        <a:bodyPr/>
        <a:lstStyle/>
        <a:p>
          <a:pPr>
            <a:defRPr sz="800" b="1">
              <a:solidFill>
                <a:srgbClr val="00206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075289855072463"/>
          <c:y val="0.14399314668999708"/>
          <c:w val="0.79728405797101454"/>
          <c:h val="0.74002697579469234"/>
        </c:manualLayout>
      </c:layout>
      <c:lineChart>
        <c:grouping val="standard"/>
        <c:varyColors val="0"/>
        <c:ser>
          <c:idx val="0"/>
          <c:order val="0"/>
          <c:tx>
            <c:strRef>
              <c:f>'AsiaPacific - 2004 vs 2013'!$A$83</c:f>
              <c:strCache>
                <c:ptCount val="1"/>
                <c:pt idx="0">
                  <c:v>to Middle East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numRef>
              <c:f>'AsiaPacific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'AsiaPacific - 2004 vs 2013'!$B$83:$H$83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105.4657542370697</c:v>
                </c:pt>
                <c:pt idx="2">
                  <c:v>115.75588612930679</c:v>
                </c:pt>
                <c:pt idx="3">
                  <c:v>125.28182528626448</c:v>
                </c:pt>
                <c:pt idx="4">
                  <c:v>142.48880879091402</c:v>
                </c:pt>
                <c:pt idx="5">
                  <c:v>156.86910895979872</c:v>
                </c:pt>
                <c:pt idx="6">
                  <c:v>175.16525253758743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'AsiaPacific - 2004 vs 2013'!$A$84</c:f>
              <c:strCache>
                <c:ptCount val="1"/>
                <c:pt idx="0">
                  <c:v>to Europe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numRef>
              <c:f>'AsiaPacific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'AsiaPacific - 2004 vs 2013'!$B$84:$H$84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105.34961374371086</c:v>
                </c:pt>
                <c:pt idx="2">
                  <c:v>111.46507045547993</c:v>
                </c:pt>
                <c:pt idx="3">
                  <c:v>114.73366459413153</c:v>
                </c:pt>
                <c:pt idx="4">
                  <c:v>119.13551660284467</c:v>
                </c:pt>
                <c:pt idx="5">
                  <c:v>112.95905267662347</c:v>
                </c:pt>
                <c:pt idx="6">
                  <c:v>118.8513723604302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'AsiaPacific - 2004 vs 2013'!$A$85</c:f>
              <c:strCache>
                <c:ptCount val="1"/>
                <c:pt idx="0">
                  <c:v>to North America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'AsiaPacific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'AsiaPacific - 2004 vs 2013'!$B$85:$H$85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106.17158534407783</c:v>
                </c:pt>
                <c:pt idx="2">
                  <c:v>107.5838916956025</c:v>
                </c:pt>
                <c:pt idx="3">
                  <c:v>109.72805456625508</c:v>
                </c:pt>
                <c:pt idx="4">
                  <c:v>108.94331827535184</c:v>
                </c:pt>
                <c:pt idx="5">
                  <c:v>100.18650052921575</c:v>
                </c:pt>
                <c:pt idx="6">
                  <c:v>106.26817592855618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'AsiaPacific - 2004 vs 2013'!$A$86</c:f>
              <c:strCache>
                <c:ptCount val="1"/>
                <c:pt idx="0">
                  <c:v>to Africa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'AsiaPacific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'AsiaPacific - 2004 vs 2013'!$B$86:$H$86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110.07043393000319</c:v>
                </c:pt>
                <c:pt idx="2">
                  <c:v>118.35242805668524</c:v>
                </c:pt>
                <c:pt idx="3">
                  <c:v>130.84331137279148</c:v>
                </c:pt>
                <c:pt idx="4">
                  <c:v>141.35466677614738</c:v>
                </c:pt>
                <c:pt idx="5">
                  <c:v>146.99698847554555</c:v>
                </c:pt>
                <c:pt idx="6">
                  <c:v>172.08042726456014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'AsiaPacific - 2004 vs 2013'!$A$87</c:f>
              <c:strCache>
                <c:ptCount val="1"/>
                <c:pt idx="0">
                  <c:v>to Latin America/ Caribbean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'AsiaPacific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'AsiaPacific - 2004 vs 2013'!$B$87:$H$87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113.5096343765088</c:v>
                </c:pt>
                <c:pt idx="2">
                  <c:v>91.369003204143439</c:v>
                </c:pt>
                <c:pt idx="3">
                  <c:v>114.13817319931528</c:v>
                </c:pt>
                <c:pt idx="4">
                  <c:v>135.85546240618004</c:v>
                </c:pt>
                <c:pt idx="5">
                  <c:v>140.8102532590089</c:v>
                </c:pt>
                <c:pt idx="6">
                  <c:v>134.37146117719351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801408"/>
        <c:axId val="146802944"/>
      </c:lineChart>
      <c:catAx>
        <c:axId val="146801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002060"/>
                </a:solidFill>
              </a:defRPr>
            </a:pPr>
            <a:endParaRPr lang="en-US"/>
          </a:p>
        </c:txPr>
        <c:crossAx val="146802944"/>
        <c:crosses val="autoZero"/>
        <c:auto val="1"/>
        <c:lblAlgn val="ctr"/>
        <c:lblOffset val="100"/>
        <c:noMultiLvlLbl val="0"/>
      </c:catAx>
      <c:valAx>
        <c:axId val="146802944"/>
        <c:scaling>
          <c:orientation val="minMax"/>
          <c:min val="80"/>
        </c:scaling>
        <c:delete val="0"/>
        <c:axPos val="l"/>
        <c:majorGridlines>
          <c:spPr>
            <a:ln>
              <a:solidFill>
                <a:schemeClr val="tx2">
                  <a:lumMod val="20000"/>
                  <a:lumOff val="80000"/>
                </a:schemeClr>
              </a:solidFill>
            </a:ln>
          </c:spPr>
        </c:majorGridlines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en-US"/>
          </a:p>
        </c:txPr>
        <c:crossAx val="1468014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8786787439613525"/>
          <c:y val="7.6784412365121027E-2"/>
          <c:w val="0.41254265091863512"/>
          <c:h val="0.3788385826771653"/>
        </c:manualLayout>
      </c:layout>
      <c:overlay val="0"/>
      <c:txPr>
        <a:bodyPr/>
        <a:lstStyle/>
        <a:p>
          <a:pPr>
            <a:defRPr sz="800" b="1">
              <a:solidFill>
                <a:srgbClr val="00206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10512720808799"/>
          <c:y val="3.8394971364837459E-2"/>
          <c:w val="0.49902910093322966"/>
          <c:h val="0.8236162757514959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'airline finance'!$B$12</c:f>
              <c:strCache>
                <c:ptCount val="1"/>
                <c:pt idx="0">
                  <c:v>Operating Revenues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'airline finance'!$A$13:$A$14</c:f>
              <c:numCache>
                <c:formatCode>General</c:formatCode>
                <c:ptCount val="2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'airline finance'!$B$13:$B$14</c:f>
              <c:numCache>
                <c:formatCode>#,##0_ ;\-#,##0\ </c:formatCode>
                <c:ptCount val="2"/>
                <c:pt idx="0">
                  <c:v>705500</c:v>
                </c:pt>
                <c:pt idx="1">
                  <c:v>717300</c:v>
                </c:pt>
              </c:numCache>
            </c:numRef>
          </c:val>
        </c:ser>
        <c:ser>
          <c:idx val="2"/>
          <c:order val="1"/>
          <c:tx>
            <c:strRef>
              <c:f>'airline finance'!$C$12</c:f>
              <c:strCache>
                <c:ptCount val="1"/>
                <c:pt idx="0">
                  <c:v>Operating Expenses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'airline finance'!$A$13:$A$14</c:f>
              <c:numCache>
                <c:formatCode>General</c:formatCode>
                <c:ptCount val="2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'airline finance'!$C$13:$C$14</c:f>
              <c:numCache>
                <c:formatCode>#,##0_ ;\-#,##0\ </c:formatCode>
                <c:ptCount val="2"/>
                <c:pt idx="0">
                  <c:v>687100</c:v>
                </c:pt>
                <c:pt idx="1">
                  <c:v>692000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axId val="126554112"/>
        <c:axId val="126555648"/>
      </c:barChart>
      <c:lineChart>
        <c:grouping val="standard"/>
        <c:varyColors val="0"/>
        <c:ser>
          <c:idx val="3"/>
          <c:order val="2"/>
          <c:tx>
            <c:strRef>
              <c:f>'airline finance'!$D$12</c:f>
              <c:strCache>
                <c:ptCount val="1"/>
                <c:pt idx="0">
                  <c:v>Operating result</c:v>
                </c:pt>
              </c:strCache>
            </c:strRef>
          </c:tx>
          <c:spPr>
            <a:ln>
              <a:noFill/>
            </a:ln>
          </c:spPr>
          <c:marker>
            <c:symbol val="dash"/>
            <c:size val="27"/>
            <c:spPr>
              <a:solidFill>
                <a:srgbClr val="002060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7.0178487112543056E-2"/>
                  <c:y val="-5.22278570354927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3564638651260968E-2"/>
                  <c:y val="-4.62968711537498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'airline finance'!$A$13:$A$14</c:f>
              <c:numCache>
                <c:formatCode>General</c:formatCode>
                <c:ptCount val="2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'airline finance'!$D$13:$D$14</c:f>
              <c:numCache>
                <c:formatCode>0.0%</c:formatCode>
                <c:ptCount val="2"/>
                <c:pt idx="0">
                  <c:v>2.6000000000000002E-2</c:v>
                </c:pt>
                <c:pt idx="1">
                  <c:v>3.5000000000000003E-2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563456"/>
        <c:axId val="126557568"/>
      </c:lineChart>
      <c:catAx>
        <c:axId val="126554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002060"/>
                </a:solidFill>
              </a:defRPr>
            </a:pPr>
            <a:endParaRPr lang="en-US"/>
          </a:p>
        </c:txPr>
        <c:crossAx val="126555648"/>
        <c:crosses val="autoZero"/>
        <c:auto val="1"/>
        <c:lblAlgn val="ctr"/>
        <c:lblOffset val="100"/>
        <c:noMultiLvlLbl val="0"/>
      </c:catAx>
      <c:valAx>
        <c:axId val="126555648"/>
        <c:scaling>
          <c:orientation val="minMax"/>
          <c:max val="1100000"/>
          <c:min val="0"/>
        </c:scaling>
        <c:delete val="0"/>
        <c:axPos val="l"/>
        <c:majorGridlines>
          <c:spPr>
            <a:ln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</c:spPr>
        </c:majorGridlines>
        <c:numFmt formatCode="#,##0_ ;\-#,##0\ 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B050"/>
                </a:solidFill>
              </a:defRPr>
            </a:pPr>
            <a:endParaRPr lang="en-US"/>
          </a:p>
        </c:txPr>
        <c:crossAx val="126554112"/>
        <c:crosses val="autoZero"/>
        <c:crossBetween val="between"/>
        <c:dispUnits>
          <c:builtInUnit val="thousands"/>
        </c:dispUnits>
      </c:valAx>
      <c:valAx>
        <c:axId val="126557568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</a:defRPr>
            </a:pPr>
            <a:endParaRPr lang="en-US"/>
          </a:p>
        </c:txPr>
        <c:crossAx val="126563456"/>
        <c:crosses val="max"/>
        <c:crossBetween val="between"/>
      </c:valAx>
      <c:catAx>
        <c:axId val="1265634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6557568"/>
        <c:crosses val="autoZero"/>
        <c:auto val="1"/>
        <c:lblAlgn val="ctr"/>
        <c:lblOffset val="100"/>
        <c:noMultiLvlLbl val="0"/>
      </c:catAx>
    </c:plotArea>
    <c:legend>
      <c:legendPos val="r"/>
      <c:legendEntry>
        <c:idx val="0"/>
        <c:txPr>
          <a:bodyPr/>
          <a:lstStyle/>
          <a:p>
            <a:pPr>
              <a:defRPr>
                <a:solidFill>
                  <a:srgbClr val="00B050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74805542439728923"/>
          <c:y val="0.80389324933395201"/>
          <c:w val="0.24753534329518942"/>
          <c:h val="0.18760415509387846"/>
        </c:manualLayout>
      </c:layout>
      <c:overlay val="0"/>
      <c:txPr>
        <a:bodyPr/>
        <a:lstStyle/>
        <a:p>
          <a:pPr>
            <a:defRPr>
              <a:solidFill>
                <a:srgbClr val="002060"/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299746688640662"/>
          <c:y val="0.16476805555555554"/>
          <c:w val="0.69990935726057502"/>
          <c:h val="0.680050694444444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'North America - 2004 vs 2013'!$J$43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dLbl>
              <c:idx val="4"/>
              <c:spPr/>
              <c:txPr>
                <a:bodyPr/>
                <a:lstStyle/>
                <a:p>
                  <a:pPr>
                    <a:defRPr b="1">
                      <a:solidFill>
                        <a:srgbClr val="002060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'North America - 2004 vs 2013'!$I$44:$I$48</c:f>
              <c:strCache>
                <c:ptCount val="5"/>
                <c:pt idx="0">
                  <c:v>to Latin America/ Caribbean</c:v>
                </c:pt>
                <c:pt idx="1">
                  <c:v>to Europe</c:v>
                </c:pt>
                <c:pt idx="2">
                  <c:v>to Asia/Pacific</c:v>
                </c:pt>
                <c:pt idx="3">
                  <c:v>to Middle East</c:v>
                </c:pt>
                <c:pt idx="4">
                  <c:v>to Africa</c:v>
                </c:pt>
              </c:strCache>
            </c:strRef>
          </c:cat>
          <c:val>
            <c:numRef>
              <c:f>'North America - 2004 vs 2013'!$J$44:$J$48</c:f>
              <c:numCache>
                <c:formatCode>0%</c:formatCode>
                <c:ptCount val="5"/>
                <c:pt idx="0">
                  <c:v>0.43069688835016501</c:v>
                </c:pt>
                <c:pt idx="1">
                  <c:v>0.32727420596217782</c:v>
                </c:pt>
                <c:pt idx="2">
                  <c:v>0.19900234635722588</c:v>
                </c:pt>
                <c:pt idx="3">
                  <c:v>3.2106657983379187E-2</c:v>
                </c:pt>
                <c:pt idx="4">
                  <c:v>1.0919901347052096E-2</c:v>
                </c:pt>
              </c:numCache>
            </c:numRef>
          </c:val>
        </c:ser>
        <c:ser>
          <c:idx val="1"/>
          <c:order val="1"/>
          <c:tx>
            <c:strRef>
              <c:f>'North America - 2004 vs 2013'!$K$43</c:f>
              <c:strCache>
                <c:ptCount val="1"/>
                <c:pt idx="0">
                  <c:v>2004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'North America - 2004 vs 2013'!$I$44:$I$48</c:f>
              <c:strCache>
                <c:ptCount val="5"/>
                <c:pt idx="0">
                  <c:v>to Latin America/ Caribbean</c:v>
                </c:pt>
                <c:pt idx="1">
                  <c:v>to Europe</c:v>
                </c:pt>
                <c:pt idx="2">
                  <c:v>to Asia/Pacific</c:v>
                </c:pt>
                <c:pt idx="3">
                  <c:v>to Middle East</c:v>
                </c:pt>
                <c:pt idx="4">
                  <c:v>to Africa</c:v>
                </c:pt>
              </c:strCache>
            </c:strRef>
          </c:cat>
          <c:val>
            <c:numRef>
              <c:f>'North America - 2004 vs 2013'!$K$44:$K$48</c:f>
              <c:numCache>
                <c:formatCode>0%</c:formatCode>
                <c:ptCount val="5"/>
                <c:pt idx="0">
                  <c:v>0.44649872712429006</c:v>
                </c:pt>
                <c:pt idx="1">
                  <c:v>0.32800222886030778</c:v>
                </c:pt>
                <c:pt idx="2">
                  <c:v>0.20700376096807388</c:v>
                </c:pt>
                <c:pt idx="3">
                  <c:v>1.1578694753637767E-2</c:v>
                </c:pt>
                <c:pt idx="4">
                  <c:v>6.916588293690502E-3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46474880"/>
        <c:axId val="146476416"/>
      </c:barChart>
      <c:catAx>
        <c:axId val="146474880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rgbClr val="002060"/>
                </a:solidFill>
              </a:defRPr>
            </a:pPr>
            <a:endParaRPr lang="en-US"/>
          </a:p>
        </c:txPr>
        <c:crossAx val="146476416"/>
        <c:crosses val="autoZero"/>
        <c:auto val="1"/>
        <c:lblAlgn val="ctr"/>
        <c:lblOffset val="100"/>
        <c:noMultiLvlLbl val="0"/>
      </c:catAx>
      <c:valAx>
        <c:axId val="146476416"/>
        <c:scaling>
          <c:orientation val="minMax"/>
          <c:max val="0.60000000000000009"/>
          <c:min val="0"/>
        </c:scaling>
        <c:delete val="0"/>
        <c:axPos val="t"/>
        <c:majorGridlines>
          <c:spPr>
            <a:ln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002060"/>
                </a:solidFill>
              </a:defRPr>
            </a:pPr>
            <a:endParaRPr lang="en-US"/>
          </a:p>
        </c:txPr>
        <c:crossAx val="146474880"/>
        <c:crosses val="autoZero"/>
        <c:crossBetween val="between"/>
        <c:majorUnit val="0.1"/>
      </c:valAx>
    </c:plotArea>
    <c:legend>
      <c:legendPos val="r"/>
      <c:layout>
        <c:manualLayout>
          <c:xMode val="edge"/>
          <c:yMode val="edge"/>
          <c:x val="0.25384379103062416"/>
          <c:y val="0.8632315972222222"/>
          <c:w val="0.16159323321158403"/>
          <c:h val="0.11948631774088836"/>
        </c:manualLayout>
      </c:layout>
      <c:overlay val="0"/>
      <c:spPr>
        <a:solidFill>
          <a:schemeClr val="bg1"/>
        </a:solidFill>
        <a:ln>
          <a:solidFill>
            <a:srgbClr val="002060"/>
          </a:solidFill>
        </a:ln>
      </c:spPr>
      <c:txPr>
        <a:bodyPr/>
        <a:lstStyle/>
        <a:p>
          <a:pPr>
            <a:defRPr sz="1100">
              <a:solidFill>
                <a:srgbClr val="00206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075289855072463"/>
          <c:y val="0.14399314668999708"/>
          <c:w val="0.79728405797101454"/>
          <c:h val="0.74002697579469234"/>
        </c:manualLayout>
      </c:layout>
      <c:lineChart>
        <c:grouping val="standard"/>
        <c:varyColors val="0"/>
        <c:ser>
          <c:idx val="0"/>
          <c:order val="0"/>
          <c:tx>
            <c:strRef>
              <c:f>'North America - 2004 vs 2013'!$A$83</c:f>
              <c:strCache>
                <c:ptCount val="1"/>
                <c:pt idx="0">
                  <c:v>to Latin America/ Caribbean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'North America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'North America - 2004 vs 2013'!$B$83:$H$83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104.98844818125707</c:v>
                </c:pt>
                <c:pt idx="2">
                  <c:v>103.47673296789529</c:v>
                </c:pt>
                <c:pt idx="3">
                  <c:v>102.71862951788025</c:v>
                </c:pt>
                <c:pt idx="4">
                  <c:v>99.578190653447152</c:v>
                </c:pt>
                <c:pt idx="5">
                  <c:v>95.342579609912235</c:v>
                </c:pt>
                <c:pt idx="6">
                  <c:v>98.770587293741656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'North America - 2004 vs 2013'!$A$84</c:f>
              <c:strCache>
                <c:ptCount val="1"/>
                <c:pt idx="0">
                  <c:v>to Europe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numRef>
              <c:f>'North America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'North America - 2004 vs 2013'!$B$84:$H$84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103.58411601581916</c:v>
                </c:pt>
                <c:pt idx="2">
                  <c:v>107.79300573780759</c:v>
                </c:pt>
                <c:pt idx="3">
                  <c:v>119.66622963485065</c:v>
                </c:pt>
                <c:pt idx="4">
                  <c:v>124.06361863639079</c:v>
                </c:pt>
                <c:pt idx="5">
                  <c:v>113.59783840894337</c:v>
                </c:pt>
                <c:pt idx="6">
                  <c:v>114.99682038950974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'North America - 2004 vs 2013'!$A$85</c:f>
              <c:strCache>
                <c:ptCount val="1"/>
                <c:pt idx="0">
                  <c:v>to Asia/Pacific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'North America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'North America - 2004 vs 2013'!$B$85:$H$85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105.61951030790922</c:v>
                </c:pt>
                <c:pt idx="2">
                  <c:v>107.00333206590632</c:v>
                </c:pt>
                <c:pt idx="3">
                  <c:v>107.78840745181404</c:v>
                </c:pt>
                <c:pt idx="4">
                  <c:v>107.20575365340423</c:v>
                </c:pt>
                <c:pt idx="5">
                  <c:v>98.727258052875769</c:v>
                </c:pt>
                <c:pt idx="6">
                  <c:v>102.57844082830447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'North America - 2004 vs 2013'!$A$86</c:f>
              <c:strCache>
                <c:ptCount val="1"/>
                <c:pt idx="0">
                  <c:v>to Middle East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numRef>
              <c:f>'North America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'North America - 2004 vs 2013'!$B$86:$H$86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103.34366470289912</c:v>
                </c:pt>
                <c:pt idx="2">
                  <c:v>130.86713780451913</c:v>
                </c:pt>
                <c:pt idx="3">
                  <c:v>163.3793926974856</c:v>
                </c:pt>
                <c:pt idx="4">
                  <c:v>198.38086423875814</c:v>
                </c:pt>
                <c:pt idx="5">
                  <c:v>236.40717877281531</c:v>
                </c:pt>
                <c:pt idx="6">
                  <c:v>267.07145672310878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'North America - 2004 vs 2013'!$A$87</c:f>
              <c:strCache>
                <c:ptCount val="1"/>
                <c:pt idx="0">
                  <c:v>to Africa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'North America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'North America - 2004 vs 2013'!$B$87:$H$87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92.200204937670932</c:v>
                </c:pt>
                <c:pt idx="2">
                  <c:v>106.33156654453954</c:v>
                </c:pt>
                <c:pt idx="3">
                  <c:v>129.88453212041685</c:v>
                </c:pt>
                <c:pt idx="4">
                  <c:v>180.24403309473084</c:v>
                </c:pt>
                <c:pt idx="5">
                  <c:v>161.40377390018011</c:v>
                </c:pt>
                <c:pt idx="6">
                  <c:v>170.39953016687431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572800"/>
        <c:axId val="146574336"/>
      </c:lineChart>
      <c:catAx>
        <c:axId val="146572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002060"/>
                </a:solidFill>
              </a:defRPr>
            </a:pPr>
            <a:endParaRPr lang="en-US"/>
          </a:p>
        </c:txPr>
        <c:crossAx val="146574336"/>
        <c:crosses val="autoZero"/>
        <c:auto val="1"/>
        <c:lblAlgn val="ctr"/>
        <c:lblOffset val="100"/>
        <c:noMultiLvlLbl val="0"/>
      </c:catAx>
      <c:valAx>
        <c:axId val="146574336"/>
        <c:scaling>
          <c:orientation val="minMax"/>
          <c:min val="80"/>
        </c:scaling>
        <c:delete val="0"/>
        <c:axPos val="l"/>
        <c:majorGridlines>
          <c:spPr>
            <a:ln>
              <a:solidFill>
                <a:schemeClr val="accent1">
                  <a:lumMod val="40000"/>
                  <a:lumOff val="60000"/>
                </a:schemeClr>
              </a:solidFill>
            </a:ln>
          </c:spPr>
        </c:majorGridlines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en-US"/>
          </a:p>
        </c:txPr>
        <c:crossAx val="1465728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8786787439613525"/>
          <c:y val="7.6784412365121027E-2"/>
          <c:w val="0.41254265091863512"/>
          <c:h val="0.3788385826771653"/>
        </c:manualLayout>
      </c:layout>
      <c:overlay val="0"/>
      <c:txPr>
        <a:bodyPr/>
        <a:lstStyle/>
        <a:p>
          <a:pPr>
            <a:defRPr sz="800" b="1">
              <a:solidFill>
                <a:srgbClr val="00206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299746688640662"/>
          <c:y val="0.16476805555555554"/>
          <c:w val="0.69990935726057502"/>
          <c:h val="0.680050694444444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'Latin America - 2004 vs 2013'!$J$43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dLbl>
              <c:idx val="2"/>
              <c:spPr/>
              <c:txPr>
                <a:bodyPr/>
                <a:lstStyle/>
                <a:p>
                  <a:pPr>
                    <a:defRPr b="1">
                      <a:solidFill>
                        <a:srgbClr val="002060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b="1">
                      <a:solidFill>
                        <a:srgbClr val="002060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b="1">
                      <a:solidFill>
                        <a:srgbClr val="002060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'Latin America - 2004 vs 2013'!$I$44:$I$48</c:f>
              <c:strCache>
                <c:ptCount val="5"/>
                <c:pt idx="0">
                  <c:v>to North America</c:v>
                </c:pt>
                <c:pt idx="1">
                  <c:v>to Europe</c:v>
                </c:pt>
                <c:pt idx="2">
                  <c:v>to Middle East</c:v>
                </c:pt>
                <c:pt idx="3">
                  <c:v>to Asia/Pacific</c:v>
                </c:pt>
                <c:pt idx="4">
                  <c:v>to Africa</c:v>
                </c:pt>
              </c:strCache>
            </c:strRef>
          </c:cat>
          <c:val>
            <c:numRef>
              <c:f>'Latin America - 2004 vs 2013'!$J$44:$J$48</c:f>
              <c:numCache>
                <c:formatCode>0%</c:formatCode>
                <c:ptCount val="5"/>
                <c:pt idx="0">
                  <c:v>0.75011973645736407</c:v>
                </c:pt>
                <c:pt idx="1">
                  <c:v>0.2299067818593572</c:v>
                </c:pt>
                <c:pt idx="2">
                  <c:v>7.8050436602181946E-3</c:v>
                </c:pt>
                <c:pt idx="3">
                  <c:v>7.2707479262607826E-3</c:v>
                </c:pt>
                <c:pt idx="4">
                  <c:v>4.8976900967998005E-3</c:v>
                </c:pt>
              </c:numCache>
            </c:numRef>
          </c:val>
        </c:ser>
        <c:ser>
          <c:idx val="1"/>
          <c:order val="1"/>
          <c:tx>
            <c:strRef>
              <c:f>'Latin America - 2004 vs 2013'!$K$43</c:f>
              <c:strCache>
                <c:ptCount val="1"/>
                <c:pt idx="0">
                  <c:v>2004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'Latin America - 2004 vs 2013'!$I$44:$I$48</c:f>
              <c:strCache>
                <c:ptCount val="5"/>
                <c:pt idx="0">
                  <c:v>to North America</c:v>
                </c:pt>
                <c:pt idx="1">
                  <c:v>to Europe</c:v>
                </c:pt>
                <c:pt idx="2">
                  <c:v>to Middle East</c:v>
                </c:pt>
                <c:pt idx="3">
                  <c:v>to Asia/Pacific</c:v>
                </c:pt>
                <c:pt idx="4">
                  <c:v>to Africa</c:v>
                </c:pt>
              </c:strCache>
            </c:strRef>
          </c:cat>
          <c:val>
            <c:numRef>
              <c:f>'Latin America - 2004 vs 2013'!$K$44:$K$48</c:f>
              <c:numCache>
                <c:formatCode>0%</c:formatCode>
                <c:ptCount val="5"/>
                <c:pt idx="0">
                  <c:v>0.76724123612741302</c:v>
                </c:pt>
                <c:pt idx="1">
                  <c:v>0.22238956321213865</c:v>
                </c:pt>
                <c:pt idx="2">
                  <c:v>0</c:v>
                </c:pt>
                <c:pt idx="3">
                  <c:v>6.9500782599453284E-3</c:v>
                </c:pt>
                <c:pt idx="4">
                  <c:v>3.4191224005029951E-3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46890752"/>
        <c:axId val="146892288"/>
      </c:barChart>
      <c:catAx>
        <c:axId val="146890752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rgbClr val="002060"/>
                </a:solidFill>
              </a:defRPr>
            </a:pPr>
            <a:endParaRPr lang="en-US"/>
          </a:p>
        </c:txPr>
        <c:crossAx val="146892288"/>
        <c:crosses val="autoZero"/>
        <c:auto val="1"/>
        <c:lblAlgn val="ctr"/>
        <c:lblOffset val="100"/>
        <c:noMultiLvlLbl val="0"/>
      </c:catAx>
      <c:valAx>
        <c:axId val="146892288"/>
        <c:scaling>
          <c:orientation val="minMax"/>
          <c:max val="0.9"/>
          <c:min val="0"/>
        </c:scaling>
        <c:delete val="0"/>
        <c:axPos val="t"/>
        <c:majorGridlines>
          <c:spPr>
            <a:ln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002060"/>
                </a:solidFill>
              </a:defRPr>
            </a:pPr>
            <a:endParaRPr lang="en-US"/>
          </a:p>
        </c:txPr>
        <c:crossAx val="1468907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5384379103062416"/>
          <c:y val="0.8632315972222222"/>
          <c:w val="0.16159323321158403"/>
          <c:h val="0.11948631774088836"/>
        </c:manualLayout>
      </c:layout>
      <c:overlay val="0"/>
      <c:spPr>
        <a:solidFill>
          <a:schemeClr val="bg1"/>
        </a:solidFill>
        <a:ln>
          <a:solidFill>
            <a:srgbClr val="002060"/>
          </a:solidFill>
        </a:ln>
      </c:spPr>
      <c:txPr>
        <a:bodyPr/>
        <a:lstStyle/>
        <a:p>
          <a:pPr>
            <a:defRPr sz="1100">
              <a:solidFill>
                <a:srgbClr val="00206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075289855072463"/>
          <c:y val="0.14399314668999708"/>
          <c:w val="0.79728405797101454"/>
          <c:h val="0.74002697579469234"/>
        </c:manualLayout>
      </c:layout>
      <c:lineChart>
        <c:grouping val="standard"/>
        <c:varyColors val="0"/>
        <c:ser>
          <c:idx val="0"/>
          <c:order val="0"/>
          <c:tx>
            <c:strRef>
              <c:f>'Latin America - 2004 vs 2013'!$A$83</c:f>
              <c:strCache>
                <c:ptCount val="1"/>
                <c:pt idx="0">
                  <c:v>to North America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'Latin America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'Latin America - 2004 vs 2013'!$B$83:$H$83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103.51858786655407</c:v>
                </c:pt>
                <c:pt idx="2">
                  <c:v>103.35077589062585</c:v>
                </c:pt>
                <c:pt idx="3">
                  <c:v>101.82548472438856</c:v>
                </c:pt>
                <c:pt idx="4">
                  <c:v>96.105066272831593</c:v>
                </c:pt>
                <c:pt idx="5">
                  <c:v>91.48045231725331</c:v>
                </c:pt>
                <c:pt idx="6">
                  <c:v>95.433082108440985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'Latin America - 2004 vs 2013'!$A$84</c:f>
              <c:strCache>
                <c:ptCount val="1"/>
                <c:pt idx="0">
                  <c:v>to Europe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numRef>
              <c:f>'Latin America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'Latin America - 2004 vs 2013'!$B$84:$H$84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104.01788170727315</c:v>
                </c:pt>
                <c:pt idx="2">
                  <c:v>102.55545610717517</c:v>
                </c:pt>
                <c:pt idx="3">
                  <c:v>102.77901043627402</c:v>
                </c:pt>
                <c:pt idx="4">
                  <c:v>108.37546254382976</c:v>
                </c:pt>
                <c:pt idx="5">
                  <c:v>106.83778429712274</c:v>
                </c:pt>
                <c:pt idx="6">
                  <c:v>110.95220922531735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'Latin America - 2004 vs 2013'!$A$85</c:f>
              <c:strCache>
                <c:ptCount val="1"/>
                <c:pt idx="0">
                  <c:v>to Middle East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numRef>
              <c:f>'Latin America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'Latin America - 2004 vs 2013'!$B$85:$H$85</c:f>
              <c:numCache>
                <c:formatCode>General</c:formatCode>
                <c:ptCount val="7"/>
                <c:pt idx="3" formatCode="_-* #,##0_-;\-* #,##0_-;_-* &quot;-&quot;??_-;_-@_-">
                  <c:v>100</c:v>
                </c:pt>
                <c:pt idx="4" formatCode="_-* #,##0_-;\-* #,##0_-;_-* &quot;-&quot;??_-;_-@_-">
                  <c:v>230.26823206787213</c:v>
                </c:pt>
                <c:pt idx="5" formatCode="_-* #,##0_-;\-* #,##0_-;_-* &quot;-&quot;??_-;_-@_-">
                  <c:v>448.5110120832976</c:v>
                </c:pt>
                <c:pt idx="6" formatCode="_-* #,##0_-;\-* #,##0_-;_-* &quot;-&quot;??_-;_-@_-">
                  <c:v>602.38666552403799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'Latin America - 2004 vs 2013'!$A$86</c:f>
              <c:strCache>
                <c:ptCount val="1"/>
                <c:pt idx="0">
                  <c:v>to Asia/Pacific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'Latin America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'Latin America - 2004 vs 2013'!$B$86:$H$86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109.15635384076236</c:v>
                </c:pt>
                <c:pt idx="2">
                  <c:v>87.91108802952192</c:v>
                </c:pt>
                <c:pt idx="3">
                  <c:v>109.588289189794</c:v>
                </c:pt>
                <c:pt idx="4">
                  <c:v>130.91652205488069</c:v>
                </c:pt>
                <c:pt idx="5">
                  <c:v>136.18461330597322</c:v>
                </c:pt>
                <c:pt idx="6">
                  <c:v>134.08235905100889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'Latin America - 2004 vs 2013'!$A$87</c:f>
              <c:strCache>
                <c:ptCount val="1"/>
                <c:pt idx="0">
                  <c:v>to Africa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'Latin America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'Latin America - 2004 vs 2013'!$B$87:$H$87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96.548942196283747</c:v>
                </c:pt>
                <c:pt idx="2">
                  <c:v>91.045788095953313</c:v>
                </c:pt>
                <c:pt idx="3">
                  <c:v>100.21585203621851</c:v>
                </c:pt>
                <c:pt idx="4">
                  <c:v>112.44560786164871</c:v>
                </c:pt>
                <c:pt idx="5">
                  <c:v>144.88048749088099</c:v>
                </c:pt>
                <c:pt idx="6">
                  <c:v>172.64901514826417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627392"/>
        <c:axId val="147641472"/>
      </c:lineChart>
      <c:catAx>
        <c:axId val="147627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002060"/>
                </a:solidFill>
              </a:defRPr>
            </a:pPr>
            <a:endParaRPr lang="en-US"/>
          </a:p>
        </c:txPr>
        <c:crossAx val="147641472"/>
        <c:crosses val="autoZero"/>
        <c:auto val="1"/>
        <c:lblAlgn val="ctr"/>
        <c:lblOffset val="100"/>
        <c:noMultiLvlLbl val="0"/>
      </c:catAx>
      <c:valAx>
        <c:axId val="147641472"/>
        <c:scaling>
          <c:orientation val="minMax"/>
          <c:min val="80"/>
        </c:scaling>
        <c:delete val="0"/>
        <c:axPos val="l"/>
        <c:majorGridlines>
          <c:spPr>
            <a:ln>
              <a:solidFill>
                <a:schemeClr val="accent1">
                  <a:lumMod val="40000"/>
                  <a:lumOff val="60000"/>
                </a:schemeClr>
              </a:solidFill>
            </a:ln>
          </c:spPr>
        </c:majorGridlines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en-US"/>
          </a:p>
        </c:txPr>
        <c:crossAx val="1476273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3571811594202898"/>
          <c:y val="0"/>
          <c:w val="0.41254265091863512"/>
          <c:h val="0.42050524934383204"/>
        </c:manualLayout>
      </c:layout>
      <c:overlay val="0"/>
      <c:txPr>
        <a:bodyPr/>
        <a:lstStyle/>
        <a:p>
          <a:pPr>
            <a:defRPr sz="800" b="1">
              <a:solidFill>
                <a:srgbClr val="00206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47335040"/>
        <c:axId val="147336576"/>
      </c:barChart>
      <c:catAx>
        <c:axId val="147335040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</a:defRPr>
            </a:pPr>
            <a:endParaRPr lang="en-US"/>
          </a:p>
        </c:txPr>
        <c:crossAx val="147336576"/>
        <c:crosses val="autoZero"/>
        <c:auto val="1"/>
        <c:lblAlgn val="ctr"/>
        <c:lblOffset val="100"/>
        <c:noMultiLvlLbl val="0"/>
      </c:catAx>
      <c:valAx>
        <c:axId val="147336576"/>
        <c:scaling>
          <c:orientation val="minMax"/>
          <c:max val="180000000000"/>
          <c:min val="0"/>
        </c:scaling>
        <c:delete val="0"/>
        <c:axPos val="t"/>
        <c:majorGridlines/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rgbClr val="002060"/>
                </a:solidFill>
              </a:defRPr>
            </a:pPr>
            <a:endParaRPr lang="en-US"/>
          </a:p>
        </c:txPr>
        <c:crossAx val="147335040"/>
        <c:crosses val="autoZero"/>
        <c:crossBetween val="between"/>
        <c:majorUnit val="50000000000"/>
        <c:dispUnits>
          <c:builtInUnit val="billions"/>
          <c:dispUnitsLbl>
            <c:layout>
              <c:manualLayout>
                <c:xMode val="edge"/>
                <c:yMode val="edge"/>
                <c:x val="0.41970935910329848"/>
                <c:y val="4.1083087824878413E-2"/>
              </c:manualLayout>
            </c:layout>
            <c:tx>
              <c:rich>
                <a:bodyPr/>
                <a:lstStyle/>
                <a:p>
                  <a:pPr>
                    <a:defRPr sz="1600"/>
                  </a:pPr>
                  <a:r>
                    <a:rPr lang="en-US" sz="1600" b="1" i="0" dirty="0">
                      <a:solidFill>
                        <a:srgbClr val="002060"/>
                      </a:solidFill>
                    </a:rPr>
                    <a:t>RPK</a:t>
                  </a:r>
                  <a:r>
                    <a:rPr lang="en-US" sz="1600" b="0" i="0" dirty="0">
                      <a:solidFill>
                        <a:srgbClr val="002060"/>
                      </a:solidFill>
                    </a:rPr>
                    <a:t> </a:t>
                  </a:r>
                  <a:r>
                    <a:rPr lang="en-US" sz="1600" b="0" i="0" dirty="0" smtClean="0">
                      <a:solidFill>
                        <a:srgbClr val="002060"/>
                      </a:solidFill>
                    </a:rPr>
                    <a:t>(billion) </a:t>
                  </a:r>
                  <a:endParaRPr lang="en-US" sz="1600" b="0" i="0" dirty="0">
                    <a:solidFill>
                      <a:srgbClr val="002060"/>
                    </a:solidFill>
                  </a:endParaRPr>
                </a:p>
              </c:rich>
            </c:tx>
          </c:dispUnitsLbl>
        </c:dispUnits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cat>
            <c:strRef>
              <c:f>ACI!$S$5:$S$9</c:f>
              <c:strCache>
                <c:ptCount val="5"/>
                <c:pt idx="0">
                  <c:v>Paris (CDG)</c:v>
                </c:pt>
                <c:pt idx="1">
                  <c:v>Frankfurt (FRA)</c:v>
                </c:pt>
                <c:pt idx="2">
                  <c:v>London (LHR)</c:v>
                </c:pt>
                <c:pt idx="3">
                  <c:v>Amsterdam (AMS)</c:v>
                </c:pt>
                <c:pt idx="4">
                  <c:v>Istanbul (IST)</c:v>
                </c:pt>
              </c:strCache>
            </c:strRef>
          </c:cat>
          <c:val>
            <c:numRef>
              <c:f>ACI!$U$5:$U$9</c:f>
              <c:numCache>
                <c:formatCode>_-* #,##0_-;\-* #,##0_-;_-* "-"??_-;_-@_-</c:formatCode>
                <c:ptCount val="5"/>
                <c:pt idx="0">
                  <c:v>239153</c:v>
                </c:pt>
                <c:pt idx="1">
                  <c:v>236346</c:v>
                </c:pt>
                <c:pt idx="2">
                  <c:v>235969</c:v>
                </c:pt>
                <c:pt idx="3">
                  <c:v>220028.5</c:v>
                </c:pt>
                <c:pt idx="4">
                  <c:v>203158.5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100"/>
        <c:axId val="147369344"/>
        <c:axId val="147383424"/>
      </c:barChart>
      <c:catAx>
        <c:axId val="147369344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</a:defRPr>
            </a:pPr>
            <a:endParaRPr lang="en-US"/>
          </a:p>
        </c:txPr>
        <c:crossAx val="147383424"/>
        <c:crosses val="autoZero"/>
        <c:auto val="1"/>
        <c:lblAlgn val="ctr"/>
        <c:lblOffset val="100"/>
        <c:noMultiLvlLbl val="0"/>
      </c:catAx>
      <c:valAx>
        <c:axId val="147383424"/>
        <c:scaling>
          <c:orientation val="minMax"/>
          <c:max val="300000"/>
          <c:min val="0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 sz="1600">
                    <a:solidFill>
                      <a:srgbClr val="002060"/>
                    </a:solidFill>
                  </a:defRPr>
                </a:pPr>
                <a:r>
                  <a:rPr lang="en-CA" sz="1600" dirty="0" smtClean="0">
                    <a:solidFill>
                      <a:srgbClr val="002060"/>
                    </a:solidFill>
                  </a:rPr>
                  <a:t>Departures </a:t>
                </a:r>
                <a:r>
                  <a:rPr lang="en-CA" sz="1600" b="0" dirty="0">
                    <a:solidFill>
                      <a:srgbClr val="002060"/>
                    </a:solidFill>
                  </a:rPr>
                  <a:t>(thousand)</a:t>
                </a:r>
              </a:p>
            </c:rich>
          </c:tx>
          <c:layout/>
          <c:overlay val="0"/>
        </c:title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002060"/>
                </a:solidFill>
              </a:defRPr>
            </a:pPr>
            <a:endParaRPr lang="en-US"/>
          </a:p>
        </c:txPr>
        <c:crossAx val="147369344"/>
        <c:crosses val="autoZero"/>
        <c:crossBetween val="between"/>
        <c:dispUnits>
          <c:builtInUnit val="thousands"/>
        </c:dispUnits>
      </c:valAx>
    </c:plotArea>
    <c:plotVisOnly val="1"/>
    <c:dispBlanksAs val="gap"/>
    <c:showDLblsOverMax val="0"/>
  </c:chart>
  <c:externalData r:id="rId1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464205380134419"/>
          <c:y val="0.26633906922404027"/>
          <c:w val="0.61765142442264831"/>
          <c:h val="0.67898307804607894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cat>
            <c:strRef>
              <c:f>'top 5 airlines RPK'!$AQ$5:$AQ$9</c:f>
              <c:strCache>
                <c:ptCount val="5"/>
                <c:pt idx="0">
                  <c:v>Lufthansa</c:v>
                </c:pt>
                <c:pt idx="1">
                  <c:v>Air France</c:v>
                </c:pt>
                <c:pt idx="2">
                  <c:v>British Airways</c:v>
                </c:pt>
                <c:pt idx="3">
                  <c:v>Ryanair</c:v>
                </c:pt>
                <c:pt idx="4">
                  <c:v>Turkish Airlines</c:v>
                </c:pt>
              </c:strCache>
            </c:strRef>
          </c:cat>
          <c:val>
            <c:numRef>
              <c:f>'top 5 airlines RPK'!$AS$5:$AS$9</c:f>
              <c:numCache>
                <c:formatCode>_-* #,##0_-;\-* #,##0_-;_-* "-"??_-;_-@_-</c:formatCode>
                <c:ptCount val="5"/>
                <c:pt idx="0">
                  <c:v>144711036150</c:v>
                </c:pt>
                <c:pt idx="1">
                  <c:v>136435338000</c:v>
                </c:pt>
                <c:pt idx="2">
                  <c:v>129247922000</c:v>
                </c:pt>
                <c:pt idx="3">
                  <c:v>103518553025.22832</c:v>
                </c:pt>
                <c:pt idx="4">
                  <c:v>91994622000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100"/>
        <c:axId val="147412096"/>
        <c:axId val="147413632"/>
      </c:barChart>
      <c:catAx>
        <c:axId val="147412096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</a:defRPr>
            </a:pPr>
            <a:endParaRPr lang="en-US"/>
          </a:p>
        </c:txPr>
        <c:crossAx val="147413632"/>
        <c:crosses val="autoZero"/>
        <c:auto val="1"/>
        <c:lblAlgn val="ctr"/>
        <c:lblOffset val="100"/>
        <c:noMultiLvlLbl val="0"/>
      </c:catAx>
      <c:valAx>
        <c:axId val="147413632"/>
        <c:scaling>
          <c:orientation val="minMax"/>
        </c:scaling>
        <c:delete val="0"/>
        <c:axPos val="t"/>
        <c:majorGridlines/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002060"/>
                </a:solidFill>
              </a:defRPr>
            </a:pPr>
            <a:endParaRPr lang="en-US"/>
          </a:p>
        </c:txPr>
        <c:crossAx val="147412096"/>
        <c:crosses val="autoZero"/>
        <c:crossBetween val="between"/>
        <c:majorUnit val="50000000000"/>
        <c:dispUnits>
          <c:builtInUnit val="billions"/>
          <c:dispUnitsLbl>
            <c:layout>
              <c:manualLayout>
                <c:xMode val="edge"/>
                <c:yMode val="edge"/>
                <c:x val="0.41970935910329848"/>
                <c:y val="4.1083087824878413E-2"/>
              </c:manualLayout>
            </c:layout>
            <c:tx>
              <c:rich>
                <a:bodyPr/>
                <a:lstStyle/>
                <a:p>
                  <a:pPr>
                    <a:defRPr sz="1600"/>
                  </a:pPr>
                  <a:r>
                    <a:rPr lang="en-US" sz="1600" dirty="0">
                      <a:solidFill>
                        <a:srgbClr val="002060"/>
                      </a:solidFill>
                    </a:rPr>
                    <a:t>RPK </a:t>
                  </a:r>
                  <a:r>
                    <a:rPr lang="en-US" sz="1600" b="0" i="0" dirty="0" smtClean="0">
                      <a:solidFill>
                        <a:srgbClr val="002060"/>
                      </a:solidFill>
                    </a:rPr>
                    <a:t>(billion) </a:t>
                  </a:r>
                  <a:endParaRPr lang="en-US" sz="1600" b="0" i="0" dirty="0">
                    <a:solidFill>
                      <a:srgbClr val="002060"/>
                    </a:solidFill>
                  </a:endParaRPr>
                </a:p>
              </c:rich>
            </c:tx>
          </c:dispUnitsLbl>
        </c:dispUnits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cat>
            <c:strRef>
              <c:f>ACI!$S$5:$S$9</c:f>
              <c:strCache>
                <c:ptCount val="5"/>
                <c:pt idx="0">
                  <c:v>Paris (CDG)</c:v>
                </c:pt>
                <c:pt idx="1">
                  <c:v>Frankfurt (FRA)</c:v>
                </c:pt>
                <c:pt idx="2">
                  <c:v>London (LHR)</c:v>
                </c:pt>
                <c:pt idx="3">
                  <c:v>Amsterdam (AMS)</c:v>
                </c:pt>
                <c:pt idx="4">
                  <c:v>Istanbul (IST)</c:v>
                </c:pt>
              </c:strCache>
            </c:strRef>
          </c:cat>
          <c:val>
            <c:numRef>
              <c:f>ACI!$U$5:$U$9</c:f>
              <c:numCache>
                <c:formatCode>_-* #,##0_-;\-* #,##0_-;_-* "-"??_-;_-@_-</c:formatCode>
                <c:ptCount val="5"/>
                <c:pt idx="0">
                  <c:v>239153</c:v>
                </c:pt>
                <c:pt idx="1">
                  <c:v>236346</c:v>
                </c:pt>
                <c:pt idx="2">
                  <c:v>235969</c:v>
                </c:pt>
                <c:pt idx="3">
                  <c:v>220028.5</c:v>
                </c:pt>
                <c:pt idx="4">
                  <c:v>203158.5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100"/>
        <c:axId val="147442304"/>
        <c:axId val="147485056"/>
      </c:barChart>
      <c:catAx>
        <c:axId val="147442304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</a:defRPr>
            </a:pPr>
            <a:endParaRPr lang="en-US"/>
          </a:p>
        </c:txPr>
        <c:crossAx val="147485056"/>
        <c:crosses val="autoZero"/>
        <c:auto val="1"/>
        <c:lblAlgn val="ctr"/>
        <c:lblOffset val="100"/>
        <c:noMultiLvlLbl val="0"/>
      </c:catAx>
      <c:valAx>
        <c:axId val="147485056"/>
        <c:scaling>
          <c:orientation val="minMax"/>
          <c:max val="300000"/>
          <c:min val="0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 sz="1600">
                    <a:solidFill>
                      <a:srgbClr val="002060"/>
                    </a:solidFill>
                  </a:defRPr>
                </a:pPr>
                <a:r>
                  <a:rPr lang="en-CA" sz="1600" dirty="0" smtClean="0">
                    <a:solidFill>
                      <a:srgbClr val="002060"/>
                    </a:solidFill>
                  </a:rPr>
                  <a:t>Departures </a:t>
                </a:r>
                <a:r>
                  <a:rPr lang="en-CA" sz="1600" b="0" dirty="0">
                    <a:solidFill>
                      <a:srgbClr val="002060"/>
                    </a:solidFill>
                  </a:rPr>
                  <a:t>(thousand)</a:t>
                </a:r>
              </a:p>
            </c:rich>
          </c:tx>
          <c:layout/>
          <c:overlay val="0"/>
        </c:title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002060"/>
                </a:solidFill>
              </a:defRPr>
            </a:pPr>
            <a:endParaRPr lang="en-US"/>
          </a:p>
        </c:txPr>
        <c:crossAx val="147442304"/>
        <c:crosses val="autoZero"/>
        <c:crossBetween val="between"/>
        <c:dispUnits>
          <c:builtInUnit val="thousands"/>
        </c:dispUnits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602983985891224"/>
          <c:y val="0.30557846003221867"/>
          <c:w val="0.50995752832836572"/>
          <c:h val="0.63379459573936225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cat>
            <c:strRef>
              <c:f>'top 5 airlines RPK'!$Y$5:$Y$9</c:f>
              <c:strCache>
                <c:ptCount val="5"/>
                <c:pt idx="0">
                  <c:v>South African Airways</c:v>
                </c:pt>
                <c:pt idx="1">
                  <c:v>Ethiopian Airlines</c:v>
                </c:pt>
                <c:pt idx="2">
                  <c:v>Egypt Air</c:v>
                </c:pt>
                <c:pt idx="3">
                  <c:v>Royal Air Maroc</c:v>
                </c:pt>
                <c:pt idx="4">
                  <c:v>Kenya Airways</c:v>
                </c:pt>
              </c:strCache>
            </c:strRef>
          </c:cat>
          <c:val>
            <c:numRef>
              <c:f>'top 5 airlines RPK'!$AA$5:$AA$9</c:f>
              <c:numCache>
                <c:formatCode>_-* #,##0_-;\-* #,##0_-;_-* "-"??_-;_-@_-</c:formatCode>
                <c:ptCount val="5"/>
                <c:pt idx="0">
                  <c:v>22294454338.41777</c:v>
                </c:pt>
                <c:pt idx="1">
                  <c:v>20374756527.733059</c:v>
                </c:pt>
                <c:pt idx="2">
                  <c:v>18914142620</c:v>
                </c:pt>
                <c:pt idx="3">
                  <c:v>12683644102.679701</c:v>
                </c:pt>
                <c:pt idx="4">
                  <c:v>9212253122.6432076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100"/>
        <c:axId val="147081856"/>
        <c:axId val="147087744"/>
      </c:barChart>
      <c:catAx>
        <c:axId val="147081856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</a:defRPr>
            </a:pPr>
            <a:endParaRPr lang="en-US"/>
          </a:p>
        </c:txPr>
        <c:crossAx val="147087744"/>
        <c:crosses val="autoZero"/>
        <c:auto val="1"/>
        <c:lblAlgn val="ctr"/>
        <c:lblOffset val="100"/>
        <c:noMultiLvlLbl val="0"/>
      </c:catAx>
      <c:valAx>
        <c:axId val="147087744"/>
        <c:scaling>
          <c:orientation val="minMax"/>
        </c:scaling>
        <c:delete val="0"/>
        <c:axPos val="t"/>
        <c:majorGridlines/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002060"/>
                </a:solidFill>
              </a:defRPr>
            </a:pPr>
            <a:endParaRPr lang="en-US"/>
          </a:p>
        </c:txPr>
        <c:crossAx val="147081856"/>
        <c:crosses val="autoZero"/>
        <c:crossBetween val="between"/>
        <c:majorUnit val="10000000000"/>
        <c:dispUnits>
          <c:builtInUnit val="billions"/>
          <c:dispUnitsLbl>
            <c:layout>
              <c:manualLayout>
                <c:xMode val="edge"/>
                <c:yMode val="edge"/>
                <c:x val="0.42804634127759283"/>
                <c:y val="2.9878609327184301E-2"/>
              </c:manualLayout>
            </c:layout>
            <c:tx>
              <c:rich>
                <a:bodyPr/>
                <a:lstStyle/>
                <a:p>
                  <a:pPr algn="ctr">
                    <a:defRPr sz="1600"/>
                  </a:pPr>
                  <a:r>
                    <a:rPr lang="en-US" sz="1600" dirty="0">
                      <a:solidFill>
                        <a:srgbClr val="002060"/>
                      </a:solidFill>
                    </a:rPr>
                    <a:t>RPK </a:t>
                  </a:r>
                  <a:r>
                    <a:rPr lang="en-US" sz="1600" b="0" i="0" dirty="0" smtClean="0">
                      <a:solidFill>
                        <a:srgbClr val="002060"/>
                      </a:solidFill>
                    </a:rPr>
                    <a:t>(billion)</a:t>
                  </a:r>
                  <a:endParaRPr lang="en-US" sz="1600" b="0" i="0" dirty="0">
                    <a:solidFill>
                      <a:srgbClr val="002060"/>
                    </a:solidFill>
                  </a:endParaRPr>
                </a:p>
              </c:rich>
            </c:tx>
          </c:dispUnitsLbl>
        </c:dispUnits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cat>
            <c:strRef>
              <c:f>ACI!$B$5:$B$9</c:f>
              <c:strCache>
                <c:ptCount val="5"/>
                <c:pt idx="0">
                  <c:v>Johannesburg (JNB)</c:v>
                </c:pt>
                <c:pt idx="1">
                  <c:v>Cairo (CAI)</c:v>
                </c:pt>
                <c:pt idx="2">
                  <c:v>Lagos (LOS)</c:v>
                </c:pt>
                <c:pt idx="3">
                  <c:v>Nairobi (NBO)</c:v>
                </c:pt>
                <c:pt idx="4">
                  <c:v>Cape Town (CPT)</c:v>
                </c:pt>
              </c:strCache>
            </c:strRef>
          </c:cat>
          <c:val>
            <c:numRef>
              <c:f>ACI!$D$5:$D$9</c:f>
              <c:numCache>
                <c:formatCode>_-* #,##0_-;\-* #,##0_-;_-* "-"??_-;_-@_-</c:formatCode>
                <c:ptCount val="5"/>
                <c:pt idx="0">
                  <c:v>101375</c:v>
                </c:pt>
                <c:pt idx="1">
                  <c:v>71125.5</c:v>
                </c:pt>
                <c:pt idx="2">
                  <c:v>46628.5</c:v>
                </c:pt>
                <c:pt idx="3">
                  <c:v>45520</c:v>
                </c:pt>
                <c:pt idx="4">
                  <c:v>43694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100"/>
        <c:axId val="147100032"/>
        <c:axId val="147101568"/>
      </c:barChart>
      <c:catAx>
        <c:axId val="147100032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</a:defRPr>
            </a:pPr>
            <a:endParaRPr lang="en-US"/>
          </a:p>
        </c:txPr>
        <c:crossAx val="147101568"/>
        <c:crosses val="autoZero"/>
        <c:auto val="1"/>
        <c:lblAlgn val="ctr"/>
        <c:lblOffset val="100"/>
        <c:noMultiLvlLbl val="0"/>
      </c:catAx>
      <c:valAx>
        <c:axId val="147101568"/>
        <c:scaling>
          <c:orientation val="minMax"/>
          <c:max val="130000"/>
          <c:min val="0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 sz="1600">
                    <a:solidFill>
                      <a:srgbClr val="002060"/>
                    </a:solidFill>
                  </a:defRPr>
                </a:pPr>
                <a:r>
                  <a:rPr lang="en-CA" sz="1600">
                    <a:solidFill>
                      <a:srgbClr val="002060"/>
                    </a:solidFill>
                  </a:rPr>
                  <a:t>Departures </a:t>
                </a:r>
                <a:r>
                  <a:rPr lang="en-CA" sz="1600" b="0">
                    <a:solidFill>
                      <a:srgbClr val="002060"/>
                    </a:solidFill>
                  </a:rPr>
                  <a:t>(thousand)</a:t>
                </a:r>
              </a:p>
            </c:rich>
          </c:tx>
          <c:layout/>
          <c:overlay val="0"/>
        </c:title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002060"/>
                </a:solidFill>
              </a:defRPr>
            </a:pPr>
            <a:endParaRPr lang="en-US"/>
          </a:p>
        </c:txPr>
        <c:crossAx val="147100032"/>
        <c:crosses val="autoZero"/>
        <c:crossBetween val="between"/>
        <c:dispUnits>
          <c:builtInUnit val="thousands"/>
        </c:dispUnits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30245569964782"/>
          <c:y val="0.14457057994361661"/>
          <c:w val="0.78087596405017845"/>
          <c:h val="0.75680434244529471"/>
        </c:manualLayout>
      </c:layout>
      <c:lineChart>
        <c:grouping val="standard"/>
        <c:varyColors val="0"/>
        <c:ser>
          <c:idx val="0"/>
          <c:order val="1"/>
          <c:spPr>
            <a:ln>
              <a:noFill/>
            </a:ln>
          </c:spPr>
          <c:marker>
            <c:symbol val="none"/>
          </c:marker>
          <c:cat>
            <c:numRef>
              <c:f>'FTK history (scheduled)'!$A$8:$A$76</c:f>
              <c:numCache>
                <c:formatCode>General</c:formatCode>
                <c:ptCount val="69"/>
                <c:pt idx="0">
                  <c:v>1945</c:v>
                </c:pt>
                <c:pt idx="1">
                  <c:v>1946</c:v>
                </c:pt>
                <c:pt idx="2">
                  <c:v>1947</c:v>
                </c:pt>
                <c:pt idx="3">
                  <c:v>1948</c:v>
                </c:pt>
                <c:pt idx="4">
                  <c:v>1949</c:v>
                </c:pt>
                <c:pt idx="5">
                  <c:v>1950</c:v>
                </c:pt>
                <c:pt idx="6">
                  <c:v>1951</c:v>
                </c:pt>
                <c:pt idx="7">
                  <c:v>1952</c:v>
                </c:pt>
                <c:pt idx="8">
                  <c:v>1953</c:v>
                </c:pt>
                <c:pt idx="9">
                  <c:v>1954</c:v>
                </c:pt>
                <c:pt idx="10">
                  <c:v>1955</c:v>
                </c:pt>
                <c:pt idx="11">
                  <c:v>1956</c:v>
                </c:pt>
                <c:pt idx="12">
                  <c:v>1957</c:v>
                </c:pt>
                <c:pt idx="13">
                  <c:v>1958</c:v>
                </c:pt>
                <c:pt idx="14">
                  <c:v>1959</c:v>
                </c:pt>
                <c:pt idx="15">
                  <c:v>1960</c:v>
                </c:pt>
                <c:pt idx="16">
                  <c:v>1961</c:v>
                </c:pt>
                <c:pt idx="17">
                  <c:v>1962</c:v>
                </c:pt>
                <c:pt idx="18">
                  <c:v>1963</c:v>
                </c:pt>
                <c:pt idx="19">
                  <c:v>1964</c:v>
                </c:pt>
                <c:pt idx="20">
                  <c:v>1965</c:v>
                </c:pt>
                <c:pt idx="21">
                  <c:v>1966</c:v>
                </c:pt>
                <c:pt idx="22">
                  <c:v>1967</c:v>
                </c:pt>
                <c:pt idx="23">
                  <c:v>1968</c:v>
                </c:pt>
                <c:pt idx="24">
                  <c:v>1969</c:v>
                </c:pt>
                <c:pt idx="25">
                  <c:v>1970</c:v>
                </c:pt>
                <c:pt idx="26">
                  <c:v>1971</c:v>
                </c:pt>
                <c:pt idx="27">
                  <c:v>1972</c:v>
                </c:pt>
                <c:pt idx="28">
                  <c:v>1973</c:v>
                </c:pt>
                <c:pt idx="29">
                  <c:v>1974</c:v>
                </c:pt>
                <c:pt idx="30">
                  <c:v>1975</c:v>
                </c:pt>
                <c:pt idx="31">
                  <c:v>1976</c:v>
                </c:pt>
                <c:pt idx="32">
                  <c:v>1977</c:v>
                </c:pt>
                <c:pt idx="33">
                  <c:v>1978</c:v>
                </c:pt>
                <c:pt idx="34">
                  <c:v>1979</c:v>
                </c:pt>
                <c:pt idx="35">
                  <c:v>1980</c:v>
                </c:pt>
                <c:pt idx="36">
                  <c:v>1981</c:v>
                </c:pt>
                <c:pt idx="37">
                  <c:v>1982</c:v>
                </c:pt>
                <c:pt idx="38">
                  <c:v>1983</c:v>
                </c:pt>
                <c:pt idx="39">
                  <c:v>1984</c:v>
                </c:pt>
                <c:pt idx="40">
                  <c:v>1985</c:v>
                </c:pt>
                <c:pt idx="41">
                  <c:v>1986</c:v>
                </c:pt>
                <c:pt idx="42">
                  <c:v>1987</c:v>
                </c:pt>
                <c:pt idx="43">
                  <c:v>1988</c:v>
                </c:pt>
                <c:pt idx="44">
                  <c:v>1989</c:v>
                </c:pt>
                <c:pt idx="45">
                  <c:v>1990</c:v>
                </c:pt>
                <c:pt idx="46">
                  <c:v>1991</c:v>
                </c:pt>
                <c:pt idx="47">
                  <c:v>1992</c:v>
                </c:pt>
                <c:pt idx="48">
                  <c:v>1993</c:v>
                </c:pt>
                <c:pt idx="49">
                  <c:v>1994</c:v>
                </c:pt>
                <c:pt idx="50">
                  <c:v>1995</c:v>
                </c:pt>
                <c:pt idx="51">
                  <c:v>1996</c:v>
                </c:pt>
                <c:pt idx="52">
                  <c:v>1997</c:v>
                </c:pt>
                <c:pt idx="53">
                  <c:v>1998</c:v>
                </c:pt>
                <c:pt idx="54">
                  <c:v>1999</c:v>
                </c:pt>
                <c:pt idx="55">
                  <c:v>2000</c:v>
                </c:pt>
                <c:pt idx="56">
                  <c:v>2001</c:v>
                </c:pt>
                <c:pt idx="57">
                  <c:v>2002</c:v>
                </c:pt>
                <c:pt idx="58">
                  <c:v>2003</c:v>
                </c:pt>
                <c:pt idx="59">
                  <c:v>2004</c:v>
                </c:pt>
                <c:pt idx="60">
                  <c:v>2005</c:v>
                </c:pt>
                <c:pt idx="61">
                  <c:v>2006</c:v>
                </c:pt>
                <c:pt idx="62">
                  <c:v>2007</c:v>
                </c:pt>
                <c:pt idx="63">
                  <c:v>2008</c:v>
                </c:pt>
                <c:pt idx="64">
                  <c:v>2009</c:v>
                </c:pt>
                <c:pt idx="65">
                  <c:v>2010</c:v>
                </c:pt>
                <c:pt idx="66">
                  <c:v>2011</c:v>
                </c:pt>
                <c:pt idx="67">
                  <c:v>2012</c:v>
                </c:pt>
                <c:pt idx="68">
                  <c:v>2013</c:v>
                </c:pt>
              </c:numCache>
            </c:numRef>
          </c:cat>
          <c:val>
            <c:numRef>
              <c:f>'RPK history (scheduled)'!$B$8:$B$76</c:f>
              <c:numCache>
                <c:formatCode>_-* #,##0_-;\-* #,##0_-;_-* "-"??_-;_-@_-</c:formatCode>
                <c:ptCount val="69"/>
                <c:pt idx="0">
                  <c:v>9.9548210883829764</c:v>
                </c:pt>
                <c:pt idx="1">
                  <c:v>19.909642176765953</c:v>
                </c:pt>
                <c:pt idx="2">
                  <c:v>23.642700084909571</c:v>
                </c:pt>
                <c:pt idx="3">
                  <c:v>26.131405357005317</c:v>
                </c:pt>
                <c:pt idx="4">
                  <c:v>29.864463265148931</c:v>
                </c:pt>
                <c:pt idx="5">
                  <c:v>35.398435701425115</c:v>
                </c:pt>
                <c:pt idx="6">
                  <c:v>44.248044626781386</c:v>
                </c:pt>
                <c:pt idx="7">
                  <c:v>50.569193859178725</c:v>
                </c:pt>
                <c:pt idx="8">
                  <c:v>59.418802784535004</c:v>
                </c:pt>
                <c:pt idx="9">
                  <c:v>65.739952016932349</c:v>
                </c:pt>
                <c:pt idx="10">
                  <c:v>77.118020635247561</c:v>
                </c:pt>
                <c:pt idx="11">
                  <c:v>89.760319100042238</c:v>
                </c:pt>
                <c:pt idx="12">
                  <c:v>103.66684741131638</c:v>
                </c:pt>
                <c:pt idx="13">
                  <c:v>107.4595369507548</c:v>
                </c:pt>
                <c:pt idx="14">
                  <c:v>123.89452495498787</c:v>
                </c:pt>
                <c:pt idx="15">
                  <c:v>137.80105326626202</c:v>
                </c:pt>
                <c:pt idx="16">
                  <c:v>147.91489203809778</c:v>
                </c:pt>
                <c:pt idx="17">
                  <c:v>164.34988004233088</c:v>
                </c:pt>
                <c:pt idx="18">
                  <c:v>185.84178743248185</c:v>
                </c:pt>
                <c:pt idx="19">
                  <c:v>216.18330374798904</c:v>
                </c:pt>
                <c:pt idx="20">
                  <c:v>250.31750960293468</c:v>
                </c:pt>
                <c:pt idx="21">
                  <c:v>289.50863484379818</c:v>
                </c:pt>
                <c:pt idx="22">
                  <c:v>345.13474808889475</c:v>
                </c:pt>
                <c:pt idx="23">
                  <c:v>391.91125240863505</c:v>
                </c:pt>
                <c:pt idx="24">
                  <c:v>443.74467611429327</c:v>
                </c:pt>
                <c:pt idx="25">
                  <c:v>482.93580135515674</c:v>
                </c:pt>
                <c:pt idx="26">
                  <c:v>517.50604310075369</c:v>
                </c:pt>
                <c:pt idx="27">
                  <c:v>586.64652659194746</c:v>
                </c:pt>
                <c:pt idx="28">
                  <c:v>647.40634541754196</c:v>
                </c:pt>
                <c:pt idx="29">
                  <c:v>687.21450257913841</c:v>
                </c:pt>
                <c:pt idx="30">
                  <c:v>730.16540899033453</c:v>
                </c:pt>
                <c:pt idx="31">
                  <c:v>800.35347556472846</c:v>
                </c:pt>
                <c:pt idx="32">
                  <c:v>856.92296205752348</c:v>
                </c:pt>
                <c:pt idx="33">
                  <c:v>980.53776587511243</c:v>
                </c:pt>
                <c:pt idx="34">
                  <c:v>1101.0098204431017</c:v>
                </c:pt>
                <c:pt idx="35">
                  <c:v>1121.9614821070998</c:v>
                </c:pt>
                <c:pt idx="36">
                  <c:v>1164.912388518296</c:v>
                </c:pt>
                <c:pt idx="37">
                  <c:v>1196.3398810142933</c:v>
                </c:pt>
                <c:pt idx="38">
                  <c:v>1246.6238690078887</c:v>
                </c:pt>
                <c:pt idx="39">
                  <c:v>1338.8111803294803</c:v>
                </c:pt>
                <c:pt idx="40">
                  <c:v>1432.046074734272</c:v>
                </c:pt>
                <c:pt idx="41">
                  <c:v>1521.090636806264</c:v>
                </c:pt>
                <c:pt idx="42">
                  <c:v>1664.6095192046512</c:v>
                </c:pt>
                <c:pt idx="43">
                  <c:v>1786.1291568558402</c:v>
                </c:pt>
                <c:pt idx="44">
                  <c:v>1858.4123895966338</c:v>
                </c:pt>
                <c:pt idx="45">
                  <c:v>1984.1223595806227</c:v>
                </c:pt>
                <c:pt idx="46">
                  <c:v>1931.7432054206274</c:v>
                </c:pt>
                <c:pt idx="47">
                  <c:v>2019.7401844094193</c:v>
                </c:pt>
                <c:pt idx="48">
                  <c:v>2041.7394291566172</c:v>
                </c:pt>
                <c:pt idx="49">
                  <c:v>2197.8293085534033</c:v>
                </c:pt>
                <c:pt idx="50">
                  <c:v>2336.1102755357906</c:v>
                </c:pt>
                <c:pt idx="51">
                  <c:v>2547.3973075863792</c:v>
                </c:pt>
                <c:pt idx="52">
                  <c:v>2695.4417489041903</c:v>
                </c:pt>
                <c:pt idx="53">
                  <c:v>2753.1740526193371</c:v>
                </c:pt>
                <c:pt idx="54">
                  <c:v>2930.9279501766973</c:v>
                </c:pt>
                <c:pt idx="55">
                  <c:v>3182.0650427122114</c:v>
                </c:pt>
                <c:pt idx="56">
                  <c:v>3089.8986830522836</c:v>
                </c:pt>
                <c:pt idx="57">
                  <c:v>3105.591477638618</c:v>
                </c:pt>
                <c:pt idx="58">
                  <c:v>3162.7580864888364</c:v>
                </c:pt>
                <c:pt idx="59">
                  <c:v>3608.7069766837626</c:v>
                </c:pt>
                <c:pt idx="60">
                  <c:v>3897.4035348184634</c:v>
                </c:pt>
                <c:pt idx="61">
                  <c:v>4140.5444372642805</c:v>
                </c:pt>
                <c:pt idx="62">
                  <c:v>4480.6191764388868</c:v>
                </c:pt>
                <c:pt idx="63">
                  <c:v>4570.1315776461815</c:v>
                </c:pt>
                <c:pt idx="64">
                  <c:v>4522.0045101879268</c:v>
                </c:pt>
                <c:pt idx="65">
                  <c:v>4881.6858269800878</c:v>
                </c:pt>
                <c:pt idx="66">
                  <c:v>5202.7987044190841</c:v>
                </c:pt>
                <c:pt idx="67">
                  <c:v>5481.113283880607</c:v>
                </c:pt>
                <c:pt idx="68">
                  <c:v>5782.1737644401292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424384"/>
        <c:axId val="125425920"/>
      </c:lineChart>
      <c:lineChart>
        <c:grouping val="standard"/>
        <c:varyColors val="0"/>
        <c:ser>
          <c:idx val="1"/>
          <c:order val="0"/>
          <c:tx>
            <c:strRef>
              <c:f>'FTK history (scheduled)'!$B$7</c:f>
              <c:strCache>
                <c:ptCount val="1"/>
                <c:pt idx="0">
                  <c:v>FTKs (billions) updated ARC 2012</c:v>
                </c:pt>
              </c:strCache>
            </c:strRef>
          </c:tx>
          <c:spPr>
            <a:ln w="12700">
              <a:noFill/>
            </a:ln>
          </c:spPr>
          <c:marker>
            <c:symbol val="none"/>
          </c:marker>
          <c:cat>
            <c:numRef>
              <c:f>'FTK history (scheduled)'!$A$8:$A$76</c:f>
              <c:numCache>
                <c:formatCode>General</c:formatCode>
                <c:ptCount val="69"/>
                <c:pt idx="0">
                  <c:v>1945</c:v>
                </c:pt>
                <c:pt idx="1">
                  <c:v>1946</c:v>
                </c:pt>
                <c:pt idx="2">
                  <c:v>1947</c:v>
                </c:pt>
                <c:pt idx="3">
                  <c:v>1948</c:v>
                </c:pt>
                <c:pt idx="4">
                  <c:v>1949</c:v>
                </c:pt>
                <c:pt idx="5">
                  <c:v>1950</c:v>
                </c:pt>
                <c:pt idx="6">
                  <c:v>1951</c:v>
                </c:pt>
                <c:pt idx="7">
                  <c:v>1952</c:v>
                </c:pt>
                <c:pt idx="8">
                  <c:v>1953</c:v>
                </c:pt>
                <c:pt idx="9">
                  <c:v>1954</c:v>
                </c:pt>
                <c:pt idx="10">
                  <c:v>1955</c:v>
                </c:pt>
                <c:pt idx="11">
                  <c:v>1956</c:v>
                </c:pt>
                <c:pt idx="12">
                  <c:v>1957</c:v>
                </c:pt>
                <c:pt idx="13">
                  <c:v>1958</c:v>
                </c:pt>
                <c:pt idx="14">
                  <c:v>1959</c:v>
                </c:pt>
                <c:pt idx="15">
                  <c:v>1960</c:v>
                </c:pt>
                <c:pt idx="16">
                  <c:v>1961</c:v>
                </c:pt>
                <c:pt idx="17">
                  <c:v>1962</c:v>
                </c:pt>
                <c:pt idx="18">
                  <c:v>1963</c:v>
                </c:pt>
                <c:pt idx="19">
                  <c:v>1964</c:v>
                </c:pt>
                <c:pt idx="20">
                  <c:v>1965</c:v>
                </c:pt>
                <c:pt idx="21">
                  <c:v>1966</c:v>
                </c:pt>
                <c:pt idx="22">
                  <c:v>1967</c:v>
                </c:pt>
                <c:pt idx="23">
                  <c:v>1968</c:v>
                </c:pt>
                <c:pt idx="24">
                  <c:v>1969</c:v>
                </c:pt>
                <c:pt idx="25">
                  <c:v>1970</c:v>
                </c:pt>
                <c:pt idx="26">
                  <c:v>1971</c:v>
                </c:pt>
                <c:pt idx="27">
                  <c:v>1972</c:v>
                </c:pt>
                <c:pt idx="28">
                  <c:v>1973</c:v>
                </c:pt>
                <c:pt idx="29">
                  <c:v>1974</c:v>
                </c:pt>
                <c:pt idx="30">
                  <c:v>1975</c:v>
                </c:pt>
                <c:pt idx="31">
                  <c:v>1976</c:v>
                </c:pt>
                <c:pt idx="32">
                  <c:v>1977</c:v>
                </c:pt>
                <c:pt idx="33">
                  <c:v>1978</c:v>
                </c:pt>
                <c:pt idx="34">
                  <c:v>1979</c:v>
                </c:pt>
                <c:pt idx="35">
                  <c:v>1980</c:v>
                </c:pt>
                <c:pt idx="36">
                  <c:v>1981</c:v>
                </c:pt>
                <c:pt idx="37">
                  <c:v>1982</c:v>
                </c:pt>
                <c:pt idx="38">
                  <c:v>1983</c:v>
                </c:pt>
                <c:pt idx="39">
                  <c:v>1984</c:v>
                </c:pt>
                <c:pt idx="40">
                  <c:v>1985</c:v>
                </c:pt>
                <c:pt idx="41">
                  <c:v>1986</c:v>
                </c:pt>
                <c:pt idx="42">
                  <c:v>1987</c:v>
                </c:pt>
                <c:pt idx="43">
                  <c:v>1988</c:v>
                </c:pt>
                <c:pt idx="44">
                  <c:v>1989</c:v>
                </c:pt>
                <c:pt idx="45">
                  <c:v>1990</c:v>
                </c:pt>
                <c:pt idx="46">
                  <c:v>1991</c:v>
                </c:pt>
                <c:pt idx="47">
                  <c:v>1992</c:v>
                </c:pt>
                <c:pt idx="48">
                  <c:v>1993</c:v>
                </c:pt>
                <c:pt idx="49">
                  <c:v>1994</c:v>
                </c:pt>
                <c:pt idx="50">
                  <c:v>1995</c:v>
                </c:pt>
                <c:pt idx="51">
                  <c:v>1996</c:v>
                </c:pt>
                <c:pt idx="52">
                  <c:v>1997</c:v>
                </c:pt>
                <c:pt idx="53">
                  <c:v>1998</c:v>
                </c:pt>
                <c:pt idx="54">
                  <c:v>1999</c:v>
                </c:pt>
                <c:pt idx="55">
                  <c:v>2000</c:v>
                </c:pt>
                <c:pt idx="56">
                  <c:v>2001</c:v>
                </c:pt>
                <c:pt idx="57">
                  <c:v>2002</c:v>
                </c:pt>
                <c:pt idx="58">
                  <c:v>2003</c:v>
                </c:pt>
                <c:pt idx="59">
                  <c:v>2004</c:v>
                </c:pt>
                <c:pt idx="60">
                  <c:v>2005</c:v>
                </c:pt>
                <c:pt idx="61">
                  <c:v>2006</c:v>
                </c:pt>
                <c:pt idx="62">
                  <c:v>2007</c:v>
                </c:pt>
                <c:pt idx="63">
                  <c:v>2008</c:v>
                </c:pt>
                <c:pt idx="64">
                  <c:v>2009</c:v>
                </c:pt>
                <c:pt idx="65">
                  <c:v>2010</c:v>
                </c:pt>
                <c:pt idx="66">
                  <c:v>2011</c:v>
                </c:pt>
                <c:pt idx="67">
                  <c:v>2012</c:v>
                </c:pt>
                <c:pt idx="68">
                  <c:v>2013</c:v>
                </c:pt>
              </c:numCache>
            </c:numRef>
          </c:cat>
          <c:val>
            <c:numRef>
              <c:f>'FTK history (scheduled)'!$B$8:$B$76</c:f>
              <c:numCache>
                <c:formatCode>_-* #,##0_-;\-* #,##0_-;_-* "-"??_-;_-@_-</c:formatCode>
                <c:ptCount val="69"/>
                <c:pt idx="0">
                  <c:v>1.0125278669467566</c:v>
                </c:pt>
                <c:pt idx="1">
                  <c:v>1.0125278669467566</c:v>
                </c:pt>
                <c:pt idx="2">
                  <c:v>1.0125278669467566</c:v>
                </c:pt>
                <c:pt idx="3">
                  <c:v>1.0125278669467566</c:v>
                </c:pt>
                <c:pt idx="4">
                  <c:v>1.0125278669467566</c:v>
                </c:pt>
                <c:pt idx="5">
                  <c:v>1.0125278669467566</c:v>
                </c:pt>
                <c:pt idx="6">
                  <c:v>1.0732795389635621</c:v>
                </c:pt>
                <c:pt idx="7">
                  <c:v>1.1542817683193023</c:v>
                </c:pt>
                <c:pt idx="8">
                  <c:v>1.2251587190055753</c:v>
                </c:pt>
                <c:pt idx="9">
                  <c:v>1.2859103910223808</c:v>
                </c:pt>
                <c:pt idx="10">
                  <c:v>1.5289170790896023</c:v>
                </c:pt>
                <c:pt idx="11">
                  <c:v>1.7314226524789535</c:v>
                </c:pt>
                <c:pt idx="12">
                  <c:v>1.8833018325209672</c:v>
                </c:pt>
                <c:pt idx="13">
                  <c:v>1.933928225868305</c:v>
                </c:pt>
                <c:pt idx="14">
                  <c:v>2.2579371432912669</c:v>
                </c:pt>
                <c:pt idx="15">
                  <c:v>2.5110691100279565</c:v>
                </c:pt>
                <c:pt idx="16">
                  <c:v>2.9059549781371916</c:v>
                </c:pt>
                <c:pt idx="17">
                  <c:v>3.4122189116105699</c:v>
                </c:pt>
                <c:pt idx="18">
                  <c:v>3.8374806157282082</c:v>
                </c:pt>
                <c:pt idx="19">
                  <c:v>4.6373776306161458</c:v>
                </c:pt>
                <c:pt idx="20">
                  <c:v>5.923288021638526</c:v>
                </c:pt>
                <c:pt idx="21">
                  <c:v>7.0269433966104922</c:v>
                </c:pt>
                <c:pt idx="22">
                  <c:v>8.0495965422267162</c:v>
                </c:pt>
                <c:pt idx="23">
                  <c:v>10.246782013501178</c:v>
                </c:pt>
                <c:pt idx="24">
                  <c:v>12.049081616666406</c:v>
                </c:pt>
                <c:pt idx="25">
                  <c:v>13.051484204943694</c:v>
                </c:pt>
                <c:pt idx="26">
                  <c:v>14.31714403862714</c:v>
                </c:pt>
                <c:pt idx="27">
                  <c:v>16.251072264495445</c:v>
                </c:pt>
                <c:pt idx="28">
                  <c:v>18.964646947912751</c:v>
                </c:pt>
                <c:pt idx="29">
                  <c:v>20.574566256358096</c:v>
                </c:pt>
                <c:pt idx="30">
                  <c:v>20.959326845797865</c:v>
                </c:pt>
                <c:pt idx="31">
                  <c:v>23.308391497114339</c:v>
                </c:pt>
                <c:pt idx="32">
                  <c:v>25.566328640405608</c:v>
                </c:pt>
                <c:pt idx="33">
                  <c:v>28.067272471764095</c:v>
                </c:pt>
                <c:pt idx="34">
                  <c:v>30.304959057716431</c:v>
                </c:pt>
                <c:pt idx="35">
                  <c:v>31.783249743458697</c:v>
                </c:pt>
                <c:pt idx="36">
                  <c:v>33.413419609242979</c:v>
                </c:pt>
                <c:pt idx="37">
                  <c:v>34.122189116105709</c:v>
                </c:pt>
                <c:pt idx="38">
                  <c:v>37.990045567842316</c:v>
                </c:pt>
                <c:pt idx="39">
                  <c:v>42.921056279873021</c:v>
                </c:pt>
                <c:pt idx="40">
                  <c:v>43.10331129592344</c:v>
                </c:pt>
                <c:pt idx="41">
                  <c:v>46.728161059592829</c:v>
                </c:pt>
                <c:pt idx="42">
                  <c:v>52.33756544247786</c:v>
                </c:pt>
                <c:pt idx="43">
                  <c:v>57.734338973304084</c:v>
                </c:pt>
                <c:pt idx="44">
                  <c:v>61.835076834438439</c:v>
                </c:pt>
                <c:pt idx="45">
                  <c:v>63.617125880264723</c:v>
                </c:pt>
                <c:pt idx="46">
                  <c:v>63.353868634858571</c:v>
                </c:pt>
                <c:pt idx="47">
                  <c:v>67.768490134746443</c:v>
                </c:pt>
                <c:pt idx="48">
                  <c:v>74.056288188485794</c:v>
                </c:pt>
                <c:pt idx="49">
                  <c:v>83.543674301776917</c:v>
                </c:pt>
                <c:pt idx="50">
                  <c:v>89.942850420880404</c:v>
                </c:pt>
                <c:pt idx="51">
                  <c:v>96.504030998695384</c:v>
                </c:pt>
                <c:pt idx="52">
                  <c:v>111.30718841345697</c:v>
                </c:pt>
                <c:pt idx="53">
                  <c:v>110.16303192380713</c:v>
                </c:pt>
                <c:pt idx="54">
                  <c:v>117.56461063118792</c:v>
                </c:pt>
                <c:pt idx="55">
                  <c:v>127.75064097267229</c:v>
                </c:pt>
                <c:pt idx="56">
                  <c:v>119.87317416782652</c:v>
                </c:pt>
                <c:pt idx="57">
                  <c:v>129.6541933625322</c:v>
                </c:pt>
                <c:pt idx="58">
                  <c:v>136.06349476030513</c:v>
                </c:pt>
                <c:pt idx="59">
                  <c:v>150.48189158562695</c:v>
                </c:pt>
                <c:pt idx="60">
                  <c:v>154.24393887526765</c:v>
                </c:pt>
                <c:pt idx="61">
                  <c:v>164.43218889834665</c:v>
                </c:pt>
                <c:pt idx="62">
                  <c:v>172.33291517864427</c:v>
                </c:pt>
                <c:pt idx="63">
                  <c:v>170.67700620272032</c:v>
                </c:pt>
                <c:pt idx="64">
                  <c:v>155.52652382831167</c:v>
                </c:pt>
                <c:pt idx="65">
                  <c:v>186.28028325272689</c:v>
                </c:pt>
                <c:pt idx="66">
                  <c:v>186.83912777003627</c:v>
                </c:pt>
                <c:pt idx="67">
                  <c:v>184.89078216622761</c:v>
                </c:pt>
                <c:pt idx="68">
                  <c:v>185.62617456981295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441536"/>
        <c:axId val="125440000"/>
      </c:lineChart>
      <c:catAx>
        <c:axId val="125424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00" b="1">
                <a:solidFill>
                  <a:schemeClr val="bg1">
                    <a:lumMod val="50000"/>
                  </a:schemeClr>
                </a:solidFill>
              </a:defRPr>
            </a:pPr>
            <a:endParaRPr lang="en-US"/>
          </a:p>
        </c:txPr>
        <c:crossAx val="125425920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25425920"/>
        <c:scaling>
          <c:orientation val="minMax"/>
        </c:scaling>
        <c:delete val="0"/>
        <c:axPos val="l"/>
        <c:majorGridlines>
          <c:spPr>
            <a:ln w="3175"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</c:spPr>
        </c:majorGridlines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002060"/>
                </a:solidFill>
              </a:defRPr>
            </a:pPr>
            <a:endParaRPr lang="en-US"/>
          </a:p>
        </c:txPr>
        <c:crossAx val="125424384"/>
        <c:crosses val="autoZero"/>
        <c:crossBetween val="midCat"/>
      </c:valAx>
      <c:valAx>
        <c:axId val="125440000"/>
        <c:scaling>
          <c:orientation val="minMax"/>
        </c:scaling>
        <c:delete val="0"/>
        <c:axPos val="r"/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125441536"/>
        <c:crosses val="max"/>
        <c:crossBetween val="between"/>
      </c:valAx>
      <c:catAx>
        <c:axId val="1254415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544000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602983985891224"/>
          <c:y val="0.30557846003221867"/>
          <c:w val="0.50995752832836572"/>
          <c:h val="0.63379459573936225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cat>
            <c:strRef>
              <c:f>'top 5 airlines RPK'!$Y$5:$Y$9</c:f>
              <c:strCache>
                <c:ptCount val="5"/>
                <c:pt idx="0">
                  <c:v>South African Airways</c:v>
                </c:pt>
                <c:pt idx="1">
                  <c:v>Ethiopian Airlines</c:v>
                </c:pt>
                <c:pt idx="2">
                  <c:v>Egypt Air</c:v>
                </c:pt>
                <c:pt idx="3">
                  <c:v>Royal Air Maroc</c:v>
                </c:pt>
                <c:pt idx="4">
                  <c:v>Kenya Airways</c:v>
                </c:pt>
              </c:strCache>
            </c:strRef>
          </c:cat>
          <c:val>
            <c:numRef>
              <c:f>'top 5 airlines RPK'!$AA$5:$AA$9</c:f>
              <c:numCache>
                <c:formatCode>_-* #,##0_-;\-* #,##0_-;_-* "-"??_-;_-@_-</c:formatCode>
                <c:ptCount val="5"/>
                <c:pt idx="0">
                  <c:v>22294454338.41777</c:v>
                </c:pt>
                <c:pt idx="1">
                  <c:v>20374756527.733059</c:v>
                </c:pt>
                <c:pt idx="2">
                  <c:v>18914142620</c:v>
                </c:pt>
                <c:pt idx="3">
                  <c:v>12683644102.679701</c:v>
                </c:pt>
                <c:pt idx="4">
                  <c:v>9212253122.6432076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100"/>
        <c:axId val="147151104"/>
        <c:axId val="147152896"/>
      </c:barChart>
      <c:catAx>
        <c:axId val="147151104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</a:defRPr>
            </a:pPr>
            <a:endParaRPr lang="en-US"/>
          </a:p>
        </c:txPr>
        <c:crossAx val="147152896"/>
        <c:crosses val="autoZero"/>
        <c:auto val="1"/>
        <c:lblAlgn val="ctr"/>
        <c:lblOffset val="100"/>
        <c:noMultiLvlLbl val="0"/>
      </c:catAx>
      <c:valAx>
        <c:axId val="147152896"/>
        <c:scaling>
          <c:orientation val="minMax"/>
        </c:scaling>
        <c:delete val="0"/>
        <c:axPos val="t"/>
        <c:majorGridlines/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002060"/>
                </a:solidFill>
              </a:defRPr>
            </a:pPr>
            <a:endParaRPr lang="en-US"/>
          </a:p>
        </c:txPr>
        <c:crossAx val="147151104"/>
        <c:crosses val="autoZero"/>
        <c:crossBetween val="between"/>
        <c:majorUnit val="10000000000"/>
        <c:dispUnits>
          <c:builtInUnit val="billions"/>
          <c:dispUnitsLbl>
            <c:layout>
              <c:manualLayout>
                <c:xMode val="edge"/>
                <c:yMode val="edge"/>
                <c:x val="0.42804634127759283"/>
                <c:y val="2.9878609327184301E-2"/>
              </c:manualLayout>
            </c:layout>
            <c:tx>
              <c:rich>
                <a:bodyPr/>
                <a:lstStyle/>
                <a:p>
                  <a:pPr algn="ctr">
                    <a:defRPr sz="1600"/>
                  </a:pPr>
                  <a:r>
                    <a:rPr lang="en-US" sz="1600" dirty="0">
                      <a:solidFill>
                        <a:srgbClr val="002060"/>
                      </a:solidFill>
                    </a:rPr>
                    <a:t>RPK </a:t>
                  </a:r>
                  <a:r>
                    <a:rPr lang="en-US" sz="1600" b="0" i="0" dirty="0" smtClean="0">
                      <a:solidFill>
                        <a:srgbClr val="002060"/>
                      </a:solidFill>
                    </a:rPr>
                    <a:t>(billion)</a:t>
                  </a:r>
                  <a:endParaRPr lang="en-US" sz="1600" b="0" i="0" dirty="0">
                    <a:solidFill>
                      <a:srgbClr val="002060"/>
                    </a:solidFill>
                  </a:endParaRPr>
                </a:p>
              </c:rich>
            </c:tx>
          </c:dispUnitsLbl>
        </c:dispUnits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cat>
            <c:strRef>
              <c:f>ACI!$B$5:$B$9</c:f>
              <c:strCache>
                <c:ptCount val="5"/>
                <c:pt idx="0">
                  <c:v>Johannesburg (JNB)</c:v>
                </c:pt>
                <c:pt idx="1">
                  <c:v>Cairo (CAI)</c:v>
                </c:pt>
                <c:pt idx="2">
                  <c:v>Lagos (LOS)</c:v>
                </c:pt>
                <c:pt idx="3">
                  <c:v>Nairobi (NBO)</c:v>
                </c:pt>
                <c:pt idx="4">
                  <c:v>Cape Town (CPT)</c:v>
                </c:pt>
              </c:strCache>
            </c:strRef>
          </c:cat>
          <c:val>
            <c:numRef>
              <c:f>ACI!$D$5:$D$9</c:f>
              <c:numCache>
                <c:formatCode>_-* #,##0_-;\-* #,##0_-;_-* "-"??_-;_-@_-</c:formatCode>
                <c:ptCount val="5"/>
                <c:pt idx="0">
                  <c:v>101375</c:v>
                </c:pt>
                <c:pt idx="1">
                  <c:v>71125.5</c:v>
                </c:pt>
                <c:pt idx="2">
                  <c:v>46628.5</c:v>
                </c:pt>
                <c:pt idx="3">
                  <c:v>45520</c:v>
                </c:pt>
                <c:pt idx="4">
                  <c:v>43694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100"/>
        <c:axId val="147195776"/>
        <c:axId val="147197312"/>
      </c:barChart>
      <c:catAx>
        <c:axId val="147195776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</a:defRPr>
            </a:pPr>
            <a:endParaRPr lang="en-US"/>
          </a:p>
        </c:txPr>
        <c:crossAx val="147197312"/>
        <c:crosses val="autoZero"/>
        <c:auto val="1"/>
        <c:lblAlgn val="ctr"/>
        <c:lblOffset val="100"/>
        <c:noMultiLvlLbl val="0"/>
      </c:catAx>
      <c:valAx>
        <c:axId val="147197312"/>
        <c:scaling>
          <c:orientation val="minMax"/>
          <c:max val="130000"/>
          <c:min val="0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 sz="1600">
                    <a:solidFill>
                      <a:srgbClr val="002060"/>
                    </a:solidFill>
                  </a:defRPr>
                </a:pPr>
                <a:r>
                  <a:rPr lang="en-CA" sz="1600">
                    <a:solidFill>
                      <a:srgbClr val="002060"/>
                    </a:solidFill>
                  </a:rPr>
                  <a:t>Departures </a:t>
                </a:r>
                <a:r>
                  <a:rPr lang="en-CA" sz="1600" b="0">
                    <a:solidFill>
                      <a:srgbClr val="002060"/>
                    </a:solidFill>
                  </a:rPr>
                  <a:t>(thousand)</a:t>
                </a:r>
              </a:p>
            </c:rich>
          </c:tx>
          <c:layout/>
          <c:overlay val="0"/>
        </c:title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002060"/>
                </a:solidFill>
              </a:defRPr>
            </a:pPr>
            <a:endParaRPr lang="en-US"/>
          </a:p>
        </c:txPr>
        <c:crossAx val="147195776"/>
        <c:crosses val="autoZero"/>
        <c:crossBetween val="between"/>
        <c:dispUnits>
          <c:builtInUnit val="thousands"/>
        </c:dispUnits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cat>
            <c:strRef>
              <c:f>'top 5 airlines RPK'!$I$5:$I$9</c:f>
              <c:strCache>
                <c:ptCount val="5"/>
                <c:pt idx="0">
                  <c:v>Emirates</c:v>
                </c:pt>
                <c:pt idx="1">
                  <c:v>Qatar Airways</c:v>
                </c:pt>
                <c:pt idx="2">
                  <c:v>Etihad Airways</c:v>
                </c:pt>
                <c:pt idx="3">
                  <c:v>Saudi Arabian Airlines</c:v>
                </c:pt>
                <c:pt idx="4">
                  <c:v>El Al</c:v>
                </c:pt>
              </c:strCache>
            </c:strRef>
          </c:cat>
          <c:val>
            <c:numRef>
              <c:f>'top 5 airlines RPK'!$K$5:$K$9</c:f>
              <c:numCache>
                <c:formatCode>_-* #,##0_-;\-* #,##0_-;_-* "-"??_-;_-@_-</c:formatCode>
                <c:ptCount val="5"/>
                <c:pt idx="0">
                  <c:v>209377334000</c:v>
                </c:pt>
                <c:pt idx="1">
                  <c:v>79835539570</c:v>
                </c:pt>
                <c:pt idx="2">
                  <c:v>56817692442</c:v>
                </c:pt>
                <c:pt idx="3">
                  <c:v>47038464000</c:v>
                </c:pt>
                <c:pt idx="4">
                  <c:v>18675587000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100"/>
        <c:axId val="147262464"/>
        <c:axId val="147309312"/>
      </c:barChart>
      <c:catAx>
        <c:axId val="147262464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</a:defRPr>
            </a:pPr>
            <a:endParaRPr lang="en-US"/>
          </a:p>
        </c:txPr>
        <c:crossAx val="147309312"/>
        <c:crosses val="autoZero"/>
        <c:auto val="1"/>
        <c:lblAlgn val="ctr"/>
        <c:lblOffset val="100"/>
        <c:noMultiLvlLbl val="0"/>
      </c:catAx>
      <c:valAx>
        <c:axId val="147309312"/>
        <c:scaling>
          <c:orientation val="minMax"/>
          <c:max val="250000000000"/>
          <c:min val="0"/>
        </c:scaling>
        <c:delete val="0"/>
        <c:axPos val="t"/>
        <c:majorGridlines/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002060"/>
                </a:solidFill>
              </a:defRPr>
            </a:pPr>
            <a:endParaRPr lang="en-US"/>
          </a:p>
        </c:txPr>
        <c:crossAx val="147262464"/>
        <c:crosses val="autoZero"/>
        <c:crossBetween val="between"/>
        <c:majorUnit val="50000000000"/>
        <c:dispUnits>
          <c:builtInUnit val="billions"/>
          <c:dispUnitsLbl>
            <c:layout>
              <c:manualLayout>
                <c:xMode val="edge"/>
                <c:yMode val="edge"/>
                <c:x val="0.42804634127759283"/>
                <c:y val="2.9878609327184301E-2"/>
              </c:manualLayout>
            </c:layout>
            <c:tx>
              <c:rich>
                <a:bodyPr/>
                <a:lstStyle/>
                <a:p>
                  <a:pPr algn="ctr">
                    <a:defRPr sz="1600"/>
                  </a:pPr>
                  <a:r>
                    <a:rPr lang="en-US" sz="1600" dirty="0">
                      <a:solidFill>
                        <a:srgbClr val="002060"/>
                      </a:solidFill>
                    </a:rPr>
                    <a:t>RPK </a:t>
                  </a:r>
                  <a:r>
                    <a:rPr lang="en-US" sz="1600" b="0" i="0" u="none" dirty="0" smtClean="0">
                      <a:solidFill>
                        <a:srgbClr val="002060"/>
                      </a:solidFill>
                    </a:rPr>
                    <a:t>(billion)</a:t>
                  </a:r>
                  <a:endParaRPr lang="en-US" sz="1600" b="0" i="0" u="none" dirty="0">
                    <a:solidFill>
                      <a:srgbClr val="002060"/>
                    </a:solidFill>
                  </a:endParaRPr>
                </a:p>
              </c:rich>
            </c:tx>
          </c:dispUnitsLbl>
        </c:dispUnits>
      </c:valAx>
    </c:plotArea>
    <c:plotVisOnly val="1"/>
    <c:dispBlanksAs val="gap"/>
    <c:showDLblsOverMax val="0"/>
  </c:chart>
  <c:externalData r:id="rId1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cat>
            <c:strRef>
              <c:f>ACI!$AL$5:$AL$9</c:f>
              <c:strCache>
                <c:ptCount val="5"/>
                <c:pt idx="0">
                  <c:v>Dubai (DXB)</c:v>
                </c:pt>
                <c:pt idx="1">
                  <c:v>Doha (DOH)</c:v>
                </c:pt>
                <c:pt idx="2">
                  <c:v>Jeddah (JED)</c:v>
                </c:pt>
                <c:pt idx="3">
                  <c:v>Riyadh (RUH)</c:v>
                </c:pt>
                <c:pt idx="4">
                  <c:v>Abu Dhabi (AUH)</c:v>
                </c:pt>
              </c:strCache>
            </c:strRef>
          </c:cat>
          <c:val>
            <c:numRef>
              <c:f>ACI!$AN$5:$AN$9</c:f>
              <c:numCache>
                <c:formatCode>_-* #,##0_-;\-* #,##0_-;_-* "-"??_-;_-@_-</c:formatCode>
                <c:ptCount val="5"/>
                <c:pt idx="0">
                  <c:v>184976.5</c:v>
                </c:pt>
                <c:pt idx="1">
                  <c:v>102872</c:v>
                </c:pt>
                <c:pt idx="2">
                  <c:v>82617.5</c:v>
                </c:pt>
                <c:pt idx="3">
                  <c:v>80657</c:v>
                </c:pt>
                <c:pt idx="4">
                  <c:v>67606.5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100"/>
        <c:axId val="147321216"/>
        <c:axId val="147322752"/>
      </c:barChart>
      <c:catAx>
        <c:axId val="14732121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</a:defRPr>
            </a:pPr>
            <a:endParaRPr lang="en-US"/>
          </a:p>
        </c:txPr>
        <c:crossAx val="147322752"/>
        <c:crosses val="autoZero"/>
        <c:auto val="1"/>
        <c:lblAlgn val="ctr"/>
        <c:lblOffset val="100"/>
        <c:noMultiLvlLbl val="0"/>
      </c:catAx>
      <c:valAx>
        <c:axId val="147322752"/>
        <c:scaling>
          <c:orientation val="minMax"/>
          <c:max val="225000"/>
          <c:min val="0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 sz="1600">
                    <a:solidFill>
                      <a:srgbClr val="002060"/>
                    </a:solidFill>
                  </a:defRPr>
                </a:pPr>
                <a:r>
                  <a:rPr lang="en-CA" sz="1600" dirty="0" smtClean="0">
                    <a:solidFill>
                      <a:srgbClr val="002060"/>
                    </a:solidFill>
                  </a:rPr>
                  <a:t>Departures </a:t>
                </a:r>
                <a:r>
                  <a:rPr lang="en-CA" sz="1600" b="0" dirty="0">
                    <a:solidFill>
                      <a:srgbClr val="002060"/>
                    </a:solidFill>
                  </a:rPr>
                  <a:t>(thousand)</a:t>
                </a:r>
              </a:p>
            </c:rich>
          </c:tx>
          <c:layout/>
          <c:overlay val="0"/>
        </c:title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002060"/>
                </a:solidFill>
              </a:defRPr>
            </a:pPr>
            <a:endParaRPr lang="en-US"/>
          </a:p>
        </c:txPr>
        <c:crossAx val="147321216"/>
        <c:crosses val="autoZero"/>
        <c:crossBetween val="between"/>
        <c:dispUnits>
          <c:builtInUnit val="thousands"/>
        </c:dispUnits>
      </c:valAx>
    </c:plotArea>
    <c:plotVisOnly val="1"/>
    <c:dispBlanksAs val="gap"/>
    <c:showDLblsOverMax val="0"/>
  </c:chart>
  <c:externalData r:id="rId1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cat>
            <c:strRef>
              <c:f>'top 5 airlines RPK'!$I$5:$I$9</c:f>
              <c:strCache>
                <c:ptCount val="5"/>
                <c:pt idx="0">
                  <c:v>Emirates</c:v>
                </c:pt>
                <c:pt idx="1">
                  <c:v>Qatar Airways</c:v>
                </c:pt>
                <c:pt idx="2">
                  <c:v>Etihad Airways</c:v>
                </c:pt>
                <c:pt idx="3">
                  <c:v>Saudi Arabian Airlines</c:v>
                </c:pt>
                <c:pt idx="4">
                  <c:v>El Al</c:v>
                </c:pt>
              </c:strCache>
            </c:strRef>
          </c:cat>
          <c:val>
            <c:numRef>
              <c:f>'top 5 airlines RPK'!$K$5:$K$9</c:f>
              <c:numCache>
                <c:formatCode>_-* #,##0_-;\-* #,##0_-;_-* "-"??_-;_-@_-</c:formatCode>
                <c:ptCount val="5"/>
                <c:pt idx="0">
                  <c:v>209377334000</c:v>
                </c:pt>
                <c:pt idx="1">
                  <c:v>79835539570</c:v>
                </c:pt>
                <c:pt idx="2">
                  <c:v>56817692442</c:v>
                </c:pt>
                <c:pt idx="3">
                  <c:v>47038464000</c:v>
                </c:pt>
                <c:pt idx="4">
                  <c:v>18675587000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100"/>
        <c:axId val="148338560"/>
        <c:axId val="148340096"/>
      </c:barChart>
      <c:catAx>
        <c:axId val="148338560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</a:defRPr>
            </a:pPr>
            <a:endParaRPr lang="en-US"/>
          </a:p>
        </c:txPr>
        <c:crossAx val="148340096"/>
        <c:crosses val="autoZero"/>
        <c:auto val="1"/>
        <c:lblAlgn val="ctr"/>
        <c:lblOffset val="100"/>
        <c:noMultiLvlLbl val="0"/>
      </c:catAx>
      <c:valAx>
        <c:axId val="148340096"/>
        <c:scaling>
          <c:orientation val="minMax"/>
          <c:max val="250000000000"/>
          <c:min val="0"/>
        </c:scaling>
        <c:delete val="0"/>
        <c:axPos val="t"/>
        <c:majorGridlines/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002060"/>
                </a:solidFill>
              </a:defRPr>
            </a:pPr>
            <a:endParaRPr lang="en-US"/>
          </a:p>
        </c:txPr>
        <c:crossAx val="148338560"/>
        <c:crosses val="autoZero"/>
        <c:crossBetween val="between"/>
        <c:majorUnit val="50000000000"/>
        <c:dispUnits>
          <c:builtInUnit val="billions"/>
          <c:dispUnitsLbl>
            <c:layout>
              <c:manualLayout>
                <c:xMode val="edge"/>
                <c:yMode val="edge"/>
                <c:x val="0.42804634127759283"/>
                <c:y val="2.9878609327184301E-2"/>
              </c:manualLayout>
            </c:layout>
            <c:tx>
              <c:rich>
                <a:bodyPr/>
                <a:lstStyle/>
                <a:p>
                  <a:pPr algn="ctr">
                    <a:defRPr sz="1600"/>
                  </a:pPr>
                  <a:r>
                    <a:rPr lang="en-US" sz="1600" dirty="0">
                      <a:solidFill>
                        <a:srgbClr val="002060"/>
                      </a:solidFill>
                    </a:rPr>
                    <a:t>RPK </a:t>
                  </a:r>
                  <a:r>
                    <a:rPr lang="en-US" sz="1600" b="0" i="0" u="none" dirty="0" smtClean="0">
                      <a:solidFill>
                        <a:srgbClr val="002060"/>
                      </a:solidFill>
                    </a:rPr>
                    <a:t>(billion)</a:t>
                  </a:r>
                  <a:endParaRPr lang="en-US" sz="1600" b="0" i="0" u="none" dirty="0">
                    <a:solidFill>
                      <a:srgbClr val="002060"/>
                    </a:solidFill>
                  </a:endParaRPr>
                </a:p>
              </c:rich>
            </c:tx>
          </c:dispUnitsLbl>
        </c:dispUnits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cat>
            <c:strRef>
              <c:f>ACI!$AL$5:$AL$9</c:f>
              <c:strCache>
                <c:ptCount val="5"/>
                <c:pt idx="0">
                  <c:v>Dubai (DXB)</c:v>
                </c:pt>
                <c:pt idx="1">
                  <c:v>Doha (DOH)</c:v>
                </c:pt>
                <c:pt idx="2">
                  <c:v>Jeddah (JED)</c:v>
                </c:pt>
                <c:pt idx="3">
                  <c:v>Riyadh (RUH)</c:v>
                </c:pt>
                <c:pt idx="4">
                  <c:v>Abu Dhabi (AUH)</c:v>
                </c:pt>
              </c:strCache>
            </c:strRef>
          </c:cat>
          <c:val>
            <c:numRef>
              <c:f>ACI!$AN$5:$AN$9</c:f>
              <c:numCache>
                <c:formatCode>_-* #,##0_-;\-* #,##0_-;_-* "-"??_-;_-@_-</c:formatCode>
                <c:ptCount val="5"/>
                <c:pt idx="0">
                  <c:v>184976.5</c:v>
                </c:pt>
                <c:pt idx="1">
                  <c:v>102872</c:v>
                </c:pt>
                <c:pt idx="2">
                  <c:v>82617.5</c:v>
                </c:pt>
                <c:pt idx="3">
                  <c:v>80657</c:v>
                </c:pt>
                <c:pt idx="4">
                  <c:v>67606.5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100"/>
        <c:axId val="148403328"/>
        <c:axId val="148404864"/>
      </c:barChart>
      <c:catAx>
        <c:axId val="1484033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</a:defRPr>
            </a:pPr>
            <a:endParaRPr lang="en-US"/>
          </a:p>
        </c:txPr>
        <c:crossAx val="148404864"/>
        <c:crosses val="autoZero"/>
        <c:auto val="1"/>
        <c:lblAlgn val="ctr"/>
        <c:lblOffset val="100"/>
        <c:noMultiLvlLbl val="0"/>
      </c:catAx>
      <c:valAx>
        <c:axId val="148404864"/>
        <c:scaling>
          <c:orientation val="minMax"/>
          <c:max val="225000"/>
          <c:min val="0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 sz="1600">
                    <a:solidFill>
                      <a:srgbClr val="002060"/>
                    </a:solidFill>
                  </a:defRPr>
                </a:pPr>
                <a:r>
                  <a:rPr lang="en-CA" sz="1600" dirty="0" smtClean="0">
                    <a:solidFill>
                      <a:srgbClr val="002060"/>
                    </a:solidFill>
                  </a:rPr>
                  <a:t>Departures </a:t>
                </a:r>
                <a:r>
                  <a:rPr lang="en-CA" sz="1600" b="0" dirty="0">
                    <a:solidFill>
                      <a:srgbClr val="002060"/>
                    </a:solidFill>
                  </a:rPr>
                  <a:t>(thousand)</a:t>
                </a:r>
              </a:p>
            </c:rich>
          </c:tx>
          <c:layout/>
          <c:overlay val="0"/>
        </c:title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002060"/>
                </a:solidFill>
              </a:defRPr>
            </a:pPr>
            <a:endParaRPr lang="en-US"/>
          </a:p>
        </c:txPr>
        <c:crossAx val="148403328"/>
        <c:crosses val="autoZero"/>
        <c:crossBetween val="between"/>
        <c:dispUnits>
          <c:builtInUnit val="thousands"/>
        </c:dispUnits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cat>
            <c:strRef>
              <c:f>'top 5 airlines RPK'!$BX$5:$BX$9</c:f>
              <c:strCache>
                <c:ptCount val="5"/>
                <c:pt idx="0">
                  <c:v>China Southern</c:v>
                </c:pt>
                <c:pt idx="1">
                  <c:v>Air China</c:v>
                </c:pt>
                <c:pt idx="2">
                  <c:v>China Eastern</c:v>
                </c:pt>
                <c:pt idx="3">
                  <c:v>Singapore Airlines</c:v>
                </c:pt>
                <c:pt idx="4">
                  <c:v>Cathay Pacific</c:v>
                </c:pt>
              </c:strCache>
            </c:strRef>
          </c:cat>
          <c:val>
            <c:numRef>
              <c:f>'top 5 airlines RPK'!$BZ$5:$BZ$9</c:f>
              <c:numCache>
                <c:formatCode>_-* #,##0_-;\-* #,##0_-;_-* "-"??_-;_-@_-</c:formatCode>
                <c:ptCount val="5"/>
                <c:pt idx="0">
                  <c:v>121786125300</c:v>
                </c:pt>
                <c:pt idx="1">
                  <c:v>104132220300</c:v>
                </c:pt>
                <c:pt idx="2">
                  <c:v>99204966600</c:v>
                </c:pt>
                <c:pt idx="3">
                  <c:v>95081249000</c:v>
                </c:pt>
                <c:pt idx="4">
                  <c:v>93691023540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100"/>
        <c:axId val="147539840"/>
        <c:axId val="147541376"/>
      </c:barChart>
      <c:catAx>
        <c:axId val="1475398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</a:defRPr>
            </a:pPr>
            <a:endParaRPr lang="en-US"/>
          </a:p>
        </c:txPr>
        <c:crossAx val="147541376"/>
        <c:crosses val="autoZero"/>
        <c:auto val="1"/>
        <c:lblAlgn val="ctr"/>
        <c:lblOffset val="100"/>
        <c:noMultiLvlLbl val="0"/>
      </c:catAx>
      <c:valAx>
        <c:axId val="147541376"/>
        <c:scaling>
          <c:orientation val="minMax"/>
        </c:scaling>
        <c:delete val="0"/>
        <c:axPos val="t"/>
        <c:majorGridlines/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002060"/>
                </a:solidFill>
              </a:defRPr>
            </a:pPr>
            <a:endParaRPr lang="en-US"/>
          </a:p>
        </c:txPr>
        <c:crossAx val="147539840"/>
        <c:crosses val="autoZero"/>
        <c:crossBetween val="between"/>
        <c:majorUnit val="25000000000"/>
        <c:minorUnit val="10000000000"/>
        <c:dispUnits>
          <c:builtInUnit val="billions"/>
          <c:dispUnitsLbl>
            <c:layout>
              <c:manualLayout>
                <c:xMode val="edge"/>
                <c:yMode val="edge"/>
                <c:x val="0.43005148829638062"/>
                <c:y val="4.1083087824878413E-2"/>
              </c:manualLayout>
            </c:layout>
            <c:tx>
              <c:rich>
                <a:bodyPr/>
                <a:lstStyle/>
                <a:p>
                  <a:pPr>
                    <a:defRPr sz="1600"/>
                  </a:pPr>
                  <a:r>
                    <a:rPr lang="en-US" sz="1600" i="0" dirty="0">
                      <a:solidFill>
                        <a:srgbClr val="002060"/>
                      </a:solidFill>
                    </a:rPr>
                    <a:t>RPK </a:t>
                  </a:r>
                  <a:r>
                    <a:rPr lang="en-US" sz="1600" b="0" i="0" dirty="0" smtClean="0">
                      <a:solidFill>
                        <a:srgbClr val="002060"/>
                      </a:solidFill>
                    </a:rPr>
                    <a:t>(billion) </a:t>
                  </a:r>
                  <a:endParaRPr lang="en-US" sz="1600" b="0" i="0" dirty="0">
                    <a:solidFill>
                      <a:srgbClr val="002060"/>
                    </a:solidFill>
                  </a:endParaRPr>
                </a:p>
              </c:rich>
            </c:tx>
          </c:dispUnitsLbl>
        </c:dispUnits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cat>
            <c:strRef>
              <c:f>ACI!$J$5:$J$9</c:f>
              <c:strCache>
                <c:ptCount val="5"/>
                <c:pt idx="0">
                  <c:v>Beijing (PEK)</c:v>
                </c:pt>
                <c:pt idx="1">
                  <c:v>Tokyo (HND)</c:v>
                </c:pt>
                <c:pt idx="2">
                  <c:v>Jakarta (CGK)</c:v>
                </c:pt>
                <c:pt idx="3">
                  <c:v>Guangzhou (CAN)</c:v>
                </c:pt>
                <c:pt idx="4">
                  <c:v>Hong Kong (HKG)</c:v>
                </c:pt>
              </c:strCache>
            </c:strRef>
          </c:cat>
          <c:val>
            <c:numRef>
              <c:f>ACI!$L$5:$L$9</c:f>
              <c:numCache>
                <c:formatCode>_-* #,##0_-;\-* #,##0_-;_-* "-"??_-;_-@_-</c:formatCode>
                <c:ptCount val="5"/>
                <c:pt idx="0">
                  <c:v>283879.5</c:v>
                </c:pt>
                <c:pt idx="1">
                  <c:v>201621</c:v>
                </c:pt>
                <c:pt idx="2">
                  <c:v>199492.5</c:v>
                </c:pt>
                <c:pt idx="3">
                  <c:v>197201.5</c:v>
                </c:pt>
                <c:pt idx="4">
                  <c:v>191391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100"/>
        <c:axId val="147582336"/>
        <c:axId val="147584128"/>
      </c:barChart>
      <c:catAx>
        <c:axId val="147582336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</a:defRPr>
            </a:pPr>
            <a:endParaRPr lang="en-US"/>
          </a:p>
        </c:txPr>
        <c:crossAx val="147584128"/>
        <c:crosses val="autoZero"/>
        <c:auto val="1"/>
        <c:lblAlgn val="ctr"/>
        <c:lblOffset val="100"/>
        <c:noMultiLvlLbl val="0"/>
      </c:catAx>
      <c:valAx>
        <c:axId val="147584128"/>
        <c:scaling>
          <c:orientation val="minMax"/>
          <c:max val="300000"/>
          <c:min val="0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 sz="1600">
                    <a:solidFill>
                      <a:srgbClr val="002060"/>
                    </a:solidFill>
                  </a:defRPr>
                </a:pPr>
                <a:r>
                  <a:rPr lang="en-CA" sz="1600" dirty="0" smtClean="0">
                    <a:solidFill>
                      <a:srgbClr val="002060"/>
                    </a:solidFill>
                  </a:rPr>
                  <a:t>Departures </a:t>
                </a:r>
                <a:r>
                  <a:rPr lang="en-CA" sz="1600" b="0" dirty="0">
                    <a:solidFill>
                      <a:srgbClr val="002060"/>
                    </a:solidFill>
                  </a:rPr>
                  <a:t>(thousand)</a:t>
                </a:r>
              </a:p>
            </c:rich>
          </c:tx>
          <c:layout/>
          <c:overlay val="0"/>
        </c:title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002060"/>
                </a:solidFill>
              </a:defRPr>
            </a:pPr>
            <a:endParaRPr lang="en-US"/>
          </a:p>
        </c:txPr>
        <c:crossAx val="147582336"/>
        <c:crosses val="autoZero"/>
        <c:crossBetween val="between"/>
        <c:dispUnits>
          <c:builtInUnit val="thousands"/>
        </c:dispUnits>
      </c:valAx>
    </c:plotArea>
    <c:plotVisOnly val="1"/>
    <c:dispBlanksAs val="gap"/>
    <c:showDLblsOverMax val="0"/>
  </c:chart>
  <c:externalData r:id="rId1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cat>
            <c:strRef>
              <c:f>ACI!$J$5:$J$9</c:f>
              <c:strCache>
                <c:ptCount val="5"/>
                <c:pt idx="0">
                  <c:v>Beijing (PEK)</c:v>
                </c:pt>
                <c:pt idx="1">
                  <c:v>Tokyo (HND)</c:v>
                </c:pt>
                <c:pt idx="2">
                  <c:v>Jakarta (CGK)</c:v>
                </c:pt>
                <c:pt idx="3">
                  <c:v>Guangzhou (CAN)</c:v>
                </c:pt>
                <c:pt idx="4">
                  <c:v>Hong Kong (HKG)</c:v>
                </c:pt>
              </c:strCache>
            </c:strRef>
          </c:cat>
          <c:val>
            <c:numRef>
              <c:f>ACI!$L$5:$L$9</c:f>
              <c:numCache>
                <c:formatCode>_-* #,##0_-;\-* #,##0_-;_-* "-"??_-;_-@_-</c:formatCode>
                <c:ptCount val="5"/>
                <c:pt idx="0">
                  <c:v>283879.5</c:v>
                </c:pt>
                <c:pt idx="1">
                  <c:v>201621</c:v>
                </c:pt>
                <c:pt idx="2">
                  <c:v>199492.5</c:v>
                </c:pt>
                <c:pt idx="3">
                  <c:v>197201.5</c:v>
                </c:pt>
                <c:pt idx="4">
                  <c:v>191391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100"/>
        <c:axId val="148198528"/>
        <c:axId val="148200064"/>
      </c:barChart>
      <c:catAx>
        <c:axId val="148198528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</a:defRPr>
            </a:pPr>
            <a:endParaRPr lang="en-US"/>
          </a:p>
        </c:txPr>
        <c:crossAx val="148200064"/>
        <c:crosses val="autoZero"/>
        <c:auto val="1"/>
        <c:lblAlgn val="ctr"/>
        <c:lblOffset val="100"/>
        <c:noMultiLvlLbl val="0"/>
      </c:catAx>
      <c:valAx>
        <c:axId val="148200064"/>
        <c:scaling>
          <c:orientation val="minMax"/>
          <c:max val="300000"/>
          <c:min val="0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 sz="1600">
                    <a:solidFill>
                      <a:srgbClr val="002060"/>
                    </a:solidFill>
                  </a:defRPr>
                </a:pPr>
                <a:r>
                  <a:rPr lang="en-CA" sz="1600" dirty="0" smtClean="0">
                    <a:solidFill>
                      <a:srgbClr val="002060"/>
                    </a:solidFill>
                  </a:rPr>
                  <a:t>Departures </a:t>
                </a:r>
                <a:r>
                  <a:rPr lang="en-CA" sz="1600" b="0" dirty="0">
                    <a:solidFill>
                      <a:srgbClr val="002060"/>
                    </a:solidFill>
                  </a:rPr>
                  <a:t>(thousand)</a:t>
                </a:r>
              </a:p>
            </c:rich>
          </c:tx>
          <c:layout/>
          <c:overlay val="0"/>
        </c:title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002060"/>
                </a:solidFill>
              </a:defRPr>
            </a:pPr>
            <a:endParaRPr lang="en-US"/>
          </a:p>
        </c:txPr>
        <c:crossAx val="148198528"/>
        <c:crosses val="autoZero"/>
        <c:crossBetween val="between"/>
        <c:dispUnits>
          <c:builtInUnit val="thousands"/>
        </c:dispUnits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cat>
            <c:strRef>
              <c:f>ACI!$AU$5:$AU$9</c:f>
              <c:strCache>
                <c:ptCount val="5"/>
                <c:pt idx="0">
                  <c:v>Atlanta (ATL)</c:v>
                </c:pt>
                <c:pt idx="1">
                  <c:v>Chicago (ORD)</c:v>
                </c:pt>
                <c:pt idx="2">
                  <c:v>Los Angeles (LAX)</c:v>
                </c:pt>
                <c:pt idx="3">
                  <c:v>Dallas/Fort Worth (DFW)</c:v>
                </c:pt>
                <c:pt idx="4">
                  <c:v>Denver (DEN)</c:v>
                </c:pt>
              </c:strCache>
            </c:strRef>
          </c:cat>
          <c:val>
            <c:numRef>
              <c:f>ACI!$AW$5:$AW$9</c:f>
              <c:numCache>
                <c:formatCode>_-* #,##0_-;\-* #,##0_-;_-* "-"??_-;_-@_-</c:formatCode>
                <c:ptCount val="5"/>
                <c:pt idx="0">
                  <c:v>455537</c:v>
                </c:pt>
                <c:pt idx="1">
                  <c:v>441643.5</c:v>
                </c:pt>
                <c:pt idx="2">
                  <c:v>348221.5</c:v>
                </c:pt>
                <c:pt idx="3">
                  <c:v>339029.5</c:v>
                </c:pt>
                <c:pt idx="4">
                  <c:v>291326.5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100"/>
        <c:axId val="147832192"/>
        <c:axId val="147850368"/>
      </c:barChart>
      <c:catAx>
        <c:axId val="1478321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</a:defRPr>
            </a:pPr>
            <a:endParaRPr lang="en-US"/>
          </a:p>
        </c:txPr>
        <c:crossAx val="147850368"/>
        <c:crosses val="autoZero"/>
        <c:auto val="1"/>
        <c:lblAlgn val="ctr"/>
        <c:lblOffset val="100"/>
        <c:noMultiLvlLbl val="0"/>
      </c:catAx>
      <c:valAx>
        <c:axId val="147850368"/>
        <c:scaling>
          <c:orientation val="minMax"/>
          <c:max val="500000"/>
          <c:min val="0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 sz="1600">
                    <a:solidFill>
                      <a:srgbClr val="002060"/>
                    </a:solidFill>
                  </a:defRPr>
                </a:pPr>
                <a:r>
                  <a:rPr lang="en-CA" sz="1600" dirty="0" smtClean="0">
                    <a:solidFill>
                      <a:srgbClr val="002060"/>
                    </a:solidFill>
                  </a:rPr>
                  <a:t>Departures </a:t>
                </a:r>
                <a:r>
                  <a:rPr lang="en-CA" sz="1600" b="0" dirty="0">
                    <a:solidFill>
                      <a:srgbClr val="002060"/>
                    </a:solidFill>
                  </a:rPr>
                  <a:t>(thousand)</a:t>
                </a:r>
              </a:p>
            </c:rich>
          </c:tx>
          <c:layout/>
          <c:overlay val="0"/>
        </c:title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002060"/>
                </a:solidFill>
              </a:defRPr>
            </a:pPr>
            <a:endParaRPr lang="en-US"/>
          </a:p>
        </c:txPr>
        <c:crossAx val="147832192"/>
        <c:crosses val="autoZero"/>
        <c:crossBetween val="between"/>
        <c:dispUnits>
          <c:builtInUnit val="thousands"/>
        </c:dispUnits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30245569964782"/>
          <c:y val="0.14457057994361661"/>
          <c:w val="0.78087596405017845"/>
          <c:h val="0.75680434244529471"/>
        </c:manualLayout>
      </c:layout>
      <c:lineChart>
        <c:grouping val="standard"/>
        <c:varyColors val="0"/>
        <c:ser>
          <c:idx val="0"/>
          <c:order val="1"/>
          <c:spPr>
            <a:ln>
              <a:solidFill>
                <a:srgbClr val="002060"/>
              </a:solidFill>
            </a:ln>
          </c:spPr>
          <c:marker>
            <c:symbol val="none"/>
          </c:marker>
          <c:cat>
            <c:numRef>
              <c:f>'FTK history (scheduled)'!$A$8:$A$76</c:f>
              <c:numCache>
                <c:formatCode>General</c:formatCode>
                <c:ptCount val="69"/>
                <c:pt idx="0">
                  <c:v>1945</c:v>
                </c:pt>
                <c:pt idx="1">
                  <c:v>1946</c:v>
                </c:pt>
                <c:pt idx="2">
                  <c:v>1947</c:v>
                </c:pt>
                <c:pt idx="3">
                  <c:v>1948</c:v>
                </c:pt>
                <c:pt idx="4">
                  <c:v>1949</c:v>
                </c:pt>
                <c:pt idx="5">
                  <c:v>1950</c:v>
                </c:pt>
                <c:pt idx="6">
                  <c:v>1951</c:v>
                </c:pt>
                <c:pt idx="7">
                  <c:v>1952</c:v>
                </c:pt>
                <c:pt idx="8">
                  <c:v>1953</c:v>
                </c:pt>
                <c:pt idx="9">
                  <c:v>1954</c:v>
                </c:pt>
                <c:pt idx="10">
                  <c:v>1955</c:v>
                </c:pt>
                <c:pt idx="11">
                  <c:v>1956</c:v>
                </c:pt>
                <c:pt idx="12">
                  <c:v>1957</c:v>
                </c:pt>
                <c:pt idx="13">
                  <c:v>1958</c:v>
                </c:pt>
                <c:pt idx="14">
                  <c:v>1959</c:v>
                </c:pt>
                <c:pt idx="15">
                  <c:v>1960</c:v>
                </c:pt>
                <c:pt idx="16">
                  <c:v>1961</c:v>
                </c:pt>
                <c:pt idx="17">
                  <c:v>1962</c:v>
                </c:pt>
                <c:pt idx="18">
                  <c:v>1963</c:v>
                </c:pt>
                <c:pt idx="19">
                  <c:v>1964</c:v>
                </c:pt>
                <c:pt idx="20">
                  <c:v>1965</c:v>
                </c:pt>
                <c:pt idx="21">
                  <c:v>1966</c:v>
                </c:pt>
                <c:pt idx="22">
                  <c:v>1967</c:v>
                </c:pt>
                <c:pt idx="23">
                  <c:v>1968</c:v>
                </c:pt>
                <c:pt idx="24">
                  <c:v>1969</c:v>
                </c:pt>
                <c:pt idx="25">
                  <c:v>1970</c:v>
                </c:pt>
                <c:pt idx="26">
                  <c:v>1971</c:v>
                </c:pt>
                <c:pt idx="27">
                  <c:v>1972</c:v>
                </c:pt>
                <c:pt idx="28">
                  <c:v>1973</c:v>
                </c:pt>
                <c:pt idx="29">
                  <c:v>1974</c:v>
                </c:pt>
                <c:pt idx="30">
                  <c:v>1975</c:v>
                </c:pt>
                <c:pt idx="31">
                  <c:v>1976</c:v>
                </c:pt>
                <c:pt idx="32">
                  <c:v>1977</c:v>
                </c:pt>
                <c:pt idx="33">
                  <c:v>1978</c:v>
                </c:pt>
                <c:pt idx="34">
                  <c:v>1979</c:v>
                </c:pt>
                <c:pt idx="35">
                  <c:v>1980</c:v>
                </c:pt>
                <c:pt idx="36">
                  <c:v>1981</c:v>
                </c:pt>
                <c:pt idx="37">
                  <c:v>1982</c:v>
                </c:pt>
                <c:pt idx="38">
                  <c:v>1983</c:v>
                </c:pt>
                <c:pt idx="39">
                  <c:v>1984</c:v>
                </c:pt>
                <c:pt idx="40">
                  <c:v>1985</c:v>
                </c:pt>
                <c:pt idx="41">
                  <c:v>1986</c:v>
                </c:pt>
                <c:pt idx="42">
                  <c:v>1987</c:v>
                </c:pt>
                <c:pt idx="43">
                  <c:v>1988</c:v>
                </c:pt>
                <c:pt idx="44">
                  <c:v>1989</c:v>
                </c:pt>
                <c:pt idx="45">
                  <c:v>1990</c:v>
                </c:pt>
                <c:pt idx="46">
                  <c:v>1991</c:v>
                </c:pt>
                <c:pt idx="47">
                  <c:v>1992</c:v>
                </c:pt>
                <c:pt idx="48">
                  <c:v>1993</c:v>
                </c:pt>
                <c:pt idx="49">
                  <c:v>1994</c:v>
                </c:pt>
                <c:pt idx="50">
                  <c:v>1995</c:v>
                </c:pt>
                <c:pt idx="51">
                  <c:v>1996</c:v>
                </c:pt>
                <c:pt idx="52">
                  <c:v>1997</c:v>
                </c:pt>
                <c:pt idx="53">
                  <c:v>1998</c:v>
                </c:pt>
                <c:pt idx="54">
                  <c:v>1999</c:v>
                </c:pt>
                <c:pt idx="55">
                  <c:v>2000</c:v>
                </c:pt>
                <c:pt idx="56">
                  <c:v>2001</c:v>
                </c:pt>
                <c:pt idx="57">
                  <c:v>2002</c:v>
                </c:pt>
                <c:pt idx="58">
                  <c:v>2003</c:v>
                </c:pt>
                <c:pt idx="59">
                  <c:v>2004</c:v>
                </c:pt>
                <c:pt idx="60">
                  <c:v>2005</c:v>
                </c:pt>
                <c:pt idx="61">
                  <c:v>2006</c:v>
                </c:pt>
                <c:pt idx="62">
                  <c:v>2007</c:v>
                </c:pt>
                <c:pt idx="63">
                  <c:v>2008</c:v>
                </c:pt>
                <c:pt idx="64">
                  <c:v>2009</c:v>
                </c:pt>
                <c:pt idx="65">
                  <c:v>2010</c:v>
                </c:pt>
                <c:pt idx="66">
                  <c:v>2011</c:v>
                </c:pt>
                <c:pt idx="67">
                  <c:v>2012</c:v>
                </c:pt>
                <c:pt idx="68">
                  <c:v>2013</c:v>
                </c:pt>
              </c:numCache>
            </c:numRef>
          </c:cat>
          <c:val>
            <c:numRef>
              <c:f>'RPK history (scheduled)'!$B$8:$B$76</c:f>
              <c:numCache>
                <c:formatCode>_-* #,##0_-;\-* #,##0_-;_-* "-"??_-;_-@_-</c:formatCode>
                <c:ptCount val="69"/>
                <c:pt idx="0">
                  <c:v>9.9548210883829764</c:v>
                </c:pt>
                <c:pt idx="1">
                  <c:v>19.909642176765953</c:v>
                </c:pt>
                <c:pt idx="2">
                  <c:v>23.642700084909571</c:v>
                </c:pt>
                <c:pt idx="3">
                  <c:v>26.131405357005317</c:v>
                </c:pt>
                <c:pt idx="4">
                  <c:v>29.864463265148931</c:v>
                </c:pt>
                <c:pt idx="5">
                  <c:v>35.398435701425115</c:v>
                </c:pt>
                <c:pt idx="6">
                  <c:v>44.248044626781386</c:v>
                </c:pt>
                <c:pt idx="7">
                  <c:v>50.569193859178725</c:v>
                </c:pt>
                <c:pt idx="8">
                  <c:v>59.418802784535004</c:v>
                </c:pt>
                <c:pt idx="9">
                  <c:v>65.739952016932349</c:v>
                </c:pt>
                <c:pt idx="10">
                  <c:v>77.118020635247561</c:v>
                </c:pt>
                <c:pt idx="11">
                  <c:v>89.760319100042238</c:v>
                </c:pt>
                <c:pt idx="12">
                  <c:v>103.66684741131638</c:v>
                </c:pt>
                <c:pt idx="13">
                  <c:v>107.4595369507548</c:v>
                </c:pt>
                <c:pt idx="14">
                  <c:v>123.89452495498787</c:v>
                </c:pt>
                <c:pt idx="15">
                  <c:v>137.80105326626202</c:v>
                </c:pt>
                <c:pt idx="16">
                  <c:v>147.91489203809778</c:v>
                </c:pt>
                <c:pt idx="17">
                  <c:v>164.34988004233088</c:v>
                </c:pt>
                <c:pt idx="18">
                  <c:v>185.84178743248185</c:v>
                </c:pt>
                <c:pt idx="19">
                  <c:v>216.18330374798904</c:v>
                </c:pt>
                <c:pt idx="20">
                  <c:v>250.31750960293468</c:v>
                </c:pt>
                <c:pt idx="21">
                  <c:v>289.50863484379818</c:v>
                </c:pt>
                <c:pt idx="22">
                  <c:v>345.13474808889475</c:v>
                </c:pt>
                <c:pt idx="23">
                  <c:v>391.91125240863505</c:v>
                </c:pt>
                <c:pt idx="24">
                  <c:v>443.74467611429327</c:v>
                </c:pt>
                <c:pt idx="25">
                  <c:v>482.93580135515674</c:v>
                </c:pt>
                <c:pt idx="26">
                  <c:v>517.50604310075369</c:v>
                </c:pt>
                <c:pt idx="27">
                  <c:v>586.64652659194746</c:v>
                </c:pt>
                <c:pt idx="28">
                  <c:v>647.40634541754196</c:v>
                </c:pt>
                <c:pt idx="29">
                  <c:v>687.21450257913841</c:v>
                </c:pt>
                <c:pt idx="30">
                  <c:v>730.16540899033453</c:v>
                </c:pt>
                <c:pt idx="31">
                  <c:v>800.35347556472846</c:v>
                </c:pt>
                <c:pt idx="32">
                  <c:v>856.92296205752348</c:v>
                </c:pt>
                <c:pt idx="33">
                  <c:v>980.53776587511243</c:v>
                </c:pt>
                <c:pt idx="34">
                  <c:v>1101.0098204431017</c:v>
                </c:pt>
                <c:pt idx="35">
                  <c:v>1121.9614821070998</c:v>
                </c:pt>
                <c:pt idx="36">
                  <c:v>1164.912388518296</c:v>
                </c:pt>
                <c:pt idx="37">
                  <c:v>1196.3398810142933</c:v>
                </c:pt>
                <c:pt idx="38">
                  <c:v>1246.6238690078887</c:v>
                </c:pt>
                <c:pt idx="39">
                  <c:v>1338.8111803294803</c:v>
                </c:pt>
                <c:pt idx="40">
                  <c:v>1432.046074734272</c:v>
                </c:pt>
                <c:pt idx="41">
                  <c:v>1521.090636806264</c:v>
                </c:pt>
                <c:pt idx="42">
                  <c:v>1664.6095192046512</c:v>
                </c:pt>
                <c:pt idx="43">
                  <c:v>1786.1291568558402</c:v>
                </c:pt>
                <c:pt idx="44">
                  <c:v>1858.4123895966338</c:v>
                </c:pt>
                <c:pt idx="45">
                  <c:v>1984.1223595806227</c:v>
                </c:pt>
                <c:pt idx="46">
                  <c:v>1931.7432054206274</c:v>
                </c:pt>
                <c:pt idx="47">
                  <c:v>2019.7401844094193</c:v>
                </c:pt>
                <c:pt idx="48">
                  <c:v>2041.7394291566172</c:v>
                </c:pt>
                <c:pt idx="49">
                  <c:v>2197.8293085534033</c:v>
                </c:pt>
                <c:pt idx="50">
                  <c:v>2336.1102755357906</c:v>
                </c:pt>
                <c:pt idx="51">
                  <c:v>2547.3973075863792</c:v>
                </c:pt>
                <c:pt idx="52">
                  <c:v>2695.4417489041903</c:v>
                </c:pt>
                <c:pt idx="53">
                  <c:v>2753.1740526193371</c:v>
                </c:pt>
                <c:pt idx="54">
                  <c:v>2930.9279501766973</c:v>
                </c:pt>
                <c:pt idx="55">
                  <c:v>3182.0650427122114</c:v>
                </c:pt>
                <c:pt idx="56">
                  <c:v>3089.8986830522836</c:v>
                </c:pt>
                <c:pt idx="57">
                  <c:v>3105.591477638618</c:v>
                </c:pt>
                <c:pt idx="58">
                  <c:v>3162.7580864888364</c:v>
                </c:pt>
                <c:pt idx="59">
                  <c:v>3608.7069766837626</c:v>
                </c:pt>
                <c:pt idx="60">
                  <c:v>3897.4035348184634</c:v>
                </c:pt>
                <c:pt idx="61">
                  <c:v>4140.5444372642805</c:v>
                </c:pt>
                <c:pt idx="62">
                  <c:v>4480.6191764388868</c:v>
                </c:pt>
                <c:pt idx="63">
                  <c:v>4570.1315776461815</c:v>
                </c:pt>
                <c:pt idx="64">
                  <c:v>4522.0045101879268</c:v>
                </c:pt>
                <c:pt idx="65">
                  <c:v>4881.6858269800878</c:v>
                </c:pt>
                <c:pt idx="66">
                  <c:v>5202.7987044190841</c:v>
                </c:pt>
                <c:pt idx="67">
                  <c:v>5481.113283880607</c:v>
                </c:pt>
                <c:pt idx="68">
                  <c:v>5782.1737644401292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475840"/>
        <c:axId val="125481728"/>
      </c:lineChart>
      <c:lineChart>
        <c:grouping val="standard"/>
        <c:varyColors val="0"/>
        <c:ser>
          <c:idx val="1"/>
          <c:order val="0"/>
          <c:tx>
            <c:strRef>
              <c:f>'FTK history (scheduled)'!$B$7</c:f>
              <c:strCache>
                <c:ptCount val="1"/>
                <c:pt idx="0">
                  <c:v>FTKs (billions) updated ARC 2012</c:v>
                </c:pt>
              </c:strCache>
            </c:strRef>
          </c:tx>
          <c:spPr>
            <a:ln w="12700">
              <a:noFill/>
            </a:ln>
          </c:spPr>
          <c:marker>
            <c:symbol val="none"/>
          </c:marker>
          <c:cat>
            <c:numRef>
              <c:f>'FTK history (scheduled)'!$A$8:$A$76</c:f>
              <c:numCache>
                <c:formatCode>General</c:formatCode>
                <c:ptCount val="69"/>
                <c:pt idx="0">
                  <c:v>1945</c:v>
                </c:pt>
                <c:pt idx="1">
                  <c:v>1946</c:v>
                </c:pt>
                <c:pt idx="2">
                  <c:v>1947</c:v>
                </c:pt>
                <c:pt idx="3">
                  <c:v>1948</c:v>
                </c:pt>
                <c:pt idx="4">
                  <c:v>1949</c:v>
                </c:pt>
                <c:pt idx="5">
                  <c:v>1950</c:v>
                </c:pt>
                <c:pt idx="6">
                  <c:v>1951</c:v>
                </c:pt>
                <c:pt idx="7">
                  <c:v>1952</c:v>
                </c:pt>
                <c:pt idx="8">
                  <c:v>1953</c:v>
                </c:pt>
                <c:pt idx="9">
                  <c:v>1954</c:v>
                </c:pt>
                <c:pt idx="10">
                  <c:v>1955</c:v>
                </c:pt>
                <c:pt idx="11">
                  <c:v>1956</c:v>
                </c:pt>
                <c:pt idx="12">
                  <c:v>1957</c:v>
                </c:pt>
                <c:pt idx="13">
                  <c:v>1958</c:v>
                </c:pt>
                <c:pt idx="14">
                  <c:v>1959</c:v>
                </c:pt>
                <c:pt idx="15">
                  <c:v>1960</c:v>
                </c:pt>
                <c:pt idx="16">
                  <c:v>1961</c:v>
                </c:pt>
                <c:pt idx="17">
                  <c:v>1962</c:v>
                </c:pt>
                <c:pt idx="18">
                  <c:v>1963</c:v>
                </c:pt>
                <c:pt idx="19">
                  <c:v>1964</c:v>
                </c:pt>
                <c:pt idx="20">
                  <c:v>1965</c:v>
                </c:pt>
                <c:pt idx="21">
                  <c:v>1966</c:v>
                </c:pt>
                <c:pt idx="22">
                  <c:v>1967</c:v>
                </c:pt>
                <c:pt idx="23">
                  <c:v>1968</c:v>
                </c:pt>
                <c:pt idx="24">
                  <c:v>1969</c:v>
                </c:pt>
                <c:pt idx="25">
                  <c:v>1970</c:v>
                </c:pt>
                <c:pt idx="26">
                  <c:v>1971</c:v>
                </c:pt>
                <c:pt idx="27">
                  <c:v>1972</c:v>
                </c:pt>
                <c:pt idx="28">
                  <c:v>1973</c:v>
                </c:pt>
                <c:pt idx="29">
                  <c:v>1974</c:v>
                </c:pt>
                <c:pt idx="30">
                  <c:v>1975</c:v>
                </c:pt>
                <c:pt idx="31">
                  <c:v>1976</c:v>
                </c:pt>
                <c:pt idx="32">
                  <c:v>1977</c:v>
                </c:pt>
                <c:pt idx="33">
                  <c:v>1978</c:v>
                </c:pt>
                <c:pt idx="34">
                  <c:v>1979</c:v>
                </c:pt>
                <c:pt idx="35">
                  <c:v>1980</c:v>
                </c:pt>
                <c:pt idx="36">
                  <c:v>1981</c:v>
                </c:pt>
                <c:pt idx="37">
                  <c:v>1982</c:v>
                </c:pt>
                <c:pt idx="38">
                  <c:v>1983</c:v>
                </c:pt>
                <c:pt idx="39">
                  <c:v>1984</c:v>
                </c:pt>
                <c:pt idx="40">
                  <c:v>1985</c:v>
                </c:pt>
                <c:pt idx="41">
                  <c:v>1986</c:v>
                </c:pt>
                <c:pt idx="42">
                  <c:v>1987</c:v>
                </c:pt>
                <c:pt idx="43">
                  <c:v>1988</c:v>
                </c:pt>
                <c:pt idx="44">
                  <c:v>1989</c:v>
                </c:pt>
                <c:pt idx="45">
                  <c:v>1990</c:v>
                </c:pt>
                <c:pt idx="46">
                  <c:v>1991</c:v>
                </c:pt>
                <c:pt idx="47">
                  <c:v>1992</c:v>
                </c:pt>
                <c:pt idx="48">
                  <c:v>1993</c:v>
                </c:pt>
                <c:pt idx="49">
                  <c:v>1994</c:v>
                </c:pt>
                <c:pt idx="50">
                  <c:v>1995</c:v>
                </c:pt>
                <c:pt idx="51">
                  <c:v>1996</c:v>
                </c:pt>
                <c:pt idx="52">
                  <c:v>1997</c:v>
                </c:pt>
                <c:pt idx="53">
                  <c:v>1998</c:v>
                </c:pt>
                <c:pt idx="54">
                  <c:v>1999</c:v>
                </c:pt>
                <c:pt idx="55">
                  <c:v>2000</c:v>
                </c:pt>
                <c:pt idx="56">
                  <c:v>2001</c:v>
                </c:pt>
                <c:pt idx="57">
                  <c:v>2002</c:v>
                </c:pt>
                <c:pt idx="58">
                  <c:v>2003</c:v>
                </c:pt>
                <c:pt idx="59">
                  <c:v>2004</c:v>
                </c:pt>
                <c:pt idx="60">
                  <c:v>2005</c:v>
                </c:pt>
                <c:pt idx="61">
                  <c:v>2006</c:v>
                </c:pt>
                <c:pt idx="62">
                  <c:v>2007</c:v>
                </c:pt>
                <c:pt idx="63">
                  <c:v>2008</c:v>
                </c:pt>
                <c:pt idx="64">
                  <c:v>2009</c:v>
                </c:pt>
                <c:pt idx="65">
                  <c:v>2010</c:v>
                </c:pt>
                <c:pt idx="66">
                  <c:v>2011</c:v>
                </c:pt>
                <c:pt idx="67">
                  <c:v>2012</c:v>
                </c:pt>
                <c:pt idx="68">
                  <c:v>2013</c:v>
                </c:pt>
              </c:numCache>
            </c:numRef>
          </c:cat>
          <c:val>
            <c:numRef>
              <c:f>'FTK history (scheduled)'!$B$8:$B$76</c:f>
              <c:numCache>
                <c:formatCode>_-* #,##0_-;\-* #,##0_-;_-* "-"??_-;_-@_-</c:formatCode>
                <c:ptCount val="69"/>
                <c:pt idx="0">
                  <c:v>1.0125278669467566</c:v>
                </c:pt>
                <c:pt idx="1">
                  <c:v>1.0125278669467566</c:v>
                </c:pt>
                <c:pt idx="2">
                  <c:v>1.0125278669467566</c:v>
                </c:pt>
                <c:pt idx="3">
                  <c:v>1.0125278669467566</c:v>
                </c:pt>
                <c:pt idx="4">
                  <c:v>1.0125278669467566</c:v>
                </c:pt>
                <c:pt idx="5">
                  <c:v>1.0125278669467566</c:v>
                </c:pt>
                <c:pt idx="6">
                  <c:v>1.0732795389635621</c:v>
                </c:pt>
                <c:pt idx="7">
                  <c:v>1.1542817683193023</c:v>
                </c:pt>
                <c:pt idx="8">
                  <c:v>1.2251587190055753</c:v>
                </c:pt>
                <c:pt idx="9">
                  <c:v>1.2859103910223808</c:v>
                </c:pt>
                <c:pt idx="10">
                  <c:v>1.5289170790896023</c:v>
                </c:pt>
                <c:pt idx="11">
                  <c:v>1.7314226524789535</c:v>
                </c:pt>
                <c:pt idx="12">
                  <c:v>1.8833018325209672</c:v>
                </c:pt>
                <c:pt idx="13">
                  <c:v>1.933928225868305</c:v>
                </c:pt>
                <c:pt idx="14">
                  <c:v>2.2579371432912669</c:v>
                </c:pt>
                <c:pt idx="15">
                  <c:v>2.5110691100279565</c:v>
                </c:pt>
                <c:pt idx="16">
                  <c:v>2.9059549781371916</c:v>
                </c:pt>
                <c:pt idx="17">
                  <c:v>3.4122189116105699</c:v>
                </c:pt>
                <c:pt idx="18">
                  <c:v>3.8374806157282082</c:v>
                </c:pt>
                <c:pt idx="19">
                  <c:v>4.6373776306161458</c:v>
                </c:pt>
                <c:pt idx="20">
                  <c:v>5.923288021638526</c:v>
                </c:pt>
                <c:pt idx="21">
                  <c:v>7.0269433966104922</c:v>
                </c:pt>
                <c:pt idx="22">
                  <c:v>8.0495965422267162</c:v>
                </c:pt>
                <c:pt idx="23">
                  <c:v>10.246782013501178</c:v>
                </c:pt>
                <c:pt idx="24">
                  <c:v>12.049081616666406</c:v>
                </c:pt>
                <c:pt idx="25">
                  <c:v>13.051484204943694</c:v>
                </c:pt>
                <c:pt idx="26">
                  <c:v>14.31714403862714</c:v>
                </c:pt>
                <c:pt idx="27">
                  <c:v>16.251072264495445</c:v>
                </c:pt>
                <c:pt idx="28">
                  <c:v>18.964646947912751</c:v>
                </c:pt>
                <c:pt idx="29">
                  <c:v>20.574566256358096</c:v>
                </c:pt>
                <c:pt idx="30">
                  <c:v>20.959326845797865</c:v>
                </c:pt>
                <c:pt idx="31">
                  <c:v>23.308391497114339</c:v>
                </c:pt>
                <c:pt idx="32">
                  <c:v>25.566328640405608</c:v>
                </c:pt>
                <c:pt idx="33">
                  <c:v>28.067272471764095</c:v>
                </c:pt>
                <c:pt idx="34">
                  <c:v>30.304959057716431</c:v>
                </c:pt>
                <c:pt idx="35">
                  <c:v>31.783249743458697</c:v>
                </c:pt>
                <c:pt idx="36">
                  <c:v>33.413419609242979</c:v>
                </c:pt>
                <c:pt idx="37">
                  <c:v>34.122189116105709</c:v>
                </c:pt>
                <c:pt idx="38">
                  <c:v>37.990045567842316</c:v>
                </c:pt>
                <c:pt idx="39">
                  <c:v>42.921056279873021</c:v>
                </c:pt>
                <c:pt idx="40">
                  <c:v>43.10331129592344</c:v>
                </c:pt>
                <c:pt idx="41">
                  <c:v>46.728161059592829</c:v>
                </c:pt>
                <c:pt idx="42">
                  <c:v>52.33756544247786</c:v>
                </c:pt>
                <c:pt idx="43">
                  <c:v>57.734338973304084</c:v>
                </c:pt>
                <c:pt idx="44">
                  <c:v>61.835076834438439</c:v>
                </c:pt>
                <c:pt idx="45">
                  <c:v>63.617125880264723</c:v>
                </c:pt>
                <c:pt idx="46">
                  <c:v>63.353868634858571</c:v>
                </c:pt>
                <c:pt idx="47">
                  <c:v>67.768490134746443</c:v>
                </c:pt>
                <c:pt idx="48">
                  <c:v>74.056288188485794</c:v>
                </c:pt>
                <c:pt idx="49">
                  <c:v>83.543674301776917</c:v>
                </c:pt>
                <c:pt idx="50">
                  <c:v>89.942850420880404</c:v>
                </c:pt>
                <c:pt idx="51">
                  <c:v>96.504030998695384</c:v>
                </c:pt>
                <c:pt idx="52">
                  <c:v>111.30718841345697</c:v>
                </c:pt>
                <c:pt idx="53">
                  <c:v>110.16303192380713</c:v>
                </c:pt>
                <c:pt idx="54">
                  <c:v>117.56461063118792</c:v>
                </c:pt>
                <c:pt idx="55">
                  <c:v>127.75064097267229</c:v>
                </c:pt>
                <c:pt idx="56">
                  <c:v>119.87317416782652</c:v>
                </c:pt>
                <c:pt idx="57">
                  <c:v>129.6541933625322</c:v>
                </c:pt>
                <c:pt idx="58">
                  <c:v>136.06349476030513</c:v>
                </c:pt>
                <c:pt idx="59">
                  <c:v>150.48189158562695</c:v>
                </c:pt>
                <c:pt idx="60">
                  <c:v>154.24393887526765</c:v>
                </c:pt>
                <c:pt idx="61">
                  <c:v>164.43218889834665</c:v>
                </c:pt>
                <c:pt idx="62">
                  <c:v>172.33291517864427</c:v>
                </c:pt>
                <c:pt idx="63">
                  <c:v>170.67700620272032</c:v>
                </c:pt>
                <c:pt idx="64">
                  <c:v>155.52652382831167</c:v>
                </c:pt>
                <c:pt idx="65">
                  <c:v>186.28028325272689</c:v>
                </c:pt>
                <c:pt idx="66">
                  <c:v>186.83912777003627</c:v>
                </c:pt>
                <c:pt idx="67">
                  <c:v>184.89078216622761</c:v>
                </c:pt>
                <c:pt idx="68">
                  <c:v>185.62617456981295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485056"/>
        <c:axId val="125483264"/>
      </c:lineChart>
      <c:catAx>
        <c:axId val="125475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00" b="1">
                <a:solidFill>
                  <a:schemeClr val="bg1">
                    <a:lumMod val="50000"/>
                  </a:schemeClr>
                </a:solidFill>
              </a:defRPr>
            </a:pPr>
            <a:endParaRPr lang="en-US"/>
          </a:p>
        </c:txPr>
        <c:crossAx val="125481728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25481728"/>
        <c:scaling>
          <c:orientation val="minMax"/>
        </c:scaling>
        <c:delete val="0"/>
        <c:axPos val="l"/>
        <c:majorGridlines>
          <c:spPr>
            <a:ln w="3175"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</c:spPr>
        </c:majorGridlines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002060"/>
                </a:solidFill>
              </a:defRPr>
            </a:pPr>
            <a:endParaRPr lang="en-US"/>
          </a:p>
        </c:txPr>
        <c:crossAx val="125475840"/>
        <c:crosses val="autoZero"/>
        <c:crossBetween val="midCat"/>
      </c:valAx>
      <c:valAx>
        <c:axId val="125483264"/>
        <c:scaling>
          <c:orientation val="minMax"/>
        </c:scaling>
        <c:delete val="0"/>
        <c:axPos val="r"/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125485056"/>
        <c:crosses val="max"/>
        <c:crossBetween val="between"/>
      </c:valAx>
      <c:catAx>
        <c:axId val="125485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548326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cat>
            <c:strRef>
              <c:f>'top 5 airlines RPK'!$CN$5:$CN$9</c:f>
              <c:strCache>
                <c:ptCount val="5"/>
                <c:pt idx="0">
                  <c:v>United</c:v>
                </c:pt>
                <c:pt idx="1">
                  <c:v>Delta</c:v>
                </c:pt>
                <c:pt idx="2">
                  <c:v>American</c:v>
                </c:pt>
                <c:pt idx="3">
                  <c:v>Southwest</c:v>
                </c:pt>
                <c:pt idx="4">
                  <c:v>US Airways</c:v>
                </c:pt>
              </c:strCache>
            </c:strRef>
          </c:cat>
          <c:val>
            <c:numRef>
              <c:f>'top 5 airlines RPK'!$CP$5:$CP$9</c:f>
              <c:numCache>
                <c:formatCode>_-* #,##0_-;\-* #,##0_-;_-* "-"??_-;_-@_-</c:formatCode>
                <c:ptCount val="5"/>
                <c:pt idx="0">
                  <c:v>287358479560</c:v>
                </c:pt>
                <c:pt idx="1">
                  <c:v>278287561980</c:v>
                </c:pt>
                <c:pt idx="2">
                  <c:v>206650995100</c:v>
                </c:pt>
                <c:pt idx="3">
                  <c:v>145264941800</c:v>
                </c:pt>
                <c:pt idx="4">
                  <c:v>106470985454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100"/>
        <c:axId val="147870848"/>
        <c:axId val="147872384"/>
      </c:barChart>
      <c:catAx>
        <c:axId val="14787084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</a:defRPr>
            </a:pPr>
            <a:endParaRPr lang="en-US"/>
          </a:p>
        </c:txPr>
        <c:crossAx val="147872384"/>
        <c:crosses val="autoZero"/>
        <c:auto val="1"/>
        <c:lblAlgn val="ctr"/>
        <c:lblOffset val="100"/>
        <c:noMultiLvlLbl val="0"/>
      </c:catAx>
      <c:valAx>
        <c:axId val="147872384"/>
        <c:scaling>
          <c:orientation val="minMax"/>
          <c:max val="300000000000"/>
        </c:scaling>
        <c:delete val="0"/>
        <c:axPos val="t"/>
        <c:majorGridlines/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002060"/>
                </a:solidFill>
              </a:defRPr>
            </a:pPr>
            <a:endParaRPr lang="en-US"/>
          </a:p>
        </c:txPr>
        <c:crossAx val="147870848"/>
        <c:crosses val="autoZero"/>
        <c:crossBetween val="between"/>
        <c:dispUnits>
          <c:builtInUnit val="billions"/>
          <c:dispUnitsLbl>
            <c:layout>
              <c:manualLayout>
                <c:xMode val="edge"/>
                <c:yMode val="edge"/>
                <c:x val="0.43067881097007316"/>
                <c:y val="4.1083087824878413E-2"/>
              </c:manualLayout>
            </c:layout>
            <c:tx>
              <c:rich>
                <a:bodyPr/>
                <a:lstStyle/>
                <a:p>
                  <a:pPr>
                    <a:defRPr sz="1600"/>
                  </a:pPr>
                  <a:r>
                    <a:rPr lang="en-US" sz="1600" dirty="0">
                      <a:solidFill>
                        <a:srgbClr val="002060"/>
                      </a:solidFill>
                    </a:rPr>
                    <a:t>RPK </a:t>
                  </a:r>
                  <a:r>
                    <a:rPr lang="en-US" sz="1600" b="0" i="0" dirty="0" smtClean="0">
                      <a:solidFill>
                        <a:srgbClr val="002060"/>
                      </a:solidFill>
                    </a:rPr>
                    <a:t>(billion) </a:t>
                  </a:r>
                  <a:endParaRPr lang="en-US" sz="1600" b="0" i="0" dirty="0">
                    <a:solidFill>
                      <a:srgbClr val="002060"/>
                    </a:solidFill>
                  </a:endParaRPr>
                </a:p>
              </c:rich>
            </c:tx>
          </c:dispUnitsLbl>
        </c:dispUnits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cat>
            <c:strRef>
              <c:f>ACI!$AU$5:$AU$9</c:f>
              <c:strCache>
                <c:ptCount val="5"/>
                <c:pt idx="0">
                  <c:v>Atlanta (ATL)</c:v>
                </c:pt>
                <c:pt idx="1">
                  <c:v>Chicago (ORD)</c:v>
                </c:pt>
                <c:pt idx="2">
                  <c:v>Los Angeles (LAX)</c:v>
                </c:pt>
                <c:pt idx="3">
                  <c:v>Dallas/Fort Worth (DFW)</c:v>
                </c:pt>
                <c:pt idx="4">
                  <c:v>Denver (DEN)</c:v>
                </c:pt>
              </c:strCache>
            </c:strRef>
          </c:cat>
          <c:val>
            <c:numRef>
              <c:f>ACI!$AW$5:$AW$9</c:f>
              <c:numCache>
                <c:formatCode>_-* #,##0_-;\-* #,##0_-;_-* "-"??_-;_-@_-</c:formatCode>
                <c:ptCount val="5"/>
                <c:pt idx="0">
                  <c:v>455537</c:v>
                </c:pt>
                <c:pt idx="1">
                  <c:v>441643.5</c:v>
                </c:pt>
                <c:pt idx="2">
                  <c:v>348221.5</c:v>
                </c:pt>
                <c:pt idx="3">
                  <c:v>339029.5</c:v>
                </c:pt>
                <c:pt idx="4">
                  <c:v>291326.5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100"/>
        <c:axId val="147909248"/>
        <c:axId val="147997056"/>
      </c:barChart>
      <c:catAx>
        <c:axId val="14790924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</a:defRPr>
            </a:pPr>
            <a:endParaRPr lang="en-US"/>
          </a:p>
        </c:txPr>
        <c:crossAx val="147997056"/>
        <c:crosses val="autoZero"/>
        <c:auto val="1"/>
        <c:lblAlgn val="ctr"/>
        <c:lblOffset val="100"/>
        <c:noMultiLvlLbl val="0"/>
      </c:catAx>
      <c:valAx>
        <c:axId val="147997056"/>
        <c:scaling>
          <c:orientation val="minMax"/>
          <c:max val="500000"/>
          <c:min val="0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 sz="1600">
                    <a:solidFill>
                      <a:srgbClr val="002060"/>
                    </a:solidFill>
                  </a:defRPr>
                </a:pPr>
                <a:r>
                  <a:rPr lang="en-CA" sz="1600" dirty="0" smtClean="0">
                    <a:solidFill>
                      <a:srgbClr val="002060"/>
                    </a:solidFill>
                  </a:rPr>
                  <a:t>Departures </a:t>
                </a:r>
                <a:r>
                  <a:rPr lang="en-CA" sz="1600" b="0" dirty="0">
                    <a:solidFill>
                      <a:srgbClr val="002060"/>
                    </a:solidFill>
                  </a:rPr>
                  <a:t>(thousand)</a:t>
                </a:r>
              </a:p>
            </c:rich>
          </c:tx>
          <c:layout/>
          <c:overlay val="0"/>
        </c:title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002060"/>
                </a:solidFill>
              </a:defRPr>
            </a:pPr>
            <a:endParaRPr lang="en-US"/>
          </a:p>
        </c:txPr>
        <c:crossAx val="147909248"/>
        <c:crosses val="autoZero"/>
        <c:crossBetween val="between"/>
        <c:dispUnits>
          <c:builtInUnit val="thousands"/>
        </c:dispUnits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cat>
            <c:strRef>
              <c:f>ACI!$AB$5:$AB$9</c:f>
              <c:strCache>
                <c:ptCount val="5"/>
                <c:pt idx="0">
                  <c:v>Mexico City (MEX)</c:v>
                </c:pt>
                <c:pt idx="1">
                  <c:v>Bogota (BOG)</c:v>
                </c:pt>
                <c:pt idx="2">
                  <c:v>São Paulo (GRU)</c:v>
                </c:pt>
                <c:pt idx="3">
                  <c:v>São Paulo (CGH)</c:v>
                </c:pt>
                <c:pt idx="4">
                  <c:v>Brasilia (BSB)</c:v>
                </c:pt>
              </c:strCache>
            </c:strRef>
          </c:cat>
          <c:val>
            <c:numRef>
              <c:f>ACI!$AD$5:$AD$9</c:f>
              <c:numCache>
                <c:formatCode>_-* #,##0_-;\-* #,##0_-;_-* "-"??_-;_-@_-</c:formatCode>
                <c:ptCount val="5"/>
                <c:pt idx="0">
                  <c:v>198283.5</c:v>
                </c:pt>
                <c:pt idx="1">
                  <c:v>161273</c:v>
                </c:pt>
                <c:pt idx="2">
                  <c:v>142095.5</c:v>
                </c:pt>
                <c:pt idx="3">
                  <c:v>104785.5</c:v>
                </c:pt>
                <c:pt idx="4">
                  <c:v>89754.5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100"/>
        <c:axId val="148811136"/>
        <c:axId val="149095552"/>
      </c:barChart>
      <c:catAx>
        <c:axId val="148811136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</a:defRPr>
            </a:pPr>
            <a:endParaRPr lang="en-US"/>
          </a:p>
        </c:txPr>
        <c:crossAx val="149095552"/>
        <c:crosses val="autoZero"/>
        <c:auto val="1"/>
        <c:lblAlgn val="ctr"/>
        <c:lblOffset val="100"/>
        <c:noMultiLvlLbl val="0"/>
      </c:catAx>
      <c:valAx>
        <c:axId val="149095552"/>
        <c:scaling>
          <c:orientation val="minMax"/>
          <c:max val="225000"/>
          <c:min val="0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 sz="1600">
                    <a:solidFill>
                      <a:srgbClr val="002060"/>
                    </a:solidFill>
                  </a:defRPr>
                </a:pPr>
                <a:r>
                  <a:rPr lang="en-CA" sz="1600" dirty="0" smtClean="0">
                    <a:solidFill>
                      <a:srgbClr val="002060"/>
                    </a:solidFill>
                  </a:rPr>
                  <a:t>Departures </a:t>
                </a:r>
                <a:r>
                  <a:rPr lang="en-CA" sz="1600" b="0" dirty="0">
                    <a:solidFill>
                      <a:srgbClr val="002060"/>
                    </a:solidFill>
                  </a:rPr>
                  <a:t>(thousand)</a:t>
                </a:r>
              </a:p>
            </c:rich>
          </c:tx>
          <c:layout/>
          <c:overlay val="0"/>
        </c:title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002060"/>
                </a:solidFill>
              </a:defRPr>
            </a:pPr>
            <a:endParaRPr lang="en-US"/>
          </a:p>
        </c:txPr>
        <c:crossAx val="148811136"/>
        <c:crosses val="autoZero"/>
        <c:crossBetween val="between"/>
        <c:dispUnits>
          <c:builtInUnit val="thousands"/>
        </c:dispUnits>
      </c:valAx>
    </c:plotArea>
    <c:plotVisOnly val="1"/>
    <c:dispBlanksAs val="gap"/>
    <c:showDLblsOverMax val="0"/>
  </c:chart>
  <c:externalData r:id="rId1">
    <c:autoUpdate val="0"/>
  </c:externalData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cat>
            <c:strRef>
              <c:f>'top 5 airlines RPK'!$BH$5:$BH$9</c:f>
              <c:strCache>
                <c:ptCount val="5"/>
                <c:pt idx="0">
                  <c:v>TAM Airlines</c:v>
                </c:pt>
                <c:pt idx="1">
                  <c:v>GOL</c:v>
                </c:pt>
                <c:pt idx="2">
                  <c:v>Copa</c:v>
                </c:pt>
                <c:pt idx="3">
                  <c:v>Aeromexico</c:v>
                </c:pt>
                <c:pt idx="4">
                  <c:v>LAN Chile</c:v>
                </c:pt>
              </c:strCache>
            </c:strRef>
          </c:cat>
          <c:val>
            <c:numRef>
              <c:f>'top 5 airlines RPK'!$BJ$5:$BJ$9</c:f>
              <c:numCache>
                <c:formatCode>_-* #,##0_-;\-* #,##0_-;_-* "-"??_-;_-@_-</c:formatCode>
                <c:ptCount val="5"/>
                <c:pt idx="0">
                  <c:v>59252563910</c:v>
                </c:pt>
                <c:pt idx="1">
                  <c:v>34683908280</c:v>
                </c:pt>
                <c:pt idx="2">
                  <c:v>20964507256.483257</c:v>
                </c:pt>
                <c:pt idx="3">
                  <c:v>20556961605.775692</c:v>
                </c:pt>
                <c:pt idx="4">
                  <c:v>17257285000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100"/>
        <c:axId val="149128320"/>
        <c:axId val="149129856"/>
      </c:barChart>
      <c:catAx>
        <c:axId val="149128320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</a:defRPr>
            </a:pPr>
            <a:endParaRPr lang="en-US"/>
          </a:p>
        </c:txPr>
        <c:crossAx val="149129856"/>
        <c:crosses val="autoZero"/>
        <c:auto val="1"/>
        <c:lblAlgn val="ctr"/>
        <c:lblOffset val="100"/>
        <c:noMultiLvlLbl val="0"/>
      </c:catAx>
      <c:valAx>
        <c:axId val="149129856"/>
        <c:scaling>
          <c:orientation val="minMax"/>
        </c:scaling>
        <c:delete val="0"/>
        <c:axPos val="t"/>
        <c:majorGridlines/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002060"/>
                </a:solidFill>
              </a:defRPr>
            </a:pPr>
            <a:endParaRPr lang="en-US"/>
          </a:p>
        </c:txPr>
        <c:crossAx val="149128320"/>
        <c:crosses val="autoZero"/>
        <c:crossBetween val="between"/>
        <c:majorUnit val="20000000000"/>
        <c:dispUnits>
          <c:builtInUnit val="billions"/>
          <c:dispUnitsLbl>
            <c:layout>
              <c:manualLayout>
                <c:xMode val="edge"/>
                <c:yMode val="edge"/>
                <c:x val="0.4116133799548185"/>
                <c:y val="3.7348261658980378E-2"/>
              </c:manualLayout>
            </c:layout>
            <c:tx>
              <c:rich>
                <a:bodyPr/>
                <a:lstStyle/>
                <a:p>
                  <a:pPr>
                    <a:defRPr sz="1600"/>
                  </a:pPr>
                  <a:r>
                    <a:rPr lang="en-US" sz="1600" dirty="0">
                      <a:solidFill>
                        <a:srgbClr val="002060"/>
                      </a:solidFill>
                    </a:rPr>
                    <a:t>RPK </a:t>
                  </a:r>
                  <a:r>
                    <a:rPr lang="en-US" sz="1600" b="0" i="0" dirty="0" smtClean="0">
                      <a:solidFill>
                        <a:srgbClr val="002060"/>
                      </a:solidFill>
                    </a:rPr>
                    <a:t>(billion) </a:t>
                  </a:r>
                  <a:endParaRPr lang="en-US" sz="1600" b="0" i="0" dirty="0">
                    <a:solidFill>
                      <a:srgbClr val="002060"/>
                    </a:solidFill>
                  </a:endParaRPr>
                </a:p>
              </c:rich>
            </c:tx>
          </c:dispUnitsLbl>
        </c:dispUnits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cat>
            <c:strRef>
              <c:f>ACI!$AB$5:$AB$9</c:f>
              <c:strCache>
                <c:ptCount val="5"/>
                <c:pt idx="0">
                  <c:v>Mexico City (MEX)</c:v>
                </c:pt>
                <c:pt idx="1">
                  <c:v>Bogota (BOG)</c:v>
                </c:pt>
                <c:pt idx="2">
                  <c:v>São Paulo (GRU)</c:v>
                </c:pt>
                <c:pt idx="3">
                  <c:v>São Paulo (CGH)</c:v>
                </c:pt>
                <c:pt idx="4">
                  <c:v>Brasilia (BSB)</c:v>
                </c:pt>
              </c:strCache>
            </c:strRef>
          </c:cat>
          <c:val>
            <c:numRef>
              <c:f>ACI!$AD$5:$AD$9</c:f>
              <c:numCache>
                <c:formatCode>_-* #,##0_-;\-* #,##0_-;_-* "-"??_-;_-@_-</c:formatCode>
                <c:ptCount val="5"/>
                <c:pt idx="0">
                  <c:v>198283.5</c:v>
                </c:pt>
                <c:pt idx="1">
                  <c:v>161273</c:v>
                </c:pt>
                <c:pt idx="2">
                  <c:v>142095.5</c:v>
                </c:pt>
                <c:pt idx="3">
                  <c:v>104785.5</c:v>
                </c:pt>
                <c:pt idx="4">
                  <c:v>89754.5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100"/>
        <c:axId val="148855424"/>
        <c:axId val="148857216"/>
      </c:barChart>
      <c:catAx>
        <c:axId val="148855424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</a:defRPr>
            </a:pPr>
            <a:endParaRPr lang="en-US"/>
          </a:p>
        </c:txPr>
        <c:crossAx val="148857216"/>
        <c:crosses val="autoZero"/>
        <c:auto val="1"/>
        <c:lblAlgn val="ctr"/>
        <c:lblOffset val="100"/>
        <c:noMultiLvlLbl val="0"/>
      </c:catAx>
      <c:valAx>
        <c:axId val="148857216"/>
        <c:scaling>
          <c:orientation val="minMax"/>
          <c:max val="225000"/>
          <c:min val="0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 sz="1600">
                    <a:solidFill>
                      <a:srgbClr val="002060"/>
                    </a:solidFill>
                  </a:defRPr>
                </a:pPr>
                <a:r>
                  <a:rPr lang="en-CA" sz="1600" dirty="0" smtClean="0">
                    <a:solidFill>
                      <a:srgbClr val="002060"/>
                    </a:solidFill>
                  </a:rPr>
                  <a:t>Departures </a:t>
                </a:r>
                <a:r>
                  <a:rPr lang="en-CA" sz="1600" b="0" dirty="0">
                    <a:solidFill>
                      <a:srgbClr val="002060"/>
                    </a:solidFill>
                  </a:rPr>
                  <a:t>(thousand)</a:t>
                </a:r>
              </a:p>
            </c:rich>
          </c:tx>
          <c:layout/>
          <c:overlay val="0"/>
        </c:title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002060"/>
                </a:solidFill>
              </a:defRPr>
            </a:pPr>
            <a:endParaRPr lang="en-US"/>
          </a:p>
        </c:txPr>
        <c:crossAx val="148855424"/>
        <c:crosses val="autoZero"/>
        <c:crossBetween val="between"/>
        <c:dispUnits>
          <c:builtInUnit val="thousands"/>
        </c:dispUnits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'LCC share'!$A$17</c:f>
              <c:strCache>
                <c:ptCount val="1"/>
                <c:pt idx="0">
                  <c:v>Within ASIA/PACIFIC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'LCC share'!$C$15:$L$15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'LCC share'!$C$17:$L$17</c:f>
              <c:numCache>
                <c:formatCode>0.0%</c:formatCode>
                <c:ptCount val="10"/>
                <c:pt idx="0">
                  <c:v>4.2592933938076977E-2</c:v>
                </c:pt>
                <c:pt idx="1">
                  <c:v>5.9139062473685486E-2</c:v>
                </c:pt>
                <c:pt idx="2">
                  <c:v>8.1275012745141109E-2</c:v>
                </c:pt>
                <c:pt idx="3">
                  <c:v>0.10201436573215643</c:v>
                </c:pt>
                <c:pt idx="4">
                  <c:v>0.12433979781323795</c:v>
                </c:pt>
                <c:pt idx="5">
                  <c:v>0.14071336956083771</c:v>
                </c:pt>
                <c:pt idx="6">
                  <c:v>0.16086685910023366</c:v>
                </c:pt>
                <c:pt idx="7">
                  <c:v>0.17919133398681181</c:v>
                </c:pt>
                <c:pt idx="8">
                  <c:v>0.19089432025948846</c:v>
                </c:pt>
                <c:pt idx="9">
                  <c:v>0.21179772748853878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961152"/>
        <c:axId val="148962688"/>
      </c:lineChart>
      <c:catAx>
        <c:axId val="148961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2">
                <a:lumMod val="40000"/>
                <a:lumOff val="60000"/>
              </a:schemeClr>
            </a:solidFill>
          </a:ln>
        </c:spPr>
        <c:txPr>
          <a:bodyPr/>
          <a:lstStyle/>
          <a:p>
            <a:pPr>
              <a:defRPr sz="1200" b="1">
                <a:solidFill>
                  <a:schemeClr val="tx2">
                    <a:lumMod val="50000"/>
                  </a:schemeClr>
                </a:solidFill>
              </a:defRPr>
            </a:pPr>
            <a:endParaRPr lang="en-US"/>
          </a:p>
        </c:txPr>
        <c:crossAx val="148962688"/>
        <c:crosses val="autoZero"/>
        <c:auto val="1"/>
        <c:lblAlgn val="ctr"/>
        <c:lblOffset val="100"/>
        <c:noMultiLvlLbl val="0"/>
      </c:catAx>
      <c:valAx>
        <c:axId val="148962688"/>
        <c:scaling>
          <c:orientation val="minMax"/>
          <c:max val="0.45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>
                    <a:solidFill>
                      <a:schemeClr val="tx2">
                        <a:lumMod val="50000"/>
                      </a:schemeClr>
                    </a:solidFill>
                  </a:defRPr>
                </a:pPr>
                <a:r>
                  <a:rPr lang="en-CA" sz="1200">
                    <a:solidFill>
                      <a:schemeClr val="tx2">
                        <a:lumMod val="50000"/>
                      </a:schemeClr>
                    </a:solidFill>
                  </a:rPr>
                  <a:t>LCC Traffic</a:t>
                </a:r>
                <a:r>
                  <a:rPr lang="en-CA" sz="1200" baseline="0">
                    <a:solidFill>
                      <a:schemeClr val="tx2">
                        <a:lumMod val="50000"/>
                      </a:schemeClr>
                    </a:solidFill>
                  </a:rPr>
                  <a:t> Share by number of Seats</a:t>
                </a:r>
                <a:endParaRPr lang="en-CA" sz="1200">
                  <a:solidFill>
                    <a:schemeClr val="tx2">
                      <a:lumMod val="50000"/>
                    </a:schemeClr>
                  </a:solidFill>
                </a:endParaRP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spPr>
          <a:ln>
            <a:solidFill>
              <a:schemeClr val="tx2">
                <a:lumMod val="40000"/>
                <a:lumOff val="60000"/>
              </a:schemeClr>
            </a:solidFill>
          </a:ln>
        </c:spPr>
        <c:txPr>
          <a:bodyPr/>
          <a:lstStyle/>
          <a:p>
            <a:pPr>
              <a:defRPr sz="1200" b="1">
                <a:solidFill>
                  <a:schemeClr val="tx2">
                    <a:lumMod val="50000"/>
                  </a:schemeClr>
                </a:solidFill>
              </a:defRPr>
            </a:pPr>
            <a:endParaRPr lang="en-US"/>
          </a:p>
        </c:txPr>
        <c:crossAx val="148961152"/>
        <c:crosses val="autoZero"/>
        <c:crossBetween val="between"/>
        <c:majorUnit val="5.000000000000001E-2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'LCC share'!$A$20</c:f>
              <c:strCache>
                <c:ptCount val="1"/>
                <c:pt idx="0">
                  <c:v>Within MIDDLE EAST</c:v>
                </c:pt>
              </c:strCache>
            </c:strRef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'LCC share'!$C$15:$L$15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'LCC share'!$C$20:$L$20</c:f>
              <c:numCache>
                <c:formatCode>0.0%</c:formatCode>
                <c:ptCount val="10"/>
                <c:pt idx="0">
                  <c:v>9.3093163665567587E-3</c:v>
                </c:pt>
                <c:pt idx="1">
                  <c:v>1.6065862614903406E-2</c:v>
                </c:pt>
                <c:pt idx="2">
                  <c:v>3.0464959414664448E-2</c:v>
                </c:pt>
                <c:pt idx="3">
                  <c:v>5.769589414395656E-2</c:v>
                </c:pt>
                <c:pt idx="4">
                  <c:v>7.2239788593255888E-2</c:v>
                </c:pt>
                <c:pt idx="5">
                  <c:v>8.1601380691978434E-2</c:v>
                </c:pt>
                <c:pt idx="6">
                  <c:v>0.11676843620355679</c:v>
                </c:pt>
                <c:pt idx="7">
                  <c:v>0.12399493153441317</c:v>
                </c:pt>
                <c:pt idx="8">
                  <c:v>0.15109760316901968</c:v>
                </c:pt>
                <c:pt idx="9">
                  <c:v>0.18267946986861736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516224"/>
        <c:axId val="148542592"/>
      </c:lineChart>
      <c:catAx>
        <c:axId val="148516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2">
                <a:lumMod val="40000"/>
                <a:lumOff val="60000"/>
              </a:schemeClr>
            </a:solidFill>
          </a:ln>
        </c:spPr>
        <c:txPr>
          <a:bodyPr/>
          <a:lstStyle/>
          <a:p>
            <a:pPr>
              <a:defRPr sz="1200" b="1">
                <a:solidFill>
                  <a:schemeClr val="tx2">
                    <a:lumMod val="50000"/>
                  </a:schemeClr>
                </a:solidFill>
              </a:defRPr>
            </a:pPr>
            <a:endParaRPr lang="en-US"/>
          </a:p>
        </c:txPr>
        <c:crossAx val="148542592"/>
        <c:crosses val="autoZero"/>
        <c:auto val="1"/>
        <c:lblAlgn val="ctr"/>
        <c:lblOffset val="100"/>
        <c:noMultiLvlLbl val="0"/>
      </c:catAx>
      <c:valAx>
        <c:axId val="148542592"/>
        <c:scaling>
          <c:orientation val="minMax"/>
          <c:max val="0.45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>
                    <a:solidFill>
                      <a:schemeClr val="tx2">
                        <a:lumMod val="50000"/>
                      </a:schemeClr>
                    </a:solidFill>
                  </a:defRPr>
                </a:pPr>
                <a:r>
                  <a:rPr lang="en-CA" sz="1200">
                    <a:solidFill>
                      <a:schemeClr val="tx2">
                        <a:lumMod val="50000"/>
                      </a:schemeClr>
                    </a:solidFill>
                  </a:rPr>
                  <a:t>LCC Traffic</a:t>
                </a:r>
                <a:r>
                  <a:rPr lang="en-CA" sz="1200" baseline="0">
                    <a:solidFill>
                      <a:schemeClr val="tx2">
                        <a:lumMod val="50000"/>
                      </a:schemeClr>
                    </a:solidFill>
                  </a:rPr>
                  <a:t> Share by number of Seats</a:t>
                </a:r>
                <a:endParaRPr lang="en-CA" sz="1200">
                  <a:solidFill>
                    <a:schemeClr val="tx2">
                      <a:lumMod val="50000"/>
                    </a:schemeClr>
                  </a:solidFill>
                </a:endParaRP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spPr>
          <a:ln>
            <a:solidFill>
              <a:schemeClr val="tx2">
                <a:lumMod val="40000"/>
                <a:lumOff val="60000"/>
              </a:schemeClr>
            </a:solidFill>
          </a:ln>
        </c:spPr>
        <c:txPr>
          <a:bodyPr/>
          <a:lstStyle/>
          <a:p>
            <a:pPr>
              <a:defRPr sz="1200" b="1">
                <a:solidFill>
                  <a:schemeClr val="tx2">
                    <a:lumMod val="50000"/>
                  </a:schemeClr>
                </a:solidFill>
              </a:defRPr>
            </a:pPr>
            <a:endParaRPr lang="en-US"/>
          </a:p>
        </c:txPr>
        <c:crossAx val="148516224"/>
        <c:crosses val="autoZero"/>
        <c:crossBetween val="between"/>
        <c:majorUnit val="5.000000000000001E-2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'LCC share'!$A$16</c:f>
              <c:strCache>
                <c:ptCount val="1"/>
                <c:pt idx="0">
                  <c:v>Within AFRICA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cat>
            <c:numRef>
              <c:f>'LCC share'!$C$15:$L$15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'LCC share'!$C$16:$L$16</c:f>
              <c:numCache>
                <c:formatCode>0.0%</c:formatCode>
                <c:ptCount val="10"/>
                <c:pt idx="0">
                  <c:v>2.8309691866667683E-2</c:v>
                </c:pt>
                <c:pt idx="1">
                  <c:v>3.3558645053437378E-2</c:v>
                </c:pt>
                <c:pt idx="2">
                  <c:v>3.6184719900932666E-2</c:v>
                </c:pt>
                <c:pt idx="3">
                  <c:v>7.2756316622383271E-2</c:v>
                </c:pt>
                <c:pt idx="4">
                  <c:v>9.2576042223182317E-2</c:v>
                </c:pt>
                <c:pt idx="5">
                  <c:v>8.5701981998175872E-2</c:v>
                </c:pt>
                <c:pt idx="6">
                  <c:v>8.1551970012756533E-2</c:v>
                </c:pt>
                <c:pt idx="7">
                  <c:v>8.4901223218421237E-2</c:v>
                </c:pt>
                <c:pt idx="8">
                  <c:v>7.7122351776885617E-2</c:v>
                </c:pt>
                <c:pt idx="9">
                  <c:v>7.4401510319450109E-2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571264"/>
        <c:axId val="148572800"/>
      </c:lineChart>
      <c:catAx>
        <c:axId val="148571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2">
                <a:lumMod val="40000"/>
                <a:lumOff val="60000"/>
              </a:schemeClr>
            </a:solidFill>
          </a:ln>
        </c:spPr>
        <c:txPr>
          <a:bodyPr/>
          <a:lstStyle/>
          <a:p>
            <a:pPr>
              <a:defRPr sz="1200" b="1">
                <a:solidFill>
                  <a:schemeClr val="tx2">
                    <a:lumMod val="50000"/>
                  </a:schemeClr>
                </a:solidFill>
              </a:defRPr>
            </a:pPr>
            <a:endParaRPr lang="en-US"/>
          </a:p>
        </c:txPr>
        <c:crossAx val="148572800"/>
        <c:crosses val="autoZero"/>
        <c:auto val="1"/>
        <c:lblAlgn val="ctr"/>
        <c:lblOffset val="100"/>
        <c:noMultiLvlLbl val="0"/>
      </c:catAx>
      <c:valAx>
        <c:axId val="148572800"/>
        <c:scaling>
          <c:orientation val="minMax"/>
          <c:max val="0.45"/>
        </c:scaling>
        <c:delete val="0"/>
        <c:axPos val="l"/>
        <c:majorGridlines>
          <c:spPr>
            <a:ln>
              <a:solidFill>
                <a:schemeClr val="tx2">
                  <a:lumMod val="20000"/>
                  <a:lumOff val="80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>
                    <a:solidFill>
                      <a:schemeClr val="tx2">
                        <a:lumMod val="50000"/>
                      </a:schemeClr>
                    </a:solidFill>
                  </a:defRPr>
                </a:pPr>
                <a:r>
                  <a:rPr lang="en-CA" sz="1200">
                    <a:solidFill>
                      <a:schemeClr val="tx2">
                        <a:lumMod val="50000"/>
                      </a:schemeClr>
                    </a:solidFill>
                  </a:rPr>
                  <a:t>LCC Traffic</a:t>
                </a:r>
                <a:r>
                  <a:rPr lang="en-CA" sz="1200" baseline="0">
                    <a:solidFill>
                      <a:schemeClr val="tx2">
                        <a:lumMod val="50000"/>
                      </a:schemeClr>
                    </a:solidFill>
                  </a:rPr>
                  <a:t> Share by number of Seats</a:t>
                </a:r>
                <a:endParaRPr lang="en-CA" sz="1200">
                  <a:solidFill>
                    <a:schemeClr val="tx2">
                      <a:lumMod val="50000"/>
                    </a:schemeClr>
                  </a:solidFill>
                </a:endParaRP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spPr>
          <a:ln>
            <a:solidFill>
              <a:schemeClr val="tx2">
                <a:lumMod val="40000"/>
                <a:lumOff val="60000"/>
              </a:schemeClr>
            </a:solidFill>
          </a:ln>
        </c:spPr>
        <c:txPr>
          <a:bodyPr/>
          <a:lstStyle/>
          <a:p>
            <a:pPr>
              <a:defRPr sz="1200" b="1">
                <a:solidFill>
                  <a:schemeClr val="tx2">
                    <a:lumMod val="50000"/>
                  </a:schemeClr>
                </a:solidFill>
              </a:defRPr>
            </a:pPr>
            <a:endParaRPr lang="en-US"/>
          </a:p>
        </c:txPr>
        <c:crossAx val="148571264"/>
        <c:crosses val="autoZero"/>
        <c:crossBetween val="between"/>
        <c:majorUnit val="5.000000000000001E-2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'LCC share'!$A$19</c:f>
              <c:strCache>
                <c:ptCount val="1"/>
                <c:pt idx="0">
                  <c:v>Within LATIN AMERICA/CARIBBEAN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'LCC share'!$C$15:$L$15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'LCC share'!$C$18:$L$18</c:f>
              <c:numCache>
                <c:formatCode>0.0%</c:formatCode>
                <c:ptCount val="10"/>
                <c:pt idx="0">
                  <c:v>0.19829853452154506</c:v>
                </c:pt>
                <c:pt idx="1">
                  <c:v>0.22230820559695869</c:v>
                </c:pt>
                <c:pt idx="2">
                  <c:v>0.25749353376048068</c:v>
                </c:pt>
                <c:pt idx="3">
                  <c:v>0.31085596448973069</c:v>
                </c:pt>
                <c:pt idx="4">
                  <c:v>0.33863007855831428</c:v>
                </c:pt>
                <c:pt idx="5">
                  <c:v>0.35395956245643284</c:v>
                </c:pt>
                <c:pt idx="6">
                  <c:v>0.36527420994709581</c:v>
                </c:pt>
                <c:pt idx="7">
                  <c:v>0.37024342104081004</c:v>
                </c:pt>
                <c:pt idx="8">
                  <c:v>0.38533536830124759</c:v>
                </c:pt>
                <c:pt idx="9">
                  <c:v>0.39596995175042871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613760"/>
        <c:axId val="148615552"/>
      </c:lineChart>
      <c:catAx>
        <c:axId val="148613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2">
                <a:lumMod val="40000"/>
                <a:lumOff val="60000"/>
              </a:schemeClr>
            </a:solidFill>
          </a:ln>
        </c:spPr>
        <c:txPr>
          <a:bodyPr/>
          <a:lstStyle/>
          <a:p>
            <a:pPr>
              <a:defRPr sz="1200" b="1">
                <a:solidFill>
                  <a:schemeClr val="tx2">
                    <a:lumMod val="50000"/>
                  </a:schemeClr>
                </a:solidFill>
              </a:defRPr>
            </a:pPr>
            <a:endParaRPr lang="en-US"/>
          </a:p>
        </c:txPr>
        <c:crossAx val="148615552"/>
        <c:crosses val="autoZero"/>
        <c:auto val="1"/>
        <c:lblAlgn val="ctr"/>
        <c:lblOffset val="100"/>
        <c:noMultiLvlLbl val="0"/>
      </c:catAx>
      <c:valAx>
        <c:axId val="148615552"/>
        <c:scaling>
          <c:orientation val="minMax"/>
          <c:max val="0.45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>
                    <a:solidFill>
                      <a:schemeClr val="tx2">
                        <a:lumMod val="50000"/>
                      </a:schemeClr>
                    </a:solidFill>
                  </a:defRPr>
                </a:pPr>
                <a:r>
                  <a:rPr lang="en-CA" sz="1200">
                    <a:solidFill>
                      <a:schemeClr val="tx2">
                        <a:lumMod val="50000"/>
                      </a:schemeClr>
                    </a:solidFill>
                  </a:rPr>
                  <a:t>LCC Traffic</a:t>
                </a:r>
                <a:r>
                  <a:rPr lang="en-CA" sz="1200" baseline="0">
                    <a:solidFill>
                      <a:schemeClr val="tx2">
                        <a:lumMod val="50000"/>
                      </a:schemeClr>
                    </a:solidFill>
                  </a:rPr>
                  <a:t> Share by number of Seats</a:t>
                </a:r>
                <a:endParaRPr lang="en-CA" sz="1200">
                  <a:solidFill>
                    <a:schemeClr val="tx2">
                      <a:lumMod val="50000"/>
                    </a:schemeClr>
                  </a:solidFill>
                </a:endParaRP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spPr>
          <a:ln>
            <a:solidFill>
              <a:schemeClr val="tx2">
                <a:lumMod val="40000"/>
                <a:lumOff val="60000"/>
              </a:schemeClr>
            </a:solidFill>
          </a:ln>
        </c:spPr>
        <c:txPr>
          <a:bodyPr/>
          <a:lstStyle/>
          <a:p>
            <a:pPr>
              <a:defRPr sz="1200" b="1">
                <a:solidFill>
                  <a:schemeClr val="tx2">
                    <a:lumMod val="50000"/>
                  </a:schemeClr>
                </a:solidFill>
              </a:defRPr>
            </a:pPr>
            <a:endParaRPr lang="en-US"/>
          </a:p>
        </c:txPr>
        <c:crossAx val="148613760"/>
        <c:crosses val="autoZero"/>
        <c:crossBetween val="between"/>
        <c:majorUnit val="5.000000000000001E-2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'LCC share'!$A$19</c:f>
              <c:strCache>
                <c:ptCount val="1"/>
                <c:pt idx="0">
                  <c:v>Within LATIN AMERICA/CARIBBEAN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'LCC share'!$C$15:$L$15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'LCC share'!$C$19:$L$19</c:f>
              <c:numCache>
                <c:formatCode>0.0%</c:formatCode>
                <c:ptCount val="10"/>
                <c:pt idx="0">
                  <c:v>0.25725092409336658</c:v>
                </c:pt>
                <c:pt idx="1">
                  <c:v>0.27091564432709264</c:v>
                </c:pt>
                <c:pt idx="2">
                  <c:v>0.26892030401641481</c:v>
                </c:pt>
                <c:pt idx="3">
                  <c:v>0.27126970127060712</c:v>
                </c:pt>
                <c:pt idx="4">
                  <c:v>0.32311255797135635</c:v>
                </c:pt>
                <c:pt idx="5">
                  <c:v>0.32370131046429174</c:v>
                </c:pt>
                <c:pt idx="6">
                  <c:v>0.34261884201252324</c:v>
                </c:pt>
                <c:pt idx="7">
                  <c:v>0.36528773103075346</c:v>
                </c:pt>
                <c:pt idx="8">
                  <c:v>0.35793024017130576</c:v>
                </c:pt>
                <c:pt idx="9">
                  <c:v>0.36589016909490746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648320"/>
        <c:axId val="148649856"/>
      </c:lineChart>
      <c:catAx>
        <c:axId val="148648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2">
                <a:lumMod val="40000"/>
                <a:lumOff val="60000"/>
              </a:schemeClr>
            </a:solidFill>
          </a:ln>
        </c:spPr>
        <c:txPr>
          <a:bodyPr/>
          <a:lstStyle/>
          <a:p>
            <a:pPr>
              <a:defRPr sz="1200" b="1">
                <a:solidFill>
                  <a:schemeClr val="tx2">
                    <a:lumMod val="50000"/>
                  </a:schemeClr>
                </a:solidFill>
              </a:defRPr>
            </a:pPr>
            <a:endParaRPr lang="en-US"/>
          </a:p>
        </c:txPr>
        <c:crossAx val="148649856"/>
        <c:crosses val="autoZero"/>
        <c:auto val="1"/>
        <c:lblAlgn val="ctr"/>
        <c:lblOffset val="100"/>
        <c:noMultiLvlLbl val="0"/>
      </c:catAx>
      <c:valAx>
        <c:axId val="148649856"/>
        <c:scaling>
          <c:orientation val="minMax"/>
          <c:max val="0.45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>
                    <a:solidFill>
                      <a:schemeClr val="tx2">
                        <a:lumMod val="50000"/>
                      </a:schemeClr>
                    </a:solidFill>
                  </a:defRPr>
                </a:pPr>
                <a:r>
                  <a:rPr lang="en-CA" sz="1200">
                    <a:solidFill>
                      <a:schemeClr val="tx2">
                        <a:lumMod val="50000"/>
                      </a:schemeClr>
                    </a:solidFill>
                  </a:rPr>
                  <a:t>LCC Traffic</a:t>
                </a:r>
                <a:r>
                  <a:rPr lang="en-CA" sz="1200" baseline="0">
                    <a:solidFill>
                      <a:schemeClr val="tx2">
                        <a:lumMod val="50000"/>
                      </a:schemeClr>
                    </a:solidFill>
                  </a:rPr>
                  <a:t> Share by number of Seats</a:t>
                </a:r>
                <a:endParaRPr lang="en-CA" sz="1200">
                  <a:solidFill>
                    <a:schemeClr val="tx2">
                      <a:lumMod val="50000"/>
                    </a:schemeClr>
                  </a:solidFill>
                </a:endParaRP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spPr>
          <a:ln>
            <a:solidFill>
              <a:schemeClr val="tx2">
                <a:lumMod val="40000"/>
                <a:lumOff val="60000"/>
              </a:schemeClr>
            </a:solidFill>
          </a:ln>
        </c:spPr>
        <c:txPr>
          <a:bodyPr/>
          <a:lstStyle/>
          <a:p>
            <a:pPr>
              <a:defRPr sz="1200" b="1">
                <a:solidFill>
                  <a:schemeClr val="tx2">
                    <a:lumMod val="50000"/>
                  </a:schemeClr>
                </a:solidFill>
              </a:defRPr>
            </a:pPr>
            <a:endParaRPr lang="en-US"/>
          </a:p>
        </c:txPr>
        <c:crossAx val="148648320"/>
        <c:crosses val="autoZero"/>
        <c:crossBetween val="between"/>
        <c:majorUnit val="5.000000000000001E-2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_rels/drawing4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4.png"/></Relationships>
</file>

<file path=ppt/drawings/_rels/drawing5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4.png"/></Relationships>
</file>

<file path=ppt/drawings/_rels/drawing6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4.png"/></Relationships>
</file>

<file path=ppt/drawings/_rels/drawing7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4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0.01961</cdr:y>
    </cdr:from>
    <cdr:to>
      <cdr:x>0.0875</cdr:x>
      <cdr:y>0.86275</cdr:y>
    </cdr:to>
    <cdr:sp macro="" textlink="">
      <cdr:nvSpPr>
        <cdr:cNvPr id="3" name="Rectangle 2"/>
        <cdr:cNvSpPr/>
      </cdr:nvSpPr>
      <cdr:spPr>
        <a:xfrm xmlns:a="http://schemas.openxmlformats.org/drawingml/2006/main" rot="16200000">
          <a:off x="-1403648" y="1368152"/>
          <a:ext cx="3096344" cy="5040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dirty="0" smtClean="0">
              <a:solidFill>
                <a:srgbClr val="002060"/>
              </a:solidFill>
            </a:rPr>
            <a:t>US dollars</a:t>
          </a:r>
          <a:r>
            <a:rPr lang="en-US" sz="1400" dirty="0" smtClean="0">
              <a:solidFill>
                <a:srgbClr val="002060"/>
              </a:solidFill>
            </a:rPr>
            <a:t> (billion)</a:t>
          </a:r>
          <a:endParaRPr lang="en-CA" sz="1600" dirty="0">
            <a:solidFill>
              <a:srgbClr val="002060"/>
            </a:solidFill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0.84301</cdr:x>
      <cdr:y>0.60345</cdr:y>
    </cdr:from>
    <cdr:to>
      <cdr:x>1</cdr:x>
      <cdr:y>0.66294</cdr:y>
    </cdr:to>
    <cdr:sp macro="" textlink="">
      <cdr:nvSpPr>
        <cdr:cNvPr id="6" name="Rectangle 5"/>
        <cdr:cNvSpPr/>
      </cdr:nvSpPr>
      <cdr:spPr>
        <a:xfrm xmlns:a="http://schemas.openxmlformats.org/drawingml/2006/main">
          <a:off x="7708483" y="2520280"/>
          <a:ext cx="1435517" cy="2484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CA" sz="1200" b="1" dirty="0">
              <a:solidFill>
                <a:srgbClr val="00B0F0"/>
              </a:solidFill>
            </a:rPr>
            <a:t>Middle East</a:t>
          </a:r>
        </a:p>
      </cdr:txBody>
    </cdr:sp>
  </cdr:relSizeAnchor>
  <cdr:relSizeAnchor xmlns:cdr="http://schemas.openxmlformats.org/drawingml/2006/chartDrawing">
    <cdr:from>
      <cdr:x>1.09361E-7</cdr:x>
      <cdr:y>0.12069</cdr:y>
    </cdr:from>
    <cdr:to>
      <cdr:x>0.05161</cdr:x>
      <cdr:y>0.8311</cdr:y>
    </cdr:to>
    <cdr:sp macro="" textlink="">
      <cdr:nvSpPr>
        <cdr:cNvPr id="7" name="Rectangle 6"/>
        <cdr:cNvSpPr/>
      </cdr:nvSpPr>
      <cdr:spPr>
        <a:xfrm xmlns:a="http://schemas.openxmlformats.org/drawingml/2006/main" rot="16200000">
          <a:off x="-1247539" y="1751596"/>
          <a:ext cx="2967002" cy="4719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800" b="1" i="0" dirty="0">
              <a:solidFill>
                <a:srgbClr val="002060"/>
              </a:solidFill>
            </a:rPr>
            <a:t>traffic</a:t>
          </a:r>
          <a:r>
            <a:rPr lang="en-CA" sz="1800" b="1" i="0" baseline="0" dirty="0">
              <a:solidFill>
                <a:srgbClr val="002060"/>
              </a:solidFill>
            </a:rPr>
            <a:t> share in terms of RPK</a:t>
          </a:r>
          <a:endParaRPr lang="en-CA" sz="1800" b="1" i="0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0.87012</cdr:x>
      <cdr:y>0.67241</cdr:y>
    </cdr:from>
    <cdr:to>
      <cdr:x>1</cdr:x>
      <cdr:y>0.7931</cdr:y>
    </cdr:to>
    <cdr:sp macro="" textlink="">
      <cdr:nvSpPr>
        <cdr:cNvPr id="8" name="Rectangle 7"/>
        <cdr:cNvSpPr/>
      </cdr:nvSpPr>
      <cdr:spPr>
        <a:xfrm xmlns:a="http://schemas.openxmlformats.org/drawingml/2006/main">
          <a:off x="7956376" y="2808312"/>
          <a:ext cx="1187624" cy="5040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CA" sz="1200" b="1" dirty="0">
              <a:solidFill>
                <a:srgbClr val="7030A0"/>
              </a:solidFill>
            </a:rPr>
            <a:t>Latin America/ Caribbean</a:t>
          </a:r>
        </a:p>
      </cdr:txBody>
    </cdr:sp>
  </cdr:relSizeAnchor>
  <cdr:relSizeAnchor xmlns:cdr="http://schemas.openxmlformats.org/drawingml/2006/chartDrawing">
    <cdr:from>
      <cdr:x>0.85735</cdr:x>
      <cdr:y>0.82123</cdr:y>
    </cdr:from>
    <cdr:to>
      <cdr:x>0.99821</cdr:x>
      <cdr:y>0.88072</cdr:y>
    </cdr:to>
    <cdr:sp macro="" textlink="">
      <cdr:nvSpPr>
        <cdr:cNvPr id="9" name="Rectangle 8"/>
        <cdr:cNvSpPr/>
      </cdr:nvSpPr>
      <cdr:spPr>
        <a:xfrm xmlns:a="http://schemas.openxmlformats.org/drawingml/2006/main">
          <a:off x="7594600" y="4470400"/>
          <a:ext cx="1247775" cy="3238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CA" sz="1200" b="1" dirty="0">
              <a:solidFill>
                <a:schemeClr val="accent3">
                  <a:lumMod val="75000"/>
                </a:schemeClr>
              </a:solidFill>
            </a:rPr>
            <a:t>Africa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0.84301</cdr:x>
      <cdr:y>0.18966</cdr:y>
    </cdr:from>
    <cdr:to>
      <cdr:x>1</cdr:x>
      <cdr:y>0.24916</cdr:y>
    </cdr:to>
    <cdr:sp macro="" textlink="">
      <cdr:nvSpPr>
        <cdr:cNvPr id="5" name="Rectangle 4"/>
        <cdr:cNvSpPr/>
      </cdr:nvSpPr>
      <cdr:spPr>
        <a:xfrm xmlns:a="http://schemas.openxmlformats.org/drawingml/2006/main">
          <a:off x="7708483" y="792088"/>
          <a:ext cx="1435517" cy="2485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CA" sz="1200" b="1" dirty="0">
              <a:solidFill>
                <a:schemeClr val="tx2"/>
              </a:solidFill>
            </a:rPr>
            <a:t>Europe</a:t>
          </a:r>
        </a:p>
      </cdr:txBody>
    </cdr:sp>
  </cdr:relSizeAnchor>
  <cdr:relSizeAnchor xmlns:cdr="http://schemas.openxmlformats.org/drawingml/2006/chartDrawing">
    <cdr:from>
      <cdr:x>0.84301</cdr:x>
      <cdr:y>0.60345</cdr:y>
    </cdr:from>
    <cdr:to>
      <cdr:x>1</cdr:x>
      <cdr:y>0.66294</cdr:y>
    </cdr:to>
    <cdr:sp macro="" textlink="">
      <cdr:nvSpPr>
        <cdr:cNvPr id="6" name="Rectangle 5"/>
        <cdr:cNvSpPr/>
      </cdr:nvSpPr>
      <cdr:spPr>
        <a:xfrm xmlns:a="http://schemas.openxmlformats.org/drawingml/2006/main">
          <a:off x="7708483" y="2520280"/>
          <a:ext cx="1435517" cy="2484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CA" sz="1200" b="1" dirty="0">
              <a:solidFill>
                <a:srgbClr val="00B0F0"/>
              </a:solidFill>
            </a:rPr>
            <a:t>Middle East</a:t>
          </a:r>
        </a:p>
      </cdr:txBody>
    </cdr:sp>
  </cdr:relSizeAnchor>
  <cdr:relSizeAnchor xmlns:cdr="http://schemas.openxmlformats.org/drawingml/2006/chartDrawing">
    <cdr:from>
      <cdr:x>1.09361E-7</cdr:x>
      <cdr:y>0.12069</cdr:y>
    </cdr:from>
    <cdr:to>
      <cdr:x>0.05161</cdr:x>
      <cdr:y>0.8311</cdr:y>
    </cdr:to>
    <cdr:sp macro="" textlink="">
      <cdr:nvSpPr>
        <cdr:cNvPr id="7" name="Rectangle 6"/>
        <cdr:cNvSpPr/>
      </cdr:nvSpPr>
      <cdr:spPr>
        <a:xfrm xmlns:a="http://schemas.openxmlformats.org/drawingml/2006/main" rot="16200000">
          <a:off x="-1247539" y="1751596"/>
          <a:ext cx="2967002" cy="4719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800" b="1" i="0" dirty="0">
              <a:solidFill>
                <a:srgbClr val="002060"/>
              </a:solidFill>
            </a:rPr>
            <a:t>traffic</a:t>
          </a:r>
          <a:r>
            <a:rPr lang="en-CA" sz="1800" b="1" i="0" baseline="0" dirty="0">
              <a:solidFill>
                <a:srgbClr val="002060"/>
              </a:solidFill>
            </a:rPr>
            <a:t> share in terms of RPK</a:t>
          </a:r>
          <a:endParaRPr lang="en-CA" sz="1800" b="1" i="0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0.87012</cdr:x>
      <cdr:y>0.67241</cdr:y>
    </cdr:from>
    <cdr:to>
      <cdr:x>1</cdr:x>
      <cdr:y>0.7931</cdr:y>
    </cdr:to>
    <cdr:sp macro="" textlink="">
      <cdr:nvSpPr>
        <cdr:cNvPr id="8" name="Rectangle 7"/>
        <cdr:cNvSpPr/>
      </cdr:nvSpPr>
      <cdr:spPr>
        <a:xfrm xmlns:a="http://schemas.openxmlformats.org/drawingml/2006/main">
          <a:off x="7956376" y="2808312"/>
          <a:ext cx="1187624" cy="5040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CA" sz="1200" b="1" dirty="0">
              <a:solidFill>
                <a:srgbClr val="7030A0"/>
              </a:solidFill>
            </a:rPr>
            <a:t>Latin America/ Caribbean</a:t>
          </a:r>
        </a:p>
      </cdr:txBody>
    </cdr:sp>
  </cdr:relSizeAnchor>
  <cdr:relSizeAnchor xmlns:cdr="http://schemas.openxmlformats.org/drawingml/2006/chartDrawing">
    <cdr:from>
      <cdr:x>0.85735</cdr:x>
      <cdr:y>0.82123</cdr:y>
    </cdr:from>
    <cdr:to>
      <cdr:x>0.99821</cdr:x>
      <cdr:y>0.88072</cdr:y>
    </cdr:to>
    <cdr:sp macro="" textlink="">
      <cdr:nvSpPr>
        <cdr:cNvPr id="9" name="Rectangle 8"/>
        <cdr:cNvSpPr/>
      </cdr:nvSpPr>
      <cdr:spPr>
        <a:xfrm xmlns:a="http://schemas.openxmlformats.org/drawingml/2006/main">
          <a:off x="7594600" y="4470400"/>
          <a:ext cx="1247775" cy="3238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CA" sz="1200" b="1" dirty="0">
              <a:solidFill>
                <a:schemeClr val="accent3">
                  <a:lumMod val="75000"/>
                </a:schemeClr>
              </a:solidFill>
            </a:rPr>
            <a:t>Africa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0.79137</cdr:x>
      <cdr:y>0.10345</cdr:y>
    </cdr:from>
    <cdr:to>
      <cdr:x>0.94836</cdr:x>
      <cdr:y>0.16294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7236296" y="432048"/>
          <a:ext cx="1435517" cy="2484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CA" sz="1200" b="1" dirty="0">
              <a:solidFill>
                <a:srgbClr val="FFC000"/>
              </a:solidFill>
            </a:rPr>
            <a:t>Asia/ Pacific</a:t>
          </a:r>
        </a:p>
      </cdr:txBody>
    </cdr:sp>
  </cdr:relSizeAnchor>
  <cdr:relSizeAnchor xmlns:cdr="http://schemas.openxmlformats.org/drawingml/2006/chartDrawing">
    <cdr:from>
      <cdr:x>0.84301</cdr:x>
      <cdr:y>0.18966</cdr:y>
    </cdr:from>
    <cdr:to>
      <cdr:x>1</cdr:x>
      <cdr:y>0.24916</cdr:y>
    </cdr:to>
    <cdr:sp macro="" textlink="">
      <cdr:nvSpPr>
        <cdr:cNvPr id="5" name="Rectangle 4"/>
        <cdr:cNvSpPr/>
      </cdr:nvSpPr>
      <cdr:spPr>
        <a:xfrm xmlns:a="http://schemas.openxmlformats.org/drawingml/2006/main">
          <a:off x="7708483" y="792088"/>
          <a:ext cx="1435517" cy="2485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CA" sz="1200" b="1" dirty="0">
              <a:solidFill>
                <a:schemeClr val="tx2"/>
              </a:solidFill>
            </a:rPr>
            <a:t>Europe</a:t>
          </a:r>
        </a:p>
      </cdr:txBody>
    </cdr:sp>
  </cdr:relSizeAnchor>
  <cdr:relSizeAnchor xmlns:cdr="http://schemas.openxmlformats.org/drawingml/2006/chartDrawing">
    <cdr:from>
      <cdr:x>0.84301</cdr:x>
      <cdr:y>0.60345</cdr:y>
    </cdr:from>
    <cdr:to>
      <cdr:x>1</cdr:x>
      <cdr:y>0.66294</cdr:y>
    </cdr:to>
    <cdr:sp macro="" textlink="">
      <cdr:nvSpPr>
        <cdr:cNvPr id="6" name="Rectangle 5"/>
        <cdr:cNvSpPr/>
      </cdr:nvSpPr>
      <cdr:spPr>
        <a:xfrm xmlns:a="http://schemas.openxmlformats.org/drawingml/2006/main">
          <a:off x="7708483" y="2520280"/>
          <a:ext cx="1435517" cy="2484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CA" sz="1200" b="1" dirty="0">
              <a:solidFill>
                <a:srgbClr val="00B0F0"/>
              </a:solidFill>
            </a:rPr>
            <a:t>Middle East</a:t>
          </a:r>
        </a:p>
      </cdr:txBody>
    </cdr:sp>
  </cdr:relSizeAnchor>
  <cdr:relSizeAnchor xmlns:cdr="http://schemas.openxmlformats.org/drawingml/2006/chartDrawing">
    <cdr:from>
      <cdr:x>1.09361E-7</cdr:x>
      <cdr:y>0.12069</cdr:y>
    </cdr:from>
    <cdr:to>
      <cdr:x>0.05161</cdr:x>
      <cdr:y>0.8311</cdr:y>
    </cdr:to>
    <cdr:sp macro="" textlink="">
      <cdr:nvSpPr>
        <cdr:cNvPr id="7" name="Rectangle 6"/>
        <cdr:cNvSpPr/>
      </cdr:nvSpPr>
      <cdr:spPr>
        <a:xfrm xmlns:a="http://schemas.openxmlformats.org/drawingml/2006/main" rot="16200000">
          <a:off x="-1247539" y="1751596"/>
          <a:ext cx="2967002" cy="4719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800" b="1" i="0" dirty="0">
              <a:solidFill>
                <a:srgbClr val="002060"/>
              </a:solidFill>
            </a:rPr>
            <a:t>traffic</a:t>
          </a:r>
          <a:r>
            <a:rPr lang="en-CA" sz="1800" b="1" i="0" baseline="0" dirty="0">
              <a:solidFill>
                <a:srgbClr val="002060"/>
              </a:solidFill>
            </a:rPr>
            <a:t> share in terms of RPK</a:t>
          </a:r>
          <a:endParaRPr lang="en-CA" sz="1800" b="1" i="0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0.87012</cdr:x>
      <cdr:y>0.67241</cdr:y>
    </cdr:from>
    <cdr:to>
      <cdr:x>1</cdr:x>
      <cdr:y>0.7931</cdr:y>
    </cdr:to>
    <cdr:sp macro="" textlink="">
      <cdr:nvSpPr>
        <cdr:cNvPr id="8" name="Rectangle 7"/>
        <cdr:cNvSpPr/>
      </cdr:nvSpPr>
      <cdr:spPr>
        <a:xfrm xmlns:a="http://schemas.openxmlformats.org/drawingml/2006/main">
          <a:off x="7956376" y="2808312"/>
          <a:ext cx="1187624" cy="5040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CA" sz="1200" b="1" dirty="0">
              <a:solidFill>
                <a:srgbClr val="7030A0"/>
              </a:solidFill>
            </a:rPr>
            <a:t>Latin America/ Caribbean</a:t>
          </a:r>
        </a:p>
      </cdr:txBody>
    </cdr:sp>
  </cdr:relSizeAnchor>
  <cdr:relSizeAnchor xmlns:cdr="http://schemas.openxmlformats.org/drawingml/2006/chartDrawing">
    <cdr:from>
      <cdr:x>0.85735</cdr:x>
      <cdr:y>0.82123</cdr:y>
    </cdr:from>
    <cdr:to>
      <cdr:x>0.99821</cdr:x>
      <cdr:y>0.88072</cdr:y>
    </cdr:to>
    <cdr:sp macro="" textlink="">
      <cdr:nvSpPr>
        <cdr:cNvPr id="9" name="Rectangle 8"/>
        <cdr:cNvSpPr/>
      </cdr:nvSpPr>
      <cdr:spPr>
        <a:xfrm xmlns:a="http://schemas.openxmlformats.org/drawingml/2006/main">
          <a:off x="7594600" y="4470400"/>
          <a:ext cx="1247775" cy="3238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CA" sz="1200" b="1" dirty="0">
              <a:solidFill>
                <a:schemeClr val="accent3">
                  <a:lumMod val="75000"/>
                </a:schemeClr>
              </a:solidFill>
            </a:rPr>
            <a:t>Africa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0.79137</cdr:x>
      <cdr:y>0.10345</cdr:y>
    </cdr:from>
    <cdr:to>
      <cdr:x>0.94836</cdr:x>
      <cdr:y>0.16294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7236296" y="432048"/>
          <a:ext cx="1435517" cy="2484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CA" sz="1200" b="1" dirty="0">
              <a:solidFill>
                <a:srgbClr val="FFC000"/>
              </a:solidFill>
            </a:rPr>
            <a:t>Asia/ Pacific</a:t>
          </a:r>
        </a:p>
      </cdr:txBody>
    </cdr:sp>
  </cdr:relSizeAnchor>
  <cdr:relSizeAnchor xmlns:cdr="http://schemas.openxmlformats.org/drawingml/2006/chartDrawing">
    <cdr:from>
      <cdr:x>0.84301</cdr:x>
      <cdr:y>0.27586</cdr:y>
    </cdr:from>
    <cdr:to>
      <cdr:x>1</cdr:x>
      <cdr:y>0.33535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7708483" y="1152128"/>
          <a:ext cx="1435517" cy="2484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CA" sz="1200" b="1" dirty="0">
              <a:solidFill>
                <a:srgbClr val="C00000"/>
              </a:solidFill>
            </a:rPr>
            <a:t>North America</a:t>
          </a:r>
        </a:p>
      </cdr:txBody>
    </cdr:sp>
  </cdr:relSizeAnchor>
  <cdr:relSizeAnchor xmlns:cdr="http://schemas.openxmlformats.org/drawingml/2006/chartDrawing">
    <cdr:from>
      <cdr:x>0.84301</cdr:x>
      <cdr:y>0.18966</cdr:y>
    </cdr:from>
    <cdr:to>
      <cdr:x>1</cdr:x>
      <cdr:y>0.24916</cdr:y>
    </cdr:to>
    <cdr:sp macro="" textlink="">
      <cdr:nvSpPr>
        <cdr:cNvPr id="5" name="Rectangle 4"/>
        <cdr:cNvSpPr/>
      </cdr:nvSpPr>
      <cdr:spPr>
        <a:xfrm xmlns:a="http://schemas.openxmlformats.org/drawingml/2006/main">
          <a:off x="7708483" y="792088"/>
          <a:ext cx="1435517" cy="2485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CA" sz="1200" b="1" dirty="0">
              <a:solidFill>
                <a:schemeClr val="tx2"/>
              </a:solidFill>
            </a:rPr>
            <a:t>Europe</a:t>
          </a:r>
        </a:p>
      </cdr:txBody>
    </cdr:sp>
  </cdr:relSizeAnchor>
  <cdr:relSizeAnchor xmlns:cdr="http://schemas.openxmlformats.org/drawingml/2006/chartDrawing">
    <cdr:from>
      <cdr:x>0.84301</cdr:x>
      <cdr:y>0.60345</cdr:y>
    </cdr:from>
    <cdr:to>
      <cdr:x>1</cdr:x>
      <cdr:y>0.66294</cdr:y>
    </cdr:to>
    <cdr:sp macro="" textlink="">
      <cdr:nvSpPr>
        <cdr:cNvPr id="6" name="Rectangle 5"/>
        <cdr:cNvSpPr/>
      </cdr:nvSpPr>
      <cdr:spPr>
        <a:xfrm xmlns:a="http://schemas.openxmlformats.org/drawingml/2006/main">
          <a:off x="7708483" y="2520280"/>
          <a:ext cx="1435517" cy="2484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CA" sz="1200" b="1" dirty="0">
              <a:solidFill>
                <a:srgbClr val="00B0F0"/>
              </a:solidFill>
            </a:rPr>
            <a:t>Middle East</a:t>
          </a:r>
        </a:p>
      </cdr:txBody>
    </cdr:sp>
  </cdr:relSizeAnchor>
  <cdr:relSizeAnchor xmlns:cdr="http://schemas.openxmlformats.org/drawingml/2006/chartDrawing">
    <cdr:from>
      <cdr:x>1.09361E-7</cdr:x>
      <cdr:y>0.12069</cdr:y>
    </cdr:from>
    <cdr:to>
      <cdr:x>0.05161</cdr:x>
      <cdr:y>0.8311</cdr:y>
    </cdr:to>
    <cdr:sp macro="" textlink="">
      <cdr:nvSpPr>
        <cdr:cNvPr id="7" name="Rectangle 6"/>
        <cdr:cNvSpPr/>
      </cdr:nvSpPr>
      <cdr:spPr>
        <a:xfrm xmlns:a="http://schemas.openxmlformats.org/drawingml/2006/main" rot="16200000">
          <a:off x="-1247539" y="1751596"/>
          <a:ext cx="2967002" cy="4719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800" b="1" i="0" dirty="0">
              <a:solidFill>
                <a:srgbClr val="002060"/>
              </a:solidFill>
            </a:rPr>
            <a:t>traffic</a:t>
          </a:r>
          <a:r>
            <a:rPr lang="en-CA" sz="1800" b="1" i="0" baseline="0" dirty="0">
              <a:solidFill>
                <a:srgbClr val="002060"/>
              </a:solidFill>
            </a:rPr>
            <a:t> share in terms of RPK</a:t>
          </a:r>
          <a:endParaRPr lang="en-CA" sz="1800" b="1" i="0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0.87012</cdr:x>
      <cdr:y>0.67241</cdr:y>
    </cdr:from>
    <cdr:to>
      <cdr:x>1</cdr:x>
      <cdr:y>0.7931</cdr:y>
    </cdr:to>
    <cdr:sp macro="" textlink="">
      <cdr:nvSpPr>
        <cdr:cNvPr id="8" name="Rectangle 7"/>
        <cdr:cNvSpPr/>
      </cdr:nvSpPr>
      <cdr:spPr>
        <a:xfrm xmlns:a="http://schemas.openxmlformats.org/drawingml/2006/main">
          <a:off x="7956376" y="2808312"/>
          <a:ext cx="1187624" cy="5040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CA" sz="1200" b="1" dirty="0">
              <a:solidFill>
                <a:srgbClr val="7030A0"/>
              </a:solidFill>
            </a:rPr>
            <a:t>Latin America/ Caribbean</a:t>
          </a:r>
        </a:p>
      </cdr:txBody>
    </cdr:sp>
  </cdr:relSizeAnchor>
  <cdr:relSizeAnchor xmlns:cdr="http://schemas.openxmlformats.org/drawingml/2006/chartDrawing">
    <cdr:from>
      <cdr:x>0.85735</cdr:x>
      <cdr:y>0.82123</cdr:y>
    </cdr:from>
    <cdr:to>
      <cdr:x>0.99821</cdr:x>
      <cdr:y>0.88072</cdr:y>
    </cdr:to>
    <cdr:sp macro="" textlink="">
      <cdr:nvSpPr>
        <cdr:cNvPr id="9" name="Rectangle 8"/>
        <cdr:cNvSpPr/>
      </cdr:nvSpPr>
      <cdr:spPr>
        <a:xfrm xmlns:a="http://schemas.openxmlformats.org/drawingml/2006/main">
          <a:off x="7594600" y="4470400"/>
          <a:ext cx="1247775" cy="3238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CA" sz="1200" b="1" dirty="0">
              <a:solidFill>
                <a:schemeClr val="accent3">
                  <a:lumMod val="75000"/>
                </a:schemeClr>
              </a:solidFill>
            </a:rPr>
            <a:t>Africa</a:t>
          </a: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</cdr:x>
      <cdr:y>0.14035</cdr:y>
    </cdr:from>
    <cdr:to>
      <cdr:x>0.05161</cdr:x>
      <cdr:y>0.85076</cdr:y>
    </cdr:to>
    <cdr:sp macro="" textlink="">
      <cdr:nvSpPr>
        <cdr:cNvPr id="7" name="Rectangle 6"/>
        <cdr:cNvSpPr/>
      </cdr:nvSpPr>
      <cdr:spPr>
        <a:xfrm xmlns:a="http://schemas.openxmlformats.org/drawingml/2006/main" rot="16200000">
          <a:off x="-1221963" y="1798028"/>
          <a:ext cx="2915848" cy="4719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800" b="1" i="0" dirty="0">
              <a:solidFill>
                <a:srgbClr val="002060"/>
              </a:solidFill>
            </a:rPr>
            <a:t>traffic</a:t>
          </a:r>
          <a:r>
            <a:rPr lang="en-CA" sz="1800" b="1" i="0" baseline="0" dirty="0">
              <a:solidFill>
                <a:srgbClr val="002060"/>
              </a:solidFill>
            </a:rPr>
            <a:t> share in terms of FTK</a:t>
          </a:r>
          <a:endParaRPr lang="en-CA" sz="1800" b="1" i="0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0.87799</cdr:x>
      <cdr:y>0.82759</cdr:y>
    </cdr:from>
    <cdr:to>
      <cdr:x>1</cdr:x>
      <cdr:y>0.88708</cdr:y>
    </cdr:to>
    <cdr:sp macro="" textlink="">
      <cdr:nvSpPr>
        <cdr:cNvPr id="9" name="Rectangle 8"/>
        <cdr:cNvSpPr/>
      </cdr:nvSpPr>
      <cdr:spPr>
        <a:xfrm xmlns:a="http://schemas.openxmlformats.org/drawingml/2006/main">
          <a:off x="8028382" y="3456385"/>
          <a:ext cx="1115617" cy="2484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CA" sz="1200" b="1" dirty="0">
              <a:solidFill>
                <a:schemeClr val="accent3">
                  <a:lumMod val="75000"/>
                </a:schemeClr>
              </a:solidFill>
            </a:rPr>
            <a:t>Africa</a:t>
          </a: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</cdr:x>
      <cdr:y>0.14035</cdr:y>
    </cdr:from>
    <cdr:to>
      <cdr:x>0.05161</cdr:x>
      <cdr:y>0.85076</cdr:y>
    </cdr:to>
    <cdr:sp macro="" textlink="">
      <cdr:nvSpPr>
        <cdr:cNvPr id="7" name="Rectangle 6"/>
        <cdr:cNvSpPr/>
      </cdr:nvSpPr>
      <cdr:spPr>
        <a:xfrm xmlns:a="http://schemas.openxmlformats.org/drawingml/2006/main" rot="16200000">
          <a:off x="-1221963" y="1798028"/>
          <a:ext cx="2915848" cy="4719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800" b="1" i="0" dirty="0">
              <a:solidFill>
                <a:srgbClr val="002060"/>
              </a:solidFill>
            </a:rPr>
            <a:t>traffic</a:t>
          </a:r>
          <a:r>
            <a:rPr lang="en-CA" sz="1800" b="1" i="0" baseline="0" dirty="0">
              <a:solidFill>
                <a:srgbClr val="002060"/>
              </a:solidFill>
            </a:rPr>
            <a:t> share in terms of FTK</a:t>
          </a:r>
          <a:endParaRPr lang="en-CA" sz="1800" b="1" i="0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0.82222</cdr:x>
      <cdr:y>0.74138</cdr:y>
    </cdr:from>
    <cdr:to>
      <cdr:x>1</cdr:x>
      <cdr:y>0.8117</cdr:y>
    </cdr:to>
    <cdr:sp macro="" textlink="">
      <cdr:nvSpPr>
        <cdr:cNvPr id="8" name="Rectangle 7"/>
        <cdr:cNvSpPr/>
      </cdr:nvSpPr>
      <cdr:spPr>
        <a:xfrm xmlns:a="http://schemas.openxmlformats.org/drawingml/2006/main">
          <a:off x="5587314" y="3096348"/>
          <a:ext cx="1152000" cy="29368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CA" sz="1200" b="1" dirty="0">
              <a:solidFill>
                <a:srgbClr val="7030A0"/>
              </a:solidFill>
            </a:rPr>
            <a:t>Latin America/ Caribbean</a:t>
          </a:r>
        </a:p>
      </cdr:txBody>
    </cdr:sp>
  </cdr:relSizeAnchor>
  <cdr:relSizeAnchor xmlns:cdr="http://schemas.openxmlformats.org/drawingml/2006/chartDrawing">
    <cdr:from>
      <cdr:x>0.87799</cdr:x>
      <cdr:y>0.82759</cdr:y>
    </cdr:from>
    <cdr:to>
      <cdr:x>1</cdr:x>
      <cdr:y>0.88708</cdr:y>
    </cdr:to>
    <cdr:sp macro="" textlink="">
      <cdr:nvSpPr>
        <cdr:cNvPr id="9" name="Rectangle 8"/>
        <cdr:cNvSpPr/>
      </cdr:nvSpPr>
      <cdr:spPr>
        <a:xfrm xmlns:a="http://schemas.openxmlformats.org/drawingml/2006/main">
          <a:off x="8028382" y="3456385"/>
          <a:ext cx="1115617" cy="2484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CA" sz="1200" b="1" dirty="0">
              <a:solidFill>
                <a:schemeClr val="accent3">
                  <a:lumMod val="75000"/>
                </a:schemeClr>
              </a:solidFill>
            </a:rPr>
            <a:t>Africa</a:t>
          </a: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0.84301</cdr:x>
      <cdr:y>0.60345</cdr:y>
    </cdr:from>
    <cdr:to>
      <cdr:x>1</cdr:x>
      <cdr:y>0.66294</cdr:y>
    </cdr:to>
    <cdr:sp macro="" textlink="">
      <cdr:nvSpPr>
        <cdr:cNvPr id="6" name="Rectangle 5"/>
        <cdr:cNvSpPr/>
      </cdr:nvSpPr>
      <cdr:spPr>
        <a:xfrm xmlns:a="http://schemas.openxmlformats.org/drawingml/2006/main">
          <a:off x="7708482" y="2520281"/>
          <a:ext cx="1435517" cy="2484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CA" sz="1200" b="1" dirty="0">
              <a:solidFill>
                <a:srgbClr val="00B0F0"/>
              </a:solidFill>
            </a:rPr>
            <a:t>Middle East</a:t>
          </a:r>
        </a:p>
      </cdr:txBody>
    </cdr:sp>
  </cdr:relSizeAnchor>
  <cdr:relSizeAnchor xmlns:cdr="http://schemas.openxmlformats.org/drawingml/2006/chartDrawing">
    <cdr:from>
      <cdr:x>0</cdr:x>
      <cdr:y>0.14035</cdr:y>
    </cdr:from>
    <cdr:to>
      <cdr:x>0.05161</cdr:x>
      <cdr:y>0.85076</cdr:y>
    </cdr:to>
    <cdr:sp macro="" textlink="">
      <cdr:nvSpPr>
        <cdr:cNvPr id="7" name="Rectangle 6"/>
        <cdr:cNvSpPr/>
      </cdr:nvSpPr>
      <cdr:spPr>
        <a:xfrm xmlns:a="http://schemas.openxmlformats.org/drawingml/2006/main" rot="16200000">
          <a:off x="-1221963" y="1798028"/>
          <a:ext cx="2915848" cy="4719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800" b="1" i="0" dirty="0">
              <a:solidFill>
                <a:srgbClr val="002060"/>
              </a:solidFill>
            </a:rPr>
            <a:t>traffic</a:t>
          </a:r>
          <a:r>
            <a:rPr lang="en-CA" sz="1800" b="1" i="0" baseline="0" dirty="0">
              <a:solidFill>
                <a:srgbClr val="002060"/>
              </a:solidFill>
            </a:rPr>
            <a:t> share in terms of FTK</a:t>
          </a:r>
          <a:endParaRPr lang="en-CA" sz="1800" b="1" i="0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0.82222</cdr:x>
      <cdr:y>0.74138</cdr:y>
    </cdr:from>
    <cdr:to>
      <cdr:x>1</cdr:x>
      <cdr:y>0.8117</cdr:y>
    </cdr:to>
    <cdr:sp macro="" textlink="">
      <cdr:nvSpPr>
        <cdr:cNvPr id="8" name="Rectangle 7"/>
        <cdr:cNvSpPr/>
      </cdr:nvSpPr>
      <cdr:spPr>
        <a:xfrm xmlns:a="http://schemas.openxmlformats.org/drawingml/2006/main">
          <a:off x="5587314" y="3096348"/>
          <a:ext cx="1152000" cy="29368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CA" sz="1200" b="1" dirty="0">
              <a:solidFill>
                <a:srgbClr val="7030A0"/>
              </a:solidFill>
            </a:rPr>
            <a:t>Latin America/ Caribbean</a:t>
          </a:r>
        </a:p>
      </cdr:txBody>
    </cdr:sp>
  </cdr:relSizeAnchor>
  <cdr:relSizeAnchor xmlns:cdr="http://schemas.openxmlformats.org/drawingml/2006/chartDrawing">
    <cdr:from>
      <cdr:x>0.87799</cdr:x>
      <cdr:y>0.82759</cdr:y>
    </cdr:from>
    <cdr:to>
      <cdr:x>1</cdr:x>
      <cdr:y>0.88708</cdr:y>
    </cdr:to>
    <cdr:sp macro="" textlink="">
      <cdr:nvSpPr>
        <cdr:cNvPr id="9" name="Rectangle 8"/>
        <cdr:cNvSpPr/>
      </cdr:nvSpPr>
      <cdr:spPr>
        <a:xfrm xmlns:a="http://schemas.openxmlformats.org/drawingml/2006/main">
          <a:off x="8028382" y="3456385"/>
          <a:ext cx="1115617" cy="2484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CA" sz="1200" b="1" dirty="0">
              <a:solidFill>
                <a:schemeClr val="accent3">
                  <a:lumMod val="75000"/>
                </a:schemeClr>
              </a:solidFill>
            </a:rPr>
            <a:t>Africa</a:t>
          </a: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0.84301</cdr:x>
      <cdr:y>0.41379</cdr:y>
    </cdr:from>
    <cdr:to>
      <cdr:x>1</cdr:x>
      <cdr:y>0.47329</cdr:y>
    </cdr:to>
    <cdr:sp macro="" textlink="">
      <cdr:nvSpPr>
        <cdr:cNvPr id="5" name="Rectangle 4"/>
        <cdr:cNvSpPr/>
      </cdr:nvSpPr>
      <cdr:spPr>
        <a:xfrm xmlns:a="http://schemas.openxmlformats.org/drawingml/2006/main">
          <a:off x="7708482" y="1728193"/>
          <a:ext cx="1435517" cy="2484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CA" sz="1200" b="1" dirty="0">
              <a:solidFill>
                <a:schemeClr val="tx2"/>
              </a:solidFill>
            </a:rPr>
            <a:t>Europe</a:t>
          </a:r>
        </a:p>
      </cdr:txBody>
    </cdr:sp>
  </cdr:relSizeAnchor>
  <cdr:relSizeAnchor xmlns:cdr="http://schemas.openxmlformats.org/drawingml/2006/chartDrawing">
    <cdr:from>
      <cdr:x>0.84301</cdr:x>
      <cdr:y>0.60345</cdr:y>
    </cdr:from>
    <cdr:to>
      <cdr:x>1</cdr:x>
      <cdr:y>0.66294</cdr:y>
    </cdr:to>
    <cdr:sp macro="" textlink="">
      <cdr:nvSpPr>
        <cdr:cNvPr id="6" name="Rectangle 5"/>
        <cdr:cNvSpPr/>
      </cdr:nvSpPr>
      <cdr:spPr>
        <a:xfrm xmlns:a="http://schemas.openxmlformats.org/drawingml/2006/main">
          <a:off x="7708482" y="2520281"/>
          <a:ext cx="1435517" cy="2484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CA" sz="1200" b="1" dirty="0">
              <a:solidFill>
                <a:srgbClr val="00B0F0"/>
              </a:solidFill>
            </a:rPr>
            <a:t>Middle East</a:t>
          </a:r>
        </a:p>
      </cdr:txBody>
    </cdr:sp>
  </cdr:relSizeAnchor>
  <cdr:relSizeAnchor xmlns:cdr="http://schemas.openxmlformats.org/drawingml/2006/chartDrawing">
    <cdr:from>
      <cdr:x>0</cdr:x>
      <cdr:y>0.14035</cdr:y>
    </cdr:from>
    <cdr:to>
      <cdr:x>0.05161</cdr:x>
      <cdr:y>0.85076</cdr:y>
    </cdr:to>
    <cdr:sp macro="" textlink="">
      <cdr:nvSpPr>
        <cdr:cNvPr id="7" name="Rectangle 6"/>
        <cdr:cNvSpPr/>
      </cdr:nvSpPr>
      <cdr:spPr>
        <a:xfrm xmlns:a="http://schemas.openxmlformats.org/drawingml/2006/main" rot="16200000">
          <a:off x="-1221963" y="1798028"/>
          <a:ext cx="2915848" cy="4719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800" b="1" i="0" dirty="0">
              <a:solidFill>
                <a:srgbClr val="002060"/>
              </a:solidFill>
            </a:rPr>
            <a:t>traffic</a:t>
          </a:r>
          <a:r>
            <a:rPr lang="en-CA" sz="1800" b="1" i="0" baseline="0" dirty="0">
              <a:solidFill>
                <a:srgbClr val="002060"/>
              </a:solidFill>
            </a:rPr>
            <a:t> share in terms of FTK</a:t>
          </a:r>
          <a:endParaRPr lang="en-CA" sz="1800" b="1" i="0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0.82222</cdr:x>
      <cdr:y>0.74138</cdr:y>
    </cdr:from>
    <cdr:to>
      <cdr:x>1</cdr:x>
      <cdr:y>0.8117</cdr:y>
    </cdr:to>
    <cdr:sp macro="" textlink="">
      <cdr:nvSpPr>
        <cdr:cNvPr id="8" name="Rectangle 7"/>
        <cdr:cNvSpPr/>
      </cdr:nvSpPr>
      <cdr:spPr>
        <a:xfrm xmlns:a="http://schemas.openxmlformats.org/drawingml/2006/main">
          <a:off x="5587314" y="3096348"/>
          <a:ext cx="1152000" cy="29368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CA" sz="1200" b="1" dirty="0">
              <a:solidFill>
                <a:srgbClr val="7030A0"/>
              </a:solidFill>
            </a:rPr>
            <a:t>Latin America/ Caribbean</a:t>
          </a:r>
        </a:p>
      </cdr:txBody>
    </cdr:sp>
  </cdr:relSizeAnchor>
  <cdr:relSizeAnchor xmlns:cdr="http://schemas.openxmlformats.org/drawingml/2006/chartDrawing">
    <cdr:from>
      <cdr:x>0.87799</cdr:x>
      <cdr:y>0.82759</cdr:y>
    </cdr:from>
    <cdr:to>
      <cdr:x>1</cdr:x>
      <cdr:y>0.88708</cdr:y>
    </cdr:to>
    <cdr:sp macro="" textlink="">
      <cdr:nvSpPr>
        <cdr:cNvPr id="9" name="Rectangle 8"/>
        <cdr:cNvSpPr/>
      </cdr:nvSpPr>
      <cdr:spPr>
        <a:xfrm xmlns:a="http://schemas.openxmlformats.org/drawingml/2006/main">
          <a:off x="8028382" y="3456385"/>
          <a:ext cx="1115617" cy="2484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CA" sz="1200" b="1" dirty="0">
              <a:solidFill>
                <a:schemeClr val="accent3">
                  <a:lumMod val="75000"/>
                </a:schemeClr>
              </a:solidFill>
            </a:rPr>
            <a:t>Africa</a:t>
          </a: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0.84301</cdr:x>
      <cdr:y>0.5</cdr:y>
    </cdr:from>
    <cdr:to>
      <cdr:x>1</cdr:x>
      <cdr:y>0.55949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7708483" y="2088233"/>
          <a:ext cx="1435517" cy="24845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CA" sz="1200" b="1" dirty="0">
              <a:solidFill>
                <a:srgbClr val="C00000"/>
              </a:solidFill>
            </a:rPr>
            <a:t>North America</a:t>
          </a:r>
        </a:p>
      </cdr:txBody>
    </cdr:sp>
  </cdr:relSizeAnchor>
  <cdr:relSizeAnchor xmlns:cdr="http://schemas.openxmlformats.org/drawingml/2006/chartDrawing">
    <cdr:from>
      <cdr:x>0.84301</cdr:x>
      <cdr:y>0.41379</cdr:y>
    </cdr:from>
    <cdr:to>
      <cdr:x>1</cdr:x>
      <cdr:y>0.47329</cdr:y>
    </cdr:to>
    <cdr:sp macro="" textlink="">
      <cdr:nvSpPr>
        <cdr:cNvPr id="5" name="Rectangle 4"/>
        <cdr:cNvSpPr/>
      </cdr:nvSpPr>
      <cdr:spPr>
        <a:xfrm xmlns:a="http://schemas.openxmlformats.org/drawingml/2006/main">
          <a:off x="7708482" y="1728193"/>
          <a:ext cx="1435517" cy="2484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CA" sz="1200" b="1" dirty="0">
              <a:solidFill>
                <a:schemeClr val="tx2"/>
              </a:solidFill>
            </a:rPr>
            <a:t>Europe</a:t>
          </a:r>
        </a:p>
      </cdr:txBody>
    </cdr:sp>
  </cdr:relSizeAnchor>
  <cdr:relSizeAnchor xmlns:cdr="http://schemas.openxmlformats.org/drawingml/2006/chartDrawing">
    <cdr:from>
      <cdr:x>0.84301</cdr:x>
      <cdr:y>0.60345</cdr:y>
    </cdr:from>
    <cdr:to>
      <cdr:x>1</cdr:x>
      <cdr:y>0.66294</cdr:y>
    </cdr:to>
    <cdr:sp macro="" textlink="">
      <cdr:nvSpPr>
        <cdr:cNvPr id="6" name="Rectangle 5"/>
        <cdr:cNvSpPr/>
      </cdr:nvSpPr>
      <cdr:spPr>
        <a:xfrm xmlns:a="http://schemas.openxmlformats.org/drawingml/2006/main">
          <a:off x="7708482" y="2520281"/>
          <a:ext cx="1435517" cy="2484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CA" sz="1200" b="1" dirty="0">
              <a:solidFill>
                <a:srgbClr val="00B0F0"/>
              </a:solidFill>
            </a:rPr>
            <a:t>Middle East</a:t>
          </a:r>
        </a:p>
      </cdr:txBody>
    </cdr:sp>
  </cdr:relSizeAnchor>
  <cdr:relSizeAnchor xmlns:cdr="http://schemas.openxmlformats.org/drawingml/2006/chartDrawing">
    <cdr:from>
      <cdr:x>0</cdr:x>
      <cdr:y>0.14035</cdr:y>
    </cdr:from>
    <cdr:to>
      <cdr:x>0.05161</cdr:x>
      <cdr:y>0.85076</cdr:y>
    </cdr:to>
    <cdr:sp macro="" textlink="">
      <cdr:nvSpPr>
        <cdr:cNvPr id="7" name="Rectangle 6"/>
        <cdr:cNvSpPr/>
      </cdr:nvSpPr>
      <cdr:spPr>
        <a:xfrm xmlns:a="http://schemas.openxmlformats.org/drawingml/2006/main" rot="16200000">
          <a:off x="-1221963" y="1798028"/>
          <a:ext cx="2915848" cy="4719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800" b="1" i="0" dirty="0">
              <a:solidFill>
                <a:srgbClr val="002060"/>
              </a:solidFill>
            </a:rPr>
            <a:t>traffic</a:t>
          </a:r>
          <a:r>
            <a:rPr lang="en-CA" sz="1800" b="1" i="0" baseline="0" dirty="0">
              <a:solidFill>
                <a:srgbClr val="002060"/>
              </a:solidFill>
            </a:rPr>
            <a:t> share in terms of FTK</a:t>
          </a:r>
          <a:endParaRPr lang="en-CA" sz="1800" b="1" i="0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0.82222</cdr:x>
      <cdr:y>0.74138</cdr:y>
    </cdr:from>
    <cdr:to>
      <cdr:x>1</cdr:x>
      <cdr:y>0.8117</cdr:y>
    </cdr:to>
    <cdr:sp macro="" textlink="">
      <cdr:nvSpPr>
        <cdr:cNvPr id="8" name="Rectangle 7"/>
        <cdr:cNvSpPr/>
      </cdr:nvSpPr>
      <cdr:spPr>
        <a:xfrm xmlns:a="http://schemas.openxmlformats.org/drawingml/2006/main">
          <a:off x="5587314" y="3096348"/>
          <a:ext cx="1152000" cy="29368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CA" sz="1200" b="1" dirty="0">
              <a:solidFill>
                <a:srgbClr val="7030A0"/>
              </a:solidFill>
            </a:rPr>
            <a:t>Latin America/ Caribbean</a:t>
          </a:r>
        </a:p>
      </cdr:txBody>
    </cdr:sp>
  </cdr:relSizeAnchor>
  <cdr:relSizeAnchor xmlns:cdr="http://schemas.openxmlformats.org/drawingml/2006/chartDrawing">
    <cdr:from>
      <cdr:x>0.87799</cdr:x>
      <cdr:y>0.82759</cdr:y>
    </cdr:from>
    <cdr:to>
      <cdr:x>1</cdr:x>
      <cdr:y>0.88708</cdr:y>
    </cdr:to>
    <cdr:sp macro="" textlink="">
      <cdr:nvSpPr>
        <cdr:cNvPr id="9" name="Rectangle 8"/>
        <cdr:cNvSpPr/>
      </cdr:nvSpPr>
      <cdr:spPr>
        <a:xfrm xmlns:a="http://schemas.openxmlformats.org/drawingml/2006/main">
          <a:off x="8028382" y="3456385"/>
          <a:ext cx="1115617" cy="2484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CA" sz="1200" b="1" dirty="0">
              <a:solidFill>
                <a:schemeClr val="accent3">
                  <a:lumMod val="75000"/>
                </a:schemeClr>
              </a:solidFill>
            </a:rPr>
            <a:t>Africa</a:t>
          </a: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0.84301</cdr:x>
      <cdr:y>0.10345</cdr:y>
    </cdr:from>
    <cdr:to>
      <cdr:x>1</cdr:x>
      <cdr:y>0.16294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7708482" y="432049"/>
          <a:ext cx="1435517" cy="2484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CA" sz="1200" b="1" dirty="0">
              <a:solidFill>
                <a:srgbClr val="FFC000"/>
              </a:solidFill>
            </a:rPr>
            <a:t>Asia/ Pacific</a:t>
          </a:r>
        </a:p>
      </cdr:txBody>
    </cdr:sp>
  </cdr:relSizeAnchor>
  <cdr:relSizeAnchor xmlns:cdr="http://schemas.openxmlformats.org/drawingml/2006/chartDrawing">
    <cdr:from>
      <cdr:x>0.84301</cdr:x>
      <cdr:y>0.5</cdr:y>
    </cdr:from>
    <cdr:to>
      <cdr:x>1</cdr:x>
      <cdr:y>0.55949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7708483" y="2088233"/>
          <a:ext cx="1435517" cy="24845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CA" sz="1200" b="1" dirty="0">
              <a:solidFill>
                <a:srgbClr val="C00000"/>
              </a:solidFill>
            </a:rPr>
            <a:t>North America</a:t>
          </a:r>
        </a:p>
      </cdr:txBody>
    </cdr:sp>
  </cdr:relSizeAnchor>
  <cdr:relSizeAnchor xmlns:cdr="http://schemas.openxmlformats.org/drawingml/2006/chartDrawing">
    <cdr:from>
      <cdr:x>0.84301</cdr:x>
      <cdr:y>0.41379</cdr:y>
    </cdr:from>
    <cdr:to>
      <cdr:x>1</cdr:x>
      <cdr:y>0.47329</cdr:y>
    </cdr:to>
    <cdr:sp macro="" textlink="">
      <cdr:nvSpPr>
        <cdr:cNvPr id="5" name="Rectangle 4"/>
        <cdr:cNvSpPr/>
      </cdr:nvSpPr>
      <cdr:spPr>
        <a:xfrm xmlns:a="http://schemas.openxmlformats.org/drawingml/2006/main">
          <a:off x="7708482" y="1728193"/>
          <a:ext cx="1435517" cy="2484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CA" sz="1200" b="1" dirty="0">
              <a:solidFill>
                <a:schemeClr val="tx2"/>
              </a:solidFill>
            </a:rPr>
            <a:t>Europe</a:t>
          </a:r>
        </a:p>
      </cdr:txBody>
    </cdr:sp>
  </cdr:relSizeAnchor>
  <cdr:relSizeAnchor xmlns:cdr="http://schemas.openxmlformats.org/drawingml/2006/chartDrawing">
    <cdr:from>
      <cdr:x>0.84301</cdr:x>
      <cdr:y>0.60345</cdr:y>
    </cdr:from>
    <cdr:to>
      <cdr:x>1</cdr:x>
      <cdr:y>0.66294</cdr:y>
    </cdr:to>
    <cdr:sp macro="" textlink="">
      <cdr:nvSpPr>
        <cdr:cNvPr id="6" name="Rectangle 5"/>
        <cdr:cNvSpPr/>
      </cdr:nvSpPr>
      <cdr:spPr>
        <a:xfrm xmlns:a="http://schemas.openxmlformats.org/drawingml/2006/main">
          <a:off x="7708482" y="2520281"/>
          <a:ext cx="1435517" cy="2484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CA" sz="1200" b="1" dirty="0">
              <a:solidFill>
                <a:srgbClr val="00B0F0"/>
              </a:solidFill>
            </a:rPr>
            <a:t>Middle East</a:t>
          </a:r>
        </a:p>
      </cdr:txBody>
    </cdr:sp>
  </cdr:relSizeAnchor>
  <cdr:relSizeAnchor xmlns:cdr="http://schemas.openxmlformats.org/drawingml/2006/chartDrawing">
    <cdr:from>
      <cdr:x>0</cdr:x>
      <cdr:y>0.14035</cdr:y>
    </cdr:from>
    <cdr:to>
      <cdr:x>0.05161</cdr:x>
      <cdr:y>0.85076</cdr:y>
    </cdr:to>
    <cdr:sp macro="" textlink="">
      <cdr:nvSpPr>
        <cdr:cNvPr id="7" name="Rectangle 6"/>
        <cdr:cNvSpPr/>
      </cdr:nvSpPr>
      <cdr:spPr>
        <a:xfrm xmlns:a="http://schemas.openxmlformats.org/drawingml/2006/main" rot="16200000">
          <a:off x="-1221963" y="1798028"/>
          <a:ext cx="2915848" cy="4719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800" b="1" i="0" dirty="0">
              <a:solidFill>
                <a:srgbClr val="002060"/>
              </a:solidFill>
            </a:rPr>
            <a:t>traffic</a:t>
          </a:r>
          <a:r>
            <a:rPr lang="en-CA" sz="1800" b="1" i="0" baseline="0" dirty="0">
              <a:solidFill>
                <a:srgbClr val="002060"/>
              </a:solidFill>
            </a:rPr>
            <a:t> share in terms of FTK</a:t>
          </a:r>
          <a:endParaRPr lang="en-CA" sz="1800" b="1" i="0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0.82222</cdr:x>
      <cdr:y>0.74138</cdr:y>
    </cdr:from>
    <cdr:to>
      <cdr:x>1</cdr:x>
      <cdr:y>0.8117</cdr:y>
    </cdr:to>
    <cdr:sp macro="" textlink="">
      <cdr:nvSpPr>
        <cdr:cNvPr id="8" name="Rectangle 7"/>
        <cdr:cNvSpPr/>
      </cdr:nvSpPr>
      <cdr:spPr>
        <a:xfrm xmlns:a="http://schemas.openxmlformats.org/drawingml/2006/main">
          <a:off x="5327986" y="3096348"/>
          <a:ext cx="1152014" cy="29368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CA" sz="1200" b="1" dirty="0">
              <a:solidFill>
                <a:srgbClr val="7030A0"/>
              </a:solidFill>
            </a:rPr>
            <a:t>Latin America/ Caribbean</a:t>
          </a:r>
        </a:p>
      </cdr:txBody>
    </cdr:sp>
  </cdr:relSizeAnchor>
  <cdr:relSizeAnchor xmlns:cdr="http://schemas.openxmlformats.org/drawingml/2006/chartDrawing">
    <cdr:from>
      <cdr:x>0.87799</cdr:x>
      <cdr:y>0.82759</cdr:y>
    </cdr:from>
    <cdr:to>
      <cdr:x>1</cdr:x>
      <cdr:y>0.88708</cdr:y>
    </cdr:to>
    <cdr:sp macro="" textlink="">
      <cdr:nvSpPr>
        <cdr:cNvPr id="9" name="Rectangle 8"/>
        <cdr:cNvSpPr/>
      </cdr:nvSpPr>
      <cdr:spPr>
        <a:xfrm xmlns:a="http://schemas.openxmlformats.org/drawingml/2006/main">
          <a:off x="8028382" y="3456385"/>
          <a:ext cx="1115617" cy="2484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CA" sz="1200" b="1" dirty="0">
              <a:solidFill>
                <a:schemeClr val="accent3">
                  <a:lumMod val="75000"/>
                </a:schemeClr>
              </a:solidFill>
            </a:rPr>
            <a:t>Africa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0.01961</cdr:y>
    </cdr:from>
    <cdr:to>
      <cdr:x>0.0875</cdr:x>
      <cdr:y>0.86275</cdr:y>
    </cdr:to>
    <cdr:sp macro="" textlink="">
      <cdr:nvSpPr>
        <cdr:cNvPr id="3" name="Rectangle 2"/>
        <cdr:cNvSpPr/>
      </cdr:nvSpPr>
      <cdr:spPr>
        <a:xfrm xmlns:a="http://schemas.openxmlformats.org/drawingml/2006/main" rot="16200000">
          <a:off x="-1403648" y="1368152"/>
          <a:ext cx="3096344" cy="5040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dirty="0" smtClean="0">
              <a:solidFill>
                <a:srgbClr val="002060"/>
              </a:solidFill>
            </a:rPr>
            <a:t>US dollars</a:t>
          </a:r>
          <a:r>
            <a:rPr lang="en-US" sz="1400" dirty="0" smtClean="0">
              <a:solidFill>
                <a:srgbClr val="002060"/>
              </a:solidFill>
            </a:rPr>
            <a:t> (billion)</a:t>
          </a:r>
          <a:endParaRPr lang="en-CA" sz="1600" dirty="0">
            <a:solidFill>
              <a:srgbClr val="002060"/>
            </a:solidFill>
          </a:endParaRP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0.24543</cdr:x>
      <cdr:y>0.01956</cdr:y>
    </cdr:from>
    <cdr:to>
      <cdr:x>0.96685</cdr:x>
      <cdr:y>0.073</cdr:y>
    </cdr:to>
    <cdr:sp macro="" textlink="">
      <cdr:nvSpPr>
        <cdr:cNvPr id="14" name="Rectangle 13"/>
        <cdr:cNvSpPr/>
      </cdr:nvSpPr>
      <cdr:spPr>
        <a:xfrm xmlns:a="http://schemas.openxmlformats.org/drawingml/2006/main">
          <a:off x="1149791" y="56331"/>
          <a:ext cx="3379682" cy="1539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200" b="1" i="0" dirty="0">
              <a:solidFill>
                <a:srgbClr val="002060"/>
              </a:solidFill>
            </a:rPr>
            <a:t>Share</a:t>
          </a:r>
          <a:r>
            <a:rPr lang="en-CA" sz="1200" b="1" i="0" baseline="0" dirty="0">
              <a:solidFill>
                <a:srgbClr val="002060"/>
              </a:solidFill>
            </a:rPr>
            <a:t> of seats offered (%)</a:t>
          </a:r>
          <a:endParaRPr lang="en-CA" sz="1100" i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0.25434</cdr:x>
      <cdr:y>0.161</cdr:y>
    </cdr:from>
    <cdr:to>
      <cdr:x>0.36135</cdr:x>
      <cdr:y>0.25368</cdr:y>
    </cdr:to>
    <cdr:sp macro="" textlink="">
      <cdr:nvSpPr>
        <cdr:cNvPr id="16" name="Rectangle 15"/>
        <cdr:cNvSpPr/>
      </cdr:nvSpPr>
      <cdr:spPr>
        <a:xfrm xmlns:a="http://schemas.openxmlformats.org/drawingml/2006/main">
          <a:off x="1191540" y="463688"/>
          <a:ext cx="501317" cy="2669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050" b="1" i="0" u="none" strike="noStrike">
              <a:solidFill>
                <a:schemeClr val="bg1"/>
              </a:solidFill>
              <a:latin typeface="Calibri"/>
            </a:rPr>
            <a:t>2013</a:t>
          </a:r>
          <a:endParaRPr lang="en-CA" sz="1050" b="1">
            <a:solidFill>
              <a:schemeClr val="bg1"/>
            </a:solidFill>
          </a:endParaRPr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0.02799</cdr:x>
      <cdr:y>0</cdr:y>
    </cdr:from>
    <cdr:to>
      <cdr:x>0.06516</cdr:x>
      <cdr:y>1</cdr:y>
    </cdr:to>
    <cdr:sp macro="" textlink="">
      <cdr:nvSpPr>
        <cdr:cNvPr id="2" name="Rectangle 1"/>
        <cdr:cNvSpPr/>
      </cdr:nvSpPr>
      <cdr:spPr>
        <a:xfrm xmlns:a="http://schemas.openxmlformats.org/drawingml/2006/main" rot="16200000">
          <a:off x="-1178770" y="1294646"/>
          <a:ext cx="2743200" cy="1539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200" b="1" i="0" baseline="0" dirty="0">
              <a:solidFill>
                <a:srgbClr val="002060"/>
              </a:solidFill>
            </a:rPr>
            <a:t>seats offered </a:t>
          </a:r>
        </a:p>
        <a:p xmlns:a="http://schemas.openxmlformats.org/drawingml/2006/main">
          <a:pPr algn="ctr"/>
          <a:r>
            <a:rPr lang="en-CA" sz="1200" b="0" i="0" baseline="0" dirty="0">
              <a:solidFill>
                <a:srgbClr val="002060"/>
              </a:solidFill>
            </a:rPr>
            <a:t>(index 100 in 2004)</a:t>
          </a:r>
          <a:endParaRPr lang="en-CA" sz="1100" b="0" i="1" dirty="0">
            <a:solidFill>
              <a:srgbClr val="002060"/>
            </a:solidFill>
          </a:endParaRPr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0.24543</cdr:x>
      <cdr:y>0.01956</cdr:y>
    </cdr:from>
    <cdr:to>
      <cdr:x>0.96685</cdr:x>
      <cdr:y>0.073</cdr:y>
    </cdr:to>
    <cdr:sp macro="" textlink="">
      <cdr:nvSpPr>
        <cdr:cNvPr id="14" name="Rectangle 13"/>
        <cdr:cNvSpPr/>
      </cdr:nvSpPr>
      <cdr:spPr>
        <a:xfrm xmlns:a="http://schemas.openxmlformats.org/drawingml/2006/main">
          <a:off x="1149791" y="56331"/>
          <a:ext cx="3379682" cy="1539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200" b="1" i="0" dirty="0">
              <a:solidFill>
                <a:srgbClr val="002060"/>
              </a:solidFill>
            </a:rPr>
            <a:t>Share</a:t>
          </a:r>
          <a:r>
            <a:rPr lang="en-CA" sz="1200" b="1" i="0" baseline="0" dirty="0">
              <a:solidFill>
                <a:srgbClr val="002060"/>
              </a:solidFill>
            </a:rPr>
            <a:t> of seats offered (%)</a:t>
          </a:r>
          <a:endParaRPr lang="en-CA" sz="1100" i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0.25434</cdr:x>
      <cdr:y>0.22239</cdr:y>
    </cdr:from>
    <cdr:to>
      <cdr:x>0.36135</cdr:x>
      <cdr:y>0.31507</cdr:y>
    </cdr:to>
    <cdr:sp macro="" textlink="">
      <cdr:nvSpPr>
        <cdr:cNvPr id="15" name="Rectangle 14"/>
        <cdr:cNvSpPr/>
      </cdr:nvSpPr>
      <cdr:spPr>
        <a:xfrm xmlns:a="http://schemas.openxmlformats.org/drawingml/2006/main">
          <a:off x="1191540" y="640490"/>
          <a:ext cx="501316" cy="2669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050" b="1" i="0" u="none" strike="noStrike" dirty="0">
              <a:solidFill>
                <a:srgbClr val="002060"/>
              </a:solidFill>
              <a:latin typeface="Calibri"/>
            </a:rPr>
            <a:t>2004</a:t>
          </a:r>
          <a:endParaRPr lang="en-CA" sz="105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0.25434</cdr:x>
      <cdr:y>0.161</cdr:y>
    </cdr:from>
    <cdr:to>
      <cdr:x>0.36135</cdr:x>
      <cdr:y>0.25368</cdr:y>
    </cdr:to>
    <cdr:sp macro="" textlink="">
      <cdr:nvSpPr>
        <cdr:cNvPr id="16" name="Rectangle 15"/>
        <cdr:cNvSpPr/>
      </cdr:nvSpPr>
      <cdr:spPr>
        <a:xfrm xmlns:a="http://schemas.openxmlformats.org/drawingml/2006/main">
          <a:off x="1191540" y="463688"/>
          <a:ext cx="501317" cy="2669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050" b="1" i="0" u="none" strike="noStrike">
              <a:solidFill>
                <a:schemeClr val="bg1"/>
              </a:solidFill>
              <a:latin typeface="Calibri"/>
            </a:rPr>
            <a:t>2013</a:t>
          </a:r>
          <a:endParaRPr lang="en-CA" sz="1050" b="1">
            <a:solidFill>
              <a:schemeClr val="bg1"/>
            </a:solidFill>
          </a:endParaRPr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0.24543</cdr:x>
      <cdr:y>0.01956</cdr:y>
    </cdr:from>
    <cdr:to>
      <cdr:x>0.96685</cdr:x>
      <cdr:y>0.073</cdr:y>
    </cdr:to>
    <cdr:sp macro="" textlink="">
      <cdr:nvSpPr>
        <cdr:cNvPr id="14" name="Rectangle 13"/>
        <cdr:cNvSpPr/>
      </cdr:nvSpPr>
      <cdr:spPr>
        <a:xfrm xmlns:a="http://schemas.openxmlformats.org/drawingml/2006/main">
          <a:off x="1149791" y="56331"/>
          <a:ext cx="3379682" cy="1539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200" b="1" i="0" dirty="0">
              <a:solidFill>
                <a:srgbClr val="002060"/>
              </a:solidFill>
            </a:rPr>
            <a:t>Share</a:t>
          </a:r>
          <a:r>
            <a:rPr lang="en-CA" sz="1200" b="1" i="0" baseline="0" dirty="0">
              <a:solidFill>
                <a:srgbClr val="002060"/>
              </a:solidFill>
            </a:rPr>
            <a:t> of seats offered (%)</a:t>
          </a:r>
          <a:endParaRPr lang="en-CA" sz="1100" i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0.25434</cdr:x>
      <cdr:y>0.22239</cdr:y>
    </cdr:from>
    <cdr:to>
      <cdr:x>0.36135</cdr:x>
      <cdr:y>0.31507</cdr:y>
    </cdr:to>
    <cdr:sp macro="" textlink="">
      <cdr:nvSpPr>
        <cdr:cNvPr id="15" name="Rectangle 14"/>
        <cdr:cNvSpPr/>
      </cdr:nvSpPr>
      <cdr:spPr>
        <a:xfrm xmlns:a="http://schemas.openxmlformats.org/drawingml/2006/main">
          <a:off x="1191540" y="640490"/>
          <a:ext cx="501316" cy="2669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050" b="1" i="0" u="none" strike="noStrike" dirty="0">
              <a:solidFill>
                <a:srgbClr val="002060"/>
              </a:solidFill>
              <a:latin typeface="Calibri"/>
            </a:rPr>
            <a:t>2004</a:t>
          </a:r>
          <a:endParaRPr lang="en-CA" sz="105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0.25434</cdr:x>
      <cdr:y>0.161</cdr:y>
    </cdr:from>
    <cdr:to>
      <cdr:x>0.36135</cdr:x>
      <cdr:y>0.25368</cdr:y>
    </cdr:to>
    <cdr:sp macro="" textlink="">
      <cdr:nvSpPr>
        <cdr:cNvPr id="16" name="Rectangle 15"/>
        <cdr:cNvSpPr/>
      </cdr:nvSpPr>
      <cdr:spPr>
        <a:xfrm xmlns:a="http://schemas.openxmlformats.org/drawingml/2006/main">
          <a:off x="1191540" y="463688"/>
          <a:ext cx="501317" cy="2669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050" b="1" i="0" u="none" strike="noStrike">
              <a:solidFill>
                <a:schemeClr val="bg1"/>
              </a:solidFill>
              <a:latin typeface="Calibri"/>
            </a:rPr>
            <a:t>2013</a:t>
          </a:r>
          <a:endParaRPr lang="en-CA" sz="1050" b="1">
            <a:solidFill>
              <a:schemeClr val="bg1"/>
            </a:solidFill>
          </a:endParaRPr>
        </a:p>
      </cdr:txBody>
    </cdr:sp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0.64621</cdr:x>
      <cdr:y>0.17473</cdr:y>
    </cdr:from>
    <cdr:to>
      <cdr:x>0.79377</cdr:x>
      <cdr:y>0.26741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3024254" y="503229"/>
          <a:ext cx="690594" cy="2669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9A4521EB-8DED-43DD-A7C6-FC82B84636B4}" type="TxLink">
            <a:rPr lang="en-US" sz="1050" b="1" i="0" u="none" strike="noStrike">
              <a:solidFill>
                <a:srgbClr val="C00000"/>
              </a:solidFill>
              <a:latin typeface="Calibri"/>
            </a:rPr>
            <a:pPr algn="l"/>
            <a:t>-6.6 pts</a:t>
          </a:fld>
          <a:endParaRPr lang="en-CA" sz="1050" b="1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0.53582</cdr:x>
      <cdr:y>0.31409</cdr:y>
    </cdr:from>
    <cdr:to>
      <cdr:x>0.68339</cdr:x>
      <cdr:y>0.40677</cdr:y>
    </cdr:to>
    <cdr:sp macro="" textlink="">
      <cdr:nvSpPr>
        <cdr:cNvPr id="6" name="Rectangle 5"/>
        <cdr:cNvSpPr/>
      </cdr:nvSpPr>
      <cdr:spPr>
        <a:xfrm xmlns:a="http://schemas.openxmlformats.org/drawingml/2006/main">
          <a:off x="2507654" y="904578"/>
          <a:ext cx="690593" cy="2669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3952D131-179B-494A-9385-425FF9498FD4}" type="TxLink">
            <a:rPr lang="en-US" sz="1050" b="1" i="0" u="none" strike="noStrike">
              <a:solidFill>
                <a:srgbClr val="C00000"/>
              </a:solidFill>
              <a:latin typeface="Calibri"/>
            </a:rPr>
            <a:pPr algn="l"/>
            <a:t>-1.5 pts</a:t>
          </a:fld>
          <a:endParaRPr lang="en-CA" sz="1050" b="1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0.4931</cdr:x>
      <cdr:y>0.44781</cdr:y>
    </cdr:from>
    <cdr:to>
      <cdr:x>0.64067</cdr:x>
      <cdr:y>0.54048</cdr:y>
    </cdr:to>
    <cdr:sp macro="" textlink="">
      <cdr:nvSpPr>
        <cdr:cNvPr id="7" name="Rectangle 6"/>
        <cdr:cNvSpPr/>
      </cdr:nvSpPr>
      <cdr:spPr>
        <a:xfrm xmlns:a="http://schemas.openxmlformats.org/drawingml/2006/main">
          <a:off x="2307720" y="1289689"/>
          <a:ext cx="690593" cy="2668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AC1194DA-C8BB-4216-BCE4-E89C40C05A77}" type="TxLink">
            <a:rPr lang="en-US" sz="1050" b="1" i="0" u="none" strike="noStrike">
              <a:solidFill>
                <a:srgbClr val="00B050"/>
              </a:solidFill>
              <a:latin typeface="Calibri"/>
            </a:rPr>
            <a:pPr algn="l"/>
            <a:t>+3.8 pts</a:t>
          </a:fld>
          <a:endParaRPr lang="en-CA" sz="1050" b="1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0.47353</cdr:x>
      <cdr:y>0.58523</cdr:y>
    </cdr:from>
    <cdr:to>
      <cdr:x>0.62109</cdr:x>
      <cdr:y>0.67791</cdr:y>
    </cdr:to>
    <cdr:sp macro="" textlink="">
      <cdr:nvSpPr>
        <cdr:cNvPr id="8" name="Rectangle 7"/>
        <cdr:cNvSpPr/>
      </cdr:nvSpPr>
      <cdr:spPr>
        <a:xfrm xmlns:a="http://schemas.openxmlformats.org/drawingml/2006/main">
          <a:off x="2216108" y="1685470"/>
          <a:ext cx="690593" cy="2669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FDA20895-B0A9-4347-ABC9-3A58EA81F1BC}" type="TxLink">
            <a:rPr lang="en-US" sz="1050" b="1" i="0" u="none" strike="noStrike">
              <a:solidFill>
                <a:srgbClr val="00B050"/>
              </a:solidFill>
              <a:latin typeface="Calibri"/>
            </a:rPr>
            <a:pPr algn="l"/>
            <a:t>+6.9 pts</a:t>
          </a:fld>
          <a:endParaRPr lang="en-CA" sz="1050" b="1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0.39855</cdr:x>
      <cdr:y>0.72497</cdr:y>
    </cdr:from>
    <cdr:to>
      <cdr:x>0.54611</cdr:x>
      <cdr:y>0.81765</cdr:y>
    </cdr:to>
    <cdr:sp macro="" textlink="">
      <cdr:nvSpPr>
        <cdr:cNvPr id="11" name="Rectangle 10"/>
        <cdr:cNvSpPr/>
      </cdr:nvSpPr>
      <cdr:spPr>
        <a:xfrm xmlns:a="http://schemas.openxmlformats.org/drawingml/2006/main">
          <a:off x="1865196" y="2087926"/>
          <a:ext cx="690595" cy="2669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BD06CEE3-7C62-4600-A744-63D20997BC9A}" type="TxLink">
            <a:rPr lang="en-US" sz="1050" b="1" i="0" u="none" strike="noStrike">
              <a:solidFill>
                <a:srgbClr val="C00000"/>
              </a:solidFill>
              <a:latin typeface="Calibri"/>
            </a:rPr>
            <a:pPr algn="l"/>
            <a:t>-2.7 pts</a:t>
          </a:fld>
          <a:endParaRPr lang="en-CA" sz="1050" b="1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0.24543</cdr:x>
      <cdr:y>0.01956</cdr:y>
    </cdr:from>
    <cdr:to>
      <cdr:x>0.96685</cdr:x>
      <cdr:y>0.073</cdr:y>
    </cdr:to>
    <cdr:sp macro="" textlink="">
      <cdr:nvSpPr>
        <cdr:cNvPr id="14" name="Rectangle 13"/>
        <cdr:cNvSpPr/>
      </cdr:nvSpPr>
      <cdr:spPr>
        <a:xfrm xmlns:a="http://schemas.openxmlformats.org/drawingml/2006/main">
          <a:off x="1149791" y="56331"/>
          <a:ext cx="3379682" cy="1539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200" b="1" i="0" dirty="0">
              <a:solidFill>
                <a:srgbClr val="002060"/>
              </a:solidFill>
            </a:rPr>
            <a:t>Share</a:t>
          </a:r>
          <a:r>
            <a:rPr lang="en-CA" sz="1200" b="1" i="0" baseline="0" dirty="0">
              <a:solidFill>
                <a:srgbClr val="002060"/>
              </a:solidFill>
            </a:rPr>
            <a:t> of seats offered (%)</a:t>
          </a:r>
          <a:endParaRPr lang="en-CA" sz="1100" i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0.25434</cdr:x>
      <cdr:y>0.22239</cdr:y>
    </cdr:from>
    <cdr:to>
      <cdr:x>0.36135</cdr:x>
      <cdr:y>0.31507</cdr:y>
    </cdr:to>
    <cdr:sp macro="" textlink="">
      <cdr:nvSpPr>
        <cdr:cNvPr id="15" name="Rectangle 14"/>
        <cdr:cNvSpPr/>
      </cdr:nvSpPr>
      <cdr:spPr>
        <a:xfrm xmlns:a="http://schemas.openxmlformats.org/drawingml/2006/main">
          <a:off x="1191540" y="640490"/>
          <a:ext cx="501316" cy="2669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050" b="1" i="0" u="none" strike="noStrike" dirty="0">
              <a:solidFill>
                <a:srgbClr val="002060"/>
              </a:solidFill>
              <a:latin typeface="Calibri"/>
            </a:rPr>
            <a:t>2004</a:t>
          </a:r>
          <a:endParaRPr lang="en-CA" sz="105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0.25434</cdr:x>
      <cdr:y>0.161</cdr:y>
    </cdr:from>
    <cdr:to>
      <cdr:x>0.36135</cdr:x>
      <cdr:y>0.25368</cdr:y>
    </cdr:to>
    <cdr:sp macro="" textlink="">
      <cdr:nvSpPr>
        <cdr:cNvPr id="16" name="Rectangle 15"/>
        <cdr:cNvSpPr/>
      </cdr:nvSpPr>
      <cdr:spPr>
        <a:xfrm xmlns:a="http://schemas.openxmlformats.org/drawingml/2006/main">
          <a:off x="1191540" y="463688"/>
          <a:ext cx="501317" cy="2669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050" b="1" i="0" u="none" strike="noStrike">
              <a:solidFill>
                <a:schemeClr val="bg1"/>
              </a:solidFill>
              <a:latin typeface="Calibri"/>
            </a:rPr>
            <a:t>2013</a:t>
          </a:r>
          <a:endParaRPr lang="en-CA" sz="1050" b="1">
            <a:solidFill>
              <a:schemeClr val="bg1"/>
            </a:solidFill>
          </a:endParaRPr>
        </a:p>
      </cdr:txBody>
    </cdr:sp>
  </cdr:relSizeAnchor>
</c:userShapes>
</file>

<file path=ppt/drawings/drawing25.xml><?xml version="1.0" encoding="utf-8"?>
<c:userShapes xmlns:c="http://schemas.openxmlformats.org/drawingml/2006/chart">
  <cdr:relSizeAnchor xmlns:cdr="http://schemas.openxmlformats.org/drawingml/2006/chartDrawing">
    <cdr:from>
      <cdr:x>0.02799</cdr:x>
      <cdr:y>0</cdr:y>
    </cdr:from>
    <cdr:to>
      <cdr:x>0.06516</cdr:x>
      <cdr:y>1</cdr:y>
    </cdr:to>
    <cdr:sp macro="" textlink="">
      <cdr:nvSpPr>
        <cdr:cNvPr id="2" name="Rectangle 1"/>
        <cdr:cNvSpPr/>
      </cdr:nvSpPr>
      <cdr:spPr>
        <a:xfrm xmlns:a="http://schemas.openxmlformats.org/drawingml/2006/main" rot="16200000">
          <a:off x="-1178770" y="1294646"/>
          <a:ext cx="2743200" cy="1539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200" b="1" i="0" baseline="0" dirty="0">
              <a:solidFill>
                <a:srgbClr val="002060"/>
              </a:solidFill>
            </a:rPr>
            <a:t>seats offered </a:t>
          </a:r>
        </a:p>
        <a:p xmlns:a="http://schemas.openxmlformats.org/drawingml/2006/main">
          <a:pPr algn="ctr"/>
          <a:r>
            <a:rPr lang="en-CA" sz="1200" b="0" i="0" baseline="0" dirty="0">
              <a:solidFill>
                <a:srgbClr val="002060"/>
              </a:solidFill>
            </a:rPr>
            <a:t>(index 100 in 2004)</a:t>
          </a:r>
          <a:endParaRPr lang="en-CA" sz="1100" b="0" i="1" dirty="0">
            <a:solidFill>
              <a:srgbClr val="002060"/>
            </a:solidFill>
          </a:endParaRPr>
        </a:p>
      </cdr:txBody>
    </cdr:sp>
  </cdr:relSizeAnchor>
</c:userShapes>
</file>

<file path=ppt/drawings/drawing26.xml><?xml version="1.0" encoding="utf-8"?>
<c:userShapes xmlns:c="http://schemas.openxmlformats.org/drawingml/2006/chart">
  <cdr:relSizeAnchor xmlns:cdr="http://schemas.openxmlformats.org/drawingml/2006/chartDrawing">
    <cdr:from>
      <cdr:x>0.02799</cdr:x>
      <cdr:y>0</cdr:y>
    </cdr:from>
    <cdr:to>
      <cdr:x>0.06516</cdr:x>
      <cdr:y>1</cdr:y>
    </cdr:to>
    <cdr:sp macro="" textlink="">
      <cdr:nvSpPr>
        <cdr:cNvPr id="2" name="Rectangle 1"/>
        <cdr:cNvSpPr/>
      </cdr:nvSpPr>
      <cdr:spPr>
        <a:xfrm xmlns:a="http://schemas.openxmlformats.org/drawingml/2006/main" rot="16200000">
          <a:off x="-1178779" y="1294658"/>
          <a:ext cx="2743200" cy="1538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200" b="1" i="0" baseline="0" dirty="0">
              <a:solidFill>
                <a:srgbClr val="002060"/>
              </a:solidFill>
            </a:rPr>
            <a:t>seats offered </a:t>
          </a:r>
        </a:p>
        <a:p xmlns:a="http://schemas.openxmlformats.org/drawingml/2006/main">
          <a:pPr algn="ctr"/>
          <a:r>
            <a:rPr lang="en-CA" sz="1200" b="0" i="0" baseline="0" dirty="0">
              <a:solidFill>
                <a:srgbClr val="002060"/>
              </a:solidFill>
            </a:rPr>
            <a:t>(index 100 in 2004)</a:t>
          </a:r>
          <a:endParaRPr lang="en-CA" sz="1100" b="0" i="1" dirty="0">
            <a:solidFill>
              <a:srgbClr val="002060"/>
            </a:solidFill>
          </a:endParaRPr>
        </a:p>
      </cdr:txBody>
    </cdr:sp>
  </cdr:relSizeAnchor>
</c:userShapes>
</file>

<file path=ppt/drawings/drawing27.xml><?xml version="1.0" encoding="utf-8"?>
<c:userShapes xmlns:c="http://schemas.openxmlformats.org/drawingml/2006/chart">
  <cdr:relSizeAnchor xmlns:cdr="http://schemas.openxmlformats.org/drawingml/2006/chartDrawing">
    <cdr:from>
      <cdr:x>0.02799</cdr:x>
      <cdr:y>0</cdr:y>
    </cdr:from>
    <cdr:to>
      <cdr:x>0.06516</cdr:x>
      <cdr:y>1</cdr:y>
    </cdr:to>
    <cdr:sp macro="" textlink="">
      <cdr:nvSpPr>
        <cdr:cNvPr id="2" name="Rectangle 1"/>
        <cdr:cNvSpPr/>
      </cdr:nvSpPr>
      <cdr:spPr>
        <a:xfrm xmlns:a="http://schemas.openxmlformats.org/drawingml/2006/main" rot="16200000">
          <a:off x="-1178770" y="1294646"/>
          <a:ext cx="2743200" cy="1539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200" b="1" i="0" baseline="0" dirty="0">
              <a:solidFill>
                <a:srgbClr val="002060"/>
              </a:solidFill>
            </a:rPr>
            <a:t>seats offered </a:t>
          </a:r>
        </a:p>
        <a:p xmlns:a="http://schemas.openxmlformats.org/drawingml/2006/main">
          <a:pPr algn="ctr"/>
          <a:r>
            <a:rPr lang="en-CA" sz="1200" b="0" i="0" baseline="0" dirty="0">
              <a:solidFill>
                <a:srgbClr val="002060"/>
              </a:solidFill>
            </a:rPr>
            <a:t>(index 100 in 2004)</a:t>
          </a:r>
          <a:endParaRPr lang="en-CA" sz="1100" b="0" i="1" dirty="0">
            <a:solidFill>
              <a:srgbClr val="002060"/>
            </a:solidFill>
          </a:endParaRPr>
        </a:p>
      </cdr:txBody>
    </cdr:sp>
  </cdr:relSizeAnchor>
</c:userShapes>
</file>

<file path=ppt/drawings/drawing28.xml><?xml version="1.0" encoding="utf-8"?>
<c:userShapes xmlns:c="http://schemas.openxmlformats.org/drawingml/2006/chart">
  <cdr:relSizeAnchor xmlns:cdr="http://schemas.openxmlformats.org/drawingml/2006/chartDrawing">
    <cdr:from>
      <cdr:x>0.02799</cdr:x>
      <cdr:y>0</cdr:y>
    </cdr:from>
    <cdr:to>
      <cdr:x>0.06516</cdr:x>
      <cdr:y>1</cdr:y>
    </cdr:to>
    <cdr:sp macro="" textlink="">
      <cdr:nvSpPr>
        <cdr:cNvPr id="2" name="Rectangle 1"/>
        <cdr:cNvSpPr/>
      </cdr:nvSpPr>
      <cdr:spPr>
        <a:xfrm xmlns:a="http://schemas.openxmlformats.org/drawingml/2006/main" rot="16200000">
          <a:off x="-1178770" y="1294646"/>
          <a:ext cx="2743200" cy="1539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200" b="1" i="0" baseline="0" dirty="0">
              <a:solidFill>
                <a:srgbClr val="002060"/>
              </a:solidFill>
            </a:rPr>
            <a:t>seats offered </a:t>
          </a:r>
        </a:p>
        <a:p xmlns:a="http://schemas.openxmlformats.org/drawingml/2006/main">
          <a:pPr algn="ctr"/>
          <a:r>
            <a:rPr lang="en-CA" sz="1200" b="0" i="0" baseline="0" dirty="0">
              <a:solidFill>
                <a:srgbClr val="002060"/>
              </a:solidFill>
            </a:rPr>
            <a:t>(index 100 in 2004)</a:t>
          </a:r>
          <a:endParaRPr lang="en-CA" sz="1100" b="0" i="1" dirty="0">
            <a:solidFill>
              <a:srgbClr val="002060"/>
            </a:solidFill>
          </a:endParaRPr>
        </a:p>
      </cdr:txBody>
    </cdr:sp>
  </cdr:relSizeAnchor>
</c:userShapes>
</file>

<file path=ppt/drawings/drawing29.xml><?xml version="1.0" encoding="utf-8"?>
<c:userShapes xmlns:c="http://schemas.openxmlformats.org/drawingml/2006/chart">
  <cdr:relSizeAnchor xmlns:cdr="http://schemas.openxmlformats.org/drawingml/2006/chartDrawing">
    <cdr:from>
      <cdr:x>0.49995</cdr:x>
      <cdr:y>0.33203</cdr:y>
    </cdr:from>
    <cdr:to>
      <cdr:x>0.64751</cdr:x>
      <cdr:y>0.42471</cdr:y>
    </cdr:to>
    <cdr:sp macro="" textlink="">
      <cdr:nvSpPr>
        <cdr:cNvPr id="6" name="Rectangle 5"/>
        <cdr:cNvSpPr/>
      </cdr:nvSpPr>
      <cdr:spPr>
        <a:xfrm xmlns:a="http://schemas.openxmlformats.org/drawingml/2006/main">
          <a:off x="2339752" y="956252"/>
          <a:ext cx="690581" cy="2669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n-CA" sz="105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0.29992</cdr:x>
      <cdr:y>0.60706</cdr:y>
    </cdr:from>
    <cdr:to>
      <cdr:x>0.44749</cdr:x>
      <cdr:y>0.69974</cdr:y>
    </cdr:to>
    <cdr:sp macro="" textlink="">
      <cdr:nvSpPr>
        <cdr:cNvPr id="8" name="Rectangle 7"/>
        <cdr:cNvSpPr/>
      </cdr:nvSpPr>
      <cdr:spPr>
        <a:xfrm xmlns:a="http://schemas.openxmlformats.org/drawingml/2006/main">
          <a:off x="1403648" y="1748340"/>
          <a:ext cx="690627" cy="2669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n-CA" sz="105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0.24543</cdr:x>
      <cdr:y>0.01956</cdr:y>
    </cdr:from>
    <cdr:to>
      <cdr:x>0.96685</cdr:x>
      <cdr:y>0.073</cdr:y>
    </cdr:to>
    <cdr:sp macro="" textlink="">
      <cdr:nvSpPr>
        <cdr:cNvPr id="14" name="Rectangle 13"/>
        <cdr:cNvSpPr/>
      </cdr:nvSpPr>
      <cdr:spPr>
        <a:xfrm xmlns:a="http://schemas.openxmlformats.org/drawingml/2006/main">
          <a:off x="1149791" y="56331"/>
          <a:ext cx="3379682" cy="1539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200" b="1" i="0" dirty="0">
              <a:solidFill>
                <a:srgbClr val="002060"/>
              </a:solidFill>
            </a:rPr>
            <a:t>Share</a:t>
          </a:r>
          <a:r>
            <a:rPr lang="en-CA" sz="1200" b="1" i="0" baseline="0" dirty="0">
              <a:solidFill>
                <a:srgbClr val="002060"/>
              </a:solidFill>
            </a:rPr>
            <a:t> of seats offered (%)</a:t>
          </a:r>
          <a:endParaRPr lang="en-CA" sz="1100" i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0.25434</cdr:x>
      <cdr:y>0.161</cdr:y>
    </cdr:from>
    <cdr:to>
      <cdr:x>0.36135</cdr:x>
      <cdr:y>0.25368</cdr:y>
    </cdr:to>
    <cdr:sp macro="" textlink="">
      <cdr:nvSpPr>
        <cdr:cNvPr id="16" name="Rectangle 15"/>
        <cdr:cNvSpPr/>
      </cdr:nvSpPr>
      <cdr:spPr>
        <a:xfrm xmlns:a="http://schemas.openxmlformats.org/drawingml/2006/main">
          <a:off x="1191540" y="463688"/>
          <a:ext cx="501317" cy="2669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050" b="1" i="0" u="none" strike="noStrike">
              <a:solidFill>
                <a:schemeClr val="bg1"/>
              </a:solidFill>
              <a:latin typeface="Calibri"/>
            </a:rPr>
            <a:t>2013</a:t>
          </a:r>
          <a:endParaRPr lang="en-CA" sz="1050" b="1">
            <a:solidFill>
              <a:schemeClr val="bg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0.7125</cdr:x>
      <cdr:y>0.00778</cdr:y>
    </cdr:from>
    <cdr:to>
      <cdr:x>0.8</cdr:x>
      <cdr:y>0.85092</cdr:y>
    </cdr:to>
    <cdr:sp macro="" textlink="">
      <cdr:nvSpPr>
        <cdr:cNvPr id="2" name="Rectangle 1"/>
        <cdr:cNvSpPr/>
      </cdr:nvSpPr>
      <cdr:spPr>
        <a:xfrm xmlns:a="http://schemas.openxmlformats.org/drawingml/2006/main" rot="5400000">
          <a:off x="2808307" y="1324724"/>
          <a:ext cx="3096354" cy="5040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dirty="0" smtClean="0">
              <a:solidFill>
                <a:srgbClr val="002060"/>
              </a:solidFill>
            </a:rPr>
            <a:t>Operating results  </a:t>
          </a:r>
          <a:r>
            <a:rPr lang="en-US" sz="1400" dirty="0" smtClean="0">
              <a:solidFill>
                <a:srgbClr val="002060"/>
              </a:solidFill>
            </a:rPr>
            <a:t>(% of Revenues)</a:t>
          </a:r>
          <a:endParaRPr lang="en-CA" sz="1600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</cdr:x>
      <cdr:y>0.01961</cdr:y>
    </cdr:from>
    <cdr:to>
      <cdr:x>0.0875</cdr:x>
      <cdr:y>0.86275</cdr:y>
    </cdr:to>
    <cdr:sp macro="" textlink="">
      <cdr:nvSpPr>
        <cdr:cNvPr id="3" name="Rectangle 2"/>
        <cdr:cNvSpPr/>
      </cdr:nvSpPr>
      <cdr:spPr>
        <a:xfrm xmlns:a="http://schemas.openxmlformats.org/drawingml/2006/main" rot="16200000">
          <a:off x="-1403648" y="1368152"/>
          <a:ext cx="3096344" cy="5040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dirty="0" smtClean="0">
              <a:solidFill>
                <a:srgbClr val="00B050"/>
              </a:solidFill>
            </a:rPr>
            <a:t>US dollars</a:t>
          </a:r>
          <a:r>
            <a:rPr lang="en-US" sz="1400" dirty="0" smtClean="0">
              <a:solidFill>
                <a:srgbClr val="00B050"/>
              </a:solidFill>
            </a:rPr>
            <a:t> (billion)</a:t>
          </a:r>
          <a:endParaRPr lang="en-CA" sz="1600" dirty="0">
            <a:solidFill>
              <a:srgbClr val="00B050"/>
            </a:solidFill>
          </a:endParaRPr>
        </a:p>
      </cdr:txBody>
    </cdr:sp>
  </cdr:relSizeAnchor>
</c:userShapes>
</file>

<file path=ppt/drawings/drawing30.xml><?xml version="1.0" encoding="utf-8"?>
<c:userShapes xmlns:c="http://schemas.openxmlformats.org/drawingml/2006/chart">
  <cdr:relSizeAnchor xmlns:cdr="http://schemas.openxmlformats.org/drawingml/2006/chartDrawing">
    <cdr:from>
      <cdr:x>0.02799</cdr:x>
      <cdr:y>0</cdr:y>
    </cdr:from>
    <cdr:to>
      <cdr:x>0.06516</cdr:x>
      <cdr:y>1</cdr:y>
    </cdr:to>
    <cdr:sp macro="" textlink="">
      <cdr:nvSpPr>
        <cdr:cNvPr id="2" name="Rectangle 1"/>
        <cdr:cNvSpPr/>
      </cdr:nvSpPr>
      <cdr:spPr>
        <a:xfrm xmlns:a="http://schemas.openxmlformats.org/drawingml/2006/main" rot="16200000">
          <a:off x="-1178770" y="1294646"/>
          <a:ext cx="2743200" cy="1539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200" b="1" i="0" baseline="0" dirty="0">
              <a:solidFill>
                <a:srgbClr val="002060"/>
              </a:solidFill>
            </a:rPr>
            <a:t>seats offered </a:t>
          </a:r>
        </a:p>
        <a:p xmlns:a="http://schemas.openxmlformats.org/drawingml/2006/main">
          <a:pPr algn="ctr"/>
          <a:r>
            <a:rPr lang="en-CA" sz="1200" b="0" i="0" baseline="0" dirty="0">
              <a:solidFill>
                <a:srgbClr val="002060"/>
              </a:solidFill>
            </a:rPr>
            <a:t>(index 100 in 2004)</a:t>
          </a:r>
          <a:endParaRPr lang="en-CA" sz="1100" b="0" i="1" dirty="0">
            <a:solidFill>
              <a:srgbClr val="002060"/>
            </a:solidFill>
          </a:endParaRPr>
        </a:p>
      </cdr:txBody>
    </cdr:sp>
  </cdr:relSizeAnchor>
</c:userShapes>
</file>

<file path=ppt/drawings/drawing31.xml><?xml version="1.0" encoding="utf-8"?>
<c:userShapes xmlns:c="http://schemas.openxmlformats.org/drawingml/2006/chart">
  <cdr:relSizeAnchor xmlns:cdr="http://schemas.openxmlformats.org/drawingml/2006/chartDrawing">
    <cdr:from>
      <cdr:x>0.24543</cdr:x>
      <cdr:y>0.01956</cdr:y>
    </cdr:from>
    <cdr:to>
      <cdr:x>0.96685</cdr:x>
      <cdr:y>0.073</cdr:y>
    </cdr:to>
    <cdr:sp macro="" textlink="">
      <cdr:nvSpPr>
        <cdr:cNvPr id="14" name="Rectangle 13"/>
        <cdr:cNvSpPr/>
      </cdr:nvSpPr>
      <cdr:spPr>
        <a:xfrm xmlns:a="http://schemas.openxmlformats.org/drawingml/2006/main">
          <a:off x="1149791" y="56331"/>
          <a:ext cx="3379682" cy="1539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200" b="1" i="0" dirty="0">
              <a:solidFill>
                <a:srgbClr val="002060"/>
              </a:solidFill>
            </a:rPr>
            <a:t>Share</a:t>
          </a:r>
          <a:r>
            <a:rPr lang="en-CA" sz="1200" b="1" i="0" baseline="0" dirty="0">
              <a:solidFill>
                <a:srgbClr val="002060"/>
              </a:solidFill>
            </a:rPr>
            <a:t> of seats offered (%)</a:t>
          </a:r>
          <a:endParaRPr lang="en-CA" sz="1100" i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0.25434</cdr:x>
      <cdr:y>0.22239</cdr:y>
    </cdr:from>
    <cdr:to>
      <cdr:x>0.36135</cdr:x>
      <cdr:y>0.31507</cdr:y>
    </cdr:to>
    <cdr:sp macro="" textlink="">
      <cdr:nvSpPr>
        <cdr:cNvPr id="15" name="Rectangle 14"/>
        <cdr:cNvSpPr/>
      </cdr:nvSpPr>
      <cdr:spPr>
        <a:xfrm xmlns:a="http://schemas.openxmlformats.org/drawingml/2006/main">
          <a:off x="1191540" y="640490"/>
          <a:ext cx="501316" cy="2669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050" b="1" i="0" u="none" strike="noStrike" dirty="0">
              <a:solidFill>
                <a:srgbClr val="002060"/>
              </a:solidFill>
              <a:latin typeface="Calibri"/>
            </a:rPr>
            <a:t>2004</a:t>
          </a:r>
          <a:endParaRPr lang="en-CA" sz="105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0.25434</cdr:x>
      <cdr:y>0.161</cdr:y>
    </cdr:from>
    <cdr:to>
      <cdr:x>0.36135</cdr:x>
      <cdr:y>0.25368</cdr:y>
    </cdr:to>
    <cdr:sp macro="" textlink="">
      <cdr:nvSpPr>
        <cdr:cNvPr id="16" name="Rectangle 15"/>
        <cdr:cNvSpPr/>
      </cdr:nvSpPr>
      <cdr:spPr>
        <a:xfrm xmlns:a="http://schemas.openxmlformats.org/drawingml/2006/main">
          <a:off x="1191540" y="463688"/>
          <a:ext cx="501317" cy="2669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050" b="1" i="0" u="none" strike="noStrike">
              <a:solidFill>
                <a:schemeClr val="bg1"/>
              </a:solidFill>
              <a:latin typeface="Calibri"/>
            </a:rPr>
            <a:t>2013</a:t>
          </a:r>
          <a:endParaRPr lang="en-CA" sz="1050" b="1">
            <a:solidFill>
              <a:schemeClr val="bg1"/>
            </a:solidFill>
          </a:endParaRPr>
        </a:p>
      </cdr:txBody>
    </cdr:sp>
  </cdr:relSizeAnchor>
</c:userShapes>
</file>

<file path=ppt/drawings/drawing32.xml><?xml version="1.0" encoding="utf-8"?>
<c:userShapes xmlns:c="http://schemas.openxmlformats.org/drawingml/2006/chart">
  <cdr:relSizeAnchor xmlns:cdr="http://schemas.openxmlformats.org/drawingml/2006/chartDrawing">
    <cdr:from>
      <cdr:x>0.02799</cdr:x>
      <cdr:y>0</cdr:y>
    </cdr:from>
    <cdr:to>
      <cdr:x>0.06516</cdr:x>
      <cdr:y>1</cdr:y>
    </cdr:to>
    <cdr:sp macro="" textlink="">
      <cdr:nvSpPr>
        <cdr:cNvPr id="2" name="Rectangle 1"/>
        <cdr:cNvSpPr/>
      </cdr:nvSpPr>
      <cdr:spPr>
        <a:xfrm xmlns:a="http://schemas.openxmlformats.org/drawingml/2006/main" rot="16200000">
          <a:off x="-1178770" y="1294646"/>
          <a:ext cx="2743200" cy="1539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200" b="1" i="0" baseline="0" dirty="0">
              <a:solidFill>
                <a:srgbClr val="002060"/>
              </a:solidFill>
            </a:rPr>
            <a:t>seats offered </a:t>
          </a:r>
        </a:p>
        <a:p xmlns:a="http://schemas.openxmlformats.org/drawingml/2006/main">
          <a:pPr algn="ctr"/>
          <a:r>
            <a:rPr lang="en-CA" sz="1200" b="0" i="0" baseline="0" dirty="0">
              <a:solidFill>
                <a:srgbClr val="002060"/>
              </a:solidFill>
            </a:rPr>
            <a:t>(index 100 in 2004)</a:t>
          </a:r>
          <a:endParaRPr lang="en-CA" sz="1100" b="0" i="1" dirty="0">
            <a:solidFill>
              <a:srgbClr val="002060"/>
            </a:solidFill>
          </a:endParaRPr>
        </a:p>
      </cdr:txBody>
    </cdr:sp>
  </cdr:relSizeAnchor>
</c:userShapes>
</file>

<file path=ppt/drawings/drawing33.xml><?xml version="1.0" encoding="utf-8"?>
<c:userShapes xmlns:c="http://schemas.openxmlformats.org/drawingml/2006/chart">
  <cdr:relSizeAnchor xmlns:cdr="http://schemas.openxmlformats.org/drawingml/2006/chartDrawing">
    <cdr:from>
      <cdr:x>0.85244</cdr:x>
      <cdr:y>0.17142</cdr:y>
    </cdr:from>
    <cdr:to>
      <cdr:x>1</cdr:x>
      <cdr:y>0.2641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3989420" y="493697"/>
          <a:ext cx="690580" cy="2669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9A4521EB-8DED-43DD-A7C6-FC82B84636B4}" type="TxLink">
            <a:rPr lang="en-US" sz="1050" b="1" i="0" u="none" strike="noStrike">
              <a:solidFill>
                <a:srgbClr val="C00000"/>
              </a:solidFill>
              <a:latin typeface="Calibri"/>
            </a:rPr>
            <a:pPr algn="l"/>
            <a:t>-7.1 pts</a:t>
          </a:fld>
          <a:endParaRPr lang="en-CA" sz="1050" b="1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0.49995</cdr:x>
      <cdr:y>0.33203</cdr:y>
    </cdr:from>
    <cdr:to>
      <cdr:x>0.64751</cdr:x>
      <cdr:y>0.42471</cdr:y>
    </cdr:to>
    <cdr:sp macro="" textlink="">
      <cdr:nvSpPr>
        <cdr:cNvPr id="6" name="Rectangle 5"/>
        <cdr:cNvSpPr/>
      </cdr:nvSpPr>
      <cdr:spPr>
        <a:xfrm xmlns:a="http://schemas.openxmlformats.org/drawingml/2006/main">
          <a:off x="2339752" y="956252"/>
          <a:ext cx="690581" cy="2669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3952D131-179B-494A-9385-425FF9498FD4}" type="TxLink">
            <a:rPr lang="en-US" sz="1050" b="1" i="0" u="none" strike="noStrike">
              <a:solidFill>
                <a:srgbClr val="00B050"/>
              </a:solidFill>
              <a:latin typeface="Calibri"/>
            </a:rPr>
            <a:pPr algn="l"/>
            <a:t>+8 pts</a:t>
          </a:fld>
          <a:endParaRPr lang="en-CA" sz="105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0.31196</cdr:x>
      <cdr:y>0.45442</cdr:y>
    </cdr:from>
    <cdr:to>
      <cdr:x>0.45953</cdr:x>
      <cdr:y>0.54709</cdr:y>
    </cdr:to>
    <cdr:sp macro="" textlink="">
      <cdr:nvSpPr>
        <cdr:cNvPr id="7" name="Rectangle 6"/>
        <cdr:cNvSpPr/>
      </cdr:nvSpPr>
      <cdr:spPr>
        <a:xfrm xmlns:a="http://schemas.openxmlformats.org/drawingml/2006/main">
          <a:off x="1459980" y="1308730"/>
          <a:ext cx="690628" cy="26688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AC1194DA-C8BB-4216-BCE4-E89C40C05A77}" type="TxLink">
            <a:rPr lang="en-US" sz="1050" b="1" i="0" u="none" strike="noStrike">
              <a:solidFill>
                <a:srgbClr val="C00000"/>
              </a:solidFill>
              <a:latin typeface="Calibri"/>
            </a:rPr>
            <a:pPr algn="l"/>
            <a:t>-0.4 pts</a:t>
          </a:fld>
          <a:endParaRPr lang="en-CA" sz="1050" b="1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0.29992</cdr:x>
      <cdr:y>0.60706</cdr:y>
    </cdr:from>
    <cdr:to>
      <cdr:x>0.44749</cdr:x>
      <cdr:y>0.69974</cdr:y>
    </cdr:to>
    <cdr:sp macro="" textlink="">
      <cdr:nvSpPr>
        <cdr:cNvPr id="8" name="Rectangle 7"/>
        <cdr:cNvSpPr/>
      </cdr:nvSpPr>
      <cdr:spPr>
        <a:xfrm xmlns:a="http://schemas.openxmlformats.org/drawingml/2006/main">
          <a:off x="1403648" y="1748340"/>
          <a:ext cx="690627" cy="2669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FDA20895-B0A9-4347-ABC9-3A58EA81F1BC}" type="TxLink">
            <a:rPr lang="en-US" sz="1050" b="1" i="0" u="none" strike="noStrike">
              <a:solidFill>
                <a:srgbClr val="C00000"/>
              </a:solidFill>
              <a:latin typeface="Calibri"/>
            </a:rPr>
            <a:pPr algn="l"/>
            <a:t>-0.4 pts</a:t>
          </a:fld>
          <a:endParaRPr lang="en-CA" sz="105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0.29992</cdr:x>
      <cdr:y>0.73208</cdr:y>
    </cdr:from>
    <cdr:to>
      <cdr:x>0.44748</cdr:x>
      <cdr:y>0.82476</cdr:y>
    </cdr:to>
    <cdr:sp macro="" textlink="">
      <cdr:nvSpPr>
        <cdr:cNvPr id="11" name="Rectangle 10"/>
        <cdr:cNvSpPr/>
      </cdr:nvSpPr>
      <cdr:spPr>
        <a:xfrm xmlns:a="http://schemas.openxmlformats.org/drawingml/2006/main">
          <a:off x="1403648" y="2108380"/>
          <a:ext cx="690580" cy="2669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BD06CEE3-7C62-4600-A744-63D20997BC9A}" type="TxLink">
            <a:rPr lang="en-US" sz="1050" b="1" i="0" u="none" strike="noStrike">
              <a:solidFill>
                <a:srgbClr val="C00000"/>
              </a:solidFill>
              <a:latin typeface="Calibri"/>
            </a:rPr>
            <a:pPr algn="l"/>
            <a:t>-0.1 pts</a:t>
          </a:fld>
          <a:endParaRPr lang="en-CA" sz="105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0.24543</cdr:x>
      <cdr:y>0.01956</cdr:y>
    </cdr:from>
    <cdr:to>
      <cdr:x>0.96685</cdr:x>
      <cdr:y>0.073</cdr:y>
    </cdr:to>
    <cdr:sp macro="" textlink="">
      <cdr:nvSpPr>
        <cdr:cNvPr id="14" name="Rectangle 13"/>
        <cdr:cNvSpPr/>
      </cdr:nvSpPr>
      <cdr:spPr>
        <a:xfrm xmlns:a="http://schemas.openxmlformats.org/drawingml/2006/main">
          <a:off x="1149791" y="56331"/>
          <a:ext cx="3379682" cy="1539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200" b="1" i="0" dirty="0">
              <a:solidFill>
                <a:srgbClr val="002060"/>
              </a:solidFill>
            </a:rPr>
            <a:t>Share</a:t>
          </a:r>
          <a:r>
            <a:rPr lang="en-CA" sz="1200" b="1" i="0" baseline="0" dirty="0">
              <a:solidFill>
                <a:srgbClr val="002060"/>
              </a:solidFill>
            </a:rPr>
            <a:t> of seats offered (%)</a:t>
          </a:r>
          <a:endParaRPr lang="en-CA" sz="1100" i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0.25434</cdr:x>
      <cdr:y>0.22239</cdr:y>
    </cdr:from>
    <cdr:to>
      <cdr:x>0.36135</cdr:x>
      <cdr:y>0.31507</cdr:y>
    </cdr:to>
    <cdr:sp macro="" textlink="">
      <cdr:nvSpPr>
        <cdr:cNvPr id="15" name="Rectangle 14"/>
        <cdr:cNvSpPr/>
      </cdr:nvSpPr>
      <cdr:spPr>
        <a:xfrm xmlns:a="http://schemas.openxmlformats.org/drawingml/2006/main">
          <a:off x="1191540" y="640490"/>
          <a:ext cx="501316" cy="2669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050" b="1" i="0" u="none" strike="noStrike" dirty="0">
              <a:solidFill>
                <a:srgbClr val="002060"/>
              </a:solidFill>
              <a:latin typeface="Calibri"/>
            </a:rPr>
            <a:t>2004</a:t>
          </a:r>
          <a:endParaRPr lang="en-CA" sz="105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0.25434</cdr:x>
      <cdr:y>0.161</cdr:y>
    </cdr:from>
    <cdr:to>
      <cdr:x>0.36135</cdr:x>
      <cdr:y>0.25368</cdr:y>
    </cdr:to>
    <cdr:sp macro="" textlink="">
      <cdr:nvSpPr>
        <cdr:cNvPr id="16" name="Rectangle 15"/>
        <cdr:cNvSpPr/>
      </cdr:nvSpPr>
      <cdr:spPr>
        <a:xfrm xmlns:a="http://schemas.openxmlformats.org/drawingml/2006/main">
          <a:off x="1191540" y="463688"/>
          <a:ext cx="501317" cy="2669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050" b="1" i="0" u="none" strike="noStrike">
              <a:solidFill>
                <a:schemeClr val="bg1"/>
              </a:solidFill>
              <a:latin typeface="Calibri"/>
            </a:rPr>
            <a:t>2013</a:t>
          </a:r>
          <a:endParaRPr lang="en-CA" sz="1050" b="1">
            <a:solidFill>
              <a:schemeClr val="bg1"/>
            </a:solidFill>
          </a:endParaRPr>
        </a:p>
      </cdr:txBody>
    </cdr:sp>
  </cdr:relSizeAnchor>
</c:userShapes>
</file>

<file path=ppt/drawings/drawing34.xml><?xml version="1.0" encoding="utf-8"?>
<c:userShapes xmlns:c="http://schemas.openxmlformats.org/drawingml/2006/chart">
  <cdr:relSizeAnchor xmlns:cdr="http://schemas.openxmlformats.org/drawingml/2006/chartDrawing">
    <cdr:from>
      <cdr:x>0.02799</cdr:x>
      <cdr:y>0</cdr:y>
    </cdr:from>
    <cdr:to>
      <cdr:x>0.06516</cdr:x>
      <cdr:y>1</cdr:y>
    </cdr:to>
    <cdr:sp macro="" textlink="">
      <cdr:nvSpPr>
        <cdr:cNvPr id="2" name="Rectangle 1"/>
        <cdr:cNvSpPr/>
      </cdr:nvSpPr>
      <cdr:spPr>
        <a:xfrm xmlns:a="http://schemas.openxmlformats.org/drawingml/2006/main" rot="16200000">
          <a:off x="-1178770" y="1294646"/>
          <a:ext cx="2743200" cy="1539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200" b="1" i="0" baseline="0" dirty="0">
              <a:solidFill>
                <a:srgbClr val="002060"/>
              </a:solidFill>
            </a:rPr>
            <a:t>seats offered </a:t>
          </a:r>
        </a:p>
        <a:p xmlns:a="http://schemas.openxmlformats.org/drawingml/2006/main">
          <a:pPr algn="ctr"/>
          <a:r>
            <a:rPr lang="en-CA" sz="1200" b="0" i="0" baseline="0" dirty="0">
              <a:solidFill>
                <a:srgbClr val="002060"/>
              </a:solidFill>
            </a:rPr>
            <a:t>(index 100 in 2004)</a:t>
          </a:r>
          <a:endParaRPr lang="en-CA" sz="1100" b="0" i="1" dirty="0">
            <a:solidFill>
              <a:srgbClr val="002060"/>
            </a:solidFill>
          </a:endParaRPr>
        </a:p>
      </cdr:txBody>
    </cdr:sp>
  </cdr:relSizeAnchor>
</c:userShapes>
</file>

<file path=ppt/drawings/drawing35.xml><?xml version="1.0" encoding="utf-8"?>
<c:userShapes xmlns:c="http://schemas.openxmlformats.org/drawingml/2006/chart">
  <cdr:relSizeAnchor xmlns:cdr="http://schemas.openxmlformats.org/drawingml/2006/chartDrawing">
    <cdr:from>
      <cdr:x>0.24543</cdr:x>
      <cdr:y>0.01956</cdr:y>
    </cdr:from>
    <cdr:to>
      <cdr:x>0.96685</cdr:x>
      <cdr:y>0.073</cdr:y>
    </cdr:to>
    <cdr:sp macro="" textlink="">
      <cdr:nvSpPr>
        <cdr:cNvPr id="14" name="Rectangle 13"/>
        <cdr:cNvSpPr/>
      </cdr:nvSpPr>
      <cdr:spPr>
        <a:xfrm xmlns:a="http://schemas.openxmlformats.org/drawingml/2006/main">
          <a:off x="1149791" y="56331"/>
          <a:ext cx="3379682" cy="1539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200" b="1" i="0" dirty="0">
              <a:solidFill>
                <a:srgbClr val="002060"/>
              </a:solidFill>
            </a:rPr>
            <a:t>Share</a:t>
          </a:r>
          <a:r>
            <a:rPr lang="en-CA" sz="1200" b="1" i="0" baseline="0" dirty="0">
              <a:solidFill>
                <a:srgbClr val="002060"/>
              </a:solidFill>
            </a:rPr>
            <a:t> of seats offered (%)</a:t>
          </a:r>
          <a:endParaRPr lang="en-CA" sz="1100" i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0.25434</cdr:x>
      <cdr:y>0.22239</cdr:y>
    </cdr:from>
    <cdr:to>
      <cdr:x>0.36135</cdr:x>
      <cdr:y>0.31507</cdr:y>
    </cdr:to>
    <cdr:sp macro="" textlink="">
      <cdr:nvSpPr>
        <cdr:cNvPr id="15" name="Rectangle 14"/>
        <cdr:cNvSpPr/>
      </cdr:nvSpPr>
      <cdr:spPr>
        <a:xfrm xmlns:a="http://schemas.openxmlformats.org/drawingml/2006/main">
          <a:off x="1191540" y="640490"/>
          <a:ext cx="501316" cy="2669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050" b="1" i="0" u="none" strike="noStrike" dirty="0">
              <a:solidFill>
                <a:srgbClr val="002060"/>
              </a:solidFill>
              <a:latin typeface="Calibri"/>
            </a:rPr>
            <a:t>2004</a:t>
          </a:r>
          <a:endParaRPr lang="en-CA" sz="105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0.25434</cdr:x>
      <cdr:y>0.161</cdr:y>
    </cdr:from>
    <cdr:to>
      <cdr:x>0.36135</cdr:x>
      <cdr:y>0.25368</cdr:y>
    </cdr:to>
    <cdr:sp macro="" textlink="">
      <cdr:nvSpPr>
        <cdr:cNvPr id="16" name="Rectangle 15"/>
        <cdr:cNvSpPr/>
      </cdr:nvSpPr>
      <cdr:spPr>
        <a:xfrm xmlns:a="http://schemas.openxmlformats.org/drawingml/2006/main">
          <a:off x="1191540" y="463688"/>
          <a:ext cx="501317" cy="2669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050" b="1" i="0" u="none" strike="noStrike">
              <a:solidFill>
                <a:schemeClr val="bg1"/>
              </a:solidFill>
              <a:latin typeface="Calibri"/>
            </a:rPr>
            <a:t>2013</a:t>
          </a:r>
          <a:endParaRPr lang="en-CA" sz="1050" b="1">
            <a:solidFill>
              <a:schemeClr val="bg1"/>
            </a:solidFill>
          </a:endParaRPr>
        </a:p>
      </cdr:txBody>
    </cdr:sp>
  </cdr:relSizeAnchor>
</c:userShapes>
</file>

<file path=ppt/drawings/drawing36.xml><?xml version="1.0" encoding="utf-8"?>
<c:userShapes xmlns:c="http://schemas.openxmlformats.org/drawingml/2006/chart">
  <cdr:relSizeAnchor xmlns:cdr="http://schemas.openxmlformats.org/drawingml/2006/chartDrawing">
    <cdr:from>
      <cdr:x>0.02799</cdr:x>
      <cdr:y>0</cdr:y>
    </cdr:from>
    <cdr:to>
      <cdr:x>0.06516</cdr:x>
      <cdr:y>1</cdr:y>
    </cdr:to>
    <cdr:sp macro="" textlink="">
      <cdr:nvSpPr>
        <cdr:cNvPr id="2" name="Rectangle 1"/>
        <cdr:cNvSpPr/>
      </cdr:nvSpPr>
      <cdr:spPr>
        <a:xfrm xmlns:a="http://schemas.openxmlformats.org/drawingml/2006/main" rot="16200000">
          <a:off x="-1178770" y="1294646"/>
          <a:ext cx="2743200" cy="1539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200" b="1" i="0" baseline="0" dirty="0">
              <a:solidFill>
                <a:srgbClr val="002060"/>
              </a:solidFill>
            </a:rPr>
            <a:t>seats offered </a:t>
          </a:r>
        </a:p>
        <a:p xmlns:a="http://schemas.openxmlformats.org/drawingml/2006/main">
          <a:pPr algn="ctr"/>
          <a:r>
            <a:rPr lang="en-CA" sz="1200" b="0" i="0" baseline="0" dirty="0">
              <a:solidFill>
                <a:srgbClr val="002060"/>
              </a:solidFill>
            </a:rPr>
            <a:t>(index 100 in 2004)</a:t>
          </a:r>
          <a:endParaRPr lang="en-CA" sz="1100" b="0" i="1" dirty="0">
            <a:solidFill>
              <a:srgbClr val="002060"/>
            </a:solidFill>
          </a:endParaRPr>
        </a:p>
      </cdr:txBody>
    </cdr:sp>
  </cdr:relSizeAnchor>
</c:userShapes>
</file>

<file path=ppt/drawings/drawing37.xml><?xml version="1.0" encoding="utf-8"?>
<c:userShapes xmlns:c="http://schemas.openxmlformats.org/drawingml/2006/chart">
  <cdr:relSizeAnchor xmlns:cdr="http://schemas.openxmlformats.org/drawingml/2006/chartDrawing">
    <cdr:from>
      <cdr:x>0.02799</cdr:x>
      <cdr:y>0</cdr:y>
    </cdr:from>
    <cdr:to>
      <cdr:x>0.06516</cdr:x>
      <cdr:y>1</cdr:y>
    </cdr:to>
    <cdr:sp macro="" textlink="">
      <cdr:nvSpPr>
        <cdr:cNvPr id="2" name="Rectangle 1"/>
        <cdr:cNvSpPr/>
      </cdr:nvSpPr>
      <cdr:spPr>
        <a:xfrm xmlns:a="http://schemas.openxmlformats.org/drawingml/2006/main" rot="16200000">
          <a:off x="-1178770" y="1294646"/>
          <a:ext cx="2743200" cy="1539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200" b="1" i="0" baseline="0" dirty="0">
              <a:solidFill>
                <a:srgbClr val="002060"/>
              </a:solidFill>
            </a:rPr>
            <a:t>seats offered </a:t>
          </a:r>
        </a:p>
        <a:p xmlns:a="http://schemas.openxmlformats.org/drawingml/2006/main">
          <a:pPr algn="ctr"/>
          <a:r>
            <a:rPr lang="en-CA" sz="1200" b="0" i="0" baseline="0" dirty="0">
              <a:solidFill>
                <a:srgbClr val="002060"/>
              </a:solidFill>
            </a:rPr>
            <a:t>(index 100 in 2004)</a:t>
          </a:r>
          <a:endParaRPr lang="en-CA" sz="1100" b="0" i="1" dirty="0">
            <a:solidFill>
              <a:srgbClr val="002060"/>
            </a:solidFill>
          </a:endParaRPr>
        </a:p>
      </cdr:txBody>
    </cdr:sp>
  </cdr:relSizeAnchor>
</c:userShapes>
</file>

<file path=ppt/drawings/drawing38.xml><?xml version="1.0" encoding="utf-8"?>
<c:userShapes xmlns:c="http://schemas.openxmlformats.org/drawingml/2006/chart">
  <cdr:relSizeAnchor xmlns:cdr="http://schemas.openxmlformats.org/drawingml/2006/chartDrawing">
    <cdr:from>
      <cdr:x>0.02799</cdr:x>
      <cdr:y>0</cdr:y>
    </cdr:from>
    <cdr:to>
      <cdr:x>0.06516</cdr:x>
      <cdr:y>1</cdr:y>
    </cdr:to>
    <cdr:sp macro="" textlink="">
      <cdr:nvSpPr>
        <cdr:cNvPr id="2" name="Rectangle 1"/>
        <cdr:cNvSpPr/>
      </cdr:nvSpPr>
      <cdr:spPr>
        <a:xfrm xmlns:a="http://schemas.openxmlformats.org/drawingml/2006/main" rot="16200000">
          <a:off x="-1178770" y="1294646"/>
          <a:ext cx="2743200" cy="1539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200" b="1" i="0" baseline="0" dirty="0">
              <a:solidFill>
                <a:srgbClr val="002060"/>
              </a:solidFill>
            </a:rPr>
            <a:t>seats offered </a:t>
          </a:r>
        </a:p>
        <a:p xmlns:a="http://schemas.openxmlformats.org/drawingml/2006/main">
          <a:pPr algn="ctr"/>
          <a:r>
            <a:rPr lang="en-CA" sz="1200" i="0" baseline="0" dirty="0">
              <a:solidFill>
                <a:srgbClr val="002060"/>
              </a:solidFill>
            </a:rPr>
            <a:t>(index 100 in 2004)</a:t>
          </a:r>
          <a:endParaRPr lang="en-CA" sz="1100" i="1" dirty="0">
            <a:solidFill>
              <a:srgbClr val="002060"/>
            </a:solidFill>
          </a:endParaRPr>
        </a:p>
      </cdr:txBody>
    </cdr:sp>
  </cdr:relSizeAnchor>
</c:userShapes>
</file>

<file path=ppt/drawings/drawing39.xml><?xml version="1.0" encoding="utf-8"?>
<c:userShapes xmlns:c="http://schemas.openxmlformats.org/drawingml/2006/chart">
  <cdr:relSizeAnchor xmlns:cdr="http://schemas.openxmlformats.org/drawingml/2006/chartDrawing">
    <cdr:from>
      <cdr:x>0.24543</cdr:x>
      <cdr:y>0.01956</cdr:y>
    </cdr:from>
    <cdr:to>
      <cdr:x>0.96685</cdr:x>
      <cdr:y>0.073</cdr:y>
    </cdr:to>
    <cdr:sp macro="" textlink="">
      <cdr:nvSpPr>
        <cdr:cNvPr id="14" name="Rectangle 13"/>
        <cdr:cNvSpPr/>
      </cdr:nvSpPr>
      <cdr:spPr>
        <a:xfrm xmlns:a="http://schemas.openxmlformats.org/drawingml/2006/main">
          <a:off x="1149791" y="56331"/>
          <a:ext cx="3379682" cy="1539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200" b="1" i="0" dirty="0">
              <a:solidFill>
                <a:srgbClr val="002060"/>
              </a:solidFill>
            </a:rPr>
            <a:t>Share</a:t>
          </a:r>
          <a:r>
            <a:rPr lang="en-CA" sz="1200" b="1" i="0" baseline="0" dirty="0">
              <a:solidFill>
                <a:srgbClr val="002060"/>
              </a:solidFill>
            </a:rPr>
            <a:t> of seats offered (%)</a:t>
          </a:r>
          <a:endParaRPr lang="en-CA" sz="1100" i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0.25434</cdr:x>
      <cdr:y>0.161</cdr:y>
    </cdr:from>
    <cdr:to>
      <cdr:x>0.36135</cdr:x>
      <cdr:y>0.25368</cdr:y>
    </cdr:to>
    <cdr:sp macro="" textlink="">
      <cdr:nvSpPr>
        <cdr:cNvPr id="16" name="Rectangle 15"/>
        <cdr:cNvSpPr/>
      </cdr:nvSpPr>
      <cdr:spPr>
        <a:xfrm xmlns:a="http://schemas.openxmlformats.org/drawingml/2006/main">
          <a:off x="1191540" y="463688"/>
          <a:ext cx="501317" cy="2669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050" b="1" i="0" u="none" strike="noStrike">
              <a:solidFill>
                <a:schemeClr val="bg1"/>
              </a:solidFill>
              <a:latin typeface="Calibri"/>
            </a:rPr>
            <a:t>2013</a:t>
          </a:r>
          <a:endParaRPr lang="en-CA" sz="1050" b="1">
            <a:solidFill>
              <a:schemeClr val="bg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0.08713</cdr:x>
      <cdr:y>0.37548</cdr:y>
    </cdr:from>
    <cdr:to>
      <cdr:x>0.60812</cdr:x>
      <cdr:y>0.58998</cdr:y>
    </cdr:to>
    <cdr:pic>
      <cdr:nvPicPr>
        <cdr:cNvPr id="25" name="Picture 24"/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>
          <a:extLst>
            <a:ext uri="{BEBA8EAE-BF5A-486C-A8C5-ECC9F3942E4B}">
              <a14:imgProps xmlns:a14="http://schemas.microsoft.com/office/drawing/2010/main">
                <a14:imgLayer r:embed="rId2">
                  <a14:imgEffect>
                    <a14:backgroundRemoval t="60234" b="96686" l="41767" r="89901"/>
                  </a14:imgEffect>
                  <a14:imgEffect>
                    <a14:brightnessContrast contrast="-47000"/>
                  </a14:imgEffect>
                </a14:imgLayer>
              </a14:imgProps>
            </a:ext>
          </a:extLst>
        </a:blip>
        <a:srcRect xmlns:a="http://schemas.openxmlformats.org/drawingml/2006/main" l="40242" t="62090" r="15396" b="410"/>
        <a:stretch xmlns:a="http://schemas.openxmlformats.org/drawingml/2006/main"/>
      </cdr:blipFill>
      <cdr:spPr>
        <a:xfrm xmlns:a="http://schemas.openxmlformats.org/drawingml/2006/main" rot="20639992">
          <a:off x="735857" y="1597782"/>
          <a:ext cx="4399967" cy="91276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0.05994</cdr:y>
    </cdr:from>
    <cdr:to>
      <cdr:x>0.05739</cdr:x>
      <cdr:y>0.9044</cdr:y>
    </cdr:to>
    <cdr:sp macro="" textlink="">
      <cdr:nvSpPr>
        <cdr:cNvPr id="2" name="Rectangle 1"/>
        <cdr:cNvSpPr/>
      </cdr:nvSpPr>
      <cdr:spPr>
        <a:xfrm xmlns:a="http://schemas.openxmlformats.org/drawingml/2006/main" rot="16200000">
          <a:off x="-1366521" y="1595120"/>
          <a:ext cx="3220681" cy="4876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600" b="1" i="0" baseline="0" dirty="0">
              <a:solidFill>
                <a:srgbClr val="002060"/>
              </a:solidFill>
            </a:rPr>
            <a:t>Revenue </a:t>
          </a:r>
          <a:r>
            <a:rPr lang="fr-FR" sz="1600" b="1" i="0" baseline="0" dirty="0" err="1" smtClean="0">
              <a:solidFill>
                <a:srgbClr val="002060"/>
              </a:solidFill>
            </a:rPr>
            <a:t>Passenger-Kilometres</a:t>
          </a:r>
          <a:r>
            <a:rPr lang="fr-FR" sz="1600" b="1" i="0" baseline="0" dirty="0">
              <a:solidFill>
                <a:srgbClr val="002060"/>
              </a:solidFill>
            </a:rPr>
            <a:t/>
          </a:r>
          <a:br>
            <a:rPr lang="fr-FR" sz="1600" b="1" i="0" baseline="0" dirty="0">
              <a:solidFill>
                <a:srgbClr val="002060"/>
              </a:solidFill>
            </a:rPr>
          </a:br>
          <a:r>
            <a:rPr lang="fr-FR" sz="1200" b="0" i="0" baseline="0" dirty="0">
              <a:solidFill>
                <a:srgbClr val="002060"/>
              </a:solidFill>
            </a:rPr>
            <a:t>(billion)</a:t>
          </a:r>
          <a:endParaRPr lang="fr-FR" sz="1600" b="0" i="0" dirty="0">
            <a:solidFill>
              <a:srgbClr val="002060"/>
            </a:solidFill>
          </a:endParaRPr>
        </a:p>
      </cdr:txBody>
    </cdr:sp>
  </cdr:relSizeAnchor>
</c:userShapes>
</file>

<file path=ppt/drawings/drawing40.xml><?xml version="1.0" encoding="utf-8"?>
<c:userShapes xmlns:c="http://schemas.openxmlformats.org/drawingml/2006/chart">
  <cdr:relSizeAnchor xmlns:cdr="http://schemas.openxmlformats.org/drawingml/2006/chartDrawing">
    <cdr:from>
      <cdr:x>0.24543</cdr:x>
      <cdr:y>0.01956</cdr:y>
    </cdr:from>
    <cdr:to>
      <cdr:x>0.96685</cdr:x>
      <cdr:y>0.073</cdr:y>
    </cdr:to>
    <cdr:sp macro="" textlink="">
      <cdr:nvSpPr>
        <cdr:cNvPr id="14" name="Rectangle 13"/>
        <cdr:cNvSpPr/>
      </cdr:nvSpPr>
      <cdr:spPr>
        <a:xfrm xmlns:a="http://schemas.openxmlformats.org/drawingml/2006/main">
          <a:off x="1149791" y="56331"/>
          <a:ext cx="3379682" cy="1539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200" b="1" i="0" dirty="0">
              <a:solidFill>
                <a:srgbClr val="002060"/>
              </a:solidFill>
            </a:rPr>
            <a:t>Share</a:t>
          </a:r>
          <a:r>
            <a:rPr lang="en-CA" sz="1200" b="1" i="0" baseline="0" dirty="0">
              <a:solidFill>
                <a:srgbClr val="002060"/>
              </a:solidFill>
            </a:rPr>
            <a:t> of seats offered (%)</a:t>
          </a:r>
          <a:endParaRPr lang="en-CA" sz="1100" i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0.25434</cdr:x>
      <cdr:y>0.22239</cdr:y>
    </cdr:from>
    <cdr:to>
      <cdr:x>0.36135</cdr:x>
      <cdr:y>0.31507</cdr:y>
    </cdr:to>
    <cdr:sp macro="" textlink="">
      <cdr:nvSpPr>
        <cdr:cNvPr id="15" name="Rectangle 14"/>
        <cdr:cNvSpPr/>
      </cdr:nvSpPr>
      <cdr:spPr>
        <a:xfrm xmlns:a="http://schemas.openxmlformats.org/drawingml/2006/main">
          <a:off x="1191540" y="640490"/>
          <a:ext cx="501316" cy="2669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050" b="1" i="0" u="none" strike="noStrike" dirty="0">
              <a:solidFill>
                <a:srgbClr val="002060"/>
              </a:solidFill>
              <a:latin typeface="Calibri"/>
            </a:rPr>
            <a:t>2004</a:t>
          </a:r>
          <a:endParaRPr lang="en-CA" sz="105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0.25434</cdr:x>
      <cdr:y>0.161</cdr:y>
    </cdr:from>
    <cdr:to>
      <cdr:x>0.36135</cdr:x>
      <cdr:y>0.25368</cdr:y>
    </cdr:to>
    <cdr:sp macro="" textlink="">
      <cdr:nvSpPr>
        <cdr:cNvPr id="16" name="Rectangle 15"/>
        <cdr:cNvSpPr/>
      </cdr:nvSpPr>
      <cdr:spPr>
        <a:xfrm xmlns:a="http://schemas.openxmlformats.org/drawingml/2006/main">
          <a:off x="1191540" y="463688"/>
          <a:ext cx="501317" cy="2669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050" b="1" i="0" u="none" strike="noStrike">
              <a:solidFill>
                <a:schemeClr val="bg1"/>
              </a:solidFill>
              <a:latin typeface="Calibri"/>
            </a:rPr>
            <a:t>2013</a:t>
          </a:r>
          <a:endParaRPr lang="en-CA" sz="1050" b="1">
            <a:solidFill>
              <a:schemeClr val="bg1"/>
            </a:solidFill>
          </a:endParaRPr>
        </a:p>
      </cdr:txBody>
    </cdr:sp>
  </cdr:relSizeAnchor>
</c:userShapes>
</file>

<file path=ppt/drawings/drawing41.xml><?xml version="1.0" encoding="utf-8"?>
<c:userShapes xmlns:c="http://schemas.openxmlformats.org/drawingml/2006/chart">
  <cdr:relSizeAnchor xmlns:cdr="http://schemas.openxmlformats.org/drawingml/2006/chartDrawing">
    <cdr:from>
      <cdr:x>0.24543</cdr:x>
      <cdr:y>0.01956</cdr:y>
    </cdr:from>
    <cdr:to>
      <cdr:x>0.96685</cdr:x>
      <cdr:y>0.073</cdr:y>
    </cdr:to>
    <cdr:sp macro="" textlink="">
      <cdr:nvSpPr>
        <cdr:cNvPr id="14" name="Rectangle 13"/>
        <cdr:cNvSpPr/>
      </cdr:nvSpPr>
      <cdr:spPr>
        <a:xfrm xmlns:a="http://schemas.openxmlformats.org/drawingml/2006/main">
          <a:off x="1149791" y="56331"/>
          <a:ext cx="3379682" cy="1539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200" b="1" i="0" dirty="0">
              <a:solidFill>
                <a:srgbClr val="002060"/>
              </a:solidFill>
            </a:rPr>
            <a:t>Share</a:t>
          </a:r>
          <a:r>
            <a:rPr lang="en-CA" sz="1200" b="1" i="0" baseline="0" dirty="0">
              <a:solidFill>
                <a:srgbClr val="002060"/>
              </a:solidFill>
            </a:rPr>
            <a:t> of seats offered (%)</a:t>
          </a:r>
          <a:endParaRPr lang="en-CA" sz="1100" i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0.25434</cdr:x>
      <cdr:y>0.22239</cdr:y>
    </cdr:from>
    <cdr:to>
      <cdr:x>0.36135</cdr:x>
      <cdr:y>0.31507</cdr:y>
    </cdr:to>
    <cdr:sp macro="" textlink="">
      <cdr:nvSpPr>
        <cdr:cNvPr id="15" name="Rectangle 14"/>
        <cdr:cNvSpPr/>
      </cdr:nvSpPr>
      <cdr:spPr>
        <a:xfrm xmlns:a="http://schemas.openxmlformats.org/drawingml/2006/main">
          <a:off x="1191540" y="640490"/>
          <a:ext cx="501316" cy="2669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050" b="1" i="0" u="none" strike="noStrike" dirty="0">
              <a:solidFill>
                <a:srgbClr val="002060"/>
              </a:solidFill>
              <a:latin typeface="Calibri"/>
            </a:rPr>
            <a:t>2004</a:t>
          </a:r>
          <a:endParaRPr lang="en-CA" sz="105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0.25434</cdr:x>
      <cdr:y>0.161</cdr:y>
    </cdr:from>
    <cdr:to>
      <cdr:x>0.36135</cdr:x>
      <cdr:y>0.25368</cdr:y>
    </cdr:to>
    <cdr:sp macro="" textlink="">
      <cdr:nvSpPr>
        <cdr:cNvPr id="16" name="Rectangle 15"/>
        <cdr:cNvSpPr/>
      </cdr:nvSpPr>
      <cdr:spPr>
        <a:xfrm xmlns:a="http://schemas.openxmlformats.org/drawingml/2006/main">
          <a:off x="1191540" y="463688"/>
          <a:ext cx="501317" cy="2669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050" b="1" i="0" u="none" strike="noStrike">
              <a:solidFill>
                <a:schemeClr val="bg1"/>
              </a:solidFill>
              <a:latin typeface="Calibri"/>
            </a:rPr>
            <a:t>2013</a:t>
          </a:r>
          <a:endParaRPr lang="en-CA" sz="1050" b="1">
            <a:solidFill>
              <a:schemeClr val="bg1"/>
            </a:solidFill>
          </a:endParaRPr>
        </a:p>
      </cdr:txBody>
    </cdr:sp>
  </cdr:relSizeAnchor>
</c:userShapes>
</file>

<file path=ppt/drawings/drawing42.xml><?xml version="1.0" encoding="utf-8"?>
<c:userShapes xmlns:c="http://schemas.openxmlformats.org/drawingml/2006/chart">
  <cdr:relSizeAnchor xmlns:cdr="http://schemas.openxmlformats.org/drawingml/2006/chartDrawing">
    <cdr:from>
      <cdr:x>0.79275</cdr:x>
      <cdr:y>0.17473</cdr:y>
    </cdr:from>
    <cdr:to>
      <cdr:x>0.94031</cdr:x>
      <cdr:y>0.26741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3710071" y="503222"/>
          <a:ext cx="690580" cy="2669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9A4521EB-8DED-43DD-A7C6-FC82B84636B4}" type="TxLink">
            <a:rPr lang="en-US" sz="1050" b="1" i="0" u="none" strike="noStrike">
              <a:solidFill>
                <a:srgbClr val="C00000"/>
              </a:solidFill>
              <a:latin typeface="Calibri"/>
            </a:rPr>
            <a:pPr algn="l"/>
            <a:t>-1.7 pts</a:t>
          </a:fld>
          <a:endParaRPr lang="en-CA" sz="1050" b="1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0.65997</cdr:x>
      <cdr:y>0.3174</cdr:y>
    </cdr:from>
    <cdr:to>
      <cdr:x>0.80753</cdr:x>
      <cdr:y>0.41008</cdr:y>
    </cdr:to>
    <cdr:sp macro="" textlink="">
      <cdr:nvSpPr>
        <cdr:cNvPr id="6" name="Rectangle 5"/>
        <cdr:cNvSpPr/>
      </cdr:nvSpPr>
      <cdr:spPr>
        <a:xfrm xmlns:a="http://schemas.openxmlformats.org/drawingml/2006/main">
          <a:off x="3088675" y="914112"/>
          <a:ext cx="690580" cy="2669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3952D131-179B-494A-9385-425FF9498FD4}" type="TxLink">
            <a:rPr lang="en-US" sz="1050" b="1" i="0" u="none" strike="noStrike">
              <a:solidFill>
                <a:srgbClr val="C00000"/>
              </a:solidFill>
              <a:latin typeface="Calibri"/>
            </a:rPr>
            <a:pPr algn="l"/>
            <a:t>-2.2 pts</a:t>
          </a:fld>
          <a:endParaRPr lang="en-CA" sz="1050" b="1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0.44629</cdr:x>
      <cdr:y>0.46434</cdr:y>
    </cdr:from>
    <cdr:to>
      <cdr:x>0.59386</cdr:x>
      <cdr:y>0.55701</cdr:y>
    </cdr:to>
    <cdr:sp macro="" textlink="">
      <cdr:nvSpPr>
        <cdr:cNvPr id="7" name="Rectangle 6"/>
        <cdr:cNvSpPr/>
      </cdr:nvSpPr>
      <cdr:spPr>
        <a:xfrm xmlns:a="http://schemas.openxmlformats.org/drawingml/2006/main">
          <a:off x="2088630" y="1337305"/>
          <a:ext cx="690628" cy="26688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AC1194DA-C8BB-4216-BCE4-E89C40C05A77}" type="TxLink">
            <a:rPr lang="en-US" sz="1050" b="1" i="0" u="none" strike="noStrike">
              <a:solidFill>
                <a:srgbClr val="00B050"/>
              </a:solidFill>
              <a:latin typeface="Calibri"/>
            </a:rPr>
            <a:pPr algn="l"/>
            <a:t>+2.2 pts</a:t>
          </a:fld>
          <a:endParaRPr lang="en-CA" sz="1050" b="1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0.3046</cdr:x>
      <cdr:y>0.58523</cdr:y>
    </cdr:from>
    <cdr:to>
      <cdr:x>0.45217</cdr:x>
      <cdr:y>0.67791</cdr:y>
    </cdr:to>
    <cdr:sp macro="" textlink="">
      <cdr:nvSpPr>
        <cdr:cNvPr id="8" name="Rectangle 7"/>
        <cdr:cNvSpPr/>
      </cdr:nvSpPr>
      <cdr:spPr>
        <a:xfrm xmlns:a="http://schemas.openxmlformats.org/drawingml/2006/main">
          <a:off x="1425518" y="1685462"/>
          <a:ext cx="690627" cy="2669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FDA20895-B0A9-4347-ABC9-3A58EA81F1BC}" type="TxLink">
            <a:rPr lang="en-US" sz="1050" b="1" i="0" u="none" strike="noStrike">
              <a:solidFill>
                <a:srgbClr val="00B050"/>
              </a:solidFill>
              <a:latin typeface="Calibri"/>
            </a:rPr>
            <a:pPr algn="l"/>
            <a:t>+1.2 pts</a:t>
          </a:fld>
          <a:endParaRPr lang="en-CA" sz="1050" b="1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0.29882</cdr:x>
      <cdr:y>0.73159</cdr:y>
    </cdr:from>
    <cdr:to>
      <cdr:x>0.44638</cdr:x>
      <cdr:y>0.82427</cdr:y>
    </cdr:to>
    <cdr:sp macro="" textlink="">
      <cdr:nvSpPr>
        <cdr:cNvPr id="11" name="Rectangle 10"/>
        <cdr:cNvSpPr/>
      </cdr:nvSpPr>
      <cdr:spPr>
        <a:xfrm xmlns:a="http://schemas.openxmlformats.org/drawingml/2006/main">
          <a:off x="1398478" y="2106979"/>
          <a:ext cx="690581" cy="2669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BD06CEE3-7C62-4600-A744-63D20997BC9A}" type="TxLink">
            <a:rPr lang="en-US" sz="1050" b="1" i="0" u="none" strike="noStrike">
              <a:solidFill>
                <a:srgbClr val="00B050"/>
              </a:solidFill>
              <a:latin typeface="Calibri"/>
            </a:rPr>
            <a:pPr algn="l"/>
            <a:t>+0.6 pts</a:t>
          </a:fld>
          <a:endParaRPr lang="en-CA" sz="1050" b="1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0.24543</cdr:x>
      <cdr:y>0.01956</cdr:y>
    </cdr:from>
    <cdr:to>
      <cdr:x>0.96685</cdr:x>
      <cdr:y>0.073</cdr:y>
    </cdr:to>
    <cdr:sp macro="" textlink="">
      <cdr:nvSpPr>
        <cdr:cNvPr id="14" name="Rectangle 13"/>
        <cdr:cNvSpPr/>
      </cdr:nvSpPr>
      <cdr:spPr>
        <a:xfrm xmlns:a="http://schemas.openxmlformats.org/drawingml/2006/main">
          <a:off x="1149791" y="56331"/>
          <a:ext cx="3379682" cy="1539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200" b="1" i="0" dirty="0">
              <a:solidFill>
                <a:srgbClr val="002060"/>
              </a:solidFill>
            </a:rPr>
            <a:t>Share</a:t>
          </a:r>
          <a:r>
            <a:rPr lang="en-CA" sz="1200" b="1" i="0" baseline="0" dirty="0">
              <a:solidFill>
                <a:srgbClr val="002060"/>
              </a:solidFill>
            </a:rPr>
            <a:t> of seats offered (%)</a:t>
          </a:r>
          <a:endParaRPr lang="en-CA" sz="1100" i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0.25434</cdr:x>
      <cdr:y>0.22239</cdr:y>
    </cdr:from>
    <cdr:to>
      <cdr:x>0.36135</cdr:x>
      <cdr:y>0.31507</cdr:y>
    </cdr:to>
    <cdr:sp macro="" textlink="">
      <cdr:nvSpPr>
        <cdr:cNvPr id="15" name="Rectangle 14"/>
        <cdr:cNvSpPr/>
      </cdr:nvSpPr>
      <cdr:spPr>
        <a:xfrm xmlns:a="http://schemas.openxmlformats.org/drawingml/2006/main">
          <a:off x="1191540" y="640490"/>
          <a:ext cx="501316" cy="2669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050" b="1" i="0" u="none" strike="noStrike" dirty="0">
              <a:solidFill>
                <a:srgbClr val="002060"/>
              </a:solidFill>
              <a:latin typeface="Calibri"/>
            </a:rPr>
            <a:t>2004</a:t>
          </a:r>
          <a:endParaRPr lang="en-CA" sz="105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0.25434</cdr:x>
      <cdr:y>0.161</cdr:y>
    </cdr:from>
    <cdr:to>
      <cdr:x>0.36135</cdr:x>
      <cdr:y>0.25368</cdr:y>
    </cdr:to>
    <cdr:sp macro="" textlink="">
      <cdr:nvSpPr>
        <cdr:cNvPr id="16" name="Rectangle 15"/>
        <cdr:cNvSpPr/>
      </cdr:nvSpPr>
      <cdr:spPr>
        <a:xfrm xmlns:a="http://schemas.openxmlformats.org/drawingml/2006/main">
          <a:off x="1191540" y="463688"/>
          <a:ext cx="501317" cy="2669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050" b="1" i="0" u="none" strike="noStrike">
              <a:solidFill>
                <a:schemeClr val="bg1"/>
              </a:solidFill>
              <a:latin typeface="Calibri"/>
            </a:rPr>
            <a:t>2013</a:t>
          </a:r>
          <a:endParaRPr lang="en-CA" sz="1050" b="1">
            <a:solidFill>
              <a:schemeClr val="bg1"/>
            </a:solidFill>
          </a:endParaRPr>
        </a:p>
      </cdr:txBody>
    </cdr:sp>
  </cdr:relSizeAnchor>
</c:userShapes>
</file>

<file path=ppt/drawings/drawing43.xml><?xml version="1.0" encoding="utf-8"?>
<c:userShapes xmlns:c="http://schemas.openxmlformats.org/drawingml/2006/chart">
  <cdr:relSizeAnchor xmlns:cdr="http://schemas.openxmlformats.org/drawingml/2006/chartDrawing">
    <cdr:from>
      <cdr:x>0.02799</cdr:x>
      <cdr:y>0</cdr:y>
    </cdr:from>
    <cdr:to>
      <cdr:x>0.06516</cdr:x>
      <cdr:y>1</cdr:y>
    </cdr:to>
    <cdr:sp macro="" textlink="">
      <cdr:nvSpPr>
        <cdr:cNvPr id="2" name="Rectangle 1"/>
        <cdr:cNvSpPr/>
      </cdr:nvSpPr>
      <cdr:spPr>
        <a:xfrm xmlns:a="http://schemas.openxmlformats.org/drawingml/2006/main" rot="16200000">
          <a:off x="-1178779" y="1294658"/>
          <a:ext cx="2743200" cy="1538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200" b="1" i="0" baseline="0" dirty="0">
              <a:solidFill>
                <a:srgbClr val="002060"/>
              </a:solidFill>
            </a:rPr>
            <a:t>seats offered </a:t>
          </a:r>
        </a:p>
        <a:p xmlns:a="http://schemas.openxmlformats.org/drawingml/2006/main">
          <a:pPr algn="ctr"/>
          <a:r>
            <a:rPr lang="en-CA" sz="1200" i="0" baseline="0" dirty="0">
              <a:solidFill>
                <a:srgbClr val="002060"/>
              </a:solidFill>
            </a:rPr>
            <a:t>(index 100 in 2004)</a:t>
          </a:r>
          <a:endParaRPr lang="en-CA" sz="1100" i="1" dirty="0">
            <a:solidFill>
              <a:srgbClr val="002060"/>
            </a:solidFill>
          </a:endParaRPr>
        </a:p>
      </cdr:txBody>
    </cdr:sp>
  </cdr:relSizeAnchor>
</c:userShapes>
</file>

<file path=ppt/drawings/drawing44.xml><?xml version="1.0" encoding="utf-8"?>
<c:userShapes xmlns:c="http://schemas.openxmlformats.org/drawingml/2006/chart">
  <cdr:relSizeAnchor xmlns:cdr="http://schemas.openxmlformats.org/drawingml/2006/chartDrawing">
    <cdr:from>
      <cdr:x>0.02799</cdr:x>
      <cdr:y>0</cdr:y>
    </cdr:from>
    <cdr:to>
      <cdr:x>0.06516</cdr:x>
      <cdr:y>1</cdr:y>
    </cdr:to>
    <cdr:sp macro="" textlink="">
      <cdr:nvSpPr>
        <cdr:cNvPr id="2" name="Rectangle 1"/>
        <cdr:cNvSpPr/>
      </cdr:nvSpPr>
      <cdr:spPr>
        <a:xfrm xmlns:a="http://schemas.openxmlformats.org/drawingml/2006/main" rot="16200000">
          <a:off x="-1178770" y="1294646"/>
          <a:ext cx="2743200" cy="1539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200" b="1" i="0" baseline="0" dirty="0">
              <a:solidFill>
                <a:srgbClr val="002060"/>
              </a:solidFill>
            </a:rPr>
            <a:t>seats offered </a:t>
          </a:r>
        </a:p>
        <a:p xmlns:a="http://schemas.openxmlformats.org/drawingml/2006/main">
          <a:pPr algn="ctr"/>
          <a:r>
            <a:rPr lang="en-CA" sz="1200" i="0" baseline="0" dirty="0">
              <a:solidFill>
                <a:srgbClr val="002060"/>
              </a:solidFill>
            </a:rPr>
            <a:t>(index 100 in 2004)</a:t>
          </a:r>
          <a:endParaRPr lang="en-CA" sz="1100" i="1" dirty="0">
            <a:solidFill>
              <a:srgbClr val="002060"/>
            </a:solidFill>
          </a:endParaRPr>
        </a:p>
      </cdr:txBody>
    </cdr:sp>
  </cdr:relSizeAnchor>
</c:userShapes>
</file>

<file path=ppt/drawings/drawing45.xml><?xml version="1.0" encoding="utf-8"?>
<c:userShapes xmlns:c="http://schemas.openxmlformats.org/drawingml/2006/chart">
  <cdr:relSizeAnchor xmlns:cdr="http://schemas.openxmlformats.org/drawingml/2006/chartDrawing">
    <cdr:from>
      <cdr:x>0.02799</cdr:x>
      <cdr:y>0</cdr:y>
    </cdr:from>
    <cdr:to>
      <cdr:x>0.06516</cdr:x>
      <cdr:y>1</cdr:y>
    </cdr:to>
    <cdr:sp macro="" textlink="">
      <cdr:nvSpPr>
        <cdr:cNvPr id="2" name="Rectangle 1"/>
        <cdr:cNvSpPr/>
      </cdr:nvSpPr>
      <cdr:spPr>
        <a:xfrm xmlns:a="http://schemas.openxmlformats.org/drawingml/2006/main" rot="16200000">
          <a:off x="-1178770" y="1294646"/>
          <a:ext cx="2743200" cy="1539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200" b="1" i="0" baseline="0" dirty="0">
              <a:solidFill>
                <a:srgbClr val="002060"/>
              </a:solidFill>
            </a:rPr>
            <a:t>seats offered </a:t>
          </a:r>
        </a:p>
        <a:p xmlns:a="http://schemas.openxmlformats.org/drawingml/2006/main">
          <a:pPr algn="ctr"/>
          <a:r>
            <a:rPr lang="en-CA" sz="1200" i="0" baseline="0" dirty="0">
              <a:solidFill>
                <a:srgbClr val="002060"/>
              </a:solidFill>
            </a:rPr>
            <a:t>(index 100 in 2004)</a:t>
          </a:r>
          <a:endParaRPr lang="en-CA" sz="1100" i="1" dirty="0">
            <a:solidFill>
              <a:srgbClr val="002060"/>
            </a:solidFill>
          </a:endParaRPr>
        </a:p>
      </cdr:txBody>
    </cdr:sp>
  </cdr:relSizeAnchor>
</c:userShapes>
</file>

<file path=ppt/drawings/drawing46.xml><?xml version="1.0" encoding="utf-8"?>
<c:userShapes xmlns:c="http://schemas.openxmlformats.org/drawingml/2006/chart">
  <cdr:relSizeAnchor xmlns:cdr="http://schemas.openxmlformats.org/drawingml/2006/chartDrawing">
    <cdr:from>
      <cdr:x>0.02799</cdr:x>
      <cdr:y>0</cdr:y>
    </cdr:from>
    <cdr:to>
      <cdr:x>0.06516</cdr:x>
      <cdr:y>1</cdr:y>
    </cdr:to>
    <cdr:sp macro="" textlink="">
      <cdr:nvSpPr>
        <cdr:cNvPr id="2" name="Rectangle 1"/>
        <cdr:cNvSpPr/>
      </cdr:nvSpPr>
      <cdr:spPr>
        <a:xfrm xmlns:a="http://schemas.openxmlformats.org/drawingml/2006/main" rot="16200000">
          <a:off x="-1178779" y="1294658"/>
          <a:ext cx="2743200" cy="1538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200" b="1" i="0" baseline="0" dirty="0">
              <a:solidFill>
                <a:srgbClr val="002060"/>
              </a:solidFill>
            </a:rPr>
            <a:t>seats offered </a:t>
          </a:r>
        </a:p>
        <a:p xmlns:a="http://schemas.openxmlformats.org/drawingml/2006/main">
          <a:pPr algn="ctr"/>
          <a:r>
            <a:rPr lang="en-CA" sz="1200" i="0" baseline="0" dirty="0">
              <a:solidFill>
                <a:srgbClr val="002060"/>
              </a:solidFill>
            </a:rPr>
            <a:t>(index 100 in 2004)</a:t>
          </a:r>
          <a:endParaRPr lang="en-CA" sz="1100" i="1" dirty="0">
            <a:solidFill>
              <a:srgbClr val="002060"/>
            </a:solidFill>
          </a:endParaRPr>
        </a:p>
      </cdr:txBody>
    </cdr:sp>
  </cdr:relSizeAnchor>
</c:userShapes>
</file>

<file path=ppt/drawings/drawing47.xml><?xml version="1.0" encoding="utf-8"?>
<c:userShapes xmlns:c="http://schemas.openxmlformats.org/drawingml/2006/chart">
  <cdr:relSizeAnchor xmlns:cdr="http://schemas.openxmlformats.org/drawingml/2006/chartDrawing">
    <cdr:from>
      <cdr:x>0.24543</cdr:x>
      <cdr:y>0.01956</cdr:y>
    </cdr:from>
    <cdr:to>
      <cdr:x>0.96685</cdr:x>
      <cdr:y>0.073</cdr:y>
    </cdr:to>
    <cdr:sp macro="" textlink="">
      <cdr:nvSpPr>
        <cdr:cNvPr id="14" name="Rectangle 13"/>
        <cdr:cNvSpPr/>
      </cdr:nvSpPr>
      <cdr:spPr>
        <a:xfrm xmlns:a="http://schemas.openxmlformats.org/drawingml/2006/main">
          <a:off x="1149791" y="56331"/>
          <a:ext cx="3379682" cy="1539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200" b="1" i="0" dirty="0">
              <a:solidFill>
                <a:srgbClr val="002060"/>
              </a:solidFill>
            </a:rPr>
            <a:t>Share</a:t>
          </a:r>
          <a:r>
            <a:rPr lang="en-CA" sz="1200" b="1" i="0" baseline="0" dirty="0">
              <a:solidFill>
                <a:srgbClr val="002060"/>
              </a:solidFill>
            </a:rPr>
            <a:t> of seats offered (%)</a:t>
          </a:r>
          <a:endParaRPr lang="en-CA" sz="1100" i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0.25434</cdr:x>
      <cdr:y>0.161</cdr:y>
    </cdr:from>
    <cdr:to>
      <cdr:x>0.36135</cdr:x>
      <cdr:y>0.25368</cdr:y>
    </cdr:to>
    <cdr:sp macro="" textlink="">
      <cdr:nvSpPr>
        <cdr:cNvPr id="16" name="Rectangle 15"/>
        <cdr:cNvSpPr/>
      </cdr:nvSpPr>
      <cdr:spPr>
        <a:xfrm xmlns:a="http://schemas.openxmlformats.org/drawingml/2006/main">
          <a:off x="1191540" y="463688"/>
          <a:ext cx="501317" cy="2669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050" b="1" i="0" u="none" strike="noStrike">
              <a:solidFill>
                <a:schemeClr val="bg1"/>
              </a:solidFill>
              <a:latin typeface="Calibri"/>
            </a:rPr>
            <a:t>2013</a:t>
          </a:r>
          <a:endParaRPr lang="en-CA" sz="1050" b="1">
            <a:solidFill>
              <a:schemeClr val="bg1"/>
            </a:solidFill>
          </a:endParaRPr>
        </a:p>
      </cdr:txBody>
    </cdr:sp>
  </cdr:relSizeAnchor>
</c:userShapes>
</file>

<file path=ppt/drawings/drawing48.xml><?xml version="1.0" encoding="utf-8"?>
<c:userShapes xmlns:c="http://schemas.openxmlformats.org/drawingml/2006/chart">
  <cdr:relSizeAnchor xmlns:cdr="http://schemas.openxmlformats.org/drawingml/2006/chartDrawing">
    <cdr:from>
      <cdr:x>0.02799</cdr:x>
      <cdr:y>0</cdr:y>
    </cdr:from>
    <cdr:to>
      <cdr:x>0.06516</cdr:x>
      <cdr:y>1</cdr:y>
    </cdr:to>
    <cdr:sp macro="" textlink="">
      <cdr:nvSpPr>
        <cdr:cNvPr id="2" name="Rectangle 1"/>
        <cdr:cNvSpPr/>
      </cdr:nvSpPr>
      <cdr:spPr>
        <a:xfrm xmlns:a="http://schemas.openxmlformats.org/drawingml/2006/main" rot="16200000">
          <a:off x="-1178770" y="1294646"/>
          <a:ext cx="2743200" cy="1539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200" b="1" i="0" baseline="0" dirty="0">
              <a:solidFill>
                <a:srgbClr val="002060"/>
              </a:solidFill>
            </a:rPr>
            <a:t>seats offered </a:t>
          </a:r>
        </a:p>
        <a:p xmlns:a="http://schemas.openxmlformats.org/drawingml/2006/main">
          <a:pPr algn="ctr"/>
          <a:r>
            <a:rPr lang="en-CA" sz="1200" b="0" i="0" baseline="0" dirty="0">
              <a:solidFill>
                <a:srgbClr val="002060"/>
              </a:solidFill>
            </a:rPr>
            <a:t>(index 100 in 2004)</a:t>
          </a:r>
          <a:endParaRPr lang="en-CA" sz="1100" b="0" i="1" dirty="0">
            <a:solidFill>
              <a:srgbClr val="002060"/>
            </a:solidFill>
          </a:endParaRPr>
        </a:p>
      </cdr:txBody>
    </cdr:sp>
  </cdr:relSizeAnchor>
</c:userShapes>
</file>

<file path=ppt/drawings/drawing49.xml><?xml version="1.0" encoding="utf-8"?>
<c:userShapes xmlns:c="http://schemas.openxmlformats.org/drawingml/2006/chart">
  <cdr:relSizeAnchor xmlns:cdr="http://schemas.openxmlformats.org/drawingml/2006/chartDrawing">
    <cdr:from>
      <cdr:x>0.24543</cdr:x>
      <cdr:y>0.01956</cdr:y>
    </cdr:from>
    <cdr:to>
      <cdr:x>0.96685</cdr:x>
      <cdr:y>0.073</cdr:y>
    </cdr:to>
    <cdr:sp macro="" textlink="">
      <cdr:nvSpPr>
        <cdr:cNvPr id="14" name="Rectangle 13"/>
        <cdr:cNvSpPr/>
      </cdr:nvSpPr>
      <cdr:spPr>
        <a:xfrm xmlns:a="http://schemas.openxmlformats.org/drawingml/2006/main">
          <a:off x="1149791" y="56331"/>
          <a:ext cx="3379682" cy="1539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200" b="1" i="0" dirty="0">
              <a:solidFill>
                <a:srgbClr val="002060"/>
              </a:solidFill>
            </a:rPr>
            <a:t>Share</a:t>
          </a:r>
          <a:r>
            <a:rPr lang="en-CA" sz="1200" b="1" i="0" baseline="0" dirty="0">
              <a:solidFill>
                <a:srgbClr val="002060"/>
              </a:solidFill>
            </a:rPr>
            <a:t> of seats offered (%)</a:t>
          </a:r>
          <a:endParaRPr lang="en-CA" sz="1100" i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0.25434</cdr:x>
      <cdr:y>0.22239</cdr:y>
    </cdr:from>
    <cdr:to>
      <cdr:x>0.36135</cdr:x>
      <cdr:y>0.31507</cdr:y>
    </cdr:to>
    <cdr:sp macro="" textlink="">
      <cdr:nvSpPr>
        <cdr:cNvPr id="15" name="Rectangle 14"/>
        <cdr:cNvSpPr/>
      </cdr:nvSpPr>
      <cdr:spPr>
        <a:xfrm xmlns:a="http://schemas.openxmlformats.org/drawingml/2006/main">
          <a:off x="1191540" y="640490"/>
          <a:ext cx="501316" cy="2669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050" b="1" i="0" u="none" strike="noStrike" dirty="0">
              <a:solidFill>
                <a:srgbClr val="002060"/>
              </a:solidFill>
              <a:latin typeface="Calibri"/>
            </a:rPr>
            <a:t>2004</a:t>
          </a:r>
          <a:endParaRPr lang="en-CA" sz="105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0.25434</cdr:x>
      <cdr:y>0.161</cdr:y>
    </cdr:from>
    <cdr:to>
      <cdr:x>0.36135</cdr:x>
      <cdr:y>0.25368</cdr:y>
    </cdr:to>
    <cdr:sp macro="" textlink="">
      <cdr:nvSpPr>
        <cdr:cNvPr id="16" name="Rectangle 15"/>
        <cdr:cNvSpPr/>
      </cdr:nvSpPr>
      <cdr:spPr>
        <a:xfrm xmlns:a="http://schemas.openxmlformats.org/drawingml/2006/main">
          <a:off x="1191540" y="463688"/>
          <a:ext cx="501317" cy="2669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050" b="1" i="0" u="none" strike="noStrike">
              <a:solidFill>
                <a:schemeClr val="bg1"/>
              </a:solidFill>
              <a:latin typeface="Calibri"/>
            </a:rPr>
            <a:t>2013</a:t>
          </a:r>
          <a:endParaRPr lang="en-CA" sz="1050" b="1">
            <a:solidFill>
              <a:schemeClr val="bg1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0.08713</cdr:x>
      <cdr:y>0.37548</cdr:y>
    </cdr:from>
    <cdr:to>
      <cdr:x>0.60812</cdr:x>
      <cdr:y>0.58998</cdr:y>
    </cdr:to>
    <cdr:pic>
      <cdr:nvPicPr>
        <cdr:cNvPr id="25" name="Picture 24"/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>
          <a:extLst>
            <a:ext uri="{BEBA8EAE-BF5A-486C-A8C5-ECC9F3942E4B}">
              <a14:imgProps xmlns:a14="http://schemas.microsoft.com/office/drawing/2010/main">
                <a14:imgLayer r:embed="rId2">
                  <a14:imgEffect>
                    <a14:backgroundRemoval t="60234" b="96686" l="41767" r="89901"/>
                  </a14:imgEffect>
                  <a14:imgEffect>
                    <a14:brightnessContrast contrast="-47000"/>
                  </a14:imgEffect>
                </a14:imgLayer>
              </a14:imgProps>
            </a:ext>
          </a:extLst>
        </a:blip>
        <a:srcRect xmlns:a="http://schemas.openxmlformats.org/drawingml/2006/main" l="40242" t="62090" r="15396" b="410"/>
        <a:stretch xmlns:a="http://schemas.openxmlformats.org/drawingml/2006/main"/>
      </cdr:blipFill>
      <cdr:spPr>
        <a:xfrm xmlns:a="http://schemas.openxmlformats.org/drawingml/2006/main" rot="20639992">
          <a:off x="735857" y="1597782"/>
          <a:ext cx="4399967" cy="91276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0.05994</cdr:y>
    </cdr:from>
    <cdr:to>
      <cdr:x>0.05739</cdr:x>
      <cdr:y>0.9044</cdr:y>
    </cdr:to>
    <cdr:sp macro="" textlink="">
      <cdr:nvSpPr>
        <cdr:cNvPr id="2" name="Rectangle 1"/>
        <cdr:cNvSpPr/>
      </cdr:nvSpPr>
      <cdr:spPr>
        <a:xfrm xmlns:a="http://schemas.openxmlformats.org/drawingml/2006/main" rot="16200000">
          <a:off x="-1366521" y="1595120"/>
          <a:ext cx="3220681" cy="4876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600" b="1" i="0" baseline="0" dirty="0">
              <a:solidFill>
                <a:srgbClr val="002060"/>
              </a:solidFill>
            </a:rPr>
            <a:t>Revenue </a:t>
          </a:r>
          <a:r>
            <a:rPr lang="fr-FR" sz="1600" b="1" i="0" baseline="0" dirty="0" err="1" smtClean="0">
              <a:solidFill>
                <a:srgbClr val="002060"/>
              </a:solidFill>
            </a:rPr>
            <a:t>Passenger-Kilometres</a:t>
          </a:r>
          <a:r>
            <a:rPr lang="fr-FR" sz="1600" b="1" i="0" baseline="0" dirty="0">
              <a:solidFill>
                <a:srgbClr val="002060"/>
              </a:solidFill>
            </a:rPr>
            <a:t/>
          </a:r>
          <a:br>
            <a:rPr lang="fr-FR" sz="1600" b="1" i="0" baseline="0" dirty="0">
              <a:solidFill>
                <a:srgbClr val="002060"/>
              </a:solidFill>
            </a:rPr>
          </a:br>
          <a:r>
            <a:rPr lang="fr-FR" sz="1200" b="0" i="0" baseline="0" dirty="0">
              <a:solidFill>
                <a:srgbClr val="002060"/>
              </a:solidFill>
            </a:rPr>
            <a:t>(billion)</a:t>
          </a:r>
          <a:endParaRPr lang="fr-FR" sz="1600" b="0" i="0" dirty="0">
            <a:solidFill>
              <a:srgbClr val="002060"/>
            </a:solidFill>
          </a:endParaRPr>
        </a:p>
      </cdr:txBody>
    </cdr:sp>
  </cdr:relSizeAnchor>
</c:userShapes>
</file>

<file path=ppt/drawings/drawing50.xml><?xml version="1.0" encoding="utf-8"?>
<c:userShapes xmlns:c="http://schemas.openxmlformats.org/drawingml/2006/chart">
  <cdr:relSizeAnchor xmlns:cdr="http://schemas.openxmlformats.org/drawingml/2006/chartDrawing">
    <cdr:from>
      <cdr:x>0.02799</cdr:x>
      <cdr:y>0</cdr:y>
    </cdr:from>
    <cdr:to>
      <cdr:x>0.06516</cdr:x>
      <cdr:y>1</cdr:y>
    </cdr:to>
    <cdr:sp macro="" textlink="">
      <cdr:nvSpPr>
        <cdr:cNvPr id="2" name="Rectangle 1"/>
        <cdr:cNvSpPr/>
      </cdr:nvSpPr>
      <cdr:spPr>
        <a:xfrm xmlns:a="http://schemas.openxmlformats.org/drawingml/2006/main" rot="16200000">
          <a:off x="-1178770" y="1294646"/>
          <a:ext cx="2743200" cy="1539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200" b="1" i="0" baseline="0" dirty="0">
              <a:solidFill>
                <a:srgbClr val="002060"/>
              </a:solidFill>
            </a:rPr>
            <a:t>seats offered </a:t>
          </a:r>
        </a:p>
        <a:p xmlns:a="http://schemas.openxmlformats.org/drawingml/2006/main">
          <a:pPr algn="ctr"/>
          <a:r>
            <a:rPr lang="en-CA" sz="1200" b="0" i="0" baseline="0" dirty="0">
              <a:solidFill>
                <a:srgbClr val="002060"/>
              </a:solidFill>
            </a:rPr>
            <a:t>(index 100 in 2004)</a:t>
          </a:r>
          <a:endParaRPr lang="en-CA" sz="1100" b="0" i="1" dirty="0">
            <a:solidFill>
              <a:srgbClr val="002060"/>
            </a:solidFill>
          </a:endParaRPr>
        </a:p>
      </cdr:txBody>
    </cdr:sp>
  </cdr:relSizeAnchor>
</c:userShapes>
</file>

<file path=ppt/drawings/drawing51.xml><?xml version="1.0" encoding="utf-8"?>
<c:userShapes xmlns:c="http://schemas.openxmlformats.org/drawingml/2006/chart">
  <cdr:relSizeAnchor xmlns:cdr="http://schemas.openxmlformats.org/drawingml/2006/chartDrawing">
    <cdr:from>
      <cdr:x>0.24543</cdr:x>
      <cdr:y>0.01956</cdr:y>
    </cdr:from>
    <cdr:to>
      <cdr:x>0.96685</cdr:x>
      <cdr:y>0.073</cdr:y>
    </cdr:to>
    <cdr:sp macro="" textlink="">
      <cdr:nvSpPr>
        <cdr:cNvPr id="14" name="Rectangle 13"/>
        <cdr:cNvSpPr/>
      </cdr:nvSpPr>
      <cdr:spPr>
        <a:xfrm xmlns:a="http://schemas.openxmlformats.org/drawingml/2006/main">
          <a:off x="1149791" y="56331"/>
          <a:ext cx="3379682" cy="1539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200" b="1" i="0" dirty="0">
              <a:solidFill>
                <a:srgbClr val="002060"/>
              </a:solidFill>
            </a:rPr>
            <a:t>Share</a:t>
          </a:r>
          <a:r>
            <a:rPr lang="en-CA" sz="1200" b="1" i="0" baseline="0" dirty="0">
              <a:solidFill>
                <a:srgbClr val="002060"/>
              </a:solidFill>
            </a:rPr>
            <a:t> of seats offered (%)</a:t>
          </a:r>
          <a:endParaRPr lang="en-CA" sz="1100" i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0.25434</cdr:x>
      <cdr:y>0.22239</cdr:y>
    </cdr:from>
    <cdr:to>
      <cdr:x>0.36135</cdr:x>
      <cdr:y>0.31507</cdr:y>
    </cdr:to>
    <cdr:sp macro="" textlink="">
      <cdr:nvSpPr>
        <cdr:cNvPr id="15" name="Rectangle 14"/>
        <cdr:cNvSpPr/>
      </cdr:nvSpPr>
      <cdr:spPr>
        <a:xfrm xmlns:a="http://schemas.openxmlformats.org/drawingml/2006/main">
          <a:off x="1191540" y="640490"/>
          <a:ext cx="501316" cy="2669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050" b="1" i="0" u="none" strike="noStrike" dirty="0">
              <a:solidFill>
                <a:srgbClr val="002060"/>
              </a:solidFill>
              <a:latin typeface="Calibri"/>
            </a:rPr>
            <a:t>2004</a:t>
          </a:r>
          <a:endParaRPr lang="en-CA" sz="105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0.25434</cdr:x>
      <cdr:y>0.161</cdr:y>
    </cdr:from>
    <cdr:to>
      <cdr:x>0.36135</cdr:x>
      <cdr:y>0.25368</cdr:y>
    </cdr:to>
    <cdr:sp macro="" textlink="">
      <cdr:nvSpPr>
        <cdr:cNvPr id="16" name="Rectangle 15"/>
        <cdr:cNvSpPr/>
      </cdr:nvSpPr>
      <cdr:spPr>
        <a:xfrm xmlns:a="http://schemas.openxmlformats.org/drawingml/2006/main">
          <a:off x="1191540" y="463688"/>
          <a:ext cx="501317" cy="2669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050" b="1" i="0" u="none" strike="noStrike">
              <a:solidFill>
                <a:schemeClr val="bg1"/>
              </a:solidFill>
              <a:latin typeface="Calibri"/>
            </a:rPr>
            <a:t>2013</a:t>
          </a:r>
          <a:endParaRPr lang="en-CA" sz="1050" b="1">
            <a:solidFill>
              <a:schemeClr val="bg1"/>
            </a:solidFill>
          </a:endParaRPr>
        </a:p>
      </cdr:txBody>
    </cdr:sp>
  </cdr:relSizeAnchor>
</c:userShapes>
</file>

<file path=ppt/drawings/drawing52.xml><?xml version="1.0" encoding="utf-8"?>
<c:userShapes xmlns:c="http://schemas.openxmlformats.org/drawingml/2006/chart">
  <cdr:relSizeAnchor xmlns:cdr="http://schemas.openxmlformats.org/drawingml/2006/chartDrawing">
    <cdr:from>
      <cdr:x>0.02799</cdr:x>
      <cdr:y>0</cdr:y>
    </cdr:from>
    <cdr:to>
      <cdr:x>0.06516</cdr:x>
      <cdr:y>1</cdr:y>
    </cdr:to>
    <cdr:sp macro="" textlink="">
      <cdr:nvSpPr>
        <cdr:cNvPr id="2" name="Rectangle 1"/>
        <cdr:cNvSpPr/>
      </cdr:nvSpPr>
      <cdr:spPr>
        <a:xfrm xmlns:a="http://schemas.openxmlformats.org/drawingml/2006/main" rot="16200000">
          <a:off x="-1178770" y="1294646"/>
          <a:ext cx="2743200" cy="1539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200" b="1" i="0" baseline="0" dirty="0">
              <a:solidFill>
                <a:srgbClr val="002060"/>
              </a:solidFill>
            </a:rPr>
            <a:t>seats offered </a:t>
          </a:r>
        </a:p>
        <a:p xmlns:a="http://schemas.openxmlformats.org/drawingml/2006/main">
          <a:pPr algn="ctr"/>
          <a:r>
            <a:rPr lang="en-CA" sz="1200" b="0" i="0" baseline="0" dirty="0">
              <a:solidFill>
                <a:srgbClr val="002060"/>
              </a:solidFill>
            </a:rPr>
            <a:t>(index 100 in 2004)</a:t>
          </a:r>
          <a:endParaRPr lang="en-CA" sz="1100" b="0" i="1" dirty="0">
            <a:solidFill>
              <a:srgbClr val="002060"/>
            </a:solidFill>
          </a:endParaRPr>
        </a:p>
      </cdr:txBody>
    </cdr:sp>
  </cdr:relSizeAnchor>
</c:userShapes>
</file>

<file path=ppt/drawings/drawing53.xml><?xml version="1.0" encoding="utf-8"?>
<c:userShapes xmlns:c="http://schemas.openxmlformats.org/drawingml/2006/chart">
  <cdr:relSizeAnchor xmlns:cdr="http://schemas.openxmlformats.org/drawingml/2006/chartDrawing">
    <cdr:from>
      <cdr:x>0.71948</cdr:x>
      <cdr:y>0.18134</cdr:y>
    </cdr:from>
    <cdr:to>
      <cdr:x>0.86704</cdr:x>
      <cdr:y>0.27402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3367171" y="522272"/>
          <a:ext cx="690580" cy="2669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9A4521EB-8DED-43DD-A7C6-FC82B84636B4}" type="TxLink">
            <a:rPr lang="en-US" sz="1050" b="1" i="0" u="none" strike="noStrike">
              <a:solidFill>
                <a:srgbClr val="00B050"/>
              </a:solidFill>
              <a:latin typeface="Calibri"/>
            </a:rPr>
            <a:pPr algn="l"/>
            <a:t>+13 pts</a:t>
          </a:fld>
          <a:endParaRPr lang="en-CA" sz="105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0.68847</cdr:x>
      <cdr:y>0.31409</cdr:y>
    </cdr:from>
    <cdr:to>
      <cdr:x>0.83603</cdr:x>
      <cdr:y>0.40677</cdr:y>
    </cdr:to>
    <cdr:sp macro="" textlink="">
      <cdr:nvSpPr>
        <cdr:cNvPr id="6" name="Rectangle 5"/>
        <cdr:cNvSpPr/>
      </cdr:nvSpPr>
      <cdr:spPr>
        <a:xfrm xmlns:a="http://schemas.openxmlformats.org/drawingml/2006/main">
          <a:off x="3222025" y="904587"/>
          <a:ext cx="690580" cy="2669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3952D131-179B-494A-9385-425FF9498FD4}" type="TxLink">
            <a:rPr lang="en-US" sz="1050" b="1" i="0" u="none" strike="noStrike">
              <a:solidFill>
                <a:srgbClr val="C00000"/>
              </a:solidFill>
              <a:latin typeface="Calibri"/>
            </a:rPr>
            <a:pPr algn="l"/>
            <a:t>-3.8 pts</a:t>
          </a:fld>
          <a:endParaRPr lang="en-CA" sz="1050" b="1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0.63557</cdr:x>
      <cdr:y>0.45442</cdr:y>
    </cdr:from>
    <cdr:to>
      <cdr:x>0.78314</cdr:x>
      <cdr:y>0.54709</cdr:y>
    </cdr:to>
    <cdr:sp macro="" textlink="">
      <cdr:nvSpPr>
        <cdr:cNvPr id="7" name="Rectangle 6"/>
        <cdr:cNvSpPr/>
      </cdr:nvSpPr>
      <cdr:spPr>
        <a:xfrm xmlns:a="http://schemas.openxmlformats.org/drawingml/2006/main">
          <a:off x="2974455" y="1308730"/>
          <a:ext cx="690628" cy="26688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AC1194DA-C8BB-4216-BCE4-E89C40C05A77}" type="TxLink">
            <a:rPr lang="en-US" sz="1050" b="1" i="0" u="none" strike="noStrike">
              <a:solidFill>
                <a:srgbClr val="C00000"/>
              </a:solidFill>
              <a:latin typeface="Calibri"/>
            </a:rPr>
            <a:pPr algn="l"/>
            <a:t>-9.6 pts</a:t>
          </a:fld>
          <a:endParaRPr lang="en-CA" sz="1050" b="1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0.32292</cdr:x>
      <cdr:y>0.59515</cdr:y>
    </cdr:from>
    <cdr:to>
      <cdr:x>0.47049</cdr:x>
      <cdr:y>0.68783</cdr:y>
    </cdr:to>
    <cdr:sp macro="" textlink="">
      <cdr:nvSpPr>
        <cdr:cNvPr id="8" name="Rectangle 7"/>
        <cdr:cNvSpPr/>
      </cdr:nvSpPr>
      <cdr:spPr>
        <a:xfrm xmlns:a="http://schemas.openxmlformats.org/drawingml/2006/main">
          <a:off x="1511243" y="1714037"/>
          <a:ext cx="690627" cy="2669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FDA20895-B0A9-4347-ABC9-3A58EA81F1BC}" type="TxLink">
            <a:rPr lang="en-US" sz="1050" b="1" i="0" u="none" strike="noStrike">
              <a:solidFill>
                <a:srgbClr val="00B050"/>
              </a:solidFill>
              <a:latin typeface="Calibri"/>
            </a:rPr>
            <a:pPr algn="l"/>
            <a:t>+0.4 pts</a:t>
          </a:fld>
          <a:endParaRPr lang="en-CA" sz="1050" b="1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0.30086</cdr:x>
      <cdr:y>0.72828</cdr:y>
    </cdr:from>
    <cdr:to>
      <cdr:x>0.44842</cdr:x>
      <cdr:y>0.82096</cdr:y>
    </cdr:to>
    <cdr:sp macro="" textlink="">
      <cdr:nvSpPr>
        <cdr:cNvPr id="11" name="Rectangle 10"/>
        <cdr:cNvSpPr/>
      </cdr:nvSpPr>
      <cdr:spPr>
        <a:xfrm xmlns:a="http://schemas.openxmlformats.org/drawingml/2006/main">
          <a:off x="1408003" y="2097454"/>
          <a:ext cx="690581" cy="2669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BD06CEE3-7C62-4600-A744-63D20997BC9A}" type="TxLink">
            <a:rPr lang="en-US" sz="1050" b="1" i="0" u="none" strike="noStrike">
              <a:solidFill>
                <a:srgbClr val="C00000"/>
              </a:solidFill>
              <a:latin typeface="Calibri"/>
            </a:rPr>
            <a:pPr algn="l"/>
            <a:t>-0.1 pts</a:t>
          </a:fld>
          <a:endParaRPr lang="en-CA" sz="1050" b="1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0.24543</cdr:x>
      <cdr:y>0.01956</cdr:y>
    </cdr:from>
    <cdr:to>
      <cdr:x>0.96685</cdr:x>
      <cdr:y>0.073</cdr:y>
    </cdr:to>
    <cdr:sp macro="" textlink="">
      <cdr:nvSpPr>
        <cdr:cNvPr id="14" name="Rectangle 13"/>
        <cdr:cNvSpPr/>
      </cdr:nvSpPr>
      <cdr:spPr>
        <a:xfrm xmlns:a="http://schemas.openxmlformats.org/drawingml/2006/main">
          <a:off x="1149791" y="56331"/>
          <a:ext cx="3379682" cy="1539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200" b="1" i="0" dirty="0">
              <a:solidFill>
                <a:srgbClr val="002060"/>
              </a:solidFill>
            </a:rPr>
            <a:t>Share</a:t>
          </a:r>
          <a:r>
            <a:rPr lang="en-CA" sz="1200" b="1" i="0" baseline="0" dirty="0">
              <a:solidFill>
                <a:srgbClr val="002060"/>
              </a:solidFill>
            </a:rPr>
            <a:t> of seats offered (%)</a:t>
          </a:r>
          <a:endParaRPr lang="en-CA" sz="1100" i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0.25434</cdr:x>
      <cdr:y>0.22239</cdr:y>
    </cdr:from>
    <cdr:to>
      <cdr:x>0.36135</cdr:x>
      <cdr:y>0.31507</cdr:y>
    </cdr:to>
    <cdr:sp macro="" textlink="">
      <cdr:nvSpPr>
        <cdr:cNvPr id="15" name="Rectangle 14"/>
        <cdr:cNvSpPr/>
      </cdr:nvSpPr>
      <cdr:spPr>
        <a:xfrm xmlns:a="http://schemas.openxmlformats.org/drawingml/2006/main">
          <a:off x="1191540" y="640490"/>
          <a:ext cx="501316" cy="2669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050" b="1" i="0" u="none" strike="noStrike" dirty="0">
              <a:solidFill>
                <a:srgbClr val="002060"/>
              </a:solidFill>
              <a:latin typeface="Calibri"/>
            </a:rPr>
            <a:t>2004</a:t>
          </a:r>
          <a:endParaRPr lang="en-CA" sz="105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0.25434</cdr:x>
      <cdr:y>0.161</cdr:y>
    </cdr:from>
    <cdr:to>
      <cdr:x>0.36135</cdr:x>
      <cdr:y>0.25368</cdr:y>
    </cdr:to>
    <cdr:sp macro="" textlink="">
      <cdr:nvSpPr>
        <cdr:cNvPr id="16" name="Rectangle 15"/>
        <cdr:cNvSpPr/>
      </cdr:nvSpPr>
      <cdr:spPr>
        <a:xfrm xmlns:a="http://schemas.openxmlformats.org/drawingml/2006/main">
          <a:off x="1191540" y="463688"/>
          <a:ext cx="501317" cy="2669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050" b="1" i="0" u="none" strike="noStrike">
              <a:solidFill>
                <a:schemeClr val="bg1"/>
              </a:solidFill>
              <a:latin typeface="Calibri"/>
            </a:rPr>
            <a:t>2013</a:t>
          </a:r>
          <a:endParaRPr lang="en-CA" sz="1050" b="1">
            <a:solidFill>
              <a:schemeClr val="bg1"/>
            </a:solidFill>
          </a:endParaRPr>
        </a:p>
      </cdr:txBody>
    </cdr:sp>
  </cdr:relSizeAnchor>
</c:userShapes>
</file>

<file path=ppt/drawings/drawing54.xml><?xml version="1.0" encoding="utf-8"?>
<c:userShapes xmlns:c="http://schemas.openxmlformats.org/drawingml/2006/chart">
  <cdr:relSizeAnchor xmlns:cdr="http://schemas.openxmlformats.org/drawingml/2006/chartDrawing">
    <cdr:from>
      <cdr:x>0.02799</cdr:x>
      <cdr:y>0</cdr:y>
    </cdr:from>
    <cdr:to>
      <cdr:x>0.06516</cdr:x>
      <cdr:y>1</cdr:y>
    </cdr:to>
    <cdr:sp macro="" textlink="">
      <cdr:nvSpPr>
        <cdr:cNvPr id="2" name="Rectangle 1"/>
        <cdr:cNvSpPr/>
      </cdr:nvSpPr>
      <cdr:spPr>
        <a:xfrm xmlns:a="http://schemas.openxmlformats.org/drawingml/2006/main" rot="16200000">
          <a:off x="-1178770" y="1294646"/>
          <a:ext cx="2743200" cy="1539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200" b="1" i="0" baseline="0" dirty="0">
              <a:solidFill>
                <a:srgbClr val="002060"/>
              </a:solidFill>
            </a:rPr>
            <a:t>seats offered </a:t>
          </a:r>
        </a:p>
        <a:p xmlns:a="http://schemas.openxmlformats.org/drawingml/2006/main">
          <a:pPr algn="ctr"/>
          <a:r>
            <a:rPr lang="en-CA" sz="1200" b="0" i="0" baseline="0" dirty="0">
              <a:solidFill>
                <a:srgbClr val="002060"/>
              </a:solidFill>
            </a:rPr>
            <a:t>(index 100 in 2004)</a:t>
          </a:r>
          <a:endParaRPr lang="en-CA" sz="1100" b="0" i="1" dirty="0">
            <a:solidFill>
              <a:srgbClr val="002060"/>
            </a:solidFill>
          </a:endParaRPr>
        </a:p>
      </cdr:txBody>
    </cdr:sp>
  </cdr:relSizeAnchor>
</c:userShapes>
</file>

<file path=ppt/drawings/drawing55.xml><?xml version="1.0" encoding="utf-8"?>
<c:userShapes xmlns:c="http://schemas.openxmlformats.org/drawingml/2006/chart">
  <cdr:relSizeAnchor xmlns:cdr="http://schemas.openxmlformats.org/drawingml/2006/chartDrawing">
    <cdr:from>
      <cdr:x>0.02799</cdr:x>
      <cdr:y>0</cdr:y>
    </cdr:from>
    <cdr:to>
      <cdr:x>0.06516</cdr:x>
      <cdr:y>1</cdr:y>
    </cdr:to>
    <cdr:sp macro="" textlink="">
      <cdr:nvSpPr>
        <cdr:cNvPr id="2" name="Rectangle 1"/>
        <cdr:cNvSpPr/>
      </cdr:nvSpPr>
      <cdr:spPr>
        <a:xfrm xmlns:a="http://schemas.openxmlformats.org/drawingml/2006/main" rot="16200000">
          <a:off x="-1178770" y="1294646"/>
          <a:ext cx="2743200" cy="1539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200" b="1" i="0" baseline="0" dirty="0">
              <a:solidFill>
                <a:srgbClr val="002060"/>
              </a:solidFill>
            </a:rPr>
            <a:t>seats offered </a:t>
          </a:r>
        </a:p>
        <a:p xmlns:a="http://schemas.openxmlformats.org/drawingml/2006/main">
          <a:pPr algn="ctr"/>
          <a:r>
            <a:rPr lang="en-CA" sz="1200" b="0" i="0" baseline="0" dirty="0">
              <a:solidFill>
                <a:srgbClr val="002060"/>
              </a:solidFill>
            </a:rPr>
            <a:t>(index 100 in 2004)</a:t>
          </a:r>
          <a:endParaRPr lang="en-CA" sz="1100" b="0" i="1" dirty="0">
            <a:solidFill>
              <a:srgbClr val="002060"/>
            </a:solidFill>
          </a:endParaRPr>
        </a:p>
      </cdr:txBody>
    </cdr:sp>
  </cdr:relSizeAnchor>
</c:userShapes>
</file>

<file path=ppt/drawings/drawing56.xml><?xml version="1.0" encoding="utf-8"?>
<c:userShapes xmlns:c="http://schemas.openxmlformats.org/drawingml/2006/chart">
  <cdr:relSizeAnchor xmlns:cdr="http://schemas.openxmlformats.org/drawingml/2006/chartDrawing">
    <cdr:from>
      <cdr:x>0.7785</cdr:x>
      <cdr:y>0.17473</cdr:y>
    </cdr:from>
    <cdr:to>
      <cdr:x>0.92606</cdr:x>
      <cdr:y>0.26741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3643396" y="503222"/>
          <a:ext cx="690580" cy="2669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9A4521EB-8DED-43DD-A7C6-FC82B84636B4}" type="TxLink">
            <a:rPr lang="en-US" sz="1050" b="1" i="0" u="none" strike="noStrike">
              <a:solidFill>
                <a:srgbClr val="C00000"/>
              </a:solidFill>
              <a:latin typeface="Calibri"/>
            </a:rPr>
            <a:pPr algn="l"/>
            <a:t>-1.6 pts</a:t>
          </a:fld>
          <a:endParaRPr lang="en-CA" sz="105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0.64166</cdr:x>
      <cdr:y>0.3174</cdr:y>
    </cdr:from>
    <cdr:to>
      <cdr:x>0.78922</cdr:x>
      <cdr:y>0.41008</cdr:y>
    </cdr:to>
    <cdr:sp macro="" textlink="">
      <cdr:nvSpPr>
        <cdr:cNvPr id="6" name="Rectangle 5"/>
        <cdr:cNvSpPr/>
      </cdr:nvSpPr>
      <cdr:spPr>
        <a:xfrm xmlns:a="http://schemas.openxmlformats.org/drawingml/2006/main">
          <a:off x="3002950" y="914112"/>
          <a:ext cx="690580" cy="2669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3952D131-179B-494A-9385-425FF9498FD4}" type="TxLink">
            <a:rPr lang="en-US" sz="1050" b="1" i="0" u="none" strike="noStrike">
              <a:solidFill>
                <a:srgbClr val="C00000"/>
              </a:solidFill>
              <a:latin typeface="Calibri"/>
            </a:rPr>
            <a:pPr algn="l"/>
            <a:t>-0.1 pts</a:t>
          </a:fld>
          <a:endParaRPr lang="en-CA" sz="1050" b="1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0.49717</cdr:x>
      <cdr:y>0.45442</cdr:y>
    </cdr:from>
    <cdr:to>
      <cdr:x>0.64474</cdr:x>
      <cdr:y>0.54709</cdr:y>
    </cdr:to>
    <cdr:sp macro="" textlink="">
      <cdr:nvSpPr>
        <cdr:cNvPr id="7" name="Rectangle 6"/>
        <cdr:cNvSpPr/>
      </cdr:nvSpPr>
      <cdr:spPr>
        <a:xfrm xmlns:a="http://schemas.openxmlformats.org/drawingml/2006/main">
          <a:off x="2326755" y="1308730"/>
          <a:ext cx="690628" cy="26688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AC1194DA-C8BB-4216-BCE4-E89C40C05A77}" type="TxLink">
            <a:rPr lang="en-US" sz="1050" b="1" i="0" u="none" strike="noStrike">
              <a:solidFill>
                <a:srgbClr val="C00000"/>
              </a:solidFill>
              <a:latin typeface="Calibri"/>
            </a:rPr>
            <a:pPr algn="l"/>
            <a:t>-0.8 pts</a:t>
          </a:fld>
          <a:endParaRPr lang="en-CA" sz="1050" b="1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0.29646</cdr:x>
      <cdr:y>0.57862</cdr:y>
    </cdr:from>
    <cdr:to>
      <cdr:x>0.44403</cdr:x>
      <cdr:y>0.6713</cdr:y>
    </cdr:to>
    <cdr:sp macro="" textlink="">
      <cdr:nvSpPr>
        <cdr:cNvPr id="8" name="Rectangle 7"/>
        <cdr:cNvSpPr/>
      </cdr:nvSpPr>
      <cdr:spPr>
        <a:xfrm xmlns:a="http://schemas.openxmlformats.org/drawingml/2006/main">
          <a:off x="1387418" y="1666412"/>
          <a:ext cx="690627" cy="2669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FDA20895-B0A9-4347-ABC9-3A58EA81F1BC}" type="TxLink">
            <a:rPr lang="en-US" sz="1050" b="1" i="0" u="none" strike="noStrike">
              <a:solidFill>
                <a:srgbClr val="00B050"/>
              </a:solidFill>
              <a:latin typeface="Calibri"/>
            </a:rPr>
            <a:pPr algn="l"/>
            <a:t>+2.1 pts</a:t>
          </a:fld>
          <a:endParaRPr lang="en-CA" sz="1050" b="1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0.31103</cdr:x>
      <cdr:y>0.72828</cdr:y>
    </cdr:from>
    <cdr:to>
      <cdr:x>0.45859</cdr:x>
      <cdr:y>0.82096</cdr:y>
    </cdr:to>
    <cdr:sp macro="" textlink="">
      <cdr:nvSpPr>
        <cdr:cNvPr id="11" name="Rectangle 10"/>
        <cdr:cNvSpPr/>
      </cdr:nvSpPr>
      <cdr:spPr>
        <a:xfrm xmlns:a="http://schemas.openxmlformats.org/drawingml/2006/main">
          <a:off x="1455628" y="2097454"/>
          <a:ext cx="690581" cy="2669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BD06CEE3-7C62-4600-A744-63D20997BC9A}" type="TxLink">
            <a:rPr lang="en-US" sz="1050" b="1" i="0" u="none" strike="noStrike">
              <a:solidFill>
                <a:srgbClr val="00B050"/>
              </a:solidFill>
              <a:latin typeface="Calibri"/>
            </a:rPr>
            <a:pPr algn="l"/>
            <a:t>+0.4 pts</a:t>
          </a:fld>
          <a:endParaRPr lang="en-CA" sz="1050" b="1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0.24543</cdr:x>
      <cdr:y>0.01956</cdr:y>
    </cdr:from>
    <cdr:to>
      <cdr:x>0.96685</cdr:x>
      <cdr:y>0.073</cdr:y>
    </cdr:to>
    <cdr:sp macro="" textlink="">
      <cdr:nvSpPr>
        <cdr:cNvPr id="14" name="Rectangle 13"/>
        <cdr:cNvSpPr/>
      </cdr:nvSpPr>
      <cdr:spPr>
        <a:xfrm xmlns:a="http://schemas.openxmlformats.org/drawingml/2006/main">
          <a:off x="1149791" y="56331"/>
          <a:ext cx="3379682" cy="1539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200" b="1" i="0" dirty="0">
              <a:solidFill>
                <a:srgbClr val="002060"/>
              </a:solidFill>
            </a:rPr>
            <a:t>Share</a:t>
          </a:r>
          <a:r>
            <a:rPr lang="en-CA" sz="1200" b="1" i="0" baseline="0" dirty="0">
              <a:solidFill>
                <a:srgbClr val="002060"/>
              </a:solidFill>
            </a:rPr>
            <a:t> of seats offered (%)</a:t>
          </a:r>
          <a:endParaRPr lang="en-CA" sz="1100" i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0.25434</cdr:x>
      <cdr:y>0.22239</cdr:y>
    </cdr:from>
    <cdr:to>
      <cdr:x>0.36135</cdr:x>
      <cdr:y>0.31507</cdr:y>
    </cdr:to>
    <cdr:sp macro="" textlink="">
      <cdr:nvSpPr>
        <cdr:cNvPr id="15" name="Rectangle 14"/>
        <cdr:cNvSpPr/>
      </cdr:nvSpPr>
      <cdr:spPr>
        <a:xfrm xmlns:a="http://schemas.openxmlformats.org/drawingml/2006/main">
          <a:off x="1191540" y="640490"/>
          <a:ext cx="501316" cy="2669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050" b="1" i="0" u="none" strike="noStrike" dirty="0">
              <a:solidFill>
                <a:srgbClr val="002060"/>
              </a:solidFill>
              <a:latin typeface="Calibri"/>
            </a:rPr>
            <a:t>2004</a:t>
          </a:r>
          <a:endParaRPr lang="en-CA" sz="105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0.25434</cdr:x>
      <cdr:y>0.161</cdr:y>
    </cdr:from>
    <cdr:to>
      <cdr:x>0.36135</cdr:x>
      <cdr:y>0.25368</cdr:y>
    </cdr:to>
    <cdr:sp macro="" textlink="">
      <cdr:nvSpPr>
        <cdr:cNvPr id="16" name="Rectangle 15"/>
        <cdr:cNvSpPr/>
      </cdr:nvSpPr>
      <cdr:spPr>
        <a:xfrm xmlns:a="http://schemas.openxmlformats.org/drawingml/2006/main">
          <a:off x="1191540" y="463688"/>
          <a:ext cx="501317" cy="2669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050" b="1" i="0" u="none" strike="noStrike">
              <a:solidFill>
                <a:schemeClr val="bg1"/>
              </a:solidFill>
              <a:latin typeface="Calibri"/>
            </a:rPr>
            <a:t>2013</a:t>
          </a:r>
          <a:endParaRPr lang="en-CA" sz="1050" b="1">
            <a:solidFill>
              <a:schemeClr val="bg1"/>
            </a:solidFill>
          </a:endParaRPr>
        </a:p>
      </cdr:txBody>
    </cdr:sp>
  </cdr:relSizeAnchor>
</c:userShapes>
</file>

<file path=ppt/drawings/drawing57.xml><?xml version="1.0" encoding="utf-8"?>
<c:userShapes xmlns:c="http://schemas.openxmlformats.org/drawingml/2006/chart">
  <cdr:relSizeAnchor xmlns:cdr="http://schemas.openxmlformats.org/drawingml/2006/chartDrawing">
    <cdr:from>
      <cdr:x>0.02799</cdr:x>
      <cdr:y>0</cdr:y>
    </cdr:from>
    <cdr:to>
      <cdr:x>0.06516</cdr:x>
      <cdr:y>1</cdr:y>
    </cdr:to>
    <cdr:sp macro="" textlink="">
      <cdr:nvSpPr>
        <cdr:cNvPr id="2" name="Rectangle 1"/>
        <cdr:cNvSpPr/>
      </cdr:nvSpPr>
      <cdr:spPr>
        <a:xfrm xmlns:a="http://schemas.openxmlformats.org/drawingml/2006/main" rot="16200000">
          <a:off x="-1178770" y="1294646"/>
          <a:ext cx="2743200" cy="1539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200" b="1" i="0" baseline="0" dirty="0">
              <a:solidFill>
                <a:srgbClr val="002060"/>
              </a:solidFill>
            </a:rPr>
            <a:t>seats offered </a:t>
          </a:r>
        </a:p>
        <a:p xmlns:a="http://schemas.openxmlformats.org/drawingml/2006/main">
          <a:pPr algn="ctr"/>
          <a:r>
            <a:rPr lang="en-CA" sz="1200" b="0" i="0" baseline="0" dirty="0">
              <a:solidFill>
                <a:srgbClr val="002060"/>
              </a:solidFill>
            </a:rPr>
            <a:t>(index 100 in 2004)</a:t>
          </a:r>
          <a:endParaRPr lang="en-CA" sz="1100" b="0" i="1" dirty="0">
            <a:solidFill>
              <a:srgbClr val="002060"/>
            </a:solidFill>
          </a:endParaRPr>
        </a:p>
      </cdr:txBody>
    </cdr:sp>
  </cdr:relSizeAnchor>
</c:userShapes>
</file>

<file path=ppt/drawings/drawing58.xml><?xml version="1.0" encoding="utf-8"?>
<c:userShapes xmlns:c="http://schemas.openxmlformats.org/drawingml/2006/chart">
  <cdr:relSizeAnchor xmlns:cdr="http://schemas.openxmlformats.org/drawingml/2006/chartDrawing">
    <cdr:from>
      <cdr:x>0.85244</cdr:x>
      <cdr:y>0.17804</cdr:y>
    </cdr:from>
    <cdr:to>
      <cdr:x>1</cdr:x>
      <cdr:y>0.27072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3989420" y="512747"/>
          <a:ext cx="690580" cy="2669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9A4521EB-8DED-43DD-A7C6-FC82B84636B4}" type="TxLink">
            <a:rPr lang="en-US" sz="1050" b="1" i="0" u="none" strike="noStrike">
              <a:solidFill>
                <a:srgbClr val="C00000"/>
              </a:solidFill>
              <a:latin typeface="Calibri"/>
            </a:rPr>
            <a:pPr algn="l"/>
            <a:t>-1.7 pts</a:t>
          </a:fld>
          <a:endParaRPr lang="en-CA" sz="105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0.4361</cdr:x>
      <cdr:y>0.31079</cdr:y>
    </cdr:from>
    <cdr:to>
      <cdr:x>0.58365</cdr:x>
      <cdr:y>0.40347</cdr:y>
    </cdr:to>
    <cdr:sp macro="" textlink="">
      <cdr:nvSpPr>
        <cdr:cNvPr id="6" name="Rectangle 5"/>
        <cdr:cNvSpPr/>
      </cdr:nvSpPr>
      <cdr:spPr>
        <a:xfrm xmlns:a="http://schemas.openxmlformats.org/drawingml/2006/main">
          <a:off x="2040925" y="895062"/>
          <a:ext cx="690580" cy="2669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3952D131-179B-494A-9385-425FF9498FD4}" type="TxLink">
            <a:rPr lang="en-US" sz="1050" b="1" i="0" u="none" strike="noStrike">
              <a:solidFill>
                <a:srgbClr val="00B050"/>
              </a:solidFill>
              <a:latin typeface="Calibri"/>
            </a:rPr>
            <a:pPr algn="l"/>
            <a:t>+0.8 pts</a:t>
          </a:fld>
          <a:endParaRPr lang="en-CA" sz="105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0.30993</cdr:x>
      <cdr:y>0.46103</cdr:y>
    </cdr:from>
    <cdr:to>
      <cdr:x>0.4575</cdr:x>
      <cdr:y>0.5537</cdr:y>
    </cdr:to>
    <cdr:sp macro="" textlink="">
      <cdr:nvSpPr>
        <cdr:cNvPr id="7" name="Rectangle 6"/>
        <cdr:cNvSpPr/>
      </cdr:nvSpPr>
      <cdr:spPr>
        <a:xfrm xmlns:a="http://schemas.openxmlformats.org/drawingml/2006/main">
          <a:off x="1450455" y="1327780"/>
          <a:ext cx="690628" cy="26688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AC1194DA-C8BB-4216-BCE4-E89C40C05A77}" type="TxLink">
            <a:rPr lang="en-US" sz="1050" b="1" i="0" u="none" strike="noStrike">
              <a:solidFill>
                <a:srgbClr val="00B050"/>
              </a:solidFill>
              <a:latin typeface="Calibri"/>
            </a:rPr>
            <a:pPr algn="l"/>
            <a:t>+0.8 pts</a:t>
          </a:fld>
          <a:endParaRPr lang="en-CA" sz="1050" b="1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0.3046</cdr:x>
      <cdr:y>0.60177</cdr:y>
    </cdr:from>
    <cdr:to>
      <cdr:x>0.45217</cdr:x>
      <cdr:y>0.69445</cdr:y>
    </cdr:to>
    <cdr:sp macro="" textlink="">
      <cdr:nvSpPr>
        <cdr:cNvPr id="8" name="Rectangle 7"/>
        <cdr:cNvSpPr/>
      </cdr:nvSpPr>
      <cdr:spPr>
        <a:xfrm xmlns:a="http://schemas.openxmlformats.org/drawingml/2006/main">
          <a:off x="1425518" y="1733087"/>
          <a:ext cx="690627" cy="2669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FDA20895-B0A9-4347-ABC9-3A58EA81F1BC}" type="TxLink">
            <a:rPr lang="en-US" sz="1050" b="1" i="0" u="none" strike="noStrike">
              <a:solidFill>
                <a:srgbClr val="00B050"/>
              </a:solidFill>
              <a:latin typeface="Calibri"/>
            </a:rPr>
            <a:pPr algn="l"/>
            <a:t>+0 pts</a:t>
          </a:fld>
          <a:endParaRPr lang="en-CA" sz="1050" b="1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0.30493</cdr:x>
      <cdr:y>0.7349</cdr:y>
    </cdr:from>
    <cdr:to>
      <cdr:x>0.45249</cdr:x>
      <cdr:y>0.82758</cdr:y>
    </cdr:to>
    <cdr:sp macro="" textlink="">
      <cdr:nvSpPr>
        <cdr:cNvPr id="11" name="Rectangle 10"/>
        <cdr:cNvSpPr/>
      </cdr:nvSpPr>
      <cdr:spPr>
        <a:xfrm xmlns:a="http://schemas.openxmlformats.org/drawingml/2006/main">
          <a:off x="1427053" y="2116504"/>
          <a:ext cx="690581" cy="2669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BD06CEE3-7C62-4600-A744-63D20997BC9A}" type="TxLink">
            <a:rPr lang="en-US" sz="1050" b="1" i="0" u="none" strike="noStrike">
              <a:solidFill>
                <a:srgbClr val="00B050"/>
              </a:solidFill>
              <a:latin typeface="Calibri"/>
            </a:rPr>
            <a:pPr algn="l"/>
            <a:t>+0.1 pts</a:t>
          </a:fld>
          <a:endParaRPr lang="en-CA" sz="1050" b="1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0.24543</cdr:x>
      <cdr:y>0.01956</cdr:y>
    </cdr:from>
    <cdr:to>
      <cdr:x>0.96685</cdr:x>
      <cdr:y>0.073</cdr:y>
    </cdr:to>
    <cdr:sp macro="" textlink="">
      <cdr:nvSpPr>
        <cdr:cNvPr id="14" name="Rectangle 13"/>
        <cdr:cNvSpPr/>
      </cdr:nvSpPr>
      <cdr:spPr>
        <a:xfrm xmlns:a="http://schemas.openxmlformats.org/drawingml/2006/main">
          <a:off x="1149791" y="56331"/>
          <a:ext cx="3379682" cy="1539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200" b="1" i="0" dirty="0">
              <a:solidFill>
                <a:srgbClr val="002060"/>
              </a:solidFill>
            </a:rPr>
            <a:t>Share</a:t>
          </a:r>
          <a:r>
            <a:rPr lang="en-CA" sz="1200" b="1" i="0" baseline="0" dirty="0">
              <a:solidFill>
                <a:srgbClr val="002060"/>
              </a:solidFill>
            </a:rPr>
            <a:t> of seats offered (%)</a:t>
          </a:r>
          <a:endParaRPr lang="en-CA" sz="1100" i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0.25434</cdr:x>
      <cdr:y>0.22239</cdr:y>
    </cdr:from>
    <cdr:to>
      <cdr:x>0.36135</cdr:x>
      <cdr:y>0.31507</cdr:y>
    </cdr:to>
    <cdr:sp macro="" textlink="">
      <cdr:nvSpPr>
        <cdr:cNvPr id="15" name="Rectangle 14"/>
        <cdr:cNvSpPr/>
      </cdr:nvSpPr>
      <cdr:spPr>
        <a:xfrm xmlns:a="http://schemas.openxmlformats.org/drawingml/2006/main">
          <a:off x="1191540" y="640490"/>
          <a:ext cx="501316" cy="2669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050" b="1" i="0" u="none" strike="noStrike" dirty="0">
              <a:solidFill>
                <a:srgbClr val="002060"/>
              </a:solidFill>
              <a:latin typeface="Calibri"/>
            </a:rPr>
            <a:t>2004</a:t>
          </a:r>
          <a:endParaRPr lang="en-CA" sz="105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0.25434</cdr:x>
      <cdr:y>0.161</cdr:y>
    </cdr:from>
    <cdr:to>
      <cdr:x>0.36135</cdr:x>
      <cdr:y>0.25368</cdr:y>
    </cdr:to>
    <cdr:sp macro="" textlink="">
      <cdr:nvSpPr>
        <cdr:cNvPr id="16" name="Rectangle 15"/>
        <cdr:cNvSpPr/>
      </cdr:nvSpPr>
      <cdr:spPr>
        <a:xfrm xmlns:a="http://schemas.openxmlformats.org/drawingml/2006/main">
          <a:off x="1191540" y="463688"/>
          <a:ext cx="501317" cy="2669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050" b="1" i="0" u="none" strike="noStrike">
              <a:solidFill>
                <a:schemeClr val="bg1"/>
              </a:solidFill>
              <a:latin typeface="Calibri"/>
            </a:rPr>
            <a:t>2013</a:t>
          </a:r>
          <a:endParaRPr lang="en-CA" sz="1050" b="1">
            <a:solidFill>
              <a:schemeClr val="bg1"/>
            </a:solidFill>
          </a:endParaRPr>
        </a:p>
      </cdr:txBody>
    </cdr:sp>
  </cdr:relSizeAnchor>
</c:userShapes>
</file>

<file path=ppt/drawings/drawing59.xml><?xml version="1.0" encoding="utf-8"?>
<c:userShapes xmlns:c="http://schemas.openxmlformats.org/drawingml/2006/chart">
  <cdr:relSizeAnchor xmlns:cdr="http://schemas.openxmlformats.org/drawingml/2006/chartDrawing">
    <cdr:from>
      <cdr:x>0.02799</cdr:x>
      <cdr:y>0</cdr:y>
    </cdr:from>
    <cdr:to>
      <cdr:x>0.06516</cdr:x>
      <cdr:y>1</cdr:y>
    </cdr:to>
    <cdr:sp macro="" textlink="">
      <cdr:nvSpPr>
        <cdr:cNvPr id="2" name="Rectangle 1"/>
        <cdr:cNvSpPr/>
      </cdr:nvSpPr>
      <cdr:spPr>
        <a:xfrm xmlns:a="http://schemas.openxmlformats.org/drawingml/2006/main" rot="16200000">
          <a:off x="-1178770" y="1294646"/>
          <a:ext cx="2743200" cy="1539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200" b="1" i="0" baseline="0" dirty="0">
              <a:solidFill>
                <a:srgbClr val="002060"/>
              </a:solidFill>
            </a:rPr>
            <a:t>seats offered </a:t>
          </a:r>
        </a:p>
        <a:p xmlns:a="http://schemas.openxmlformats.org/drawingml/2006/main">
          <a:pPr algn="ctr"/>
          <a:r>
            <a:rPr lang="en-CA" sz="1200" b="0" i="0" baseline="0" dirty="0">
              <a:solidFill>
                <a:srgbClr val="002060"/>
              </a:solidFill>
            </a:rPr>
            <a:t>(index 100 in 2004)</a:t>
          </a:r>
          <a:endParaRPr lang="en-CA" sz="1100" b="0" i="1" dirty="0">
            <a:solidFill>
              <a:srgbClr val="002060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0.08713</cdr:x>
      <cdr:y>0.37548</cdr:y>
    </cdr:from>
    <cdr:to>
      <cdr:x>0.60812</cdr:x>
      <cdr:y>0.58998</cdr:y>
    </cdr:to>
    <cdr:pic>
      <cdr:nvPicPr>
        <cdr:cNvPr id="25" name="Picture 24"/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>
          <a:extLst>
            <a:ext uri="{BEBA8EAE-BF5A-486C-A8C5-ECC9F3942E4B}">
              <a14:imgProps xmlns:a14="http://schemas.microsoft.com/office/drawing/2010/main">
                <a14:imgLayer r:embed="rId2">
                  <a14:imgEffect>
                    <a14:backgroundRemoval t="60234" b="96686" l="41767" r="89901"/>
                  </a14:imgEffect>
                  <a14:imgEffect>
                    <a14:brightnessContrast contrast="-47000"/>
                  </a14:imgEffect>
                </a14:imgLayer>
              </a14:imgProps>
            </a:ext>
          </a:extLst>
        </a:blip>
        <a:srcRect xmlns:a="http://schemas.openxmlformats.org/drawingml/2006/main" l="40242" t="62090" r="15396" b="410"/>
        <a:stretch xmlns:a="http://schemas.openxmlformats.org/drawingml/2006/main"/>
      </cdr:blipFill>
      <cdr:spPr>
        <a:xfrm xmlns:a="http://schemas.openxmlformats.org/drawingml/2006/main" rot="20639992">
          <a:off x="735857" y="1597782"/>
          <a:ext cx="4399967" cy="91276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0.05994</cdr:y>
    </cdr:from>
    <cdr:to>
      <cdr:x>0.05739</cdr:x>
      <cdr:y>0.9044</cdr:y>
    </cdr:to>
    <cdr:sp macro="" textlink="">
      <cdr:nvSpPr>
        <cdr:cNvPr id="2" name="Rectangle 1"/>
        <cdr:cNvSpPr/>
      </cdr:nvSpPr>
      <cdr:spPr>
        <a:xfrm xmlns:a="http://schemas.openxmlformats.org/drawingml/2006/main" rot="16200000">
          <a:off x="-1366521" y="1595120"/>
          <a:ext cx="3220681" cy="4876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600" b="1" i="0" baseline="0" dirty="0">
              <a:solidFill>
                <a:srgbClr val="002060"/>
              </a:solidFill>
            </a:rPr>
            <a:t>Revenue </a:t>
          </a:r>
          <a:r>
            <a:rPr lang="fr-FR" sz="1600" b="1" i="0" baseline="0" dirty="0" err="1" smtClean="0">
              <a:solidFill>
                <a:srgbClr val="002060"/>
              </a:solidFill>
            </a:rPr>
            <a:t>Passenger-Kilometres</a:t>
          </a:r>
          <a:r>
            <a:rPr lang="fr-FR" sz="1600" b="1" i="0" baseline="0" dirty="0">
              <a:solidFill>
                <a:srgbClr val="002060"/>
              </a:solidFill>
            </a:rPr>
            <a:t/>
          </a:r>
          <a:br>
            <a:rPr lang="fr-FR" sz="1600" b="1" i="0" baseline="0" dirty="0">
              <a:solidFill>
                <a:srgbClr val="002060"/>
              </a:solidFill>
            </a:rPr>
          </a:br>
          <a:r>
            <a:rPr lang="fr-FR" sz="1200" b="0" i="0" baseline="0" dirty="0">
              <a:solidFill>
                <a:srgbClr val="002060"/>
              </a:solidFill>
            </a:rPr>
            <a:t>(billion)</a:t>
          </a:r>
          <a:endParaRPr lang="fr-FR" sz="1600" b="0" i="0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0.94881</cdr:x>
      <cdr:y>0.06244</cdr:y>
    </cdr:from>
    <cdr:to>
      <cdr:x>0.99552</cdr:x>
      <cdr:y>0.89908</cdr:y>
    </cdr:to>
    <cdr:sp macro="" textlink="">
      <cdr:nvSpPr>
        <cdr:cNvPr id="34" name="Rectangle 33"/>
        <cdr:cNvSpPr/>
      </cdr:nvSpPr>
      <cdr:spPr>
        <a:xfrm xmlns:a="http://schemas.openxmlformats.org/drawingml/2006/main" rot="5400000">
          <a:off x="7099412" y="1832476"/>
          <a:ext cx="3560174" cy="4266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600" b="1" i="0" baseline="0" dirty="0" err="1">
              <a:solidFill>
                <a:srgbClr val="C00000"/>
              </a:solidFill>
            </a:rPr>
            <a:t>Freight</a:t>
          </a:r>
          <a:r>
            <a:rPr lang="fr-FR" sz="1600" b="1" i="0" baseline="0" dirty="0">
              <a:solidFill>
                <a:srgbClr val="C00000"/>
              </a:solidFill>
            </a:rPr>
            <a:t> </a:t>
          </a:r>
          <a:r>
            <a:rPr lang="fr-FR" sz="1600" b="1" i="0" baseline="0" dirty="0" smtClean="0">
              <a:solidFill>
                <a:srgbClr val="C00000"/>
              </a:solidFill>
            </a:rPr>
            <a:t>Tonne-</a:t>
          </a:r>
          <a:r>
            <a:rPr lang="fr-FR" sz="1600" b="1" i="0" baseline="0" dirty="0" err="1" smtClean="0">
              <a:solidFill>
                <a:srgbClr val="C00000"/>
              </a:solidFill>
            </a:rPr>
            <a:t>Kilometres</a:t>
          </a:r>
          <a:r>
            <a:rPr lang="fr-FR" sz="1600" b="1" i="0" baseline="0" dirty="0">
              <a:solidFill>
                <a:srgbClr val="C00000"/>
              </a:solidFill>
            </a:rPr>
            <a:t/>
          </a:r>
          <a:br>
            <a:rPr lang="fr-FR" sz="1600" b="1" i="0" baseline="0" dirty="0">
              <a:solidFill>
                <a:srgbClr val="C00000"/>
              </a:solidFill>
            </a:rPr>
          </a:br>
          <a:r>
            <a:rPr lang="fr-FR" sz="1200" b="0" i="0" baseline="0" dirty="0">
              <a:solidFill>
                <a:srgbClr val="C00000"/>
              </a:solidFill>
            </a:rPr>
            <a:t>(billion)</a:t>
          </a:r>
          <a:endParaRPr lang="fr-FR" sz="1600" b="0" i="0" dirty="0">
            <a:solidFill>
              <a:srgbClr val="C00000"/>
            </a:solidFill>
          </a:endParaRPr>
        </a:p>
      </cdr:txBody>
    </cdr:sp>
  </cdr:relSizeAnchor>
</c:userShapes>
</file>

<file path=ppt/drawings/drawing60.xml><?xml version="1.0" encoding="utf-8"?>
<c:userShapes xmlns:c="http://schemas.openxmlformats.org/drawingml/2006/chart">
  <cdr:relSizeAnchor xmlns:cdr="http://schemas.openxmlformats.org/drawingml/2006/chartDrawing">
    <cdr:from>
      <cdr:x>0.73696</cdr:x>
      <cdr:y>0.45739</cdr:y>
    </cdr:from>
    <cdr:to>
      <cdr:x>0.86549</cdr:x>
      <cdr:y>0.55198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127500" y="1346200"/>
          <a:ext cx="719832" cy="2783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endParaRPr lang="en-US" sz="700" b="1">
            <a:solidFill>
              <a:srgbClr val="002060"/>
            </a:solidFill>
          </a:endParaRPr>
        </a:p>
      </cdr:txBody>
    </cdr:sp>
  </cdr:relSizeAnchor>
</c:userShapes>
</file>

<file path=ppt/drawings/drawing61.xml><?xml version="1.0" encoding="utf-8"?>
<c:userShapes xmlns:c="http://schemas.openxmlformats.org/drawingml/2006/chart">
  <cdr:relSizeAnchor xmlns:cdr="http://schemas.openxmlformats.org/drawingml/2006/chartDrawing">
    <cdr:from>
      <cdr:x>0.73696</cdr:x>
      <cdr:y>0.45739</cdr:y>
    </cdr:from>
    <cdr:to>
      <cdr:x>0.86549</cdr:x>
      <cdr:y>0.55198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127500" y="1346200"/>
          <a:ext cx="719832" cy="2783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endParaRPr lang="en-US" sz="700" b="1">
            <a:solidFill>
              <a:srgbClr val="002060"/>
            </a:solidFill>
          </a:endParaRPr>
        </a:p>
      </cdr:txBody>
    </cdr:sp>
  </cdr:relSizeAnchor>
</c:userShapes>
</file>

<file path=ppt/drawings/drawing62.xml><?xml version="1.0" encoding="utf-8"?>
<c:userShapes xmlns:c="http://schemas.openxmlformats.org/drawingml/2006/chart">
  <cdr:relSizeAnchor xmlns:cdr="http://schemas.openxmlformats.org/drawingml/2006/chartDrawing">
    <cdr:from>
      <cdr:x>0.69865</cdr:x>
      <cdr:y>0.27439</cdr:y>
    </cdr:from>
    <cdr:to>
      <cdr:x>0.90053</cdr:x>
      <cdr:y>0.35892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40360" y="753055"/>
          <a:ext cx="936328" cy="2319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7880B8AE-4CBD-42E0-B050-04EFBCF73789}" type="TxLink">
            <a:rPr lang="en-US" sz="1050" b="1" i="0" u="none" strike="noStrike">
              <a:solidFill>
                <a:srgbClr val="C00000"/>
              </a:solidFill>
              <a:latin typeface="Calibri"/>
            </a:rPr>
            <a:pPr algn="r"/>
            <a:t>- 3.9%</a:t>
          </a:fld>
          <a:endParaRPr lang="en-US" sz="1050" b="1" i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0.71417</cdr:x>
      <cdr:y>0.40557</cdr:y>
    </cdr:from>
    <cdr:to>
      <cdr:x>0.90364</cdr:x>
      <cdr:y>0.49778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312368" y="1113095"/>
          <a:ext cx="878770" cy="2530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r"/>
          <a:fld id="{FF052C8F-8395-401E-AA80-36CE46574733}" type="TxLink">
            <a:rPr lang="en-US" sz="1050" b="1" i="0" u="none" strike="noStrike">
              <a:solidFill>
                <a:srgbClr val="C00000"/>
              </a:solidFill>
              <a:latin typeface="Calibri"/>
            </a:rPr>
            <a:pPr algn="r"/>
            <a:t>- 2.0%</a:t>
          </a:fld>
          <a:endParaRPr lang="en-US" sz="1050" b="1" i="1" u="none" strike="noStrike" dirty="0">
            <a:solidFill>
              <a:srgbClr val="C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0.7297</cdr:x>
      <cdr:y>0.5425</cdr:y>
    </cdr:from>
    <cdr:to>
      <cdr:x>0.90996</cdr:x>
      <cdr:y>0.64821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384376" y="1488880"/>
          <a:ext cx="836054" cy="2901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DF4A1EBA-290E-4717-BB69-901CAE1B557B}" type="TxLink">
            <a:rPr lang="en-US" sz="1050" b="1" i="0" u="none" strike="noStrike">
              <a:solidFill>
                <a:srgbClr val="C00000"/>
              </a:solidFill>
              <a:latin typeface="Calibri"/>
            </a:rPr>
            <a:pPr algn="r"/>
            <a:t>- 0.7%</a:t>
          </a:fld>
          <a:endParaRPr lang="en-US" sz="1050" b="1" i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0.74522</cdr:x>
      <cdr:y>0.68554</cdr:y>
    </cdr:from>
    <cdr:to>
      <cdr:x>0.87374</cdr:x>
      <cdr:y>0.78012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456364" y="1881466"/>
          <a:ext cx="596081" cy="2595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CA7857B5-0EE7-4AD9-A732-C5A50E1FC228}" type="TxLink">
            <a:rPr lang="en-US" sz="1050" b="1" i="0" u="none" strike="noStrike">
              <a:solidFill>
                <a:srgbClr val="00B050"/>
              </a:solidFill>
              <a:latin typeface="Calibri"/>
            </a:rPr>
            <a:pPr algn="r"/>
            <a:t>+ 0.5%</a:t>
          </a:fld>
          <a:endParaRPr lang="en-US" sz="1050" b="1" i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0.68312</cdr:x>
      <cdr:y>0.82971</cdr:y>
    </cdr:from>
    <cdr:to>
      <cdr:x>0.83825</cdr:x>
      <cdr:y>0.9243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3168341" y="2277141"/>
          <a:ext cx="719500" cy="2596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D9A675B5-BC77-4FD4-A4CC-04E89CC4DFF0}" type="TxLink">
            <a:rPr lang="en-US" sz="1050" b="1" i="0" u="none" strike="noStrike">
              <a:solidFill>
                <a:srgbClr val="00B050"/>
              </a:solidFill>
              <a:latin typeface="Calibri"/>
            </a:rPr>
            <a:pPr algn="r"/>
            <a:t>+ 11.5%</a:t>
          </a:fld>
          <a:endParaRPr lang="en-US" sz="1050" b="1" i="1" dirty="0">
            <a:solidFill>
              <a:srgbClr val="00B050"/>
            </a:solidFill>
          </a:endParaRPr>
        </a:p>
      </cdr:txBody>
    </cdr:sp>
  </cdr:relSizeAnchor>
</c:userShapes>
</file>

<file path=ppt/drawings/drawing63.xml><?xml version="1.0" encoding="utf-8"?>
<c:userShapes xmlns:c="http://schemas.openxmlformats.org/drawingml/2006/chart">
  <cdr:relSizeAnchor xmlns:cdr="http://schemas.openxmlformats.org/drawingml/2006/chartDrawing">
    <cdr:from>
      <cdr:x>0.73696</cdr:x>
      <cdr:y>0.45739</cdr:y>
    </cdr:from>
    <cdr:to>
      <cdr:x>0.86549</cdr:x>
      <cdr:y>0.55198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127500" y="1346200"/>
          <a:ext cx="719832" cy="2783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endParaRPr lang="en-US" sz="700" b="1">
            <a:solidFill>
              <a:srgbClr val="002060"/>
            </a:solidFill>
          </a:endParaRPr>
        </a:p>
      </cdr:txBody>
    </cdr:sp>
  </cdr:relSizeAnchor>
</c:userShapes>
</file>

<file path=ppt/drawings/drawing64.xml><?xml version="1.0" encoding="utf-8"?>
<c:userShapes xmlns:c="http://schemas.openxmlformats.org/drawingml/2006/chart">
  <cdr:relSizeAnchor xmlns:cdr="http://schemas.openxmlformats.org/drawingml/2006/chartDrawing">
    <cdr:from>
      <cdr:x>0.73696</cdr:x>
      <cdr:y>0.45739</cdr:y>
    </cdr:from>
    <cdr:to>
      <cdr:x>0.86549</cdr:x>
      <cdr:y>0.55198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127500" y="1346200"/>
          <a:ext cx="719832" cy="2783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endParaRPr lang="en-US" sz="700" b="1">
            <a:solidFill>
              <a:srgbClr val="002060"/>
            </a:solidFill>
          </a:endParaRPr>
        </a:p>
      </cdr:txBody>
    </cdr:sp>
  </cdr:relSizeAnchor>
</c:userShapes>
</file>

<file path=ppt/drawings/drawing65.xml><?xml version="1.0" encoding="utf-8"?>
<c:userShapes xmlns:c="http://schemas.openxmlformats.org/drawingml/2006/chart">
  <cdr:relSizeAnchor xmlns:cdr="http://schemas.openxmlformats.org/drawingml/2006/chartDrawing">
    <cdr:from>
      <cdr:x>0.72372</cdr:x>
      <cdr:y>0.3125</cdr:y>
    </cdr:from>
    <cdr:to>
      <cdr:x>0.88624</cdr:x>
      <cdr:y>0.4375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06598" y="720080"/>
          <a:ext cx="720063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0"/>
          <a:fld id="{34273DB9-E43C-497D-ABA9-E2D6E93FA1CB}" type="TxLink">
            <a:rPr lang="en-US" sz="1050" b="1" u="none" strike="noStrike" smtClean="0">
              <a:solidFill>
                <a:srgbClr val="C00000"/>
              </a:solidFill>
              <a:latin typeface="Calibri"/>
            </a:rPr>
            <a:pPr algn="r" rtl="0"/>
            <a:t>- 0.5%</a:t>
          </a:fld>
          <a:r>
            <a:rPr lang="en-US" sz="1050" b="1" u="none" strike="noStrike" dirty="0" smtClean="0">
              <a:solidFill>
                <a:srgbClr val="00B050"/>
              </a:solidFill>
              <a:latin typeface="Calibri"/>
            </a:rPr>
            <a:t>*</a:t>
          </a:r>
          <a:endParaRPr lang="en-US" sz="105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0.73696</cdr:x>
      <cdr:y>0.45739</cdr:y>
    </cdr:from>
    <cdr:to>
      <cdr:x>0.86549</cdr:x>
      <cdr:y>0.55198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127500" y="1346200"/>
          <a:ext cx="719832" cy="2783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endParaRPr lang="en-US" sz="700" b="1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0.671</cdr:x>
      <cdr:y>0.4375</cdr:y>
    </cdr:from>
    <cdr:to>
      <cdr:x>0.84144</cdr:x>
      <cdr:y>0.56315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973012" y="1008112"/>
          <a:ext cx="755172" cy="2895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FB5D80C0-55C9-4FC4-BFC9-00014A083E35}" type="TxLink">
            <a:rPr lang="en-US" sz="1050" b="1" u="none" strike="noStrike">
              <a:solidFill>
                <a:srgbClr val="00B050"/>
              </a:solidFill>
              <a:latin typeface="Calibri"/>
            </a:rPr>
            <a:pPr algn="r"/>
            <a:t>+ 20.0%</a:t>
          </a:fld>
          <a:endParaRPr lang="en-US" sz="105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0.67987</cdr:x>
      <cdr:y>0.56757</cdr:y>
    </cdr:from>
    <cdr:to>
      <cdr:x>0.80839</cdr:x>
      <cdr:y>0.66215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061252" y="1512168"/>
          <a:ext cx="578691" cy="2519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0697E726-F372-4427-B863-48214AA36AF5}" type="TxLink">
            <a:rPr lang="en-US" sz="1050" b="1" u="none" strike="noStrike">
              <a:solidFill>
                <a:srgbClr val="00B050"/>
              </a:solidFill>
              <a:latin typeface="Calibri"/>
            </a:rPr>
            <a:pPr algn="r"/>
            <a:t>+ 2.3%</a:t>
          </a:fld>
          <a:endParaRPr lang="en-US" sz="105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0.56821</cdr:x>
      <cdr:y>0.7027</cdr:y>
    </cdr:from>
    <cdr:to>
      <cdr:x>0.69673</cdr:x>
      <cdr:y>0.79728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558510" y="1872208"/>
          <a:ext cx="578690" cy="2519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20367E0E-4963-46B7-9F32-7DB6483FCB4D}" type="TxLink">
            <a:rPr lang="en-US" sz="1050" b="1" u="none" strike="noStrike">
              <a:solidFill>
                <a:srgbClr val="00B050"/>
              </a:solidFill>
              <a:latin typeface="Calibri"/>
            </a:rPr>
            <a:pPr algn="r"/>
            <a:t>+ 2.9%</a:t>
          </a:fld>
          <a:endParaRPr lang="en-US" sz="105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0.49399</cdr:x>
      <cdr:y>0.8343</cdr:y>
    </cdr:from>
    <cdr:to>
      <cdr:x>0.62251</cdr:x>
      <cdr:y>0.92889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3015193" y="2836991"/>
          <a:ext cx="784458" cy="3216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3443600A-75DA-4C59-9DF1-43D5FA135512}" type="TxLink">
            <a:rPr lang="en-US" sz="1050" b="1" u="none" strike="noStrike">
              <a:solidFill>
                <a:srgbClr val="C00000"/>
              </a:solidFill>
              <a:latin typeface="Calibri"/>
            </a:rPr>
            <a:pPr algn="r"/>
            <a:t>- 2.8%</a:t>
          </a:fld>
          <a:endParaRPr lang="en-US" sz="1050" b="1" dirty="0">
            <a:solidFill>
              <a:srgbClr val="C00000"/>
            </a:solidFill>
          </a:endParaRPr>
        </a:p>
      </cdr:txBody>
    </cdr:sp>
  </cdr:relSizeAnchor>
</c:userShapes>
</file>

<file path=ppt/drawings/drawing66.xml><?xml version="1.0" encoding="utf-8"?>
<c:userShapes xmlns:c="http://schemas.openxmlformats.org/drawingml/2006/chart">
  <cdr:relSizeAnchor xmlns:cdr="http://schemas.openxmlformats.org/drawingml/2006/chartDrawing">
    <cdr:from>
      <cdr:x>0.76809</cdr:x>
      <cdr:y>0.32056</cdr:y>
    </cdr:from>
    <cdr:to>
      <cdr:x>0.89338</cdr:x>
      <cdr:y>0.44409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56383" y="747426"/>
          <a:ext cx="563804" cy="2880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E6BF6876-6BB6-45B3-A23B-1C41AD66A729}" type="TxLink">
            <a:rPr lang="en-US" sz="1050" b="1" i="0" u="none" strike="noStrike">
              <a:solidFill>
                <a:srgbClr val="C00000"/>
              </a:solidFill>
              <a:latin typeface="Calibri"/>
            </a:rPr>
            <a:pPr algn="r"/>
            <a:t>- 0.5%</a:t>
          </a:fld>
          <a:endParaRPr lang="en-US" sz="900" b="1" i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0.73696</cdr:x>
      <cdr:y>0.45739</cdr:y>
    </cdr:from>
    <cdr:to>
      <cdr:x>0.86549</cdr:x>
      <cdr:y>0.55198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127500" y="1346200"/>
          <a:ext cx="719832" cy="2783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endParaRPr lang="en-US" sz="700" b="1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0.57606</cdr:x>
      <cdr:y>0.4441</cdr:y>
    </cdr:from>
    <cdr:to>
      <cdr:x>0.76553</cdr:x>
      <cdr:y>0.53675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592265" y="1035458"/>
          <a:ext cx="85261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r"/>
          <a:fld id="{B9AD3C54-0A38-4E40-9448-DC42FC29AAA2}" type="TxLink">
            <a:rPr lang="en-US" sz="1050" b="1" i="0" u="none" strike="noStrike">
              <a:solidFill>
                <a:srgbClr val="C00000"/>
              </a:solidFill>
              <a:latin typeface="Calibri"/>
            </a:rPr>
            <a:pPr algn="r"/>
            <a:t>- 0.3%</a:t>
          </a:fld>
          <a:endParaRPr lang="en-US" sz="1050" b="1" i="1" u="none" strike="noStrike" dirty="0">
            <a:solidFill>
              <a:srgbClr val="C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0.51206</cdr:x>
      <cdr:y>0.56763</cdr:y>
    </cdr:from>
    <cdr:to>
      <cdr:x>0.65607</cdr:x>
      <cdr:y>0.67334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304255" y="1323487"/>
          <a:ext cx="648072" cy="2464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E4900BBF-20D4-42EA-9C2B-8B9B3E72282C}" type="TxLink">
            <a:rPr lang="en-US" sz="1050" b="1" i="0" u="none" strike="noStrike">
              <a:solidFill>
                <a:srgbClr val="C00000"/>
              </a:solidFill>
              <a:latin typeface="Calibri"/>
            </a:rPr>
            <a:pPr algn="r"/>
            <a:t>- 10.4%</a:t>
          </a:fld>
          <a:endParaRPr lang="en-US" sz="500" b="1" i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0.51206</cdr:x>
      <cdr:y>0.69117</cdr:y>
    </cdr:from>
    <cdr:to>
      <cdr:x>0.64058</cdr:x>
      <cdr:y>0.78575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304255" y="1611522"/>
          <a:ext cx="578339" cy="2205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A473B3E0-AED5-45E2-9187-05E0B6B40100}" type="TxLink">
            <a:rPr lang="en-US" sz="1050" b="1" i="0" u="none" strike="noStrike">
              <a:solidFill>
                <a:srgbClr val="C00000"/>
              </a:solidFill>
              <a:latin typeface="Calibri"/>
            </a:rPr>
            <a:pPr algn="r"/>
            <a:t>- 2.6%</a:t>
          </a:fld>
          <a:endParaRPr lang="en-US" sz="500" b="1" i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0.48005</cdr:x>
      <cdr:y>0.8147</cdr:y>
    </cdr:from>
    <cdr:to>
      <cdr:x>0.63518</cdr:x>
      <cdr:y>0.90929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160239" y="1899554"/>
          <a:ext cx="698084" cy="2205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851E3734-A54B-4E3D-B9F5-726E7F4C505C}" type="TxLink">
            <a:rPr lang="en-US" sz="1050" b="1" i="0" u="none" strike="noStrike">
              <a:solidFill>
                <a:srgbClr val="C00000"/>
              </a:solidFill>
              <a:latin typeface="Calibri"/>
            </a:rPr>
            <a:pPr algn="r"/>
            <a:t>- 4.5%</a:t>
          </a:fld>
          <a:endParaRPr lang="en-US" sz="500" b="1" i="1" dirty="0">
            <a:solidFill>
              <a:srgbClr val="C00000"/>
            </a:solidFill>
          </a:endParaRPr>
        </a:p>
      </cdr:txBody>
    </cdr:sp>
  </cdr:relSizeAnchor>
</c:userShapes>
</file>

<file path=ppt/drawings/drawing67.xml><?xml version="1.0" encoding="utf-8"?>
<c:userShapes xmlns:c="http://schemas.openxmlformats.org/drawingml/2006/chart">
  <cdr:relSizeAnchor xmlns:cdr="http://schemas.openxmlformats.org/drawingml/2006/chartDrawing">
    <cdr:from>
      <cdr:x>0.67935</cdr:x>
      <cdr:y>0.29412</cdr:y>
    </cdr:from>
    <cdr:to>
      <cdr:x>0.90555</cdr:x>
      <cdr:y>0.41176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03848" y="720080"/>
          <a:ext cx="1066743" cy="2880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CEAAFA87-6B46-4D48-8135-2C8EEE1001A7}" type="TxLink">
            <a:rPr lang="en-US" sz="1050" b="1" u="none" strike="noStrike" smtClean="0">
              <a:solidFill>
                <a:srgbClr val="00B050"/>
              </a:solidFill>
              <a:latin typeface="Calibri"/>
            </a:rPr>
            <a:pPr algn="r"/>
            <a:t>+ 15.8%</a:t>
          </a:fld>
          <a:r>
            <a:rPr lang="en-US" sz="1050" b="1" u="none" strike="noStrike" dirty="0" smtClean="0">
              <a:solidFill>
                <a:srgbClr val="00B050"/>
              </a:solidFill>
              <a:latin typeface="Calibri"/>
            </a:rPr>
            <a:t>*</a:t>
          </a:r>
          <a:endParaRPr lang="en-US" sz="105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0.46559</cdr:x>
      <cdr:y>0.44118</cdr:y>
    </cdr:from>
    <cdr:to>
      <cdr:x>0.65506</cdr:x>
      <cdr:y>0.53339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195736" y="1080120"/>
          <a:ext cx="893543" cy="2257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r"/>
          <a:fld id="{90E830A6-8068-44F5-A6E9-9B031ED65BE2}" type="TxLink">
            <a:rPr lang="en-US" sz="1050" b="1" u="none" strike="noStrike">
              <a:solidFill>
                <a:srgbClr val="00B050"/>
              </a:solidFill>
              <a:latin typeface="Calibri"/>
            </a:rPr>
            <a:pPr algn="r"/>
            <a:t>+ 11.0%</a:t>
          </a:fld>
          <a:endParaRPr lang="en-US" sz="1050" b="1" u="none" strike="noStrike" dirty="0">
            <a:solidFill>
              <a:srgbClr val="00B05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0.40452</cdr:x>
      <cdr:y>0.55882</cdr:y>
    </cdr:from>
    <cdr:to>
      <cdr:x>0.58478</cdr:x>
      <cdr:y>0.66453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907704" y="1368152"/>
          <a:ext cx="850109" cy="2588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94FBD1BF-557B-4D0A-A548-9E00E926D9FF}" type="TxLink">
            <a:rPr lang="en-US" sz="1050" b="1" u="none" strike="noStrike">
              <a:solidFill>
                <a:srgbClr val="00B050"/>
              </a:solidFill>
              <a:latin typeface="Calibri"/>
            </a:rPr>
            <a:pPr algn="r"/>
            <a:t>+ 19.0%</a:t>
          </a:fld>
          <a:endParaRPr lang="en-US" sz="105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0.41978</cdr:x>
      <cdr:y>0.70588</cdr:y>
    </cdr:from>
    <cdr:to>
      <cdr:x>0.5483</cdr:x>
      <cdr:y>0.80046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979712" y="1728192"/>
          <a:ext cx="606102" cy="2315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4149B245-0A98-4794-BAB8-89C6444E489D}" type="TxLink">
            <a:rPr lang="en-US" sz="1050" b="1" u="none" strike="noStrike">
              <a:solidFill>
                <a:srgbClr val="00B050"/>
              </a:solidFill>
              <a:latin typeface="Calibri"/>
            </a:rPr>
            <a:pPr algn="r"/>
            <a:t>+ 7.4%</a:t>
          </a:fld>
          <a:endParaRPr lang="en-US" sz="105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0.35871</cdr:x>
      <cdr:y>0.82353</cdr:y>
    </cdr:from>
    <cdr:to>
      <cdr:x>0.48723</cdr:x>
      <cdr:y>0.91812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1691680" y="2016224"/>
          <a:ext cx="606103" cy="2315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8FAEF051-32B5-4508-9C20-FF369FA7DC71}" type="TxLink">
            <a:rPr lang="en-US" sz="1050" b="1" u="none" strike="noStrike">
              <a:solidFill>
                <a:srgbClr val="00B050"/>
              </a:solidFill>
              <a:latin typeface="Calibri"/>
            </a:rPr>
            <a:pPr algn="r"/>
            <a:t>+ 3.5%</a:t>
          </a:fld>
          <a:endParaRPr lang="en-US" sz="1050" b="1" dirty="0">
            <a:solidFill>
              <a:srgbClr val="00B050"/>
            </a:solidFill>
          </a:endParaRPr>
        </a:p>
      </cdr:txBody>
    </cdr:sp>
  </cdr:relSizeAnchor>
</c:userShapes>
</file>

<file path=ppt/drawings/drawing68.xml><?xml version="1.0" encoding="utf-8"?>
<c:userShapes xmlns:c="http://schemas.openxmlformats.org/drawingml/2006/chart">
  <cdr:relSizeAnchor xmlns:cdr="http://schemas.openxmlformats.org/drawingml/2006/chartDrawing">
    <cdr:from>
      <cdr:x>0.70237</cdr:x>
      <cdr:y>0.2951</cdr:y>
    </cdr:from>
    <cdr:to>
      <cdr:x>0.90425</cdr:x>
      <cdr:y>0.37963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12368" y="723503"/>
          <a:ext cx="952069" cy="2072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CA35B82D-4A7E-477F-8719-253284232EC1}" type="TxLink">
            <a:rPr lang="en-US" sz="1050" b="1" i="0" u="none" strike="noStrike">
              <a:solidFill>
                <a:srgbClr val="00B050"/>
              </a:solidFill>
              <a:latin typeface="Calibri"/>
            </a:rPr>
            <a:pPr algn="r"/>
            <a:t>+ 7.5%</a:t>
          </a:fld>
          <a:endParaRPr lang="en-US" sz="1050" b="1" i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0.50387</cdr:x>
      <cdr:y>0.41259</cdr:y>
    </cdr:from>
    <cdr:to>
      <cdr:x>0.69334</cdr:x>
      <cdr:y>0.5048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376264" y="1011535"/>
          <a:ext cx="893544" cy="2260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r"/>
          <a:fld id="{D43BA664-3BF0-42C4-B702-730606D57B0B}" type="TxLink">
            <a:rPr lang="en-US" sz="1050" b="1" i="0" u="none" strike="noStrike">
              <a:solidFill>
                <a:srgbClr val="00B050"/>
              </a:solidFill>
              <a:latin typeface="Calibri"/>
            </a:rPr>
            <a:pPr algn="r"/>
            <a:t>+ 7.7%</a:t>
          </a:fld>
          <a:endParaRPr lang="en-US" sz="1050" b="1" i="1" u="none" strike="noStrike" dirty="0">
            <a:solidFill>
              <a:srgbClr val="00B05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0.4428</cdr:x>
      <cdr:y>0.55944</cdr:y>
    </cdr:from>
    <cdr:to>
      <cdr:x>0.62306</cdr:x>
      <cdr:y>0.66515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088232" y="1371575"/>
          <a:ext cx="850109" cy="2591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BF3A81CA-7C1C-46BF-9A54-29843978AC38}" type="TxLink">
            <a:rPr lang="en-US" sz="1050" b="1" i="0" u="none" strike="noStrike">
              <a:solidFill>
                <a:srgbClr val="C00000"/>
              </a:solidFill>
              <a:latin typeface="Calibri"/>
            </a:rPr>
            <a:pPr algn="r"/>
            <a:t>- 2.3%</a:t>
          </a:fld>
          <a:endParaRPr lang="en-US" sz="1050" b="1" i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0.50387</cdr:x>
      <cdr:y>0.70629</cdr:y>
    </cdr:from>
    <cdr:to>
      <cdr:x>0.63239</cdr:x>
      <cdr:y>0.80087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376264" y="1731615"/>
          <a:ext cx="606102" cy="2318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DB11A300-E650-481B-92B2-05DB0E49A224}" type="TxLink">
            <a:rPr lang="en-US" sz="1050" b="1" i="0" u="none" strike="noStrike">
              <a:solidFill>
                <a:srgbClr val="00B050"/>
              </a:solidFill>
              <a:latin typeface="Calibri"/>
            </a:rPr>
            <a:pPr algn="r"/>
            <a:t>+ 5.1%</a:t>
          </a:fld>
          <a:endParaRPr lang="en-US" sz="1050" b="1" i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0.4428</cdr:x>
      <cdr:y>0.83488</cdr:y>
    </cdr:from>
    <cdr:to>
      <cdr:x>0.59793</cdr:x>
      <cdr:y>0.92947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088232" y="2046868"/>
          <a:ext cx="731595" cy="2319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23D5D699-9619-48A8-9A63-5E241A4ECE8B}" type="TxLink">
            <a:rPr lang="en-US" sz="1050" b="1" i="0" u="none" strike="noStrike">
              <a:solidFill>
                <a:srgbClr val="00B050"/>
              </a:solidFill>
              <a:latin typeface="Calibri"/>
            </a:rPr>
            <a:pPr algn="r"/>
            <a:t>+ 11.2%</a:t>
          </a:fld>
          <a:endParaRPr lang="en-US" sz="1050" b="1" i="1" dirty="0">
            <a:solidFill>
              <a:srgbClr val="00B050"/>
            </a:solidFill>
          </a:endParaRPr>
        </a:p>
      </cdr:txBody>
    </cdr:sp>
  </cdr:relSizeAnchor>
</c:userShapes>
</file>

<file path=ppt/drawings/drawing69.xml><?xml version="1.0" encoding="utf-8"?>
<c:userShapes xmlns:c="http://schemas.openxmlformats.org/drawingml/2006/chart">
  <cdr:relSizeAnchor xmlns:cdr="http://schemas.openxmlformats.org/drawingml/2006/chartDrawing">
    <cdr:from>
      <cdr:x>0.73696</cdr:x>
      <cdr:y>0.45739</cdr:y>
    </cdr:from>
    <cdr:to>
      <cdr:x>0.86549</cdr:x>
      <cdr:y>0.55198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127500" y="1346200"/>
          <a:ext cx="719832" cy="2783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endParaRPr lang="en-US" sz="700" b="1">
            <a:solidFill>
              <a:srgbClr val="002060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0.08713</cdr:x>
      <cdr:y>0.37548</cdr:y>
    </cdr:from>
    <cdr:to>
      <cdr:x>0.60812</cdr:x>
      <cdr:y>0.58998</cdr:y>
    </cdr:to>
    <cdr:pic>
      <cdr:nvPicPr>
        <cdr:cNvPr id="25" name="Picture 24"/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>
          <a:extLst>
            <a:ext uri="{BEBA8EAE-BF5A-486C-A8C5-ECC9F3942E4B}">
              <a14:imgProps xmlns:a14="http://schemas.microsoft.com/office/drawing/2010/main">
                <a14:imgLayer r:embed="rId2">
                  <a14:imgEffect>
                    <a14:backgroundRemoval t="60234" b="96686" l="41767" r="89901"/>
                  </a14:imgEffect>
                  <a14:imgEffect>
                    <a14:brightnessContrast contrast="-47000"/>
                  </a14:imgEffect>
                </a14:imgLayer>
              </a14:imgProps>
            </a:ext>
          </a:extLst>
        </a:blip>
        <a:srcRect xmlns:a="http://schemas.openxmlformats.org/drawingml/2006/main" l="40242" t="62090" r="15396" b="410"/>
        <a:stretch xmlns:a="http://schemas.openxmlformats.org/drawingml/2006/main"/>
      </cdr:blipFill>
      <cdr:spPr>
        <a:xfrm xmlns:a="http://schemas.openxmlformats.org/drawingml/2006/main" rot="20639992">
          <a:off x="735857" y="1597782"/>
          <a:ext cx="4399967" cy="91276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0.05994</cdr:y>
    </cdr:from>
    <cdr:to>
      <cdr:x>0.05739</cdr:x>
      <cdr:y>0.9044</cdr:y>
    </cdr:to>
    <cdr:sp macro="" textlink="">
      <cdr:nvSpPr>
        <cdr:cNvPr id="2" name="Rectangle 1"/>
        <cdr:cNvSpPr/>
      </cdr:nvSpPr>
      <cdr:spPr>
        <a:xfrm xmlns:a="http://schemas.openxmlformats.org/drawingml/2006/main" rot="16200000">
          <a:off x="-1535122" y="1790354"/>
          <a:ext cx="3595815" cy="52557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600" b="1" i="0" baseline="0" dirty="0">
              <a:solidFill>
                <a:srgbClr val="002060"/>
              </a:solidFill>
            </a:rPr>
            <a:t>Revenue </a:t>
          </a:r>
          <a:r>
            <a:rPr lang="fr-FR" sz="1600" b="1" i="0" baseline="0" dirty="0" err="1" smtClean="0">
              <a:solidFill>
                <a:srgbClr val="002060"/>
              </a:solidFill>
            </a:rPr>
            <a:t>Passenger-Kilometres</a:t>
          </a:r>
          <a:r>
            <a:rPr lang="fr-FR" sz="1600" b="1" i="0" baseline="0" dirty="0">
              <a:solidFill>
                <a:srgbClr val="002060"/>
              </a:solidFill>
            </a:rPr>
            <a:t/>
          </a:r>
          <a:br>
            <a:rPr lang="fr-FR" sz="1600" b="1" i="0" baseline="0" dirty="0">
              <a:solidFill>
                <a:srgbClr val="002060"/>
              </a:solidFill>
            </a:rPr>
          </a:br>
          <a:r>
            <a:rPr lang="fr-FR" sz="1200" b="0" i="0" baseline="0" dirty="0">
              <a:solidFill>
                <a:srgbClr val="002060"/>
              </a:solidFill>
            </a:rPr>
            <a:t>(</a:t>
          </a:r>
          <a:r>
            <a:rPr lang="fr-FR" sz="1200" b="0" baseline="0" dirty="0">
              <a:solidFill>
                <a:srgbClr val="002060"/>
              </a:solidFill>
            </a:rPr>
            <a:t>billion</a:t>
          </a:r>
          <a:r>
            <a:rPr lang="fr-FR" sz="1200" b="0" i="0" baseline="0" dirty="0">
              <a:solidFill>
                <a:srgbClr val="002060"/>
              </a:solidFill>
            </a:rPr>
            <a:t>)</a:t>
          </a:r>
          <a:endParaRPr lang="fr-FR" sz="1600" b="0" i="0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0.43005</cdr:x>
      <cdr:y>0.56485</cdr:y>
    </cdr:from>
    <cdr:to>
      <cdr:x>0.47038</cdr:x>
      <cdr:y>0.78688</cdr:y>
    </cdr:to>
    <cdr:grpSp>
      <cdr:nvGrpSpPr>
        <cdr:cNvPr id="3" name="Group 2"/>
        <cdr:cNvGrpSpPr>
          <a:grpSpLocks xmlns:a="http://schemas.openxmlformats.org/drawingml/2006/main"/>
        </cdr:cNvGrpSpPr>
      </cdr:nvGrpSpPr>
      <cdr:grpSpPr bwMode="auto">
        <a:xfrm xmlns:a="http://schemas.openxmlformats.org/drawingml/2006/main">
          <a:off x="3938352" y="2405201"/>
          <a:ext cx="369338" cy="945432"/>
          <a:chOff x="2743879" y="2203420"/>
          <a:chExt cx="368650" cy="2200500"/>
        </a:xfrm>
      </cdr:grpSpPr>
      <cdr:sp macro="" textlink="">
        <cdr:nvSpPr>
          <cdr:cNvPr id="22" name="Text Box 11"/>
          <cdr:cNvSpPr txBox="1">
            <a:spLocks xmlns:a="http://schemas.openxmlformats.org/drawingml/2006/main" noChangeArrowheads="1"/>
          </cdr:cNvSpPr>
        </cdr:nvSpPr>
        <cdr:spPr bwMode="auto">
          <a:xfrm xmlns:a="http://schemas.openxmlformats.org/drawingml/2006/main" rot="16200000">
            <a:off x="2300098" y="2647201"/>
            <a:ext cx="1256212" cy="368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12700">
            <a:noFill/>
            <a:miter lim="800000"/>
            <a:headEnd/>
            <a:tailEnd/>
          </a:ln>
          <a:extLst xmlns:a="http://schemas.openxmlformats.org/drawingml/2006/main"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cdr:spPr>
        <cdr:txBody>
          <a:bodyPr xmlns:a="http://schemas.openxmlformats.org/drawingml/2006/main" wrap="square" anchor="ctr">
            <a:spAutoFit/>
          </a:bodyPr>
          <a:lstStyle xmlns:a="http://schemas.openxmlformats.org/drawingml/2006/main"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 xmlns:a="http://schemas.openxmlformats.org/drawingml/2006/main">
            <a:pPr algn="ctr" eaLnBrk="1" hangingPunct="1">
              <a:lnSpc>
                <a:spcPct val="90000"/>
              </a:lnSpc>
            </a:pPr>
            <a:r>
              <a:rPr lang="en-GB" sz="10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Oil crisis</a:t>
            </a:r>
          </a:p>
        </cdr:txBody>
      </cdr:sp>
      <cdr:cxnSp macro="">
        <cdr:nvCxnSpPr>
          <cdr:cNvPr id="23" name="Straight Arrow Connector 22"/>
          <cdr:cNvCxnSpPr/>
        </cdr:nvCxnSpPr>
        <cdr:spPr>
          <a:xfrm xmlns:a="http://schemas.openxmlformats.org/drawingml/2006/main">
            <a:off x="2942120" y="2397288"/>
            <a:ext cx="0" cy="2006632"/>
          </a:xfrm>
          <a:prstGeom xmlns:a="http://schemas.openxmlformats.org/drawingml/2006/main" prst="straightConnector1">
            <a:avLst/>
          </a:prstGeom>
          <a:ln xmlns:a="http://schemas.openxmlformats.org/drawingml/2006/main" w="12700">
            <a:solidFill>
              <a:schemeClr val="bg1">
                <a:lumMod val="50000"/>
              </a:schemeClr>
            </a:solidFill>
            <a:prstDash val="sysDot"/>
            <a:tailEnd type="triangle" w="med" len="med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0.62173</cdr:x>
      <cdr:y>0.42955</cdr:y>
    </cdr:from>
    <cdr:to>
      <cdr:x>0.64694</cdr:x>
      <cdr:y>0.64816</cdr:y>
    </cdr:to>
    <cdr:grpSp>
      <cdr:nvGrpSpPr>
        <cdr:cNvPr id="4" name="Group 3"/>
        <cdr:cNvGrpSpPr>
          <a:grpSpLocks xmlns:a="http://schemas.openxmlformats.org/drawingml/2006/main"/>
        </cdr:cNvGrpSpPr>
      </cdr:nvGrpSpPr>
      <cdr:grpSpPr bwMode="auto">
        <a:xfrm xmlns:a="http://schemas.openxmlformats.org/drawingml/2006/main">
          <a:off x="5693737" y="1829077"/>
          <a:ext cx="230871" cy="930869"/>
          <a:chOff x="480266" y="2261291"/>
          <a:chExt cx="230391" cy="1548744"/>
        </a:xfrm>
      </cdr:grpSpPr>
      <cdr:sp macro="" textlink="">
        <cdr:nvSpPr>
          <cdr:cNvPr id="20" name="Text Box 11"/>
          <cdr:cNvSpPr txBox="1">
            <a:spLocks xmlns:a="http://schemas.openxmlformats.org/drawingml/2006/main" noChangeArrowheads="1"/>
          </cdr:cNvSpPr>
        </cdr:nvSpPr>
        <cdr:spPr bwMode="auto">
          <a:xfrm xmlns:a="http://schemas.openxmlformats.org/drawingml/2006/main" rot="16200000">
            <a:off x="-87890" y="2829447"/>
            <a:ext cx="1366704" cy="230391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12700">
            <a:noFill/>
            <a:miter lim="800000"/>
            <a:headEnd/>
            <a:tailEnd/>
          </a:ln>
          <a:extLst xmlns:a="http://schemas.openxmlformats.org/drawingml/2006/main"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cdr:spPr>
        <cdr:txBody>
          <a:bodyPr xmlns:a="http://schemas.openxmlformats.org/drawingml/2006/main" wrap="square" anchor="ctr">
            <a:spAutoFit/>
          </a:bodyPr>
          <a:lstStyle xmlns:a="http://schemas.openxmlformats.org/drawingml/2006/main"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 xmlns:a="http://schemas.openxmlformats.org/drawingml/2006/main">
            <a:pPr algn="r" eaLnBrk="1" hangingPunct="1">
              <a:lnSpc>
                <a:spcPct val="90000"/>
              </a:lnSpc>
            </a:pPr>
            <a:r>
              <a:rPr lang="en-GB" sz="10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Gulf crisis</a:t>
            </a:r>
          </a:p>
        </cdr:txBody>
      </cdr:sp>
      <cdr:cxnSp macro="">
        <cdr:nvCxnSpPr>
          <cdr:cNvPr id="21" name="Straight Arrow Connector 20"/>
          <cdr:cNvCxnSpPr/>
        </cdr:nvCxnSpPr>
        <cdr:spPr>
          <a:xfrm xmlns:a="http://schemas.openxmlformats.org/drawingml/2006/main">
            <a:off x="693375" y="2348616"/>
            <a:ext cx="0" cy="1461419"/>
          </a:xfrm>
          <a:prstGeom xmlns:a="http://schemas.openxmlformats.org/drawingml/2006/main" prst="straightConnector1">
            <a:avLst/>
          </a:prstGeom>
          <a:ln xmlns:a="http://schemas.openxmlformats.org/drawingml/2006/main" w="12700">
            <a:solidFill>
              <a:schemeClr val="bg1">
                <a:lumMod val="50000"/>
              </a:schemeClr>
            </a:solidFill>
            <a:prstDash val="sysDot"/>
            <a:tailEnd type="triangle" w="med" len="med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0.6932</cdr:x>
      <cdr:y>0.25997</cdr:y>
    </cdr:from>
    <cdr:to>
      <cdr:x>0.73228</cdr:x>
      <cdr:y>0.47858</cdr:y>
    </cdr:to>
    <cdr:grpSp>
      <cdr:nvGrpSpPr>
        <cdr:cNvPr id="5" name="Group 4"/>
        <cdr:cNvGrpSpPr>
          <a:grpSpLocks xmlns:a="http://schemas.openxmlformats.org/drawingml/2006/main"/>
        </cdr:cNvGrpSpPr>
      </cdr:nvGrpSpPr>
      <cdr:grpSpPr bwMode="auto">
        <a:xfrm xmlns:a="http://schemas.openxmlformats.org/drawingml/2006/main">
          <a:off x="6348252" y="1106984"/>
          <a:ext cx="357891" cy="930869"/>
          <a:chOff x="-529276" y="2309731"/>
          <a:chExt cx="359194" cy="1504575"/>
        </a:xfrm>
      </cdr:grpSpPr>
      <cdr:sp macro="" textlink="">
        <cdr:nvSpPr>
          <cdr:cNvPr id="18" name="Text Box 11"/>
          <cdr:cNvSpPr txBox="1">
            <a:spLocks xmlns:a="http://schemas.openxmlformats.org/drawingml/2006/main" noChangeArrowheads="1"/>
          </cdr:cNvSpPr>
        </cdr:nvSpPr>
        <cdr:spPr bwMode="auto">
          <a:xfrm xmlns:a="http://schemas.openxmlformats.org/drawingml/2006/main" rot="16200000">
            <a:off x="-1101967" y="2882422"/>
            <a:ext cx="1504575" cy="359194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12700">
            <a:noFill/>
            <a:miter lim="800000"/>
            <a:headEnd/>
            <a:tailEnd/>
          </a:ln>
          <a:extLst xmlns:a="http://schemas.openxmlformats.org/drawingml/2006/main"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cdr:spPr>
        <cdr:txBody>
          <a:bodyPr xmlns:a="http://schemas.openxmlformats.org/drawingml/2006/main" wrap="square" anchor="ctr">
            <a:noAutofit/>
          </a:bodyPr>
          <a:lstStyle xmlns:a="http://schemas.openxmlformats.org/drawingml/2006/main"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 xmlns:a="http://schemas.openxmlformats.org/drawingml/2006/main">
            <a:pPr algn="r" eaLnBrk="1" hangingPunct="1">
              <a:lnSpc>
                <a:spcPct val="90000"/>
              </a:lnSpc>
            </a:pPr>
            <a:r>
              <a:rPr lang="en-GB" sz="1000" b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Asian crisis</a:t>
            </a:r>
          </a:p>
        </cdr:txBody>
      </cdr:sp>
      <cdr:cxnSp macro="">
        <cdr:nvCxnSpPr>
          <cdr:cNvPr id="19" name="Straight Arrow Connector 18"/>
          <cdr:cNvCxnSpPr/>
        </cdr:nvCxnSpPr>
        <cdr:spPr>
          <a:xfrm xmlns:a="http://schemas.openxmlformats.org/drawingml/2006/main">
            <a:off x="-239715" y="2379135"/>
            <a:ext cx="0" cy="1394937"/>
          </a:xfrm>
          <a:prstGeom xmlns:a="http://schemas.openxmlformats.org/drawingml/2006/main" prst="straightConnector1">
            <a:avLst/>
          </a:prstGeom>
          <a:ln xmlns:a="http://schemas.openxmlformats.org/drawingml/2006/main" w="12700">
            <a:solidFill>
              <a:schemeClr val="bg1">
                <a:lumMod val="50000"/>
              </a:schemeClr>
            </a:solidFill>
            <a:prstDash val="sysDot"/>
            <a:tailEnd type="triangle" w="med" len="med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0.49731</cdr:x>
      <cdr:y>0.5338</cdr:y>
    </cdr:from>
    <cdr:to>
      <cdr:x>0.53763</cdr:x>
      <cdr:y>0.76024</cdr:y>
    </cdr:to>
    <cdr:grpSp>
      <cdr:nvGrpSpPr>
        <cdr:cNvPr id="6" name="Group 5"/>
        <cdr:cNvGrpSpPr>
          <a:grpSpLocks xmlns:a="http://schemas.openxmlformats.org/drawingml/2006/main"/>
        </cdr:cNvGrpSpPr>
      </cdr:nvGrpSpPr>
      <cdr:grpSpPr bwMode="auto">
        <a:xfrm xmlns:a="http://schemas.openxmlformats.org/drawingml/2006/main">
          <a:off x="4554312" y="2272987"/>
          <a:ext cx="369247" cy="964209"/>
          <a:chOff x="1927099" y="2279954"/>
          <a:chExt cx="368763" cy="1671668"/>
        </a:xfrm>
      </cdr:grpSpPr>
      <cdr:sp macro="" textlink="">
        <cdr:nvSpPr>
          <cdr:cNvPr id="16" name="Text Box 11"/>
          <cdr:cNvSpPr txBox="1">
            <a:spLocks xmlns:a="http://schemas.openxmlformats.org/drawingml/2006/main" noChangeArrowheads="1"/>
          </cdr:cNvSpPr>
        </cdr:nvSpPr>
        <cdr:spPr bwMode="auto">
          <a:xfrm xmlns:a="http://schemas.openxmlformats.org/drawingml/2006/main" rot="16200000">
            <a:off x="1375299" y="2831754"/>
            <a:ext cx="1472364" cy="368763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12700">
            <a:noFill/>
            <a:miter lim="800000"/>
            <a:headEnd/>
            <a:tailEnd/>
          </a:ln>
          <a:extLst xmlns:a="http://schemas.openxmlformats.org/drawingml/2006/main"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cdr:spPr>
        <cdr:txBody>
          <a:bodyPr xmlns:a="http://schemas.openxmlformats.org/drawingml/2006/main" wrap="square" anchor="ctr">
            <a:spAutoFit/>
          </a:bodyPr>
          <a:lstStyle xmlns:a="http://schemas.openxmlformats.org/drawingml/2006/main"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 xmlns:a="http://schemas.openxmlformats.org/drawingml/2006/main">
            <a:pPr algn="r" eaLnBrk="1" hangingPunct="1">
              <a:lnSpc>
                <a:spcPct val="90000"/>
              </a:lnSpc>
            </a:pPr>
            <a:r>
              <a:rPr lang="en-GB" sz="1000" b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Iran-Iraq war</a:t>
            </a:r>
          </a:p>
        </cdr:txBody>
      </cdr:sp>
      <cdr:cxnSp macro="">
        <cdr:nvCxnSpPr>
          <cdr:cNvPr id="17" name="Straight Arrow Connector 16"/>
          <cdr:cNvCxnSpPr/>
        </cdr:nvCxnSpPr>
        <cdr:spPr>
          <a:xfrm xmlns:a="http://schemas.openxmlformats.org/drawingml/2006/main">
            <a:off x="2129282" y="2359297"/>
            <a:ext cx="0" cy="1592325"/>
          </a:xfrm>
          <a:prstGeom xmlns:a="http://schemas.openxmlformats.org/drawingml/2006/main" prst="straightConnector1">
            <a:avLst/>
          </a:prstGeom>
          <a:ln xmlns:a="http://schemas.openxmlformats.org/drawingml/2006/main" w="12700">
            <a:solidFill>
              <a:schemeClr val="bg1">
                <a:lumMod val="50000"/>
              </a:schemeClr>
            </a:solidFill>
            <a:prstDash val="sysDot"/>
            <a:tailEnd type="triangle" w="med" len="med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0.77423</cdr:x>
      <cdr:y>0.10707</cdr:y>
    </cdr:from>
    <cdr:to>
      <cdr:x>0.8117</cdr:x>
      <cdr:y>0.36984</cdr:y>
    </cdr:to>
    <cdr:grpSp>
      <cdr:nvGrpSpPr>
        <cdr:cNvPr id="7" name="Group 6"/>
        <cdr:cNvGrpSpPr>
          <a:grpSpLocks xmlns:a="http://schemas.openxmlformats.org/drawingml/2006/main"/>
        </cdr:cNvGrpSpPr>
      </cdr:nvGrpSpPr>
      <cdr:grpSpPr bwMode="auto">
        <a:xfrm xmlns:a="http://schemas.openxmlformats.org/drawingml/2006/main">
          <a:off x="7090316" y="455917"/>
          <a:ext cx="343147" cy="1118908"/>
          <a:chOff x="-973919" y="2284374"/>
          <a:chExt cx="344385" cy="1001179"/>
        </a:xfrm>
      </cdr:grpSpPr>
      <cdr:sp macro="" textlink="">
        <cdr:nvSpPr>
          <cdr:cNvPr id="14" name="Text Box 11"/>
          <cdr:cNvSpPr txBox="1">
            <a:spLocks xmlns:a="http://schemas.openxmlformats.org/drawingml/2006/main" noChangeArrowheads="1"/>
          </cdr:cNvSpPr>
        </cdr:nvSpPr>
        <cdr:spPr bwMode="auto">
          <a:xfrm xmlns:a="http://schemas.openxmlformats.org/drawingml/2006/main" rot="16200000">
            <a:off x="-1062982" y="2373437"/>
            <a:ext cx="522511" cy="34438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12700">
            <a:noFill/>
            <a:miter lim="800000"/>
            <a:headEnd/>
            <a:tailEnd/>
          </a:ln>
          <a:extLst xmlns:a="http://schemas.openxmlformats.org/drawingml/2006/main"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cdr:spPr>
        <cdr:txBody>
          <a:bodyPr xmlns:a="http://schemas.openxmlformats.org/drawingml/2006/main" wrap="square" anchor="ctr">
            <a:noAutofit/>
          </a:bodyPr>
          <a:lstStyle xmlns:a="http://schemas.openxmlformats.org/drawingml/2006/main"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 xmlns:a="http://schemas.openxmlformats.org/drawingml/2006/main">
            <a:pPr algn="ctr" eaLnBrk="1" hangingPunct="1">
              <a:lnSpc>
                <a:spcPct val="90000"/>
              </a:lnSpc>
            </a:pPr>
            <a:r>
              <a:rPr lang="en-GB" sz="10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SARS</a:t>
            </a:r>
          </a:p>
        </cdr:txBody>
      </cdr:sp>
      <cdr:cxnSp macro="">
        <cdr:nvCxnSpPr>
          <cdr:cNvPr id="15" name="Straight Arrow Connector 14"/>
          <cdr:cNvCxnSpPr/>
        </cdr:nvCxnSpPr>
        <cdr:spPr>
          <a:xfrm xmlns:a="http://schemas.openxmlformats.org/drawingml/2006/main">
            <a:off x="-897960" y="2358113"/>
            <a:ext cx="0" cy="927440"/>
          </a:xfrm>
          <a:prstGeom xmlns:a="http://schemas.openxmlformats.org/drawingml/2006/main" prst="straightConnector1">
            <a:avLst/>
          </a:prstGeom>
          <a:ln xmlns:a="http://schemas.openxmlformats.org/drawingml/2006/main" w="12700">
            <a:solidFill>
              <a:schemeClr val="bg1">
                <a:lumMod val="50000"/>
              </a:schemeClr>
            </a:solidFill>
            <a:prstDash val="sysDot"/>
            <a:tailEnd type="triangle" w="med" len="med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0.7305</cdr:x>
      <cdr:y>0.17843</cdr:y>
    </cdr:from>
    <cdr:to>
      <cdr:x>0.78499</cdr:x>
      <cdr:y>0.4423</cdr:y>
    </cdr:to>
    <cdr:grpSp>
      <cdr:nvGrpSpPr>
        <cdr:cNvPr id="8" name="Group 7"/>
        <cdr:cNvGrpSpPr>
          <a:grpSpLocks xmlns:a="http://schemas.openxmlformats.org/drawingml/2006/main"/>
        </cdr:cNvGrpSpPr>
      </cdr:nvGrpSpPr>
      <cdr:grpSpPr bwMode="auto">
        <a:xfrm xmlns:a="http://schemas.openxmlformats.org/drawingml/2006/main">
          <a:off x="6689842" y="759777"/>
          <a:ext cx="499013" cy="1123591"/>
          <a:chOff x="-871792" y="2392177"/>
          <a:chExt cx="499147" cy="1300533"/>
        </a:xfrm>
      </cdr:grpSpPr>
      <cdr:sp macro="" textlink="">
        <cdr:nvSpPr>
          <cdr:cNvPr id="12" name="Text Box 11"/>
          <cdr:cNvSpPr txBox="1">
            <a:spLocks xmlns:a="http://schemas.openxmlformats.org/drawingml/2006/main" noChangeArrowheads="1"/>
          </cdr:cNvSpPr>
        </cdr:nvSpPr>
        <cdr:spPr bwMode="auto">
          <a:xfrm xmlns:a="http://schemas.openxmlformats.org/drawingml/2006/main" rot="16200000">
            <a:off x="-1272485" y="2792870"/>
            <a:ext cx="1300533" cy="499147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12700">
            <a:noFill/>
            <a:miter lim="800000"/>
            <a:headEnd/>
            <a:tailEnd/>
          </a:ln>
          <a:extLst xmlns:a="http://schemas.openxmlformats.org/drawingml/2006/main"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cdr:spPr>
        <cdr:txBody>
          <a:bodyPr xmlns:a="http://schemas.openxmlformats.org/drawingml/2006/main" wrap="square" anchor="ctr">
            <a:noAutofit/>
          </a:bodyPr>
          <a:lstStyle xmlns:a="http://schemas.openxmlformats.org/drawingml/2006/main"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 xmlns:a="http://schemas.openxmlformats.org/drawingml/2006/main">
            <a:pPr algn="r" eaLnBrk="1" hangingPunct="1">
              <a:lnSpc>
                <a:spcPct val="90000"/>
              </a:lnSpc>
            </a:pPr>
            <a:r>
              <a:rPr lang="en-GB" sz="10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9/11 terrorist attack</a:t>
            </a:r>
          </a:p>
        </cdr:txBody>
      </cdr:sp>
      <cdr:cxnSp macro="">
        <cdr:nvCxnSpPr>
          <cdr:cNvPr id="13" name="Straight Arrow Connector 12"/>
          <cdr:cNvCxnSpPr/>
        </cdr:nvCxnSpPr>
        <cdr:spPr>
          <a:xfrm xmlns:a="http://schemas.openxmlformats.org/drawingml/2006/main" flipH="1">
            <a:off x="-606891" y="2478780"/>
            <a:ext cx="0" cy="1146338"/>
          </a:xfrm>
          <a:prstGeom xmlns:a="http://schemas.openxmlformats.org/drawingml/2006/main" prst="straightConnector1">
            <a:avLst/>
          </a:prstGeom>
          <a:ln xmlns:a="http://schemas.openxmlformats.org/drawingml/2006/main" w="12700">
            <a:solidFill>
              <a:schemeClr val="bg1">
                <a:lumMod val="50000"/>
              </a:schemeClr>
            </a:solidFill>
            <a:prstDash val="sysDot"/>
            <a:tailEnd type="triangle" w="med" len="med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0.82845</cdr:x>
      <cdr:y>0.03911</cdr:y>
    </cdr:from>
    <cdr:to>
      <cdr:x>0.86878</cdr:x>
      <cdr:y>0.26238</cdr:y>
    </cdr:to>
    <cdr:grpSp>
      <cdr:nvGrpSpPr>
        <cdr:cNvPr id="9" name="Group 8"/>
        <cdr:cNvGrpSpPr>
          <a:grpSpLocks xmlns:a="http://schemas.openxmlformats.org/drawingml/2006/main"/>
        </cdr:cNvGrpSpPr>
      </cdr:nvGrpSpPr>
      <cdr:grpSpPr bwMode="auto">
        <a:xfrm xmlns:a="http://schemas.openxmlformats.org/drawingml/2006/main">
          <a:off x="7586857" y="166535"/>
          <a:ext cx="369338" cy="950712"/>
          <a:chOff x="-1859505" y="2542046"/>
          <a:chExt cx="370604" cy="991783"/>
        </a:xfrm>
      </cdr:grpSpPr>
      <cdr:sp macro="" textlink="">
        <cdr:nvSpPr>
          <cdr:cNvPr id="10" name="Text Box 11"/>
          <cdr:cNvSpPr txBox="1">
            <a:spLocks xmlns:a="http://schemas.openxmlformats.org/drawingml/2006/main" noChangeArrowheads="1"/>
          </cdr:cNvSpPr>
        </cdr:nvSpPr>
        <cdr:spPr bwMode="auto">
          <a:xfrm xmlns:a="http://schemas.openxmlformats.org/drawingml/2006/main" rot="16200000">
            <a:off x="-2153485" y="2836026"/>
            <a:ext cx="958564" cy="370604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12700">
            <a:noFill/>
            <a:miter lim="800000"/>
            <a:headEnd/>
            <a:tailEnd/>
          </a:ln>
          <a:extLst xmlns:a="http://schemas.openxmlformats.org/drawingml/2006/main"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cdr:spPr>
        <cdr:txBody>
          <a:bodyPr xmlns:a="http://schemas.openxmlformats.org/drawingml/2006/main" wrap="square" anchor="ctr">
            <a:spAutoFit/>
          </a:bodyPr>
          <a:lstStyle xmlns:a="http://schemas.openxmlformats.org/drawingml/2006/main"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 xmlns:a="http://schemas.openxmlformats.org/drawingml/2006/main">
            <a:pPr algn="r" eaLnBrk="1" hangingPunct="1">
              <a:lnSpc>
                <a:spcPct val="90000"/>
              </a:lnSpc>
            </a:pPr>
            <a:r>
              <a:rPr lang="en-GB" sz="10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World recession</a:t>
            </a:r>
          </a:p>
        </cdr:txBody>
      </cdr:sp>
      <cdr:cxnSp macro="">
        <cdr:nvCxnSpPr>
          <cdr:cNvPr id="11" name="Straight Arrow Connector 10"/>
          <cdr:cNvCxnSpPr/>
        </cdr:nvCxnSpPr>
        <cdr:spPr>
          <a:xfrm xmlns:a="http://schemas.openxmlformats.org/drawingml/2006/main" flipH="1">
            <a:off x="-1657030" y="2600971"/>
            <a:ext cx="0" cy="932858"/>
          </a:xfrm>
          <a:prstGeom xmlns:a="http://schemas.openxmlformats.org/drawingml/2006/main" prst="straightConnector1">
            <a:avLst/>
          </a:prstGeom>
          <a:ln xmlns:a="http://schemas.openxmlformats.org/drawingml/2006/main" w="12700">
            <a:solidFill>
              <a:schemeClr val="bg1">
                <a:lumMod val="50000"/>
              </a:schemeClr>
            </a:solidFill>
            <a:prstDash val="sysDot"/>
            <a:tailEnd type="triangle" w="med" len="med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0.94881</cdr:x>
      <cdr:y>0.06244</cdr:y>
    </cdr:from>
    <cdr:to>
      <cdr:x>0.99552</cdr:x>
      <cdr:y>0.89908</cdr:y>
    </cdr:to>
    <cdr:sp macro="" textlink="">
      <cdr:nvSpPr>
        <cdr:cNvPr id="34" name="Rectangle 33"/>
        <cdr:cNvSpPr/>
      </cdr:nvSpPr>
      <cdr:spPr>
        <a:xfrm xmlns:a="http://schemas.openxmlformats.org/drawingml/2006/main" rot="5400000">
          <a:off x="7099412" y="1832476"/>
          <a:ext cx="3560174" cy="4266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600" b="1" i="0" baseline="0" dirty="0" err="1">
              <a:solidFill>
                <a:srgbClr val="C00000"/>
              </a:solidFill>
            </a:rPr>
            <a:t>Freight</a:t>
          </a:r>
          <a:r>
            <a:rPr lang="fr-FR" sz="1600" b="1" i="0" baseline="0" dirty="0">
              <a:solidFill>
                <a:srgbClr val="C00000"/>
              </a:solidFill>
            </a:rPr>
            <a:t> </a:t>
          </a:r>
          <a:r>
            <a:rPr lang="fr-FR" sz="1600" b="1" i="0" baseline="0" dirty="0" smtClean="0">
              <a:solidFill>
                <a:srgbClr val="C00000"/>
              </a:solidFill>
            </a:rPr>
            <a:t>Tonne-</a:t>
          </a:r>
          <a:r>
            <a:rPr lang="fr-FR" sz="1600" b="1" i="0" baseline="0" dirty="0" err="1" smtClean="0">
              <a:solidFill>
                <a:srgbClr val="C00000"/>
              </a:solidFill>
            </a:rPr>
            <a:t>Kilometres</a:t>
          </a:r>
          <a:r>
            <a:rPr lang="fr-FR" sz="1600" b="1" i="0" baseline="0" dirty="0">
              <a:solidFill>
                <a:srgbClr val="C00000"/>
              </a:solidFill>
            </a:rPr>
            <a:t/>
          </a:r>
          <a:br>
            <a:rPr lang="fr-FR" sz="1600" b="1" i="0" baseline="0" dirty="0">
              <a:solidFill>
                <a:srgbClr val="C00000"/>
              </a:solidFill>
            </a:rPr>
          </a:br>
          <a:r>
            <a:rPr lang="fr-FR" sz="1200" b="0" i="0" baseline="0" dirty="0">
              <a:solidFill>
                <a:srgbClr val="C00000"/>
              </a:solidFill>
            </a:rPr>
            <a:t>(billion)</a:t>
          </a:r>
          <a:endParaRPr lang="fr-FR" sz="1600" b="0" i="0" dirty="0">
            <a:solidFill>
              <a:srgbClr val="C00000"/>
            </a:solidFill>
          </a:endParaRPr>
        </a:p>
      </cdr:txBody>
    </cdr:sp>
  </cdr:relSizeAnchor>
</c:userShapes>
</file>

<file path=ppt/drawings/drawing70.xml><?xml version="1.0" encoding="utf-8"?>
<c:userShapes xmlns:c="http://schemas.openxmlformats.org/drawingml/2006/chart">
  <cdr:relSizeAnchor xmlns:cdr="http://schemas.openxmlformats.org/drawingml/2006/chartDrawing">
    <cdr:from>
      <cdr:x>0.79365</cdr:x>
      <cdr:y>0.2976</cdr:y>
    </cdr:from>
    <cdr:to>
      <cdr:x>0.99553</cdr:x>
      <cdr:y>0.38213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72408" y="707232"/>
          <a:ext cx="934145" cy="2008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2305F978-1003-47EA-8405-F3BF57984BE0}" type="TxLink">
            <a:rPr lang="en-US" sz="1050" b="1" i="0" u="none" strike="noStrike">
              <a:solidFill>
                <a:srgbClr val="00B050"/>
              </a:solidFill>
              <a:latin typeface="Calibri"/>
            </a:rPr>
            <a:pPr algn="r"/>
            <a:t>+ 1.9%</a:t>
          </a:fld>
          <a:endParaRPr lang="en-US" sz="1050" b="1" i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0.63183</cdr:x>
      <cdr:y>0.42898</cdr:y>
    </cdr:from>
    <cdr:to>
      <cdr:x>0.8213</cdr:x>
      <cdr:y>0.52119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923644" y="1019469"/>
          <a:ext cx="876722" cy="219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r"/>
          <a:fld id="{A14A5741-74B6-44A9-8676-387E21D803FA}" type="TxLink">
            <a:rPr lang="en-US" sz="1050" b="1" i="0" u="none" strike="noStrike">
              <a:solidFill>
                <a:srgbClr val="00B050"/>
              </a:solidFill>
              <a:latin typeface="Calibri"/>
            </a:rPr>
            <a:pPr algn="r"/>
            <a:t>+ 3.1%</a:t>
          </a:fld>
          <a:endParaRPr lang="en-US" sz="1050" b="1" i="1" u="none" strike="noStrike" dirty="0">
            <a:solidFill>
              <a:srgbClr val="00B05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0.64104</cdr:x>
      <cdr:y>0.55947</cdr:y>
    </cdr:from>
    <cdr:to>
      <cdr:x>0.8213</cdr:x>
      <cdr:y>0.66518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966261" y="1329576"/>
          <a:ext cx="834105" cy="2512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8D799B6E-2A74-4DE0-AF23-98FF0DAEC32D}" type="TxLink">
            <a:rPr lang="en-US" sz="1050" b="1" i="0" u="none" strike="noStrike">
              <a:solidFill>
                <a:srgbClr val="00B050"/>
              </a:solidFill>
              <a:latin typeface="Calibri"/>
            </a:rPr>
            <a:pPr algn="r"/>
            <a:t>+ 4.7%</a:t>
          </a:fld>
          <a:endParaRPr lang="en-US" sz="1050" b="1" i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0.68213</cdr:x>
      <cdr:y>0.69818</cdr:y>
    </cdr:from>
    <cdr:to>
      <cdr:x>0.81065</cdr:x>
      <cdr:y>0.79276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156373" y="1659208"/>
          <a:ext cx="594692" cy="2247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47281B69-D571-48CF-9664-6C685AACF119}" type="TxLink">
            <a:rPr lang="en-US" sz="1050" b="1" i="0" u="none" strike="noStrike">
              <a:solidFill>
                <a:srgbClr val="00B050"/>
              </a:solidFill>
              <a:latin typeface="Calibri"/>
            </a:rPr>
            <a:pPr algn="r"/>
            <a:t>+ 5.7%</a:t>
          </a:fld>
          <a:endParaRPr lang="en-US" sz="1050" b="1" i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0.6536</cdr:x>
      <cdr:y>0.83277</cdr:y>
    </cdr:from>
    <cdr:to>
      <cdr:x>0.80873</cdr:x>
      <cdr:y>0.92736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3024336" y="1979057"/>
          <a:ext cx="717823" cy="2247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49A6ADE5-10E0-4846-BFB0-BAD3A57F68C8}" type="TxLink">
            <a:rPr lang="en-US" sz="1050" b="1" i="0" u="none" strike="noStrike">
              <a:solidFill>
                <a:srgbClr val="00B050"/>
              </a:solidFill>
              <a:latin typeface="Calibri"/>
            </a:rPr>
            <a:pPr algn="r"/>
            <a:t>+ 5.7%</a:t>
          </a:fld>
          <a:endParaRPr lang="en-US" sz="1050" b="1" i="1" dirty="0">
            <a:solidFill>
              <a:srgbClr val="00B050"/>
            </a:solidFill>
          </a:endParaRPr>
        </a:p>
      </cdr:txBody>
    </cdr:sp>
  </cdr:relSizeAnchor>
</c:userShapes>
</file>

<file path=ppt/drawings/drawing71.xml><?xml version="1.0" encoding="utf-8"?>
<c:userShapes xmlns:c="http://schemas.openxmlformats.org/drawingml/2006/chart">
  <cdr:relSizeAnchor xmlns:cdr="http://schemas.openxmlformats.org/drawingml/2006/chartDrawing">
    <cdr:from>
      <cdr:x>0.73696</cdr:x>
      <cdr:y>0.45739</cdr:y>
    </cdr:from>
    <cdr:to>
      <cdr:x>0.86549</cdr:x>
      <cdr:y>0.55198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127500" y="1346200"/>
          <a:ext cx="719832" cy="2783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endParaRPr lang="en-US" sz="700" b="1">
            <a:solidFill>
              <a:srgbClr val="002060"/>
            </a:solidFill>
          </a:endParaRPr>
        </a:p>
      </cdr:txBody>
    </cdr:sp>
  </cdr:relSizeAnchor>
</c:userShapes>
</file>

<file path=ppt/drawings/drawing72.xml><?xml version="1.0" encoding="utf-8"?>
<c:userShapes xmlns:c="http://schemas.openxmlformats.org/drawingml/2006/chart">
  <cdr:relSizeAnchor xmlns:cdr="http://schemas.openxmlformats.org/drawingml/2006/chartDrawing">
    <cdr:from>
      <cdr:x>0.77871</cdr:x>
      <cdr:y>0.2803</cdr:y>
    </cdr:from>
    <cdr:to>
      <cdr:x>0.98059</cdr:x>
      <cdr:y>0.36483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72408" y="738426"/>
          <a:ext cx="952070" cy="2226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9C1AE026-DBD6-48B4-A808-87DD27F89754}" type="TxLink">
            <a:rPr lang="en-US" sz="1050" b="1" i="0" u="none" strike="noStrike">
              <a:solidFill>
                <a:srgbClr val="C00000"/>
              </a:solidFill>
              <a:latin typeface="Calibri"/>
            </a:rPr>
            <a:pPr algn="r"/>
            <a:t>- 2.1%</a:t>
          </a:fld>
          <a:endParaRPr lang="en-US" sz="1050" b="1" i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0.77871</cdr:x>
      <cdr:y>0.41746</cdr:y>
    </cdr:from>
    <cdr:to>
      <cdr:x>0.96818</cdr:x>
      <cdr:y>0.50967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672408" y="1099765"/>
          <a:ext cx="893543" cy="2429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r"/>
          <a:fld id="{D8ED21A1-8F43-4089-9FE6-9F9E8632219E}" type="TxLink">
            <a:rPr lang="en-US" sz="1050" b="1" i="0" u="none" strike="noStrike">
              <a:solidFill>
                <a:srgbClr val="00B050"/>
              </a:solidFill>
              <a:latin typeface="Calibri"/>
            </a:rPr>
            <a:pPr algn="r"/>
            <a:t>+ 0.6%</a:t>
          </a:fld>
          <a:endParaRPr lang="en-US" sz="1050" b="1" i="1" u="none" strike="noStrike" dirty="0">
            <a:solidFill>
              <a:srgbClr val="00B05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0.67183</cdr:x>
      <cdr:y>0.55838</cdr:y>
    </cdr:from>
    <cdr:to>
      <cdr:x>0.85209</cdr:x>
      <cdr:y>0.66409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168352" y="1471005"/>
          <a:ext cx="850109" cy="2784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ABF731F9-FF57-4425-B2CF-376F6F775B7B}" type="TxLink">
            <a:rPr lang="en-US" sz="1050" b="1" i="0" u="none" strike="noStrike">
              <a:solidFill>
                <a:srgbClr val="C00000"/>
              </a:solidFill>
              <a:latin typeface="Calibri"/>
            </a:rPr>
            <a:pPr algn="r"/>
            <a:t>- 0.3%</a:t>
          </a:fld>
          <a:endParaRPr lang="en-US" sz="1050" b="1" i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0.71763</cdr:x>
      <cdr:y>0.69072</cdr:y>
    </cdr:from>
    <cdr:to>
      <cdr:x>0.84615</cdr:x>
      <cdr:y>0.7853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384376" y="1819634"/>
          <a:ext cx="606102" cy="2491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8894F49B-44E1-479A-A01D-B2626B4F38A1}" type="TxLink">
            <a:rPr lang="en-US" sz="1050" b="1" i="0" u="none" strike="noStrike">
              <a:solidFill>
                <a:srgbClr val="00B050"/>
              </a:solidFill>
              <a:latin typeface="Calibri"/>
            </a:rPr>
            <a:pPr algn="r"/>
            <a:t>+ 4.3%</a:t>
          </a:fld>
          <a:endParaRPr lang="en-US" sz="1050" b="1" i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0.64129</cdr:x>
      <cdr:y>0.83962</cdr:y>
    </cdr:from>
    <cdr:to>
      <cdr:x>0.79642</cdr:x>
      <cdr:y>0.93421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3024336" y="2211906"/>
          <a:ext cx="731596" cy="249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215B871A-1C60-4BE2-8C77-656352C60481}" type="TxLink">
            <a:rPr lang="en-US" sz="1050" b="1" i="0" u="none" strike="noStrike">
              <a:solidFill>
                <a:srgbClr val="C00000"/>
              </a:solidFill>
              <a:latin typeface="Calibri"/>
            </a:rPr>
            <a:pPr algn="r"/>
            <a:t>- 4.9%</a:t>
          </a:fld>
          <a:endParaRPr lang="en-US" sz="1050" b="1" i="1" dirty="0">
            <a:solidFill>
              <a:srgbClr val="C00000"/>
            </a:solidFill>
          </a:endParaRPr>
        </a:p>
      </cdr:txBody>
    </cdr:sp>
  </cdr:relSizeAnchor>
</c:userShapes>
</file>

<file path=ppt/drawings/drawing73.xml><?xml version="1.0" encoding="utf-8"?>
<c:userShapes xmlns:c="http://schemas.openxmlformats.org/drawingml/2006/chart">
  <cdr:relSizeAnchor xmlns:cdr="http://schemas.openxmlformats.org/drawingml/2006/chartDrawing">
    <cdr:from>
      <cdr:x>0.73696</cdr:x>
      <cdr:y>0.45739</cdr:y>
    </cdr:from>
    <cdr:to>
      <cdr:x>0.86549</cdr:x>
      <cdr:y>0.55198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127500" y="1346200"/>
          <a:ext cx="719832" cy="2783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endParaRPr lang="en-US" sz="700" b="1">
            <a:solidFill>
              <a:srgbClr val="002060"/>
            </a:solidFill>
          </a:endParaRPr>
        </a:p>
      </cdr:txBody>
    </cdr:sp>
  </cdr:relSizeAnchor>
</c:userShapes>
</file>

<file path=ppt/drawings/drawing74.xml><?xml version="1.0" encoding="utf-8"?>
<c:userShapes xmlns:c="http://schemas.openxmlformats.org/drawingml/2006/chart">
  <cdr:relSizeAnchor xmlns:cdr="http://schemas.openxmlformats.org/drawingml/2006/chartDrawing">
    <cdr:from>
      <cdr:x>0.76809</cdr:x>
      <cdr:y>0.26316</cdr:y>
    </cdr:from>
    <cdr:to>
      <cdr:x>0.96997</cdr:x>
      <cdr:y>0.34769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56384" y="720080"/>
          <a:ext cx="908458" cy="2313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DCE4E264-C14E-4836-9BF4-2A29B0A09131}" type="TxLink">
            <a:rPr lang="en-US" sz="1050" b="1" i="0" u="none" strike="noStrike">
              <a:solidFill>
                <a:srgbClr val="00B050"/>
              </a:solidFill>
              <a:latin typeface="Calibri"/>
            </a:rPr>
            <a:pPr algn="r"/>
            <a:t>+ 5.0%</a:t>
          </a:fld>
          <a:endParaRPr lang="en-US" sz="1050" b="1" i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0.65607</cdr:x>
      <cdr:y>0.42105</cdr:y>
    </cdr:from>
    <cdr:to>
      <cdr:x>0.84554</cdr:x>
      <cdr:y>0.51326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952328" y="1152128"/>
          <a:ext cx="852613" cy="2523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r"/>
          <a:fld id="{8613E3C1-C8DD-4A73-AFE7-3839795F0068}" type="TxLink">
            <a:rPr lang="en-US" sz="1050" b="1" i="0" u="none" strike="noStrike">
              <a:solidFill>
                <a:srgbClr val="00B050"/>
              </a:solidFill>
              <a:latin typeface="Calibri"/>
            </a:rPr>
            <a:pPr algn="r"/>
            <a:t>+ 1.0%</a:t>
          </a:fld>
          <a:endParaRPr lang="en-US" sz="1050" b="1" i="1" u="none" strike="noStrike" dirty="0">
            <a:solidFill>
              <a:srgbClr val="00B05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0.62407</cdr:x>
      <cdr:y>0.55263</cdr:y>
    </cdr:from>
    <cdr:to>
      <cdr:x>0.80433</cdr:x>
      <cdr:y>0.65834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808312" y="1512168"/>
          <a:ext cx="811169" cy="2892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3604D626-4C67-4F64-B0C8-72A232BC93A3}" type="TxLink">
            <a:rPr lang="en-US" sz="1050" b="1" i="0" u="none" strike="noStrike">
              <a:solidFill>
                <a:srgbClr val="00B050"/>
              </a:solidFill>
              <a:latin typeface="Calibri"/>
            </a:rPr>
            <a:pPr algn="r"/>
            <a:t>+ 3.8%</a:t>
          </a:fld>
          <a:endParaRPr lang="en-US" sz="1050" b="1" i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0.56006</cdr:x>
      <cdr:y>0.68421</cdr:y>
    </cdr:from>
    <cdr:to>
      <cdr:x>0.68858</cdr:x>
      <cdr:y>0.77879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520280" y="1872208"/>
          <a:ext cx="578339" cy="2587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86615BE7-7D2F-472C-B685-ADACC95A37EE}" type="TxLink">
            <a:rPr lang="en-US" sz="1050" b="1" i="0" u="none" strike="noStrike">
              <a:solidFill>
                <a:srgbClr val="C00000"/>
              </a:solidFill>
              <a:latin typeface="Calibri"/>
            </a:rPr>
            <a:pPr algn="r"/>
            <a:t>- 1.8%</a:t>
          </a:fld>
          <a:endParaRPr lang="en-US" sz="1050" b="1" i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0.52806</cdr:x>
      <cdr:y>0.81579</cdr:y>
    </cdr:from>
    <cdr:to>
      <cdr:x>0.68319</cdr:x>
      <cdr:y>0.91038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376264" y="2232248"/>
          <a:ext cx="698083" cy="2588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384A2188-4AF4-41F4-924D-2B0F65A7CC51}" type="TxLink">
            <a:rPr lang="en-US" sz="1050" b="1" i="0" u="none" strike="noStrike">
              <a:solidFill>
                <a:srgbClr val="C00000"/>
              </a:solidFill>
              <a:latin typeface="Calibri"/>
            </a:rPr>
            <a:pPr algn="r"/>
            <a:t>- 7.8%</a:t>
          </a:fld>
          <a:endParaRPr lang="en-US" sz="1050" b="1" i="1" dirty="0">
            <a:solidFill>
              <a:srgbClr val="C00000"/>
            </a:solidFill>
          </a:endParaRPr>
        </a:p>
      </cdr:txBody>
    </cdr:sp>
  </cdr:relSizeAnchor>
</c:userShapes>
</file>

<file path=ppt/drawings/drawing75.xml><?xml version="1.0" encoding="utf-8"?>
<c:userShapes xmlns:c="http://schemas.openxmlformats.org/drawingml/2006/chart">
  <cdr:relSizeAnchor xmlns:cdr="http://schemas.openxmlformats.org/drawingml/2006/chartDrawing">
    <cdr:from>
      <cdr:x>0.77701</cdr:x>
      <cdr:y>0.40364</cdr:y>
    </cdr:from>
    <cdr:to>
      <cdr:x>1</cdr:x>
      <cdr:y>0.48442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3544708" y="1241425"/>
          <a:ext cx="1017295" cy="2484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CA" sz="1200" b="1" dirty="0">
              <a:solidFill>
                <a:srgbClr val="FFC000"/>
              </a:solidFill>
            </a:rPr>
            <a:t>Asia/ Pacific</a:t>
          </a:r>
        </a:p>
      </cdr:txBody>
    </cdr:sp>
  </cdr:relSizeAnchor>
</c:userShapes>
</file>

<file path=ppt/drawings/drawing76.xml><?xml version="1.0" encoding="utf-8"?>
<c:userShapes xmlns:c="http://schemas.openxmlformats.org/drawingml/2006/chart">
  <cdr:relSizeAnchor xmlns:cdr="http://schemas.openxmlformats.org/drawingml/2006/chartDrawing">
    <cdr:from>
      <cdr:x>0.77701</cdr:x>
      <cdr:y>0.61423</cdr:y>
    </cdr:from>
    <cdr:to>
      <cdr:x>1</cdr:x>
      <cdr:y>0.69501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3544708" y="1889125"/>
          <a:ext cx="1017295" cy="2484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CA" sz="1200" b="1" dirty="0">
              <a:solidFill>
                <a:srgbClr val="00B0F0"/>
              </a:solidFill>
            </a:rPr>
            <a:t>Middle East</a:t>
          </a:r>
        </a:p>
      </cdr:txBody>
    </cdr:sp>
  </cdr:relSizeAnchor>
</c:userShapes>
</file>

<file path=ppt/drawings/drawing77.xml><?xml version="1.0" encoding="utf-8"?>
<c:userShapes xmlns:c="http://schemas.openxmlformats.org/drawingml/2006/chart">
  <cdr:relSizeAnchor xmlns:cdr="http://schemas.openxmlformats.org/drawingml/2006/chartDrawing">
    <cdr:from>
      <cdr:x>0.86857</cdr:x>
      <cdr:y>0.75049</cdr:y>
    </cdr:from>
    <cdr:to>
      <cdr:x>1</cdr:x>
      <cdr:y>0.83128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3962400" y="2308225"/>
          <a:ext cx="599603" cy="2484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CA" sz="1200" b="1" dirty="0">
              <a:solidFill>
                <a:schemeClr val="accent3">
                  <a:lumMod val="75000"/>
                </a:schemeClr>
              </a:solidFill>
            </a:rPr>
            <a:t>Africa</a:t>
          </a:r>
        </a:p>
      </cdr:txBody>
    </cdr:sp>
  </cdr:relSizeAnchor>
</c:userShapes>
</file>

<file path=ppt/drawings/drawing78.xml><?xml version="1.0" encoding="utf-8"?>
<c:userShapes xmlns:c="http://schemas.openxmlformats.org/drawingml/2006/chart">
  <cdr:relSizeAnchor xmlns:cdr="http://schemas.openxmlformats.org/drawingml/2006/chartDrawing">
    <cdr:from>
      <cdr:x>0.82637</cdr:x>
      <cdr:y>0.05798</cdr:y>
    </cdr:from>
    <cdr:to>
      <cdr:x>0.97977</cdr:x>
      <cdr:y>0.15217</cdr:y>
    </cdr:to>
    <cdr:sp macro="" textlink="">
      <cdr:nvSpPr>
        <cdr:cNvPr id="9" name="Rectangle 8"/>
        <cdr:cNvSpPr/>
      </cdr:nvSpPr>
      <cdr:spPr>
        <a:xfrm xmlns:a="http://schemas.openxmlformats.org/drawingml/2006/main">
          <a:off x="3769915" y="178320"/>
          <a:ext cx="699812" cy="28969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CA" sz="1200" b="1" dirty="0">
              <a:solidFill>
                <a:schemeClr val="accent1">
                  <a:lumMod val="75000"/>
                </a:schemeClr>
              </a:solidFill>
            </a:rPr>
            <a:t>Europe</a:t>
          </a:r>
        </a:p>
      </cdr:txBody>
    </cdr:sp>
  </cdr:relSizeAnchor>
</c:userShapes>
</file>

<file path=ppt/drawings/drawing79.xml><?xml version="1.0" encoding="utf-8"?>
<c:userShapes xmlns:c="http://schemas.openxmlformats.org/drawingml/2006/chart">
  <cdr:relSizeAnchor xmlns:cdr="http://schemas.openxmlformats.org/drawingml/2006/chartDrawing">
    <cdr:from>
      <cdr:x>0.74399</cdr:x>
      <cdr:y>0.30763</cdr:y>
    </cdr:from>
    <cdr:to>
      <cdr:x>0.99384</cdr:x>
      <cdr:y>0.38841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3394075" y="946150"/>
          <a:ext cx="1139826" cy="24845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CA" sz="1200" b="1" dirty="0">
              <a:solidFill>
                <a:srgbClr val="C00000"/>
              </a:solidFill>
            </a:rPr>
            <a:t>North America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1.09361E-7</cdr:x>
      <cdr:y>0.12069</cdr:y>
    </cdr:from>
    <cdr:to>
      <cdr:x>0.05161</cdr:x>
      <cdr:y>0.8311</cdr:y>
    </cdr:to>
    <cdr:sp macro="" textlink="">
      <cdr:nvSpPr>
        <cdr:cNvPr id="7" name="Rectangle 6"/>
        <cdr:cNvSpPr/>
      </cdr:nvSpPr>
      <cdr:spPr>
        <a:xfrm xmlns:a="http://schemas.openxmlformats.org/drawingml/2006/main" rot="16200000">
          <a:off x="-1247539" y="1751596"/>
          <a:ext cx="2967002" cy="4719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800" b="1" i="0" dirty="0">
              <a:solidFill>
                <a:srgbClr val="002060"/>
              </a:solidFill>
            </a:rPr>
            <a:t>traffic</a:t>
          </a:r>
          <a:r>
            <a:rPr lang="en-CA" sz="1800" b="1" i="0" baseline="0" dirty="0">
              <a:solidFill>
                <a:srgbClr val="002060"/>
              </a:solidFill>
            </a:rPr>
            <a:t> share in terms of RPK</a:t>
          </a:r>
          <a:endParaRPr lang="en-CA" sz="1800" b="1" i="0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0.85735</cdr:x>
      <cdr:y>0.82123</cdr:y>
    </cdr:from>
    <cdr:to>
      <cdr:x>0.99821</cdr:x>
      <cdr:y>0.88072</cdr:y>
    </cdr:to>
    <cdr:sp macro="" textlink="">
      <cdr:nvSpPr>
        <cdr:cNvPr id="9" name="Rectangle 8"/>
        <cdr:cNvSpPr/>
      </cdr:nvSpPr>
      <cdr:spPr>
        <a:xfrm xmlns:a="http://schemas.openxmlformats.org/drawingml/2006/main">
          <a:off x="7594600" y="4470400"/>
          <a:ext cx="1247775" cy="3238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CA" sz="1200" b="1" dirty="0">
              <a:solidFill>
                <a:schemeClr val="accent3">
                  <a:lumMod val="75000"/>
                </a:schemeClr>
              </a:solidFill>
            </a:rPr>
            <a:t>Africa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1.09361E-7</cdr:x>
      <cdr:y>0.12069</cdr:y>
    </cdr:from>
    <cdr:to>
      <cdr:x>0.05161</cdr:x>
      <cdr:y>0.8311</cdr:y>
    </cdr:to>
    <cdr:sp macro="" textlink="">
      <cdr:nvSpPr>
        <cdr:cNvPr id="7" name="Rectangle 6"/>
        <cdr:cNvSpPr/>
      </cdr:nvSpPr>
      <cdr:spPr>
        <a:xfrm xmlns:a="http://schemas.openxmlformats.org/drawingml/2006/main" rot="16200000">
          <a:off x="-1247539" y="1751596"/>
          <a:ext cx="2967002" cy="4719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800" b="1" i="0" dirty="0">
              <a:solidFill>
                <a:srgbClr val="002060"/>
              </a:solidFill>
            </a:rPr>
            <a:t>traffic</a:t>
          </a:r>
          <a:r>
            <a:rPr lang="en-CA" sz="1800" b="1" i="0" baseline="0" dirty="0">
              <a:solidFill>
                <a:srgbClr val="002060"/>
              </a:solidFill>
            </a:rPr>
            <a:t> share in terms of RPK</a:t>
          </a:r>
          <a:endParaRPr lang="en-CA" sz="1800" b="1" i="0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0.87012</cdr:x>
      <cdr:y>0.67241</cdr:y>
    </cdr:from>
    <cdr:to>
      <cdr:x>1</cdr:x>
      <cdr:y>0.7931</cdr:y>
    </cdr:to>
    <cdr:sp macro="" textlink="">
      <cdr:nvSpPr>
        <cdr:cNvPr id="8" name="Rectangle 7"/>
        <cdr:cNvSpPr/>
      </cdr:nvSpPr>
      <cdr:spPr>
        <a:xfrm xmlns:a="http://schemas.openxmlformats.org/drawingml/2006/main">
          <a:off x="7956376" y="2808312"/>
          <a:ext cx="1187624" cy="5040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CA" sz="1200" b="1" dirty="0">
              <a:solidFill>
                <a:srgbClr val="7030A0"/>
              </a:solidFill>
            </a:rPr>
            <a:t>Latin America/ Caribbean</a:t>
          </a:r>
        </a:p>
      </cdr:txBody>
    </cdr:sp>
  </cdr:relSizeAnchor>
  <cdr:relSizeAnchor xmlns:cdr="http://schemas.openxmlformats.org/drawingml/2006/chartDrawing">
    <cdr:from>
      <cdr:x>0.85735</cdr:x>
      <cdr:y>0.82123</cdr:y>
    </cdr:from>
    <cdr:to>
      <cdr:x>0.99821</cdr:x>
      <cdr:y>0.88072</cdr:y>
    </cdr:to>
    <cdr:sp macro="" textlink="">
      <cdr:nvSpPr>
        <cdr:cNvPr id="9" name="Rectangle 8"/>
        <cdr:cNvSpPr/>
      </cdr:nvSpPr>
      <cdr:spPr>
        <a:xfrm xmlns:a="http://schemas.openxmlformats.org/drawingml/2006/main">
          <a:off x="7594600" y="4470400"/>
          <a:ext cx="1247775" cy="3238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CA" sz="1200" b="1" dirty="0">
              <a:solidFill>
                <a:schemeClr val="accent3">
                  <a:lumMod val="75000"/>
                </a:schemeClr>
              </a:solidFill>
            </a:rPr>
            <a:t>Africa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DE9419F-FA49-464D-AE77-63C8EF089548}" type="datetimeFigureOut">
              <a:rPr lang="en-GB" smtClean="0"/>
              <a:t>26/10/2014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9FE6FD4-30CD-4F14-9ECD-F7A1F6BF29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70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E6FD4-30CD-4F14-9ECD-F7A1F6BF296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515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E6FD4-30CD-4F14-9ECD-F7A1F6BF296F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667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E6FD4-30CD-4F14-9ECD-F7A1F6BF296F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6678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E6FD4-30CD-4F14-9ECD-F7A1F6BF296F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6678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E6FD4-30CD-4F14-9ECD-F7A1F6BF296F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6678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E6FD4-30CD-4F14-9ECD-F7A1F6BF296F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3791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dirty="0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270C26F8-696C-4DEC-97F0-93A1FE0D9A6D}" type="slidenum">
              <a:rPr lang="en-GB" altLang="en-US" smtClean="0"/>
              <a:pPr eaLnBrk="1" hangingPunct="1"/>
              <a:t>31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23863" y="695325"/>
            <a:ext cx="6189662" cy="34829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7250" y="4337050"/>
            <a:ext cx="5216525" cy="4262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942" tIns="46472" rIns="92942" bIns="46472" numCol="1" anchor="t" anchorCtr="0" compatLnSpc="1">
            <a:prstTxWarp prst="textNoShape">
              <a:avLst/>
            </a:prstTxWarp>
          </a:bodyPr>
          <a:lstStyle/>
          <a:p>
            <a:pPr defTabSz="922338"/>
            <a:endParaRPr lang="fr-FR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 June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72838B-910A-4CE3-9967-58F844DE550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 June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72838B-910A-4CE3-9967-58F844DE550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40940-A47B-47AE-9EAB-B9A5D788279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32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dirty="0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270C26F8-696C-4DEC-97F0-93A1FE0D9A6D}" type="slidenum">
              <a:rPr lang="en-GB" altLang="en-US" smtClean="0"/>
              <a:pPr eaLnBrk="1" hangingPunct="1"/>
              <a:t>2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425450"/>
            <a:ext cx="6197600" cy="348615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595" y="4414565"/>
            <a:ext cx="5145220" cy="4183995"/>
          </a:xfrm>
          <a:noFill/>
          <a:ln/>
        </p:spPr>
        <p:txBody>
          <a:bodyPr lIns="92583" tIns="46291" rIns="92583" bIns="46291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14B8DE-076A-490A-A164-A8464FEBDE37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 June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4AA133-5CAA-4E50-935A-736FFFC7D72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dirty="0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270C26F8-696C-4DEC-97F0-93A1FE0D9A6D}" type="slidenum">
              <a:rPr lang="en-GB" altLang="en-US" smtClean="0"/>
              <a:pPr eaLnBrk="1" hangingPunct="1"/>
              <a:t>10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dirty="0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270C26F8-696C-4DEC-97F0-93A1FE0D9A6D}" type="slidenum">
              <a:rPr lang="en-GB" altLang="en-US" smtClean="0"/>
              <a:pPr eaLnBrk="1" hangingPunct="1"/>
              <a:t>12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E6FD4-30CD-4F14-9ECD-F7A1F6BF296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51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E6FD4-30CD-4F14-9ECD-F7A1F6BF296F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667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E6FD4-30CD-4F14-9ECD-F7A1F6BF296F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667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5A687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948014"/>
            <a:ext cx="2133600" cy="273844"/>
          </a:xfrm>
        </p:spPr>
        <p:txBody>
          <a:bodyPr/>
          <a:lstStyle/>
          <a:p>
            <a:fld id="{60D3C204-BFC8-40DF-BCA5-4BA5280D0F4D}" type="datetimeFigureOut">
              <a:rPr lang="en-CA" smtClean="0"/>
              <a:t>26/10/2014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48014"/>
            <a:ext cx="2895600" cy="273844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948014"/>
            <a:ext cx="2133600" cy="273844"/>
          </a:xfrm>
        </p:spPr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2602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87574"/>
            <a:ext cx="2057400" cy="3744416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5A687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87574"/>
            <a:ext cx="6019800" cy="3744416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26/10/2014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4563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81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802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677"/>
            <a:ext cx="8229600" cy="288696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26/10/2014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8586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A687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26/10/2014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7791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95686"/>
            <a:ext cx="4038600" cy="27789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95686"/>
            <a:ext cx="4038600" cy="27789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26/10/2014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4919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1670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5A68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27734"/>
            <a:ext cx="4040188" cy="23042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851670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5A68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27734"/>
            <a:ext cx="4041775" cy="23042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26/10/2014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975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26/10/2014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653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131589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CC800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31590"/>
            <a:ext cx="5111750" cy="34470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003127"/>
            <a:ext cx="3008313" cy="25755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26/10/2014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9485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98290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CC800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9582"/>
            <a:ext cx="5486400" cy="28685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07954"/>
            <a:ext cx="5486400" cy="324036"/>
          </a:xfrm>
        </p:spPr>
        <p:txBody>
          <a:bodyPr/>
          <a:lstStyle>
            <a:lvl1pPr marL="0" indent="0">
              <a:buNone/>
              <a:defRPr sz="1400">
                <a:solidFill>
                  <a:srgbClr val="FFC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26/10/2014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0940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3"/>
            <a:ext cx="8229600" cy="7560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A6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51670"/>
            <a:ext cx="8229600" cy="294097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26/10/2014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082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894008"/>
            <a:ext cx="9144000" cy="249492"/>
          </a:xfrm>
          <a:prstGeom prst="rect">
            <a:avLst/>
          </a:prstGeom>
          <a:solidFill>
            <a:srgbClr val="8C9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-1"/>
            <a:ext cx="9143990" cy="98107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94008"/>
            <a:ext cx="2133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0D3C204-BFC8-40DF-BCA5-4BA5280D0F4D}" type="datetimeFigureOut">
              <a:rPr lang="en-CA" smtClean="0"/>
              <a:pPr/>
              <a:t>26/10/2014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94008"/>
            <a:ext cx="2895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Footer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94008"/>
            <a:ext cx="2133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FF909EE-2C65-48BC-95E5-26F3591A45A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323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54A4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79DD9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1.xml"/><Relationship Id="rId3" Type="http://schemas.openxmlformats.org/officeDocument/2006/relationships/chart" Target="../charts/chart16.xml"/><Relationship Id="rId7" Type="http://schemas.openxmlformats.org/officeDocument/2006/relationships/chart" Target="../charts/chart2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7" Type="http://schemas.openxmlformats.org/officeDocument/2006/relationships/chart" Target="../charts/chart29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8.xml"/><Relationship Id="rId5" Type="http://schemas.openxmlformats.org/officeDocument/2006/relationships/chart" Target="../charts/chart27.xml"/><Relationship Id="rId4" Type="http://schemas.openxmlformats.org/officeDocument/2006/relationships/chart" Target="../charts/char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9.xml"/><Relationship Id="rId3" Type="http://schemas.openxmlformats.org/officeDocument/2006/relationships/chart" Target="../charts/chart34.xml"/><Relationship Id="rId7" Type="http://schemas.openxmlformats.org/officeDocument/2006/relationships/chart" Target="../charts/chart3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7.xml"/><Relationship Id="rId11" Type="http://schemas.openxmlformats.org/officeDocument/2006/relationships/chart" Target="../charts/chart42.xml"/><Relationship Id="rId5" Type="http://schemas.openxmlformats.org/officeDocument/2006/relationships/chart" Target="../charts/chart36.xml"/><Relationship Id="rId10" Type="http://schemas.openxmlformats.org/officeDocument/2006/relationships/chart" Target="../charts/chart41.xml"/><Relationship Id="rId4" Type="http://schemas.openxmlformats.org/officeDocument/2006/relationships/chart" Target="../charts/chart35.xml"/><Relationship Id="rId9" Type="http://schemas.openxmlformats.org/officeDocument/2006/relationships/chart" Target="../charts/char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8.xml"/><Relationship Id="rId3" Type="http://schemas.openxmlformats.org/officeDocument/2006/relationships/chart" Target="../charts/chart43.xml"/><Relationship Id="rId7" Type="http://schemas.openxmlformats.org/officeDocument/2006/relationships/chart" Target="../charts/chart4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6.xml"/><Relationship Id="rId11" Type="http://schemas.openxmlformats.org/officeDocument/2006/relationships/chart" Target="../charts/chart51.xml"/><Relationship Id="rId5" Type="http://schemas.openxmlformats.org/officeDocument/2006/relationships/chart" Target="../charts/chart45.xml"/><Relationship Id="rId10" Type="http://schemas.openxmlformats.org/officeDocument/2006/relationships/chart" Target="../charts/chart50.xml"/><Relationship Id="rId4" Type="http://schemas.openxmlformats.org/officeDocument/2006/relationships/chart" Target="../charts/chart44.xml"/><Relationship Id="rId9" Type="http://schemas.openxmlformats.org/officeDocument/2006/relationships/chart" Target="../charts/chart4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7.xml"/><Relationship Id="rId3" Type="http://schemas.openxmlformats.org/officeDocument/2006/relationships/chart" Target="../charts/chart52.xml"/><Relationship Id="rId7" Type="http://schemas.openxmlformats.org/officeDocument/2006/relationships/chart" Target="../charts/chart5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5.xml"/><Relationship Id="rId11" Type="http://schemas.openxmlformats.org/officeDocument/2006/relationships/chart" Target="../charts/chart60.xml"/><Relationship Id="rId5" Type="http://schemas.openxmlformats.org/officeDocument/2006/relationships/chart" Target="../charts/chart54.xml"/><Relationship Id="rId10" Type="http://schemas.openxmlformats.org/officeDocument/2006/relationships/chart" Target="../charts/chart59.xml"/><Relationship Id="rId4" Type="http://schemas.openxmlformats.org/officeDocument/2006/relationships/chart" Target="../charts/chart53.xml"/><Relationship Id="rId9" Type="http://schemas.openxmlformats.org/officeDocument/2006/relationships/chart" Target="../charts/chart5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6.xml"/><Relationship Id="rId3" Type="http://schemas.openxmlformats.org/officeDocument/2006/relationships/chart" Target="../charts/chart61.xml"/><Relationship Id="rId7" Type="http://schemas.openxmlformats.org/officeDocument/2006/relationships/chart" Target="../charts/chart6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4.xml"/><Relationship Id="rId11" Type="http://schemas.openxmlformats.org/officeDocument/2006/relationships/chart" Target="../charts/chart69.xml"/><Relationship Id="rId5" Type="http://schemas.openxmlformats.org/officeDocument/2006/relationships/chart" Target="../charts/chart63.xml"/><Relationship Id="rId10" Type="http://schemas.openxmlformats.org/officeDocument/2006/relationships/chart" Target="../charts/chart68.xml"/><Relationship Id="rId4" Type="http://schemas.openxmlformats.org/officeDocument/2006/relationships/chart" Target="../charts/chart62.xml"/><Relationship Id="rId9" Type="http://schemas.openxmlformats.org/officeDocument/2006/relationships/chart" Target="../charts/chart6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5.xml"/><Relationship Id="rId2" Type="http://schemas.openxmlformats.org/officeDocument/2006/relationships/chart" Target="../charts/chart7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7.xml"/><Relationship Id="rId4" Type="http://schemas.openxmlformats.org/officeDocument/2006/relationships/chart" Target="../charts/chart7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9.xml"/><Relationship Id="rId2" Type="http://schemas.openxmlformats.org/officeDocument/2006/relationships/chart" Target="../charts/chart7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1.xml"/><Relationship Id="rId4" Type="http://schemas.openxmlformats.org/officeDocument/2006/relationships/chart" Target="../charts/chart8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3.xml"/><Relationship Id="rId2" Type="http://schemas.openxmlformats.org/officeDocument/2006/relationships/chart" Target="../charts/chart8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5.xml"/><Relationship Id="rId4" Type="http://schemas.openxmlformats.org/officeDocument/2006/relationships/chart" Target="../charts/chart8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8.xml"/><Relationship Id="rId4" Type="http://schemas.openxmlformats.org/officeDocument/2006/relationships/chart" Target="../charts/chart8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0.xml"/><Relationship Id="rId2" Type="http://schemas.openxmlformats.org/officeDocument/2006/relationships/chart" Target="../charts/chart8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3.xml"/><Relationship Id="rId2" Type="http://schemas.openxmlformats.org/officeDocument/2006/relationships/chart" Target="../charts/chart9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0.xml"/><Relationship Id="rId3" Type="http://schemas.openxmlformats.org/officeDocument/2006/relationships/chart" Target="../charts/chart95.xml"/><Relationship Id="rId7" Type="http://schemas.openxmlformats.org/officeDocument/2006/relationships/chart" Target="../charts/chart9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8.xml"/><Relationship Id="rId5" Type="http://schemas.openxmlformats.org/officeDocument/2006/relationships/chart" Target="../charts/chart97.xml"/><Relationship Id="rId4" Type="http://schemas.openxmlformats.org/officeDocument/2006/relationships/chart" Target="../charts/chart96.xml"/><Relationship Id="rId9" Type="http://schemas.openxmlformats.org/officeDocument/2006/relationships/chart" Target="../charts/chart10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6.xml"/><Relationship Id="rId13" Type="http://schemas.openxmlformats.org/officeDocument/2006/relationships/chart" Target="../charts/chart111.xml"/><Relationship Id="rId3" Type="http://schemas.openxmlformats.org/officeDocument/2006/relationships/image" Target="../media/image7.png"/><Relationship Id="rId7" Type="http://schemas.openxmlformats.org/officeDocument/2006/relationships/chart" Target="../charts/chart105.xml"/><Relationship Id="rId12" Type="http://schemas.openxmlformats.org/officeDocument/2006/relationships/chart" Target="../charts/chart1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6" Type="http://schemas.openxmlformats.org/officeDocument/2006/relationships/chart" Target="../charts/chart104.xml"/><Relationship Id="rId11" Type="http://schemas.openxmlformats.org/officeDocument/2006/relationships/chart" Target="../charts/chart109.xml"/><Relationship Id="rId5" Type="http://schemas.openxmlformats.org/officeDocument/2006/relationships/chart" Target="../charts/chart103.xml"/><Relationship Id="rId15" Type="http://schemas.openxmlformats.org/officeDocument/2006/relationships/chart" Target="../charts/chart113.xml"/><Relationship Id="rId10" Type="http://schemas.openxmlformats.org/officeDocument/2006/relationships/chart" Target="../charts/chart108.xml"/><Relationship Id="rId4" Type="http://schemas.openxmlformats.org/officeDocument/2006/relationships/chart" Target="../charts/chart102.xml"/><Relationship Id="rId9" Type="http://schemas.openxmlformats.org/officeDocument/2006/relationships/chart" Target="../charts/chart107.xml"/><Relationship Id="rId14" Type="http://schemas.openxmlformats.org/officeDocument/2006/relationships/chart" Target="../charts/chart1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cao.int/sustainability/Pages/AT-MonthlyMonitor.aspx" TargetMode="External"/><Relationship Id="rId4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1670"/>
            <a:ext cx="7772400" cy="1102519"/>
          </a:xfrm>
          <a:ln w="25400">
            <a:solidFill>
              <a:schemeClr val="accent1">
                <a:shade val="50000"/>
              </a:schemeClr>
            </a:solidFill>
          </a:ln>
        </p:spPr>
        <p:txBody>
          <a:bodyPr anchor="ctr"/>
          <a:lstStyle/>
          <a:p>
            <a:r>
              <a:rPr lang="fr-CA" sz="3600" dirty="0" smtClean="0"/>
              <a:t>State of the Air Transport in 2013</a:t>
            </a:r>
            <a:endParaRPr lang="en-CA" sz="3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51720" y="3291830"/>
            <a:ext cx="5040560" cy="7920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1600" b="1" smtClean="0">
                <a:solidFill>
                  <a:srgbClr val="002060"/>
                </a:solidFill>
              </a:rPr>
              <a:t>ICAO Aviation Data Analyses Seminar</a:t>
            </a:r>
            <a:br>
              <a:rPr lang="en-US" sz="1600" b="1" smtClean="0">
                <a:solidFill>
                  <a:srgbClr val="002060"/>
                </a:solidFill>
              </a:rPr>
            </a:br>
            <a:r>
              <a:rPr lang="en-US" sz="1600" b="1" smtClean="0">
                <a:solidFill>
                  <a:srgbClr val="002060"/>
                </a:solidFill>
              </a:rPr>
              <a:t>Middle East (MID) Regional Office</a:t>
            </a:r>
            <a:br>
              <a:rPr lang="en-US" sz="1600" b="1" smtClean="0">
                <a:solidFill>
                  <a:srgbClr val="002060"/>
                </a:solidFill>
              </a:rPr>
            </a:br>
            <a:r>
              <a:rPr lang="en-US" sz="1600" i="1" smtClean="0">
                <a:solidFill>
                  <a:srgbClr val="002060"/>
                </a:solidFill>
              </a:rPr>
              <a:t>27-29 October </a:t>
            </a:r>
            <a:endParaRPr lang="en-US" sz="1600" i="1" dirty="0">
              <a:solidFill>
                <a:srgbClr val="002060"/>
              </a:solidFill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4227934"/>
            <a:ext cx="9144000" cy="504056"/>
          </a:xfrm>
        </p:spPr>
        <p:txBody>
          <a:bodyPr>
            <a:noAutofit/>
          </a:bodyPr>
          <a:lstStyle/>
          <a:p>
            <a:r>
              <a:rPr lang="en-GB" sz="1400" i="1" dirty="0" smtClean="0">
                <a:solidFill>
                  <a:schemeClr val="bg1">
                    <a:lumMod val="65000"/>
                  </a:schemeClr>
                </a:solidFill>
              </a:rPr>
              <a:t>Economic </a:t>
            </a:r>
            <a:r>
              <a:rPr lang="en-GB" sz="1400" i="1" dirty="0">
                <a:solidFill>
                  <a:schemeClr val="bg1">
                    <a:lumMod val="65000"/>
                  </a:schemeClr>
                </a:solidFill>
              </a:rPr>
              <a:t>Analysis and Policy </a:t>
            </a:r>
            <a:r>
              <a:rPr lang="en-GB" sz="1400" i="1" dirty="0" smtClean="0">
                <a:solidFill>
                  <a:schemeClr val="bg1">
                    <a:lumMod val="65000"/>
                  </a:schemeClr>
                </a:solidFill>
              </a:rPr>
              <a:t>(EAP) Section</a:t>
            </a:r>
            <a:endParaRPr lang="en-GB" sz="1400" i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GB" sz="1400" i="1" dirty="0">
                <a:solidFill>
                  <a:schemeClr val="bg1">
                    <a:lumMod val="65000"/>
                  </a:schemeClr>
                </a:solidFill>
              </a:rPr>
              <a:t>Air Transport </a:t>
            </a:r>
            <a:r>
              <a:rPr lang="en-GB" sz="1400" i="1" dirty="0" smtClean="0">
                <a:solidFill>
                  <a:schemeClr val="bg1">
                    <a:lumMod val="65000"/>
                  </a:schemeClr>
                </a:solidFill>
              </a:rPr>
              <a:t>Bureau (ATB)</a:t>
            </a:r>
            <a:endParaRPr lang="en-GB" sz="14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0" y="771550"/>
            <a:ext cx="91440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rgbClr val="1B4177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4177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4177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4177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4177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4177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4177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4177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4177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sz="2000" dirty="0" smtClean="0">
                <a:solidFill>
                  <a:srgbClr val="002060"/>
                </a:solidFill>
              </a:rPr>
              <a:t>ICAO Strategic Objective: </a:t>
            </a:r>
            <a:r>
              <a:rPr lang="en-US" sz="1800" i="1" dirty="0" smtClean="0">
                <a:solidFill>
                  <a:srgbClr val="CC00CC"/>
                </a:solidFill>
              </a:rPr>
              <a:t>Economic Development of Air Transport</a:t>
            </a:r>
          </a:p>
        </p:txBody>
      </p:sp>
    </p:spTree>
    <p:extLst>
      <p:ext uri="{BB962C8B-B14F-4D97-AF65-F5344CB8AC3E}">
        <p14:creationId xmlns:p14="http://schemas.microsoft.com/office/powerpoint/2010/main" val="310776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3491880" y="0"/>
            <a:ext cx="5565304" cy="764704"/>
          </a:xfrm>
        </p:spPr>
        <p:txBody>
          <a:bodyPr anchor="ctr" anchorCtr="0"/>
          <a:lstStyle/>
          <a:p>
            <a:pPr marL="319088" algn="l"/>
            <a:r>
              <a:rPr lang="fr-FR" altLang="en-US" sz="2400" b="1" dirty="0" smtClean="0">
                <a:solidFill>
                  <a:srgbClr val="C40075"/>
                </a:solidFill>
              </a:rPr>
              <a:t>World Air Transport in 2013</a:t>
            </a:r>
            <a:endParaRPr lang="en-CA" altLang="en-US" sz="2400" b="1" dirty="0" smtClean="0">
              <a:solidFill>
                <a:srgbClr val="C40075"/>
              </a:solidFill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4687829"/>
            <a:ext cx="2133600" cy="2494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AA781220-5A1E-4D6F-A03A-887A29B4748E}" type="slidenum">
              <a:rPr lang="en-US" altLang="en-US" smtClean="0">
                <a:solidFill>
                  <a:schemeClr val="bg1"/>
                </a:solidFill>
              </a:rPr>
              <a:pPr eaLnBrk="1" hangingPunct="1"/>
              <a:t>10</a:t>
            </a:fld>
            <a:endParaRPr lang="en-US" altLang="en-US" smtClean="0">
              <a:solidFill>
                <a:schemeClr val="bg1"/>
              </a:solidFill>
            </a:endParaRPr>
          </a:p>
        </p:txBody>
      </p: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745976" y="951570"/>
            <a:ext cx="4119563" cy="1614373"/>
            <a:chOff x="115549" y="1308100"/>
            <a:chExt cx="3263297" cy="1614373"/>
          </a:xfrm>
        </p:grpSpPr>
        <p:sp>
          <p:nvSpPr>
            <p:cNvPr id="9" name="TextBox 8"/>
            <p:cNvSpPr txBox="1"/>
            <p:nvPr/>
          </p:nvSpPr>
          <p:spPr>
            <a:xfrm>
              <a:off x="115549" y="1308100"/>
              <a:ext cx="3018077" cy="147732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lang="en-US" sz="9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rPr>
                <a:t> 3.1</a:t>
              </a:r>
              <a:r>
                <a:rPr lang="en-US" sz="2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rPr>
                <a:t>billion</a:t>
              </a:r>
              <a:endParaRPr lang="en-US" sz="9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0" name="TextBox 39"/>
            <p:cNvSpPr txBox="1">
              <a:spLocks noChangeArrowheads="1"/>
            </p:cNvSpPr>
            <p:nvPr/>
          </p:nvSpPr>
          <p:spPr bwMode="auto">
            <a:xfrm>
              <a:off x="477718" y="2676252"/>
              <a:ext cx="290112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eaLnBrk="1" hangingPunct="1"/>
              <a:r>
                <a:rPr lang="en-US" sz="1600" b="1" i="1" dirty="0" smtClean="0">
                  <a:solidFill>
                    <a:srgbClr val="002060"/>
                  </a:solidFill>
                  <a:latin typeface="+mn-lt"/>
                  <a:ea typeface="Dotum" pitchFamily="34" charset="-127"/>
                </a:rPr>
                <a:t>Passengers carried</a:t>
              </a:r>
              <a:endParaRPr lang="en-US" sz="1600" b="1" i="1" baseline="30000" dirty="0">
                <a:solidFill>
                  <a:srgbClr val="002060"/>
                </a:solidFill>
                <a:latin typeface="+mn-lt"/>
                <a:ea typeface="Dotum" pitchFamily="34" charset="-127"/>
              </a:endParaRPr>
            </a:p>
          </p:txBody>
        </p:sp>
      </p:grpSp>
      <p:grpSp>
        <p:nvGrpSpPr>
          <p:cNvPr id="11" name="Group 36"/>
          <p:cNvGrpSpPr>
            <a:grpSpLocks/>
          </p:cNvGrpSpPr>
          <p:nvPr/>
        </p:nvGrpSpPr>
        <p:grpSpPr bwMode="auto">
          <a:xfrm>
            <a:off x="5129336" y="915566"/>
            <a:ext cx="3810000" cy="1648281"/>
            <a:chOff x="477718" y="1308100"/>
            <a:chExt cx="3018078" cy="1648281"/>
          </a:xfrm>
        </p:grpSpPr>
        <p:sp>
          <p:nvSpPr>
            <p:cNvPr id="13" name="TextBox 12"/>
            <p:cNvSpPr txBox="1"/>
            <p:nvPr/>
          </p:nvSpPr>
          <p:spPr>
            <a:xfrm>
              <a:off x="477718" y="1308100"/>
              <a:ext cx="3018078" cy="147732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lang="en-US" sz="9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rPr>
                <a:t> 32 </a:t>
              </a:r>
              <a:r>
                <a:rPr lang="en-US" sz="6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lang="en-US" sz="2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rPr>
                <a:t>million</a:t>
              </a:r>
              <a:endParaRPr lang="en-US" sz="9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4" name="TextBox 39"/>
            <p:cNvSpPr txBox="1">
              <a:spLocks noChangeArrowheads="1"/>
            </p:cNvSpPr>
            <p:nvPr/>
          </p:nvSpPr>
          <p:spPr bwMode="auto">
            <a:xfrm>
              <a:off x="900249" y="2710160"/>
              <a:ext cx="247859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eaLnBrk="1" hangingPunct="1"/>
              <a:r>
                <a:rPr lang="en-US" sz="1600" b="1" i="1" dirty="0" smtClean="0">
                  <a:solidFill>
                    <a:srgbClr val="002060"/>
                  </a:solidFill>
                  <a:latin typeface="+mn-lt"/>
                  <a:ea typeface="Dotum" pitchFamily="34" charset="-127"/>
                </a:rPr>
                <a:t>Commercial flights performed</a:t>
              </a:r>
              <a:endParaRPr lang="en-US" sz="1600" b="1" i="1" baseline="30000" dirty="0">
                <a:solidFill>
                  <a:srgbClr val="002060"/>
                </a:solidFill>
                <a:latin typeface="+mn-lt"/>
                <a:ea typeface="Dotum" pitchFamily="34" charset="-127"/>
              </a:endParaRPr>
            </a:p>
          </p:txBody>
        </p:sp>
      </p:grpSp>
      <p:grpSp>
        <p:nvGrpSpPr>
          <p:cNvPr id="15" name="Group 36"/>
          <p:cNvGrpSpPr>
            <a:grpSpLocks/>
          </p:cNvGrpSpPr>
          <p:nvPr/>
        </p:nvGrpSpPr>
        <p:grpSpPr bwMode="auto">
          <a:xfrm>
            <a:off x="745976" y="2931790"/>
            <a:ext cx="5410200" cy="1686381"/>
            <a:chOff x="477718" y="1308100"/>
            <a:chExt cx="3018078" cy="1686381"/>
          </a:xfrm>
        </p:grpSpPr>
        <p:sp>
          <p:nvSpPr>
            <p:cNvPr id="16" name="TextBox 15"/>
            <p:cNvSpPr txBox="1"/>
            <p:nvPr/>
          </p:nvSpPr>
          <p:spPr>
            <a:xfrm>
              <a:off x="477718" y="1308100"/>
              <a:ext cx="3018078" cy="147732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lang="en-US" sz="9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rPr>
                <a:t> 5.8</a:t>
              </a:r>
              <a:r>
                <a:rPr lang="en-US" sz="2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rPr>
                <a:t>trillion</a:t>
              </a:r>
              <a:endParaRPr lang="en-US" sz="9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7" name="TextBox 39"/>
            <p:cNvSpPr txBox="1">
              <a:spLocks noChangeArrowheads="1"/>
            </p:cNvSpPr>
            <p:nvPr/>
          </p:nvSpPr>
          <p:spPr bwMode="auto">
            <a:xfrm>
              <a:off x="732767" y="2748260"/>
              <a:ext cx="264607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eaLnBrk="1" hangingPunct="1"/>
              <a:r>
                <a:rPr lang="en-US" sz="1600" b="1" i="1" dirty="0" smtClean="0">
                  <a:solidFill>
                    <a:srgbClr val="002060"/>
                  </a:solidFill>
                  <a:latin typeface="+mn-lt"/>
                  <a:ea typeface="Dotum" pitchFamily="34" charset="-127"/>
                </a:rPr>
                <a:t>Revenue Passenger-</a:t>
              </a:r>
              <a:r>
                <a:rPr lang="en-US" sz="1600" b="1" i="1" dirty="0" err="1" smtClean="0">
                  <a:solidFill>
                    <a:srgbClr val="002060"/>
                  </a:solidFill>
                  <a:latin typeface="+mn-lt"/>
                  <a:ea typeface="Dotum" pitchFamily="34" charset="-127"/>
                </a:rPr>
                <a:t>Kilometres</a:t>
              </a:r>
              <a:endParaRPr lang="en-US" sz="1600" b="1" i="1" baseline="30000" dirty="0">
                <a:solidFill>
                  <a:srgbClr val="002060"/>
                </a:solidFill>
                <a:latin typeface="+mn-lt"/>
                <a:ea typeface="Dotum" pitchFamily="34" charset="-127"/>
              </a:endParaRPr>
            </a:p>
          </p:txBody>
        </p:sp>
      </p:grpSp>
      <p:grpSp>
        <p:nvGrpSpPr>
          <p:cNvPr id="18" name="Group 36"/>
          <p:cNvGrpSpPr>
            <a:grpSpLocks/>
          </p:cNvGrpSpPr>
          <p:nvPr/>
        </p:nvGrpSpPr>
        <p:grpSpPr bwMode="auto">
          <a:xfrm>
            <a:off x="5129336" y="2958099"/>
            <a:ext cx="4267200" cy="1646463"/>
            <a:chOff x="477718" y="1308100"/>
            <a:chExt cx="3018078" cy="1646463"/>
          </a:xfrm>
        </p:grpSpPr>
        <p:sp>
          <p:nvSpPr>
            <p:cNvPr id="19" name="TextBox 18"/>
            <p:cNvSpPr txBox="1"/>
            <p:nvPr/>
          </p:nvSpPr>
          <p:spPr>
            <a:xfrm>
              <a:off x="477718" y="1308100"/>
              <a:ext cx="3018078" cy="147732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lang="en-US" sz="9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rPr>
                <a:t> 186</a:t>
              </a:r>
              <a:r>
                <a:rPr lang="en-US" sz="2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rPr>
                <a:t>billion</a:t>
              </a:r>
              <a:endParaRPr lang="en-US" sz="9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0" name="TextBox 39"/>
            <p:cNvSpPr txBox="1">
              <a:spLocks noChangeArrowheads="1"/>
            </p:cNvSpPr>
            <p:nvPr/>
          </p:nvSpPr>
          <p:spPr bwMode="auto">
            <a:xfrm>
              <a:off x="854978" y="2708342"/>
              <a:ext cx="252386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eaLnBrk="1" hangingPunct="1"/>
              <a:r>
                <a:rPr lang="en-US" sz="1600" b="1" i="1" dirty="0" smtClean="0">
                  <a:solidFill>
                    <a:srgbClr val="002060"/>
                  </a:solidFill>
                  <a:latin typeface="+mn-lt"/>
                  <a:ea typeface="Dotum" pitchFamily="34" charset="-127"/>
                </a:rPr>
                <a:t>Freight </a:t>
              </a:r>
              <a:r>
                <a:rPr lang="en-US" sz="1600" b="1" i="1" dirty="0" err="1" smtClean="0">
                  <a:solidFill>
                    <a:srgbClr val="002060"/>
                  </a:solidFill>
                  <a:latin typeface="+mn-lt"/>
                  <a:ea typeface="Dotum" pitchFamily="34" charset="-127"/>
                </a:rPr>
                <a:t>Tonne-Kilometres</a:t>
              </a:r>
              <a:endParaRPr lang="en-US" sz="1600" b="1" i="1" baseline="30000" dirty="0">
                <a:solidFill>
                  <a:srgbClr val="002060"/>
                </a:solidFill>
                <a:latin typeface="+mn-lt"/>
                <a:ea typeface="Dotum" pitchFamily="34" charset="-127"/>
              </a:endParaRPr>
            </a:p>
          </p:txBody>
        </p:sp>
      </p:grpSp>
      <p:sp>
        <p:nvSpPr>
          <p:cNvPr id="21" name="TextBox 20"/>
          <p:cNvSpPr txBox="1"/>
          <p:nvPr/>
        </p:nvSpPr>
        <p:spPr bwMode="auto">
          <a:xfrm>
            <a:off x="2331640" y="1229226"/>
            <a:ext cx="1371600" cy="4385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b="1" i="1" dirty="0" smtClean="0">
                <a:solidFill>
                  <a:srgbClr val="00B050"/>
                </a:solidFill>
                <a:latin typeface="Arial"/>
                <a:cs typeface="Arial"/>
              </a:rPr>
              <a:t>+4.5%</a:t>
            </a:r>
          </a:p>
          <a:p>
            <a:pPr algn="r">
              <a:defRPr/>
            </a:pPr>
            <a:r>
              <a:rPr lang="en-US" sz="1000" b="1" i="1" dirty="0">
                <a:solidFill>
                  <a:srgbClr val="00B050"/>
                </a:solidFill>
                <a:latin typeface="Arial"/>
                <a:cs typeface="Arial"/>
              </a:rPr>
              <a:t>v</a:t>
            </a:r>
            <a:r>
              <a:rPr lang="en-US" sz="1000" b="1" i="1" dirty="0" smtClean="0">
                <a:solidFill>
                  <a:srgbClr val="00B050"/>
                </a:solidFill>
                <a:latin typeface="Arial"/>
                <a:cs typeface="Arial"/>
              </a:rPr>
              <a:t>s. 2012 </a:t>
            </a:r>
            <a:endParaRPr lang="en-US" sz="1000" b="1" i="1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 bwMode="auto">
          <a:xfrm>
            <a:off x="6872808" y="1229226"/>
            <a:ext cx="1371600" cy="4385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b="1" i="1" dirty="0" smtClean="0">
                <a:solidFill>
                  <a:srgbClr val="00B050"/>
                </a:solidFill>
                <a:latin typeface="Arial"/>
                <a:cs typeface="Arial"/>
              </a:rPr>
              <a:t>+1.2%</a:t>
            </a:r>
          </a:p>
          <a:p>
            <a:pPr algn="r">
              <a:defRPr/>
            </a:pPr>
            <a:r>
              <a:rPr lang="en-US" sz="1000" b="1" i="1" dirty="0">
                <a:solidFill>
                  <a:srgbClr val="00B050"/>
                </a:solidFill>
                <a:latin typeface="Arial"/>
                <a:cs typeface="Arial"/>
              </a:rPr>
              <a:t>vs. 2012 </a:t>
            </a:r>
          </a:p>
        </p:txBody>
      </p:sp>
      <p:sp>
        <p:nvSpPr>
          <p:cNvPr id="23" name="TextBox 22"/>
          <p:cNvSpPr txBox="1"/>
          <p:nvPr/>
        </p:nvSpPr>
        <p:spPr bwMode="auto">
          <a:xfrm>
            <a:off x="6872808" y="3073710"/>
            <a:ext cx="13716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r">
              <a:defRPr b="1" i="1">
                <a:solidFill>
                  <a:srgbClr val="00B05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+0.4%</a:t>
            </a:r>
          </a:p>
          <a:p>
            <a:pPr>
              <a:defRPr/>
            </a:pPr>
            <a:r>
              <a:rPr lang="en-US" sz="1000" dirty="0"/>
              <a:t>vs. 2012 </a:t>
            </a:r>
          </a:p>
        </p:txBody>
      </p:sp>
      <p:sp>
        <p:nvSpPr>
          <p:cNvPr id="24" name="TextBox 23"/>
          <p:cNvSpPr txBox="1"/>
          <p:nvPr/>
        </p:nvSpPr>
        <p:spPr bwMode="auto">
          <a:xfrm>
            <a:off x="2331640" y="3069862"/>
            <a:ext cx="1371600" cy="4385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b="1" i="1" dirty="0" smtClean="0">
                <a:solidFill>
                  <a:srgbClr val="00B050"/>
                </a:solidFill>
                <a:latin typeface="Arial"/>
                <a:cs typeface="Arial"/>
              </a:rPr>
              <a:t>+5.5%</a:t>
            </a:r>
          </a:p>
          <a:p>
            <a:pPr algn="r">
              <a:defRPr/>
            </a:pPr>
            <a:r>
              <a:rPr lang="en-US" sz="1000" b="1" i="1" dirty="0">
                <a:solidFill>
                  <a:srgbClr val="00B050"/>
                </a:solidFill>
                <a:latin typeface="Arial"/>
                <a:cs typeface="Arial"/>
              </a:rPr>
              <a:t>vs. 2012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2787774"/>
            <a:ext cx="9139808" cy="0"/>
          </a:xfrm>
          <a:prstGeom prst="line">
            <a:avLst/>
          </a:prstGeom>
          <a:ln>
            <a:solidFill>
              <a:srgbClr val="F612D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2519252" y="2813695"/>
            <a:ext cx="4140000" cy="0"/>
          </a:xfrm>
          <a:prstGeom prst="line">
            <a:avLst/>
          </a:prstGeom>
          <a:ln>
            <a:solidFill>
              <a:srgbClr val="F612D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708829" y="4833471"/>
            <a:ext cx="449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i="1" dirty="0" smtClean="0">
                <a:solidFill>
                  <a:schemeClr val="bg1"/>
                </a:solidFill>
              </a:rPr>
              <a:t>Scheduled commercial traffic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62688" y="4967615"/>
            <a:ext cx="4248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z="1000" dirty="0">
                <a:solidFill>
                  <a:schemeClr val="bg1"/>
                </a:solidFill>
              </a:rPr>
              <a:t>Total (international and domestic) services</a:t>
            </a:r>
          </a:p>
        </p:txBody>
      </p:sp>
      <p:sp>
        <p:nvSpPr>
          <p:cNvPr id="2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588" y="4894008"/>
            <a:ext cx="9142412" cy="249492"/>
          </a:xfrm>
        </p:spPr>
        <p:txBody>
          <a:bodyPr/>
          <a:lstStyle/>
          <a:p>
            <a:pPr algn="ctr"/>
            <a:fld id="{3FF909EE-2C65-48BC-95E5-26F3591A45A6}" type="slidenum">
              <a:rPr lang="en-CA" smtClean="0"/>
              <a:pPr algn="ctr"/>
              <a:t>10</a:t>
            </a:fld>
            <a:endParaRPr lang="en-CA" dirty="0"/>
          </a:p>
        </p:txBody>
      </p:sp>
      <p:sp>
        <p:nvSpPr>
          <p:cNvPr id="29" name="TextBox 28"/>
          <p:cNvSpPr txBox="1"/>
          <p:nvPr/>
        </p:nvSpPr>
        <p:spPr>
          <a:xfrm>
            <a:off x="0" y="4883150"/>
            <a:ext cx="4788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i="1" u="sng" dirty="0" smtClean="0">
                <a:solidFill>
                  <a:schemeClr val="bg1"/>
                </a:solidFill>
              </a:rPr>
              <a:t>Source</a:t>
            </a:r>
            <a:r>
              <a:rPr lang="en-GB" sz="1050" i="1" dirty="0">
                <a:solidFill>
                  <a:schemeClr val="bg1"/>
                </a:solidFill>
              </a:rPr>
              <a:t>: </a:t>
            </a:r>
            <a:r>
              <a:rPr lang="en-GB" sz="1050" i="1" dirty="0" smtClean="0">
                <a:solidFill>
                  <a:schemeClr val="bg1"/>
                </a:solidFill>
              </a:rPr>
              <a:t>ICAO Annual Report of the Council 2013</a:t>
            </a:r>
            <a:endParaRPr lang="en-GB" sz="105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65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11</a:t>
            </a:fld>
            <a:endParaRPr lang="en-CA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64088" y="0"/>
            <a:ext cx="3693096" cy="764704"/>
          </a:xfrm>
        </p:spPr>
        <p:txBody>
          <a:bodyPr anchor="ctr" anchorCtr="0"/>
          <a:lstStyle/>
          <a:p>
            <a:pPr marL="319088" algn="l"/>
            <a:r>
              <a:rPr lang="fr-FR" altLang="en-US" sz="2400" b="1" dirty="0" smtClean="0">
                <a:solidFill>
                  <a:srgbClr val="C40075"/>
                </a:solidFill>
              </a:rPr>
              <a:t>ICAO </a:t>
            </a:r>
            <a:r>
              <a:rPr lang="fr-FR" altLang="en-US" sz="2400" b="1" dirty="0" err="1" smtClean="0">
                <a:solidFill>
                  <a:srgbClr val="C40075"/>
                </a:solidFill>
              </a:rPr>
              <a:t>Statistical</a:t>
            </a:r>
            <a:r>
              <a:rPr lang="fr-FR" altLang="en-US" sz="2400" b="1" dirty="0" smtClean="0">
                <a:solidFill>
                  <a:srgbClr val="C40075"/>
                </a:solidFill>
              </a:rPr>
              <a:t> </a:t>
            </a:r>
            <a:r>
              <a:rPr lang="fr-FR" altLang="en-US" sz="2400" b="1" dirty="0" err="1" smtClean="0">
                <a:solidFill>
                  <a:srgbClr val="C40075"/>
                </a:solidFill>
              </a:rPr>
              <a:t>Regions</a:t>
            </a:r>
            <a:endParaRPr lang="en-CA" altLang="en-US" sz="2400" b="1" dirty="0" smtClean="0">
              <a:solidFill>
                <a:srgbClr val="C40075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31590"/>
            <a:ext cx="6311142" cy="366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841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3491880" y="0"/>
            <a:ext cx="5565304" cy="764704"/>
          </a:xfrm>
        </p:spPr>
        <p:txBody>
          <a:bodyPr anchor="ctr" anchorCtr="0"/>
          <a:lstStyle/>
          <a:p>
            <a:pPr marL="319088" algn="l"/>
            <a:r>
              <a:rPr lang="fr-FR" altLang="en-US" sz="2400" b="1" dirty="0" smtClean="0">
                <a:solidFill>
                  <a:srgbClr val="C40075"/>
                </a:solidFill>
              </a:rPr>
              <a:t>World Air Transport in 2013</a:t>
            </a:r>
            <a:br>
              <a:rPr lang="fr-FR" altLang="en-US" sz="2400" b="1" dirty="0" smtClean="0">
                <a:solidFill>
                  <a:srgbClr val="C40075"/>
                </a:solidFill>
              </a:rPr>
            </a:br>
            <a:r>
              <a:rPr lang="fr-FR" altLang="en-US" sz="2400" b="1" dirty="0" smtClean="0">
                <a:solidFill>
                  <a:srgbClr val="C40075"/>
                </a:solidFill>
              </a:rPr>
              <a:t>by </a:t>
            </a:r>
            <a:r>
              <a:rPr lang="fr-FR" altLang="en-US" sz="2400" b="1" dirty="0" err="1" smtClean="0">
                <a:solidFill>
                  <a:srgbClr val="C40075"/>
                </a:solidFill>
              </a:rPr>
              <a:t>Region</a:t>
            </a:r>
            <a:endParaRPr lang="en-CA" altLang="en-US" sz="2400" b="1" dirty="0" smtClean="0">
              <a:solidFill>
                <a:srgbClr val="C40075"/>
              </a:solidFill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4687829"/>
            <a:ext cx="2133600" cy="2494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AA781220-5A1E-4D6F-A03A-887A29B4748E}" type="slidenum">
              <a:rPr lang="en-US" altLang="en-US" smtClean="0">
                <a:solidFill>
                  <a:schemeClr val="bg1"/>
                </a:solidFill>
              </a:rPr>
              <a:pPr eaLnBrk="1" hangingPunct="1"/>
              <a:t>12</a:t>
            </a:fld>
            <a:endParaRPr lang="en-US" altLang="en-US" smtClean="0">
              <a:solidFill>
                <a:schemeClr val="bg1"/>
              </a:solidFill>
            </a:endParaRPr>
          </a:p>
        </p:txBody>
      </p: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745976" y="951570"/>
            <a:ext cx="4119563" cy="1614373"/>
            <a:chOff x="115549" y="1308100"/>
            <a:chExt cx="3263297" cy="1614373"/>
          </a:xfrm>
        </p:grpSpPr>
        <p:sp>
          <p:nvSpPr>
            <p:cNvPr id="9" name="TextBox 8"/>
            <p:cNvSpPr txBox="1"/>
            <p:nvPr/>
          </p:nvSpPr>
          <p:spPr>
            <a:xfrm>
              <a:off x="115549" y="1308100"/>
              <a:ext cx="3018077" cy="147732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lang="en-US" sz="9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rPr>
                <a:t> 3.1</a:t>
              </a:r>
              <a:r>
                <a:rPr lang="en-US" sz="2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rPr>
                <a:t>billion</a:t>
              </a:r>
              <a:endParaRPr lang="en-US" sz="9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0" name="TextBox 39"/>
            <p:cNvSpPr txBox="1">
              <a:spLocks noChangeArrowheads="1"/>
            </p:cNvSpPr>
            <p:nvPr/>
          </p:nvSpPr>
          <p:spPr bwMode="auto">
            <a:xfrm>
              <a:off x="477718" y="2676252"/>
              <a:ext cx="290112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eaLnBrk="1" hangingPunct="1"/>
              <a:r>
                <a:rPr lang="en-US" sz="1600" b="1" i="1" dirty="0" smtClean="0">
                  <a:solidFill>
                    <a:srgbClr val="002060"/>
                  </a:solidFill>
                  <a:latin typeface="+mn-lt"/>
                  <a:ea typeface="Dotum" pitchFamily="34" charset="-127"/>
                </a:rPr>
                <a:t>Passengers carried</a:t>
              </a:r>
              <a:endParaRPr lang="en-US" sz="1600" b="1" i="1" baseline="30000" dirty="0">
                <a:solidFill>
                  <a:srgbClr val="002060"/>
                </a:solidFill>
                <a:latin typeface="+mn-lt"/>
                <a:ea typeface="Dotum" pitchFamily="34" charset="-127"/>
              </a:endParaRPr>
            </a:p>
          </p:txBody>
        </p:sp>
      </p:grpSp>
      <p:grpSp>
        <p:nvGrpSpPr>
          <p:cNvPr id="11" name="Group 36"/>
          <p:cNvGrpSpPr>
            <a:grpSpLocks/>
          </p:cNvGrpSpPr>
          <p:nvPr/>
        </p:nvGrpSpPr>
        <p:grpSpPr bwMode="auto">
          <a:xfrm>
            <a:off x="5129336" y="915566"/>
            <a:ext cx="3810000" cy="1648281"/>
            <a:chOff x="477718" y="1308100"/>
            <a:chExt cx="3018078" cy="1648281"/>
          </a:xfrm>
        </p:grpSpPr>
        <p:sp>
          <p:nvSpPr>
            <p:cNvPr id="13" name="TextBox 12"/>
            <p:cNvSpPr txBox="1"/>
            <p:nvPr/>
          </p:nvSpPr>
          <p:spPr>
            <a:xfrm>
              <a:off x="477718" y="1308100"/>
              <a:ext cx="3018078" cy="147732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lang="en-US" sz="9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rPr>
                <a:t> 32 </a:t>
              </a:r>
              <a:r>
                <a:rPr lang="en-US" sz="6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lang="en-US" sz="2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rPr>
                <a:t>million</a:t>
              </a:r>
              <a:endParaRPr lang="en-US" sz="9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4" name="TextBox 39"/>
            <p:cNvSpPr txBox="1">
              <a:spLocks noChangeArrowheads="1"/>
            </p:cNvSpPr>
            <p:nvPr/>
          </p:nvSpPr>
          <p:spPr bwMode="auto">
            <a:xfrm>
              <a:off x="900249" y="2710160"/>
              <a:ext cx="247859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eaLnBrk="1" hangingPunct="1"/>
              <a:r>
                <a:rPr lang="en-US" sz="1600" b="1" i="1" dirty="0" smtClean="0">
                  <a:solidFill>
                    <a:srgbClr val="002060"/>
                  </a:solidFill>
                  <a:latin typeface="+mn-lt"/>
                  <a:ea typeface="Dotum" pitchFamily="34" charset="-127"/>
                </a:rPr>
                <a:t>Commercial flights performed</a:t>
              </a:r>
              <a:endParaRPr lang="en-US" sz="1600" b="1" i="1" baseline="30000" dirty="0">
                <a:solidFill>
                  <a:srgbClr val="002060"/>
                </a:solidFill>
                <a:latin typeface="+mn-lt"/>
                <a:ea typeface="Dotum" pitchFamily="34" charset="-127"/>
              </a:endParaRPr>
            </a:p>
          </p:txBody>
        </p:sp>
      </p:grpSp>
      <p:grpSp>
        <p:nvGrpSpPr>
          <p:cNvPr id="15" name="Group 36"/>
          <p:cNvGrpSpPr>
            <a:grpSpLocks/>
          </p:cNvGrpSpPr>
          <p:nvPr/>
        </p:nvGrpSpPr>
        <p:grpSpPr bwMode="auto">
          <a:xfrm>
            <a:off x="745976" y="2931790"/>
            <a:ext cx="5410200" cy="1686381"/>
            <a:chOff x="477718" y="1308100"/>
            <a:chExt cx="3018078" cy="1686381"/>
          </a:xfrm>
        </p:grpSpPr>
        <p:sp>
          <p:nvSpPr>
            <p:cNvPr id="16" name="TextBox 15"/>
            <p:cNvSpPr txBox="1"/>
            <p:nvPr/>
          </p:nvSpPr>
          <p:spPr>
            <a:xfrm>
              <a:off x="477718" y="1308100"/>
              <a:ext cx="3018078" cy="147732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lang="en-US" sz="9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rPr>
                <a:t> 5.8</a:t>
              </a:r>
              <a:r>
                <a:rPr lang="en-US" sz="2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rPr>
                <a:t>trillion</a:t>
              </a:r>
              <a:endParaRPr lang="en-US" sz="9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7" name="TextBox 39"/>
            <p:cNvSpPr txBox="1">
              <a:spLocks noChangeArrowheads="1"/>
            </p:cNvSpPr>
            <p:nvPr/>
          </p:nvSpPr>
          <p:spPr bwMode="auto">
            <a:xfrm>
              <a:off x="732767" y="2748260"/>
              <a:ext cx="264607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eaLnBrk="1" hangingPunct="1"/>
              <a:r>
                <a:rPr lang="en-US" sz="1600" b="1" i="1" dirty="0" smtClean="0">
                  <a:solidFill>
                    <a:srgbClr val="002060"/>
                  </a:solidFill>
                  <a:latin typeface="+mn-lt"/>
                  <a:ea typeface="Dotum" pitchFamily="34" charset="-127"/>
                </a:rPr>
                <a:t>Revenue Passenger-</a:t>
              </a:r>
              <a:r>
                <a:rPr lang="en-US" sz="1600" b="1" i="1" dirty="0" err="1" smtClean="0">
                  <a:solidFill>
                    <a:srgbClr val="002060"/>
                  </a:solidFill>
                  <a:latin typeface="+mn-lt"/>
                  <a:ea typeface="Dotum" pitchFamily="34" charset="-127"/>
                </a:rPr>
                <a:t>Kilometres</a:t>
              </a:r>
              <a:endParaRPr lang="en-US" sz="1600" b="1" i="1" baseline="30000" dirty="0">
                <a:solidFill>
                  <a:srgbClr val="002060"/>
                </a:solidFill>
                <a:latin typeface="+mn-lt"/>
                <a:ea typeface="Dotum" pitchFamily="34" charset="-127"/>
              </a:endParaRPr>
            </a:p>
          </p:txBody>
        </p:sp>
      </p:grpSp>
      <p:grpSp>
        <p:nvGrpSpPr>
          <p:cNvPr id="18" name="Group 36"/>
          <p:cNvGrpSpPr>
            <a:grpSpLocks/>
          </p:cNvGrpSpPr>
          <p:nvPr/>
        </p:nvGrpSpPr>
        <p:grpSpPr bwMode="auto">
          <a:xfrm>
            <a:off x="5129336" y="2958099"/>
            <a:ext cx="4267200" cy="1646463"/>
            <a:chOff x="477718" y="1308100"/>
            <a:chExt cx="3018078" cy="1646463"/>
          </a:xfrm>
        </p:grpSpPr>
        <p:sp>
          <p:nvSpPr>
            <p:cNvPr id="19" name="TextBox 18"/>
            <p:cNvSpPr txBox="1"/>
            <p:nvPr/>
          </p:nvSpPr>
          <p:spPr>
            <a:xfrm>
              <a:off x="477718" y="1308100"/>
              <a:ext cx="3018078" cy="147732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lang="en-US" sz="9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rPr>
                <a:t> 186</a:t>
              </a:r>
              <a:r>
                <a:rPr lang="en-US" sz="2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rPr>
                <a:t>billion</a:t>
              </a:r>
              <a:endParaRPr lang="en-US" sz="9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0" name="TextBox 39"/>
            <p:cNvSpPr txBox="1">
              <a:spLocks noChangeArrowheads="1"/>
            </p:cNvSpPr>
            <p:nvPr/>
          </p:nvSpPr>
          <p:spPr bwMode="auto">
            <a:xfrm>
              <a:off x="854978" y="2708342"/>
              <a:ext cx="252386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eaLnBrk="1" hangingPunct="1"/>
              <a:r>
                <a:rPr lang="en-US" sz="1600" b="1" i="1" dirty="0" smtClean="0">
                  <a:solidFill>
                    <a:srgbClr val="002060"/>
                  </a:solidFill>
                  <a:latin typeface="+mn-lt"/>
                  <a:ea typeface="Dotum" pitchFamily="34" charset="-127"/>
                </a:rPr>
                <a:t>Freight </a:t>
              </a:r>
              <a:r>
                <a:rPr lang="en-US" sz="1600" b="1" i="1" dirty="0" err="1" smtClean="0">
                  <a:solidFill>
                    <a:srgbClr val="002060"/>
                  </a:solidFill>
                  <a:latin typeface="+mn-lt"/>
                  <a:ea typeface="Dotum" pitchFamily="34" charset="-127"/>
                </a:rPr>
                <a:t>Tonne-Kilometres</a:t>
              </a:r>
              <a:endParaRPr lang="en-US" sz="1600" b="1" i="1" baseline="30000" dirty="0">
                <a:solidFill>
                  <a:srgbClr val="002060"/>
                </a:solidFill>
                <a:latin typeface="+mn-lt"/>
                <a:ea typeface="Dotum" pitchFamily="34" charset="-127"/>
              </a:endParaRPr>
            </a:p>
          </p:txBody>
        </p:sp>
      </p:grpSp>
      <p:sp>
        <p:nvSpPr>
          <p:cNvPr id="21" name="TextBox 20"/>
          <p:cNvSpPr txBox="1"/>
          <p:nvPr/>
        </p:nvSpPr>
        <p:spPr bwMode="auto">
          <a:xfrm>
            <a:off x="2331640" y="1229226"/>
            <a:ext cx="1371600" cy="4385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b="1" i="1" dirty="0" smtClean="0">
                <a:solidFill>
                  <a:srgbClr val="00B050"/>
                </a:solidFill>
                <a:latin typeface="Arial"/>
                <a:cs typeface="Arial"/>
              </a:rPr>
              <a:t>+4.5%</a:t>
            </a:r>
          </a:p>
          <a:p>
            <a:pPr algn="r">
              <a:defRPr/>
            </a:pPr>
            <a:r>
              <a:rPr lang="en-US" sz="1000" b="1" i="1" dirty="0">
                <a:solidFill>
                  <a:srgbClr val="00B050"/>
                </a:solidFill>
                <a:latin typeface="Arial"/>
                <a:cs typeface="Arial"/>
              </a:rPr>
              <a:t>v</a:t>
            </a:r>
            <a:r>
              <a:rPr lang="en-US" sz="1000" b="1" i="1" dirty="0" smtClean="0">
                <a:solidFill>
                  <a:srgbClr val="00B050"/>
                </a:solidFill>
                <a:latin typeface="Arial"/>
                <a:cs typeface="Arial"/>
              </a:rPr>
              <a:t>s. 2012 </a:t>
            </a:r>
            <a:endParaRPr lang="en-US" sz="1000" b="1" i="1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 bwMode="auto">
          <a:xfrm>
            <a:off x="6872808" y="1229226"/>
            <a:ext cx="1371600" cy="4385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b="1" i="1" dirty="0" smtClean="0">
                <a:solidFill>
                  <a:srgbClr val="00B050"/>
                </a:solidFill>
                <a:latin typeface="Arial"/>
                <a:cs typeface="Arial"/>
              </a:rPr>
              <a:t>+1.2%</a:t>
            </a:r>
          </a:p>
          <a:p>
            <a:pPr algn="r">
              <a:defRPr/>
            </a:pPr>
            <a:r>
              <a:rPr lang="en-US" sz="1000" b="1" i="1" dirty="0">
                <a:solidFill>
                  <a:srgbClr val="00B050"/>
                </a:solidFill>
                <a:latin typeface="Arial"/>
                <a:cs typeface="Arial"/>
              </a:rPr>
              <a:t>vs. 2012 </a:t>
            </a:r>
          </a:p>
        </p:txBody>
      </p:sp>
      <p:sp>
        <p:nvSpPr>
          <p:cNvPr id="23" name="TextBox 22"/>
          <p:cNvSpPr txBox="1"/>
          <p:nvPr/>
        </p:nvSpPr>
        <p:spPr bwMode="auto">
          <a:xfrm>
            <a:off x="6872808" y="3073710"/>
            <a:ext cx="13716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r">
              <a:defRPr b="1" i="1">
                <a:solidFill>
                  <a:srgbClr val="00B05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+0.4%</a:t>
            </a:r>
          </a:p>
          <a:p>
            <a:pPr>
              <a:defRPr/>
            </a:pPr>
            <a:r>
              <a:rPr lang="en-US" sz="1000" dirty="0"/>
              <a:t>vs. 2012 </a:t>
            </a:r>
          </a:p>
        </p:txBody>
      </p:sp>
      <p:sp>
        <p:nvSpPr>
          <p:cNvPr id="24" name="TextBox 23"/>
          <p:cNvSpPr txBox="1"/>
          <p:nvPr/>
        </p:nvSpPr>
        <p:spPr bwMode="auto">
          <a:xfrm>
            <a:off x="2331640" y="3069862"/>
            <a:ext cx="1371600" cy="4385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b="1" i="1" dirty="0" smtClean="0">
                <a:solidFill>
                  <a:srgbClr val="00B050"/>
                </a:solidFill>
                <a:latin typeface="Arial"/>
                <a:cs typeface="Arial"/>
              </a:rPr>
              <a:t>+5.5%</a:t>
            </a:r>
          </a:p>
          <a:p>
            <a:pPr algn="r">
              <a:defRPr/>
            </a:pPr>
            <a:r>
              <a:rPr lang="en-US" sz="1000" b="1" i="1" dirty="0">
                <a:solidFill>
                  <a:srgbClr val="00B050"/>
                </a:solidFill>
                <a:latin typeface="Arial"/>
                <a:cs typeface="Arial"/>
              </a:rPr>
              <a:t>vs. 2012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2787774"/>
            <a:ext cx="9139808" cy="0"/>
          </a:xfrm>
          <a:prstGeom prst="line">
            <a:avLst/>
          </a:prstGeom>
          <a:ln>
            <a:solidFill>
              <a:srgbClr val="F612D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2519252" y="2813695"/>
            <a:ext cx="4140000" cy="0"/>
          </a:xfrm>
          <a:prstGeom prst="line">
            <a:avLst/>
          </a:prstGeom>
          <a:ln>
            <a:solidFill>
              <a:srgbClr val="F612D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63510" y="843558"/>
            <a:ext cx="4333719" cy="1874834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154884" y="2857156"/>
            <a:ext cx="4333719" cy="1874834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4686775" y="2859782"/>
            <a:ext cx="4327200" cy="1874834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63" name="Chart 6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103048"/>
              </p:ext>
            </p:extLst>
          </p:nvPr>
        </p:nvGraphicFramePr>
        <p:xfrm>
          <a:off x="4711179" y="3069862"/>
          <a:ext cx="4104456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Rectangle 29"/>
          <p:cNvSpPr/>
          <p:nvPr/>
        </p:nvSpPr>
        <p:spPr>
          <a:xfrm>
            <a:off x="4702777" y="843558"/>
            <a:ext cx="4327200" cy="1874834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1" name="Chart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2022857"/>
              </p:ext>
            </p:extLst>
          </p:nvPr>
        </p:nvGraphicFramePr>
        <p:xfrm>
          <a:off x="163510" y="1050057"/>
          <a:ext cx="4104456" cy="1665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2" name="Chart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2827626"/>
              </p:ext>
            </p:extLst>
          </p:nvPr>
        </p:nvGraphicFramePr>
        <p:xfrm>
          <a:off x="4700014" y="1050057"/>
          <a:ext cx="4104456" cy="1665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4" name="Chart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6308315"/>
              </p:ext>
            </p:extLst>
          </p:nvPr>
        </p:nvGraphicFramePr>
        <p:xfrm>
          <a:off x="163510" y="3075806"/>
          <a:ext cx="4105275" cy="1652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5" name="TextBox 39"/>
          <p:cNvSpPr txBox="1">
            <a:spLocks noChangeArrowheads="1"/>
          </p:cNvSpPr>
          <p:nvPr/>
        </p:nvSpPr>
        <p:spPr bwMode="auto">
          <a:xfrm>
            <a:off x="4702777" y="838795"/>
            <a:ext cx="4338000" cy="246221"/>
          </a:xfrm>
          <a:prstGeom prst="rect">
            <a:avLst/>
          </a:prstGeom>
          <a:solidFill>
            <a:srgbClr val="A2CFEF"/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ctr" eaLnBrk="1" hangingPunct="1">
              <a:defRPr sz="1600" b="1" i="1">
                <a:solidFill>
                  <a:srgbClr val="14639A"/>
                </a:solidFill>
                <a:latin typeface="+mn-lt"/>
                <a:ea typeface="Dotum" pitchFamily="34" charset="-127"/>
              </a:defRPr>
            </a:lvl1pPr>
            <a:lvl2pPr marL="742950" indent="-285750" eaLnBrk="0" hangingPunct="0">
              <a:defRPr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>
                <a:latin typeface="Arial" charset="0"/>
                <a:ea typeface="ＭＳ Ｐゴシック" pitchFamily="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i="0" dirty="0"/>
              <a:t>Passengers carried </a:t>
            </a:r>
            <a:r>
              <a:rPr lang="en-US" sz="1200" b="0" i="0" dirty="0" smtClean="0"/>
              <a:t>(million)</a:t>
            </a:r>
            <a:endParaRPr lang="en-US" sz="1200" b="0" i="0" dirty="0"/>
          </a:p>
        </p:txBody>
      </p:sp>
      <p:sp>
        <p:nvSpPr>
          <p:cNvPr id="36" name="TextBox 39"/>
          <p:cNvSpPr txBox="1">
            <a:spLocks noChangeArrowheads="1"/>
          </p:cNvSpPr>
          <p:nvPr/>
        </p:nvSpPr>
        <p:spPr bwMode="auto">
          <a:xfrm>
            <a:off x="163510" y="840383"/>
            <a:ext cx="4338000" cy="246221"/>
          </a:xfrm>
          <a:prstGeom prst="rect">
            <a:avLst/>
          </a:prstGeom>
          <a:solidFill>
            <a:srgbClr val="A2CFEF"/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ctr" eaLnBrk="1" hangingPunct="1">
              <a:defRPr sz="1600" b="1" i="1">
                <a:solidFill>
                  <a:srgbClr val="14639A"/>
                </a:solidFill>
                <a:latin typeface="+mn-lt"/>
                <a:ea typeface="Dotum" pitchFamily="34" charset="-127"/>
              </a:defRPr>
            </a:lvl1pPr>
            <a:lvl2pPr marL="742950" indent="-285750" eaLnBrk="0" hangingPunct="0">
              <a:defRPr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>
                <a:latin typeface="Arial" charset="0"/>
                <a:ea typeface="ＭＳ Ｐゴシック" pitchFamily="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i="0" dirty="0" smtClean="0"/>
              <a:t>Aircraft departures </a:t>
            </a:r>
            <a:r>
              <a:rPr lang="en-US" sz="1200" b="0" i="0" dirty="0" smtClean="0"/>
              <a:t>(million)</a:t>
            </a:r>
            <a:endParaRPr lang="en-US" sz="1200" b="0" i="0" dirty="0"/>
          </a:p>
        </p:txBody>
      </p:sp>
      <p:sp>
        <p:nvSpPr>
          <p:cNvPr id="37" name="TextBox 39"/>
          <p:cNvSpPr txBox="1">
            <a:spLocks noChangeArrowheads="1"/>
          </p:cNvSpPr>
          <p:nvPr/>
        </p:nvSpPr>
        <p:spPr bwMode="auto">
          <a:xfrm>
            <a:off x="154884" y="2852393"/>
            <a:ext cx="4338000" cy="246221"/>
          </a:xfrm>
          <a:prstGeom prst="rect">
            <a:avLst/>
          </a:prstGeom>
          <a:solidFill>
            <a:srgbClr val="A2CFEF"/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ctr" eaLnBrk="1" hangingPunct="1">
              <a:defRPr sz="1600" b="1" i="1">
                <a:solidFill>
                  <a:srgbClr val="14639A"/>
                </a:solidFill>
                <a:latin typeface="+mn-lt"/>
                <a:ea typeface="Dotum" pitchFamily="34" charset="-127"/>
              </a:defRPr>
            </a:lvl1pPr>
            <a:lvl2pPr marL="742950" indent="-285750" eaLnBrk="0" hangingPunct="0">
              <a:defRPr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>
                <a:latin typeface="Arial" charset="0"/>
                <a:ea typeface="ＭＳ Ｐゴシック" pitchFamily="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i="0" dirty="0" smtClean="0"/>
              <a:t>Revenue Passenger-</a:t>
            </a:r>
            <a:r>
              <a:rPr lang="en-US" i="0" dirty="0" err="1" smtClean="0"/>
              <a:t>Kilometres</a:t>
            </a:r>
            <a:r>
              <a:rPr lang="en-US" i="0" dirty="0" smtClean="0"/>
              <a:t> </a:t>
            </a:r>
            <a:r>
              <a:rPr lang="en-US" sz="1200" b="0" i="0" dirty="0" smtClean="0"/>
              <a:t>(billion)</a:t>
            </a:r>
            <a:endParaRPr lang="en-US" sz="1200" b="0" i="0" dirty="0"/>
          </a:p>
        </p:txBody>
      </p:sp>
      <p:sp>
        <p:nvSpPr>
          <p:cNvPr id="38" name="TextBox 39"/>
          <p:cNvSpPr txBox="1">
            <a:spLocks noChangeArrowheads="1"/>
          </p:cNvSpPr>
          <p:nvPr/>
        </p:nvSpPr>
        <p:spPr bwMode="auto">
          <a:xfrm>
            <a:off x="4686775" y="2855019"/>
            <a:ext cx="4338000" cy="246221"/>
          </a:xfrm>
          <a:prstGeom prst="rect">
            <a:avLst/>
          </a:prstGeom>
          <a:solidFill>
            <a:srgbClr val="A2CFEF"/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ctr" eaLnBrk="1" hangingPunct="1">
              <a:defRPr sz="1600" b="1" i="1">
                <a:solidFill>
                  <a:srgbClr val="14639A"/>
                </a:solidFill>
                <a:latin typeface="+mn-lt"/>
                <a:ea typeface="Dotum" pitchFamily="34" charset="-127"/>
              </a:defRPr>
            </a:lvl1pPr>
            <a:lvl2pPr marL="742950" indent="-285750" eaLnBrk="0" hangingPunct="0">
              <a:defRPr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>
                <a:latin typeface="Arial" charset="0"/>
                <a:ea typeface="ＭＳ Ｐゴシック" pitchFamily="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i="0" dirty="0" smtClean="0"/>
              <a:t>Freight </a:t>
            </a:r>
            <a:r>
              <a:rPr lang="en-US" i="0" dirty="0" err="1" smtClean="0"/>
              <a:t>Tonne-Kilometres</a:t>
            </a:r>
            <a:r>
              <a:rPr lang="en-US" i="0" dirty="0" smtClean="0"/>
              <a:t> </a:t>
            </a:r>
            <a:r>
              <a:rPr lang="en-US" sz="1200" b="0" i="0" dirty="0" smtClean="0"/>
              <a:t>(billion)</a:t>
            </a:r>
            <a:endParaRPr lang="en-US" sz="1200" b="0" i="0" dirty="0"/>
          </a:p>
        </p:txBody>
      </p:sp>
      <p:sp>
        <p:nvSpPr>
          <p:cNvPr id="39" name="TextBox 38"/>
          <p:cNvSpPr txBox="1"/>
          <p:nvPr/>
        </p:nvSpPr>
        <p:spPr bwMode="auto">
          <a:xfrm>
            <a:off x="3295288" y="1226458"/>
            <a:ext cx="533400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sz="1050" b="1" dirty="0" smtClean="0">
                <a:solidFill>
                  <a:srgbClr val="C00000"/>
                </a:solidFill>
                <a:latin typeface="Arial"/>
                <a:cs typeface="Arial"/>
              </a:rPr>
              <a:t>-0.4%</a:t>
            </a:r>
          </a:p>
        </p:txBody>
      </p:sp>
      <p:sp>
        <p:nvSpPr>
          <p:cNvPr id="40" name="TextBox 39"/>
          <p:cNvSpPr txBox="1"/>
          <p:nvPr/>
        </p:nvSpPr>
        <p:spPr bwMode="auto">
          <a:xfrm>
            <a:off x="2324125" y="1467573"/>
            <a:ext cx="533400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sz="1050" b="1" dirty="0" smtClean="0">
                <a:solidFill>
                  <a:srgbClr val="C00000"/>
                </a:solidFill>
                <a:latin typeface="Arial"/>
                <a:cs typeface="Arial"/>
              </a:rPr>
              <a:t>-0.4%</a:t>
            </a:r>
          </a:p>
        </p:txBody>
      </p:sp>
      <p:sp>
        <p:nvSpPr>
          <p:cNvPr id="41" name="TextBox 40"/>
          <p:cNvSpPr txBox="1"/>
          <p:nvPr/>
        </p:nvSpPr>
        <p:spPr bwMode="auto">
          <a:xfrm>
            <a:off x="2333650" y="1694670"/>
            <a:ext cx="533400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sz="1050" b="1" dirty="0" smtClean="0">
                <a:solidFill>
                  <a:srgbClr val="00B050"/>
                </a:solidFill>
                <a:latin typeface="Arial"/>
                <a:cs typeface="Arial"/>
              </a:rPr>
              <a:t>+4.9%</a:t>
            </a:r>
          </a:p>
        </p:txBody>
      </p:sp>
      <p:sp>
        <p:nvSpPr>
          <p:cNvPr id="42" name="TextBox 41"/>
          <p:cNvSpPr txBox="1"/>
          <p:nvPr/>
        </p:nvSpPr>
        <p:spPr bwMode="auto">
          <a:xfrm>
            <a:off x="3441970" y="1921660"/>
            <a:ext cx="533400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sz="1050" b="1" dirty="0" smtClean="0">
                <a:solidFill>
                  <a:srgbClr val="00B050"/>
                </a:solidFill>
                <a:latin typeface="Arial"/>
                <a:cs typeface="Arial"/>
              </a:rPr>
              <a:t>+6.3%</a:t>
            </a:r>
          </a:p>
        </p:txBody>
      </p:sp>
      <p:sp>
        <p:nvSpPr>
          <p:cNvPr id="43" name="TextBox 42"/>
          <p:cNvSpPr txBox="1"/>
          <p:nvPr/>
        </p:nvSpPr>
        <p:spPr bwMode="auto">
          <a:xfrm>
            <a:off x="3829434" y="2147322"/>
            <a:ext cx="533400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sz="1050" b="1" dirty="0" smtClean="0">
                <a:solidFill>
                  <a:srgbClr val="C00000"/>
                </a:solidFill>
                <a:latin typeface="Arial"/>
                <a:cs typeface="Arial"/>
              </a:rPr>
              <a:t>-1.3%</a:t>
            </a:r>
          </a:p>
        </p:txBody>
      </p:sp>
      <p:sp>
        <p:nvSpPr>
          <p:cNvPr id="44" name="TextBox 43"/>
          <p:cNvSpPr txBox="1"/>
          <p:nvPr/>
        </p:nvSpPr>
        <p:spPr bwMode="auto">
          <a:xfrm>
            <a:off x="2425477" y="2379687"/>
            <a:ext cx="533400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sz="1050" b="1" dirty="0" smtClean="0">
                <a:solidFill>
                  <a:srgbClr val="00B050"/>
                </a:solidFill>
                <a:latin typeface="Arial"/>
                <a:cs typeface="Arial"/>
              </a:rPr>
              <a:t>+0.4%</a:t>
            </a:r>
          </a:p>
        </p:txBody>
      </p:sp>
      <p:sp>
        <p:nvSpPr>
          <p:cNvPr id="45" name="TextBox 44"/>
          <p:cNvSpPr txBox="1"/>
          <p:nvPr/>
        </p:nvSpPr>
        <p:spPr bwMode="auto">
          <a:xfrm>
            <a:off x="7917135" y="1221035"/>
            <a:ext cx="533400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sz="1050" b="1" dirty="0" smtClean="0">
                <a:solidFill>
                  <a:srgbClr val="00B050"/>
                </a:solidFill>
                <a:latin typeface="Arial"/>
                <a:cs typeface="Arial"/>
              </a:rPr>
              <a:t>+3.1%</a:t>
            </a:r>
          </a:p>
        </p:txBody>
      </p:sp>
      <p:sp>
        <p:nvSpPr>
          <p:cNvPr id="46" name="TextBox 45"/>
          <p:cNvSpPr txBox="1"/>
          <p:nvPr/>
        </p:nvSpPr>
        <p:spPr bwMode="auto">
          <a:xfrm>
            <a:off x="6860629" y="1455013"/>
            <a:ext cx="533400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sz="1050" b="1" dirty="0" smtClean="0">
                <a:solidFill>
                  <a:srgbClr val="00B050"/>
                </a:solidFill>
                <a:latin typeface="Arial"/>
                <a:cs typeface="Arial"/>
              </a:rPr>
              <a:t>+3.5%</a:t>
            </a:r>
          </a:p>
        </p:txBody>
      </p:sp>
      <p:sp>
        <p:nvSpPr>
          <p:cNvPr id="47" name="TextBox 46"/>
          <p:cNvSpPr txBox="1"/>
          <p:nvPr/>
        </p:nvSpPr>
        <p:spPr bwMode="auto">
          <a:xfrm>
            <a:off x="6788621" y="1659687"/>
            <a:ext cx="533400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sz="1050" b="1" dirty="0" smtClean="0">
                <a:solidFill>
                  <a:srgbClr val="00B050"/>
                </a:solidFill>
                <a:latin typeface="Arial"/>
                <a:cs typeface="Arial"/>
              </a:rPr>
              <a:t>+7.8%</a:t>
            </a:r>
          </a:p>
        </p:txBody>
      </p:sp>
      <p:sp>
        <p:nvSpPr>
          <p:cNvPr id="48" name="TextBox 47"/>
          <p:cNvSpPr txBox="1"/>
          <p:nvPr/>
        </p:nvSpPr>
        <p:spPr bwMode="auto">
          <a:xfrm>
            <a:off x="8248600" y="1924777"/>
            <a:ext cx="533400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sz="1050" b="1" dirty="0" smtClean="0">
                <a:solidFill>
                  <a:srgbClr val="00B050"/>
                </a:solidFill>
                <a:latin typeface="Arial"/>
                <a:cs typeface="Arial"/>
              </a:rPr>
              <a:t>+8.0%</a:t>
            </a:r>
          </a:p>
        </p:txBody>
      </p:sp>
      <p:sp>
        <p:nvSpPr>
          <p:cNvPr id="49" name="TextBox 48"/>
          <p:cNvSpPr txBox="1"/>
          <p:nvPr/>
        </p:nvSpPr>
        <p:spPr bwMode="auto">
          <a:xfrm>
            <a:off x="7888560" y="2146629"/>
            <a:ext cx="533400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sz="1050" b="1" dirty="0" smtClean="0">
                <a:solidFill>
                  <a:srgbClr val="00B050"/>
                </a:solidFill>
                <a:latin typeface="Arial"/>
                <a:cs typeface="Arial"/>
              </a:rPr>
              <a:t>+0.9%</a:t>
            </a:r>
          </a:p>
        </p:txBody>
      </p:sp>
      <p:sp>
        <p:nvSpPr>
          <p:cNvPr id="50" name="TextBox 49"/>
          <p:cNvSpPr txBox="1"/>
          <p:nvPr/>
        </p:nvSpPr>
        <p:spPr bwMode="auto">
          <a:xfrm>
            <a:off x="6904062" y="2378994"/>
            <a:ext cx="533400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sz="1050" b="1" dirty="0" smtClean="0">
                <a:solidFill>
                  <a:srgbClr val="00B050"/>
                </a:solidFill>
                <a:latin typeface="Arial"/>
                <a:cs typeface="Arial"/>
              </a:rPr>
              <a:t>+5.7%</a:t>
            </a:r>
          </a:p>
        </p:txBody>
      </p:sp>
      <p:sp>
        <p:nvSpPr>
          <p:cNvPr id="51" name="TextBox 50"/>
          <p:cNvSpPr txBox="1"/>
          <p:nvPr/>
        </p:nvSpPr>
        <p:spPr bwMode="auto">
          <a:xfrm>
            <a:off x="3606574" y="3246958"/>
            <a:ext cx="533400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sz="1050" b="1" dirty="0" smtClean="0">
                <a:solidFill>
                  <a:srgbClr val="00B050"/>
                </a:solidFill>
                <a:latin typeface="Arial"/>
                <a:cs typeface="Arial"/>
              </a:rPr>
              <a:t>+4.6%</a:t>
            </a:r>
          </a:p>
        </p:txBody>
      </p:sp>
      <p:sp>
        <p:nvSpPr>
          <p:cNvPr id="52" name="TextBox 51"/>
          <p:cNvSpPr txBox="1"/>
          <p:nvPr/>
        </p:nvSpPr>
        <p:spPr bwMode="auto">
          <a:xfrm>
            <a:off x="2377849" y="3470499"/>
            <a:ext cx="533400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sz="1050" b="1" dirty="0" smtClean="0">
                <a:solidFill>
                  <a:srgbClr val="00B050"/>
                </a:solidFill>
                <a:latin typeface="Arial"/>
                <a:cs typeface="Arial"/>
              </a:rPr>
              <a:t>+4.4%</a:t>
            </a:r>
          </a:p>
        </p:txBody>
      </p:sp>
      <p:sp>
        <p:nvSpPr>
          <p:cNvPr id="53" name="TextBox 52"/>
          <p:cNvSpPr txBox="1"/>
          <p:nvPr/>
        </p:nvSpPr>
        <p:spPr bwMode="auto">
          <a:xfrm>
            <a:off x="2866281" y="3700222"/>
            <a:ext cx="533400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sz="1050" b="1" dirty="0" smtClean="0">
                <a:solidFill>
                  <a:srgbClr val="00B050"/>
                </a:solidFill>
                <a:latin typeface="Arial"/>
                <a:cs typeface="Arial"/>
              </a:rPr>
              <a:t>+11.2%</a:t>
            </a:r>
          </a:p>
        </p:txBody>
      </p:sp>
      <p:sp>
        <p:nvSpPr>
          <p:cNvPr id="54" name="TextBox 53"/>
          <p:cNvSpPr txBox="1"/>
          <p:nvPr/>
        </p:nvSpPr>
        <p:spPr bwMode="auto">
          <a:xfrm>
            <a:off x="3817243" y="3936016"/>
            <a:ext cx="533400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sz="1050" b="1" dirty="0" smtClean="0">
                <a:solidFill>
                  <a:srgbClr val="00B050"/>
                </a:solidFill>
                <a:latin typeface="Arial"/>
                <a:cs typeface="Arial"/>
              </a:rPr>
              <a:t>+7.7%</a:t>
            </a:r>
          </a:p>
        </p:txBody>
      </p:sp>
      <p:sp>
        <p:nvSpPr>
          <p:cNvPr id="55" name="TextBox 54"/>
          <p:cNvSpPr txBox="1"/>
          <p:nvPr/>
        </p:nvSpPr>
        <p:spPr bwMode="auto">
          <a:xfrm>
            <a:off x="3553222" y="4157868"/>
            <a:ext cx="533400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sz="1050" b="1" dirty="0" smtClean="0">
                <a:solidFill>
                  <a:srgbClr val="00B050"/>
                </a:solidFill>
                <a:latin typeface="Arial"/>
                <a:cs typeface="Arial"/>
              </a:rPr>
              <a:t>+2.0%</a:t>
            </a:r>
          </a:p>
        </p:txBody>
      </p:sp>
      <p:sp>
        <p:nvSpPr>
          <p:cNvPr id="56" name="TextBox 55"/>
          <p:cNvSpPr txBox="1"/>
          <p:nvPr/>
        </p:nvSpPr>
        <p:spPr bwMode="auto">
          <a:xfrm>
            <a:off x="2286025" y="4400659"/>
            <a:ext cx="533400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sz="1050" b="1" dirty="0" smtClean="0">
                <a:solidFill>
                  <a:srgbClr val="00B050"/>
                </a:solidFill>
                <a:latin typeface="Arial"/>
                <a:cs typeface="Arial"/>
              </a:rPr>
              <a:t>+6.7%</a:t>
            </a:r>
          </a:p>
        </p:txBody>
      </p:sp>
      <p:sp>
        <p:nvSpPr>
          <p:cNvPr id="57" name="TextBox 56"/>
          <p:cNvSpPr txBox="1"/>
          <p:nvPr/>
        </p:nvSpPr>
        <p:spPr bwMode="auto">
          <a:xfrm>
            <a:off x="7580709" y="3246109"/>
            <a:ext cx="533400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sz="1050" b="1" dirty="0" smtClean="0">
                <a:solidFill>
                  <a:srgbClr val="C00000"/>
                </a:solidFill>
                <a:latin typeface="Arial"/>
                <a:cs typeface="Arial"/>
              </a:rPr>
              <a:t>-0.1%</a:t>
            </a:r>
          </a:p>
        </p:txBody>
      </p:sp>
      <p:sp>
        <p:nvSpPr>
          <p:cNvPr id="58" name="TextBox 57"/>
          <p:cNvSpPr txBox="1"/>
          <p:nvPr/>
        </p:nvSpPr>
        <p:spPr bwMode="auto">
          <a:xfrm>
            <a:off x="6817196" y="3470498"/>
            <a:ext cx="533400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sz="1050" b="1" dirty="0" smtClean="0">
                <a:solidFill>
                  <a:srgbClr val="00B050"/>
                </a:solidFill>
                <a:latin typeface="Arial"/>
                <a:cs typeface="Arial"/>
              </a:rPr>
              <a:t>+4.0%</a:t>
            </a:r>
          </a:p>
        </p:txBody>
      </p:sp>
      <p:sp>
        <p:nvSpPr>
          <p:cNvPr id="59" name="TextBox 58"/>
          <p:cNvSpPr txBox="1"/>
          <p:nvPr/>
        </p:nvSpPr>
        <p:spPr bwMode="auto">
          <a:xfrm>
            <a:off x="7178005" y="3706311"/>
            <a:ext cx="533400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sz="1050" b="1" dirty="0" smtClean="0">
                <a:solidFill>
                  <a:srgbClr val="00B050"/>
                </a:solidFill>
                <a:latin typeface="Arial"/>
                <a:cs typeface="Arial"/>
              </a:rPr>
              <a:t>+12.0%</a:t>
            </a:r>
          </a:p>
        </p:txBody>
      </p:sp>
      <p:sp>
        <p:nvSpPr>
          <p:cNvPr id="60" name="TextBox 59"/>
          <p:cNvSpPr txBox="1"/>
          <p:nvPr/>
        </p:nvSpPr>
        <p:spPr bwMode="auto">
          <a:xfrm>
            <a:off x="8444119" y="3922335"/>
            <a:ext cx="533400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sz="1050" b="1" dirty="0" smtClean="0">
                <a:solidFill>
                  <a:srgbClr val="00B050"/>
                </a:solidFill>
                <a:latin typeface="Arial"/>
                <a:cs typeface="Arial"/>
              </a:rPr>
              <a:t>+0.2%</a:t>
            </a:r>
          </a:p>
        </p:txBody>
      </p:sp>
      <p:sp>
        <p:nvSpPr>
          <p:cNvPr id="61" name="TextBox 60"/>
          <p:cNvSpPr txBox="1"/>
          <p:nvPr/>
        </p:nvSpPr>
        <p:spPr bwMode="auto">
          <a:xfrm>
            <a:off x="7508279" y="4157867"/>
            <a:ext cx="533400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sz="1050" b="1" dirty="0" smtClean="0">
                <a:solidFill>
                  <a:srgbClr val="C00000"/>
                </a:solidFill>
                <a:latin typeface="Arial"/>
                <a:cs typeface="Arial"/>
              </a:rPr>
              <a:t>-4.9%</a:t>
            </a:r>
          </a:p>
        </p:txBody>
      </p:sp>
      <p:sp>
        <p:nvSpPr>
          <p:cNvPr id="62" name="TextBox 61"/>
          <p:cNvSpPr txBox="1"/>
          <p:nvPr/>
        </p:nvSpPr>
        <p:spPr bwMode="auto">
          <a:xfrm>
            <a:off x="6880448" y="4389384"/>
            <a:ext cx="533400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sz="1050" b="1" dirty="0" smtClean="0">
                <a:solidFill>
                  <a:srgbClr val="00B050"/>
                </a:solidFill>
                <a:latin typeface="Arial"/>
                <a:cs typeface="Arial"/>
              </a:rPr>
              <a:t>+2.7%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708829" y="4833471"/>
            <a:ext cx="449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i="1" dirty="0" smtClean="0">
                <a:solidFill>
                  <a:schemeClr val="bg1"/>
                </a:solidFill>
              </a:rPr>
              <a:t>Scheduled commercial traffic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962688" y="4967615"/>
            <a:ext cx="4248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z="1000" dirty="0">
                <a:solidFill>
                  <a:schemeClr val="bg1"/>
                </a:solidFill>
              </a:rPr>
              <a:t>Total (international and domestic) services</a:t>
            </a:r>
          </a:p>
        </p:txBody>
      </p:sp>
      <p:sp>
        <p:nvSpPr>
          <p:cNvPr id="6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588" y="4894008"/>
            <a:ext cx="9142412" cy="249492"/>
          </a:xfrm>
        </p:spPr>
        <p:txBody>
          <a:bodyPr/>
          <a:lstStyle/>
          <a:p>
            <a:pPr algn="ctr"/>
            <a:fld id="{3FF909EE-2C65-48BC-95E5-26F3591A45A6}" type="slidenum">
              <a:rPr lang="en-CA" smtClean="0"/>
              <a:pPr algn="ctr"/>
              <a:t>12</a:t>
            </a:fld>
            <a:endParaRPr lang="en-CA" dirty="0"/>
          </a:p>
        </p:txBody>
      </p:sp>
      <p:sp>
        <p:nvSpPr>
          <p:cNvPr id="67" name="TextBox 66"/>
          <p:cNvSpPr txBox="1"/>
          <p:nvPr/>
        </p:nvSpPr>
        <p:spPr>
          <a:xfrm>
            <a:off x="0" y="4883150"/>
            <a:ext cx="4788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i="1" u="sng" dirty="0" smtClean="0">
                <a:solidFill>
                  <a:schemeClr val="bg1"/>
                </a:solidFill>
              </a:rPr>
              <a:t>Source</a:t>
            </a:r>
            <a:r>
              <a:rPr lang="en-GB" sz="1050" i="1" dirty="0">
                <a:solidFill>
                  <a:schemeClr val="bg1"/>
                </a:solidFill>
              </a:rPr>
              <a:t>: </a:t>
            </a:r>
            <a:r>
              <a:rPr lang="en-GB" sz="1050" i="1" dirty="0" smtClean="0">
                <a:solidFill>
                  <a:schemeClr val="bg1"/>
                </a:solidFill>
              </a:rPr>
              <a:t>ICAO Annual Report of the Council 2013</a:t>
            </a:r>
            <a:endParaRPr lang="en-GB" sz="105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57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29" grpId="0" animBg="1"/>
      <p:bldGraphic spid="63" grpId="0">
        <p:bldAsOne/>
      </p:bldGraphic>
      <p:bldP spid="30" grpId="0" animBg="1"/>
      <p:bldGraphic spid="31" grpId="0">
        <p:bldAsOne/>
      </p:bldGraphic>
      <p:bldGraphic spid="32" grpId="0">
        <p:bldAsOne/>
      </p:bldGraphic>
      <p:bldGraphic spid="34" grpId="0">
        <p:bldAsOne/>
      </p:bldGraphic>
      <p:bldP spid="35" grpId="0" animBg="1"/>
      <p:bldP spid="36" grpId="0" animBg="1"/>
      <p:bldP spid="37" grpId="0" animBg="1"/>
      <p:bldP spid="38" grpId="0" animBg="1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444208" y="914946"/>
            <a:ext cx="2664296" cy="381704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002060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0141544"/>
              </p:ext>
            </p:extLst>
          </p:nvPr>
        </p:nvGraphicFramePr>
        <p:xfrm>
          <a:off x="0" y="771550"/>
          <a:ext cx="648000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7023803"/>
              </p:ext>
            </p:extLst>
          </p:nvPr>
        </p:nvGraphicFramePr>
        <p:xfrm>
          <a:off x="0" y="771550"/>
          <a:ext cx="648000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0024671"/>
              </p:ext>
            </p:extLst>
          </p:nvPr>
        </p:nvGraphicFramePr>
        <p:xfrm>
          <a:off x="0" y="771550"/>
          <a:ext cx="648000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2400977"/>
              </p:ext>
            </p:extLst>
          </p:nvPr>
        </p:nvGraphicFramePr>
        <p:xfrm>
          <a:off x="0" y="771550"/>
          <a:ext cx="648000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2595119"/>
              </p:ext>
            </p:extLst>
          </p:nvPr>
        </p:nvGraphicFramePr>
        <p:xfrm>
          <a:off x="0" y="771550"/>
          <a:ext cx="648000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6526844"/>
              </p:ext>
            </p:extLst>
          </p:nvPr>
        </p:nvGraphicFramePr>
        <p:xfrm>
          <a:off x="0" y="771550"/>
          <a:ext cx="648000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0" name="Rectangle 9"/>
          <p:cNvSpPr/>
          <p:nvPr/>
        </p:nvSpPr>
        <p:spPr>
          <a:xfrm>
            <a:off x="6732240" y="1491630"/>
            <a:ext cx="230425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2060"/>
                </a:solidFill>
              </a:rPr>
              <a:t>Since 2010: </a:t>
            </a:r>
          </a:p>
          <a:p>
            <a:r>
              <a:rPr lang="en-US" b="1" u="sng" dirty="0" smtClean="0">
                <a:solidFill>
                  <a:srgbClr val="002060"/>
                </a:solidFill>
              </a:rPr>
              <a:t>Asia/Pacific ranks 1</a:t>
            </a:r>
            <a:r>
              <a:rPr lang="en-US" b="1" u="sng" baseline="30000" dirty="0" smtClean="0">
                <a:solidFill>
                  <a:srgbClr val="002060"/>
                </a:solidFill>
              </a:rPr>
              <a:t>st</a:t>
            </a:r>
            <a:endParaRPr lang="en-CA" b="1" u="sng" baseline="30000" dirty="0">
              <a:solidFill>
                <a:srgbClr val="00206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44208" y="936030"/>
            <a:ext cx="2664296" cy="411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rgbClr val="C00000"/>
                </a:solidFill>
              </a:rPr>
              <a:t>Analysis</a:t>
            </a:r>
            <a:endParaRPr lang="en-CA" b="1" i="1" u="sng" dirty="0">
              <a:solidFill>
                <a:srgbClr val="C00000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6516216" y="1680772"/>
            <a:ext cx="216024" cy="108012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 16"/>
          <p:cNvSpPr/>
          <p:nvPr/>
        </p:nvSpPr>
        <p:spPr>
          <a:xfrm>
            <a:off x="6732240" y="2463428"/>
            <a:ext cx="230425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2060"/>
                </a:solidFill>
              </a:rPr>
              <a:t>Since 2012: </a:t>
            </a:r>
          </a:p>
          <a:p>
            <a:r>
              <a:rPr lang="en-US" b="1" u="sng" dirty="0" smtClean="0">
                <a:solidFill>
                  <a:srgbClr val="002060"/>
                </a:solidFill>
              </a:rPr>
              <a:t>Europe ranks 2</a:t>
            </a:r>
            <a:r>
              <a:rPr lang="en-US" b="1" u="sng" baseline="30000" dirty="0" smtClean="0">
                <a:solidFill>
                  <a:srgbClr val="002060"/>
                </a:solidFill>
              </a:rPr>
              <a:t>nd</a:t>
            </a:r>
            <a:endParaRPr lang="en-CA" b="1" u="sng" baseline="30000" dirty="0">
              <a:solidFill>
                <a:srgbClr val="002060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6516216" y="2652570"/>
            <a:ext cx="216024" cy="108012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Oval 2"/>
          <p:cNvSpPr/>
          <p:nvPr/>
        </p:nvSpPr>
        <p:spPr>
          <a:xfrm>
            <a:off x="2945470" y="1416844"/>
            <a:ext cx="317698" cy="315156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Oval 19"/>
          <p:cNvSpPr/>
          <p:nvPr/>
        </p:nvSpPr>
        <p:spPr>
          <a:xfrm>
            <a:off x="4644008" y="1665542"/>
            <a:ext cx="317698" cy="315156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Rectangle 26"/>
          <p:cNvSpPr/>
          <p:nvPr/>
        </p:nvSpPr>
        <p:spPr>
          <a:xfrm>
            <a:off x="6732240" y="3700554"/>
            <a:ext cx="230425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u="sng" dirty="0" smtClean="0">
                <a:solidFill>
                  <a:srgbClr val="002060"/>
                </a:solidFill>
              </a:rPr>
              <a:t>Middle East</a:t>
            </a:r>
            <a:r>
              <a:rPr lang="en-US" dirty="0" smtClean="0">
                <a:solidFill>
                  <a:srgbClr val="002060"/>
                </a:solidFill>
              </a:rPr>
              <a:t> has gained market share every year</a:t>
            </a:r>
            <a:endParaRPr lang="en-CA" baseline="30000" dirty="0">
              <a:solidFill>
                <a:srgbClr val="002060"/>
              </a:solidFill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6516216" y="3775040"/>
            <a:ext cx="216024" cy="108012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1089738" y="3608366"/>
            <a:ext cx="0" cy="28800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 flipV="1">
            <a:off x="3428250" y="1305464"/>
            <a:ext cx="0" cy="460800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1"/>
          <p:cNvSpPr txBox="1">
            <a:spLocks/>
          </p:cNvSpPr>
          <p:nvPr/>
        </p:nvSpPr>
        <p:spPr>
          <a:xfrm>
            <a:off x="3419872" y="0"/>
            <a:ext cx="5724128" cy="77155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9088" algn="l"/>
            <a:r>
              <a:rPr lang="en-US" sz="2400" b="1" dirty="0" smtClean="0">
                <a:solidFill>
                  <a:srgbClr val="C40075"/>
                </a:solidFill>
              </a:rPr>
              <a:t>Passenger traffic:</a:t>
            </a:r>
            <a:br>
              <a:rPr lang="en-US" sz="2400" b="1" dirty="0" smtClean="0">
                <a:solidFill>
                  <a:srgbClr val="C40075"/>
                </a:solidFill>
              </a:rPr>
            </a:br>
            <a:r>
              <a:rPr lang="en-US" sz="2400" b="1" dirty="0" smtClean="0">
                <a:solidFill>
                  <a:srgbClr val="C40075"/>
                </a:solidFill>
              </a:rPr>
              <a:t>Worldwide distribution (1/2)</a:t>
            </a:r>
            <a:endParaRPr lang="en-US" sz="2400" b="1" dirty="0">
              <a:solidFill>
                <a:srgbClr val="C40075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08829" y="4833471"/>
            <a:ext cx="449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i="1" dirty="0" smtClean="0">
                <a:solidFill>
                  <a:schemeClr val="bg1"/>
                </a:solidFill>
              </a:rPr>
              <a:t>Scheduled commercial traffic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62688" y="4967615"/>
            <a:ext cx="4248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z="1000" dirty="0">
                <a:solidFill>
                  <a:schemeClr val="bg1"/>
                </a:solidFill>
              </a:rPr>
              <a:t>Total (international and domestic) services</a:t>
            </a:r>
          </a:p>
        </p:txBody>
      </p:sp>
      <p:sp>
        <p:nvSpPr>
          <p:cNvPr id="2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588" y="4894008"/>
            <a:ext cx="9142412" cy="249492"/>
          </a:xfrm>
        </p:spPr>
        <p:txBody>
          <a:bodyPr/>
          <a:lstStyle/>
          <a:p>
            <a:pPr algn="ctr"/>
            <a:fld id="{3FF909EE-2C65-48BC-95E5-26F3591A45A6}" type="slidenum">
              <a:rPr lang="en-CA" smtClean="0"/>
              <a:pPr algn="ctr"/>
              <a:t>13</a:t>
            </a:fld>
            <a:endParaRPr lang="en-CA" dirty="0"/>
          </a:p>
        </p:txBody>
      </p:sp>
      <p:sp>
        <p:nvSpPr>
          <p:cNvPr id="31" name="TextBox 30"/>
          <p:cNvSpPr txBox="1"/>
          <p:nvPr/>
        </p:nvSpPr>
        <p:spPr>
          <a:xfrm>
            <a:off x="0" y="4883150"/>
            <a:ext cx="4788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i="1" u="sng" dirty="0" smtClean="0">
                <a:solidFill>
                  <a:schemeClr val="bg1"/>
                </a:solidFill>
              </a:rPr>
              <a:t>Source</a:t>
            </a:r>
            <a:r>
              <a:rPr lang="en-GB" sz="1050" i="1" dirty="0">
                <a:solidFill>
                  <a:schemeClr val="bg1"/>
                </a:solidFill>
              </a:rPr>
              <a:t>: </a:t>
            </a:r>
            <a:r>
              <a:rPr lang="en-GB" sz="1050" i="1" dirty="0" smtClean="0">
                <a:solidFill>
                  <a:schemeClr val="bg1"/>
                </a:solidFill>
              </a:rPr>
              <a:t>ICAO Annual Reports of the Council</a:t>
            </a:r>
            <a:endParaRPr lang="en-GB" sz="105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81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5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7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25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Graphic spid="5" grpId="0">
        <p:bldAsOne/>
      </p:bldGraphic>
      <p:bldGraphic spid="6" grpId="0">
        <p:bldAsOne/>
      </p:bldGraphic>
      <p:bldGraphic spid="7" grpId="0">
        <p:bldAsOne/>
      </p:bldGraphic>
      <p:bldGraphic spid="8" grpId="0">
        <p:bldAsOne/>
      </p:bldGraphic>
      <p:bldGraphic spid="9" grpId="0">
        <p:bldAsOne/>
      </p:bldGraphic>
      <p:bldGraphic spid="4" grpId="0">
        <p:bldAsOne/>
      </p:bldGraphic>
      <p:bldP spid="10" grpId="0"/>
      <p:bldP spid="16" grpId="0"/>
      <p:bldP spid="2" grpId="0" animBg="1"/>
      <p:bldP spid="17" grpId="0"/>
      <p:bldP spid="18" grpId="0" animBg="1"/>
      <p:bldP spid="3" grpId="0" animBg="1"/>
      <p:bldP spid="20" grpId="0" animBg="1"/>
      <p:bldP spid="27" grpId="0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872" y="0"/>
            <a:ext cx="5724128" cy="771550"/>
          </a:xfrm>
        </p:spPr>
        <p:txBody>
          <a:bodyPr anchor="ctr" anchorCtr="0"/>
          <a:lstStyle/>
          <a:p>
            <a:pPr marL="319088" algn="l"/>
            <a:r>
              <a:rPr lang="en-US" sz="2400" b="1" dirty="0" smtClean="0">
                <a:solidFill>
                  <a:srgbClr val="C40075"/>
                </a:solidFill>
              </a:rPr>
              <a:t>Passenger traffic:</a:t>
            </a:r>
            <a:br>
              <a:rPr lang="en-US" sz="2400" b="1" dirty="0" smtClean="0">
                <a:solidFill>
                  <a:srgbClr val="C40075"/>
                </a:solidFill>
              </a:rPr>
            </a:br>
            <a:r>
              <a:rPr lang="en-US" sz="2400" b="1" dirty="0" smtClean="0">
                <a:solidFill>
                  <a:srgbClr val="C40075"/>
                </a:solidFill>
              </a:rPr>
              <a:t>Worldwide distribution (2/2)</a:t>
            </a:r>
            <a:endParaRPr lang="en-US" sz="2400" b="1" dirty="0">
              <a:solidFill>
                <a:srgbClr val="C40075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656" y="1221600"/>
            <a:ext cx="144016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2007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7512" y="843558"/>
            <a:ext cx="4517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</a:rPr>
              <a:t>Distribution in Revenue Passenger-</a:t>
            </a:r>
            <a:r>
              <a:rPr lang="en-US" sz="1600" b="1" dirty="0" err="1" smtClean="0">
                <a:solidFill>
                  <a:srgbClr val="002060"/>
                </a:solidFill>
              </a:rPr>
              <a:t>Kilometres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7504" y="1151479"/>
            <a:ext cx="4176464" cy="343649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7319955"/>
              </p:ext>
            </p:extLst>
          </p:nvPr>
        </p:nvGraphicFramePr>
        <p:xfrm>
          <a:off x="-175989" y="1705725"/>
          <a:ext cx="474345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4216499" y="1144143"/>
            <a:ext cx="4743450" cy="3609582"/>
            <a:chOff x="4216499" y="1144143"/>
            <a:chExt cx="4743450" cy="3609582"/>
          </a:xfrm>
        </p:grpSpPr>
        <p:graphicFrame>
          <p:nvGraphicFramePr>
            <p:cNvPr id="23" name="Chart 2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07223936"/>
                </p:ext>
              </p:extLst>
            </p:nvPr>
          </p:nvGraphicFramePr>
          <p:xfrm>
            <a:off x="4216499" y="1705725"/>
            <a:ext cx="4743450" cy="3048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4" name="TextBox 23"/>
            <p:cNvSpPr txBox="1"/>
            <p:nvPr/>
          </p:nvSpPr>
          <p:spPr>
            <a:xfrm>
              <a:off x="5652120" y="1221600"/>
              <a:ext cx="1440160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2060"/>
                  </a:solidFill>
                </a:rPr>
                <a:t>2013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499992" y="1144143"/>
              <a:ext cx="4176464" cy="3436495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2987824" y="1214264"/>
            <a:ext cx="1224136" cy="7814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en-US" sz="1200" b="1" dirty="0" smtClean="0"/>
              <a:t>1</a:t>
            </a:r>
            <a:r>
              <a:rPr lang="en-US" sz="1200" b="1" baseline="30000" dirty="0" smtClean="0"/>
              <a:t>st</a:t>
            </a:r>
            <a:r>
              <a:rPr lang="en-US" sz="1200" b="1" dirty="0" smtClean="0"/>
              <a:t>: North America</a:t>
            </a:r>
          </a:p>
          <a:p>
            <a:r>
              <a:rPr lang="en-US" sz="1200" b="1" dirty="0" smtClean="0"/>
              <a:t>2</a:t>
            </a:r>
            <a:r>
              <a:rPr lang="en-US" sz="1200" b="1" baseline="30000" dirty="0" smtClean="0"/>
              <a:t>nd</a:t>
            </a:r>
            <a:r>
              <a:rPr lang="en-US" sz="1200" b="1" dirty="0" smtClean="0"/>
              <a:t>: Asia/Pacific</a:t>
            </a:r>
          </a:p>
          <a:p>
            <a:r>
              <a:rPr lang="en-US" sz="1200" b="1" dirty="0" smtClean="0"/>
              <a:t>3</a:t>
            </a:r>
            <a:r>
              <a:rPr lang="en-US" sz="1200" b="1" baseline="30000" dirty="0" smtClean="0"/>
              <a:t>rd</a:t>
            </a:r>
            <a:r>
              <a:rPr lang="en-US" sz="1200" b="1" dirty="0" smtClean="0"/>
              <a:t>: Europe</a:t>
            </a:r>
            <a:endParaRPr lang="en-CA" sz="1200" b="1" dirty="0"/>
          </a:p>
        </p:txBody>
      </p:sp>
      <p:sp>
        <p:nvSpPr>
          <p:cNvPr id="26" name="Rectangle 25"/>
          <p:cNvSpPr/>
          <p:nvPr/>
        </p:nvSpPr>
        <p:spPr>
          <a:xfrm>
            <a:off x="7164288" y="1197789"/>
            <a:ext cx="1440160" cy="7814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en-US" sz="1200" b="1" dirty="0" smtClean="0"/>
          </a:p>
          <a:p>
            <a:r>
              <a:rPr lang="en-US" sz="1200" b="1" dirty="0" smtClean="0"/>
              <a:t>1</a:t>
            </a:r>
            <a:r>
              <a:rPr lang="en-US" sz="1200" b="1" baseline="30000" dirty="0" smtClean="0"/>
              <a:t>st</a:t>
            </a:r>
            <a:r>
              <a:rPr lang="en-US" sz="1200" b="1" dirty="0"/>
              <a:t>: Asia/Pacific</a:t>
            </a:r>
          </a:p>
          <a:p>
            <a:r>
              <a:rPr lang="en-US" sz="1200" b="1" dirty="0" smtClean="0"/>
              <a:t>2</a:t>
            </a:r>
            <a:r>
              <a:rPr lang="en-US" sz="1200" b="1" baseline="30000" dirty="0" smtClean="0"/>
              <a:t>nd</a:t>
            </a:r>
            <a:r>
              <a:rPr lang="en-US" sz="1200" b="1" dirty="0"/>
              <a:t>: </a:t>
            </a:r>
            <a:r>
              <a:rPr lang="en-US" sz="1200" b="1" dirty="0" smtClean="0"/>
              <a:t>Europe</a:t>
            </a:r>
          </a:p>
          <a:p>
            <a:r>
              <a:rPr lang="en-US" sz="1200" b="1" dirty="0" smtClean="0"/>
              <a:t>3</a:t>
            </a:r>
            <a:r>
              <a:rPr lang="en-US" sz="1200" b="1" baseline="30000" dirty="0" smtClean="0"/>
              <a:t>rd</a:t>
            </a:r>
            <a:r>
              <a:rPr lang="en-US" sz="1200" b="1" dirty="0"/>
              <a:t>: </a:t>
            </a:r>
            <a:r>
              <a:rPr lang="en-US" sz="1200" b="1" dirty="0" smtClean="0"/>
              <a:t>North </a:t>
            </a:r>
            <a:r>
              <a:rPr lang="en-US" sz="1200" b="1" dirty="0"/>
              <a:t>America</a:t>
            </a:r>
          </a:p>
          <a:p>
            <a:endParaRPr lang="en-CA" sz="1200" b="1" dirty="0"/>
          </a:p>
        </p:txBody>
      </p:sp>
      <p:sp>
        <p:nvSpPr>
          <p:cNvPr id="5" name="Up Arrow 4"/>
          <p:cNvSpPr/>
          <p:nvPr/>
        </p:nvSpPr>
        <p:spPr>
          <a:xfrm>
            <a:off x="8266702" y="1347614"/>
            <a:ext cx="126000" cy="126000"/>
          </a:xfrm>
          <a:prstGeom prst="up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Up Arrow 27"/>
          <p:cNvSpPr/>
          <p:nvPr/>
        </p:nvSpPr>
        <p:spPr>
          <a:xfrm>
            <a:off x="7987555" y="1535612"/>
            <a:ext cx="126000" cy="126000"/>
          </a:xfrm>
          <a:prstGeom prst="up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Up Arrow 28"/>
          <p:cNvSpPr/>
          <p:nvPr/>
        </p:nvSpPr>
        <p:spPr>
          <a:xfrm flipV="1">
            <a:off x="8443944" y="1731142"/>
            <a:ext cx="126000" cy="126000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4465762" y="1114516"/>
            <a:ext cx="4354710" cy="3499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TextBox 20"/>
          <p:cNvSpPr txBox="1"/>
          <p:nvPr/>
        </p:nvSpPr>
        <p:spPr>
          <a:xfrm>
            <a:off x="4708829" y="4833471"/>
            <a:ext cx="449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i="1" dirty="0" smtClean="0">
                <a:solidFill>
                  <a:schemeClr val="bg1"/>
                </a:solidFill>
              </a:rPr>
              <a:t>Scheduled commercial traffic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62688" y="4967615"/>
            <a:ext cx="4248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z="1000" dirty="0">
                <a:solidFill>
                  <a:schemeClr val="bg1"/>
                </a:solidFill>
              </a:rPr>
              <a:t>Total (international and domestic) services</a:t>
            </a:r>
          </a:p>
        </p:txBody>
      </p:sp>
      <p:sp>
        <p:nvSpPr>
          <p:cNvPr id="1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588" y="4894008"/>
            <a:ext cx="9142412" cy="249492"/>
          </a:xfrm>
        </p:spPr>
        <p:txBody>
          <a:bodyPr/>
          <a:lstStyle/>
          <a:p>
            <a:pPr algn="ctr"/>
            <a:fld id="{3FF909EE-2C65-48BC-95E5-26F3591A45A6}" type="slidenum">
              <a:rPr lang="en-CA" smtClean="0"/>
              <a:pPr algn="ctr"/>
              <a:t>14</a:t>
            </a:fld>
            <a:endParaRPr lang="en-CA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4883150"/>
            <a:ext cx="4788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i="1" u="sng" dirty="0" smtClean="0">
                <a:solidFill>
                  <a:schemeClr val="bg1"/>
                </a:solidFill>
              </a:rPr>
              <a:t>Source</a:t>
            </a:r>
            <a:r>
              <a:rPr lang="en-GB" sz="1050" i="1" dirty="0">
                <a:solidFill>
                  <a:schemeClr val="bg1"/>
                </a:solidFill>
              </a:rPr>
              <a:t>: </a:t>
            </a:r>
            <a:r>
              <a:rPr lang="en-GB" sz="1050" i="1" dirty="0" smtClean="0">
                <a:solidFill>
                  <a:schemeClr val="bg1"/>
                </a:solidFill>
              </a:rPr>
              <a:t>ICAO Annual Reports of the Council</a:t>
            </a:r>
            <a:endParaRPr lang="en-GB" sz="105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05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48039 2.27231E-6 L 3.88889E-6 2.27231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1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75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22" grpId="0">
        <p:bldAsOne/>
      </p:bldGraphic>
      <p:bldP spid="3" grpId="0" animBg="1"/>
      <p:bldP spid="26" grpId="0" animBg="1"/>
      <p:bldP spid="5" grpId="0" animBg="1"/>
      <p:bldP spid="28" grpId="0" animBg="1"/>
      <p:bldP spid="29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0513927"/>
              </p:ext>
            </p:extLst>
          </p:nvPr>
        </p:nvGraphicFramePr>
        <p:xfrm>
          <a:off x="1" y="771549"/>
          <a:ext cx="6480000" cy="4176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626090"/>
              </p:ext>
            </p:extLst>
          </p:nvPr>
        </p:nvGraphicFramePr>
        <p:xfrm>
          <a:off x="1" y="771549"/>
          <a:ext cx="6480000" cy="4176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7215227"/>
              </p:ext>
            </p:extLst>
          </p:nvPr>
        </p:nvGraphicFramePr>
        <p:xfrm>
          <a:off x="1" y="771549"/>
          <a:ext cx="6480000" cy="4176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2204698"/>
              </p:ext>
            </p:extLst>
          </p:nvPr>
        </p:nvGraphicFramePr>
        <p:xfrm>
          <a:off x="1" y="771549"/>
          <a:ext cx="6480000" cy="4176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1198238"/>
              </p:ext>
            </p:extLst>
          </p:nvPr>
        </p:nvGraphicFramePr>
        <p:xfrm>
          <a:off x="1" y="771549"/>
          <a:ext cx="6480000" cy="4176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9239781"/>
              </p:ext>
            </p:extLst>
          </p:nvPr>
        </p:nvGraphicFramePr>
        <p:xfrm>
          <a:off x="1" y="771549"/>
          <a:ext cx="6480000" cy="4176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5" name="Rectangle 14"/>
          <p:cNvSpPr/>
          <p:nvPr/>
        </p:nvSpPr>
        <p:spPr>
          <a:xfrm>
            <a:off x="6372200" y="914946"/>
            <a:ext cx="2736304" cy="381704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00206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37354" y="1498662"/>
            <a:ext cx="193378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u="sng" dirty="0" smtClean="0">
                <a:solidFill>
                  <a:srgbClr val="002060"/>
                </a:solidFill>
              </a:rPr>
              <a:t>Asia/Pacific</a:t>
            </a:r>
            <a:r>
              <a:rPr lang="en-US" dirty="0" smtClean="0">
                <a:solidFill>
                  <a:srgbClr val="002060"/>
                </a:solidFill>
              </a:rPr>
              <a:t>’s FTK share is </a:t>
            </a:r>
            <a:r>
              <a:rPr lang="en-US" b="1" u="sng" dirty="0" smtClean="0">
                <a:solidFill>
                  <a:srgbClr val="002060"/>
                </a:solidFill>
              </a:rPr>
              <a:t>40%</a:t>
            </a:r>
            <a:endParaRPr lang="en-CA" baseline="30000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44208" y="936030"/>
            <a:ext cx="2664296" cy="411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rgbClr val="C00000"/>
                </a:solidFill>
              </a:rPr>
              <a:t>Analysis</a:t>
            </a:r>
            <a:endParaRPr lang="en-CA" b="1" i="1" u="sng" dirty="0">
              <a:solidFill>
                <a:srgbClr val="C00000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6421330" y="1760816"/>
            <a:ext cx="216024" cy="108012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Rectangle 20"/>
          <p:cNvSpPr/>
          <p:nvPr/>
        </p:nvSpPr>
        <p:spPr>
          <a:xfrm>
            <a:off x="6599951" y="2041786"/>
            <a:ext cx="247524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u="sng" dirty="0" smtClean="0">
                <a:solidFill>
                  <a:srgbClr val="002060"/>
                </a:solidFill>
              </a:rPr>
              <a:t>Europe</a:t>
            </a:r>
            <a:r>
              <a:rPr lang="en-US" dirty="0" smtClean="0">
                <a:solidFill>
                  <a:srgbClr val="002060"/>
                </a:solidFill>
              </a:rPr>
              <a:t> ranks clearly </a:t>
            </a:r>
            <a:r>
              <a:rPr lang="en-US" b="1" u="sng" dirty="0" smtClean="0">
                <a:solidFill>
                  <a:srgbClr val="002060"/>
                </a:solidFill>
              </a:rPr>
              <a:t>2</a:t>
            </a:r>
            <a:r>
              <a:rPr lang="en-US" b="1" u="sng" baseline="30000" dirty="0" smtClean="0">
                <a:solidFill>
                  <a:srgbClr val="002060"/>
                </a:solidFill>
              </a:rPr>
              <a:t>nd</a:t>
            </a:r>
            <a:endParaRPr lang="en-CA" b="1" u="sng" baseline="30000" dirty="0">
              <a:solidFill>
                <a:srgbClr val="002060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6421330" y="2368944"/>
            <a:ext cx="216024" cy="108012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Oval 24"/>
          <p:cNvSpPr/>
          <p:nvPr/>
        </p:nvSpPr>
        <p:spPr>
          <a:xfrm>
            <a:off x="5436096" y="2673964"/>
            <a:ext cx="317698" cy="315156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99951" y="3435846"/>
            <a:ext cx="247524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u="sng" dirty="0" smtClean="0">
                <a:solidFill>
                  <a:srgbClr val="002060"/>
                </a:solidFill>
              </a:rPr>
              <a:t>Asia/Pacific declined in 2011 and 2012</a:t>
            </a:r>
            <a:endParaRPr lang="en-CA" baseline="30000" dirty="0">
              <a:solidFill>
                <a:srgbClr val="002060"/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6421330" y="3634515"/>
            <a:ext cx="216024" cy="108012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611560" y="1442482"/>
            <a:ext cx="4248472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408436" y="1318736"/>
            <a:ext cx="1043884" cy="3340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2060"/>
                </a:solidFill>
              </a:rPr>
              <a:t>i</a:t>
            </a:r>
            <a:r>
              <a:rPr lang="en-US" dirty="0" smtClean="0">
                <a:solidFill>
                  <a:srgbClr val="002060"/>
                </a:solidFill>
              </a:rPr>
              <a:t>n 2013: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599951" y="4092302"/>
            <a:ext cx="247524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u="sng" dirty="0" smtClean="0">
                <a:solidFill>
                  <a:srgbClr val="002060"/>
                </a:solidFill>
              </a:rPr>
              <a:t>Middle East</a:t>
            </a:r>
            <a:r>
              <a:rPr lang="en-US" dirty="0" smtClean="0">
                <a:solidFill>
                  <a:srgbClr val="002060"/>
                </a:solidFill>
              </a:rPr>
              <a:t> has gained market share every year</a:t>
            </a:r>
            <a:endParaRPr lang="en-CA" baseline="30000" dirty="0">
              <a:solidFill>
                <a:srgbClr val="002060"/>
              </a:solidFill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6421330" y="4290971"/>
            <a:ext cx="216024" cy="108012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Rectangle 31"/>
          <p:cNvSpPr/>
          <p:nvPr/>
        </p:nvSpPr>
        <p:spPr>
          <a:xfrm>
            <a:off x="6573730" y="2427734"/>
            <a:ext cx="247524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u="sng" dirty="0" smtClean="0">
                <a:solidFill>
                  <a:srgbClr val="002060"/>
                </a:solidFill>
              </a:rPr>
              <a:t>North America declined</a:t>
            </a:r>
            <a:endParaRPr lang="en-CA" b="1" u="sng" baseline="30000" dirty="0">
              <a:solidFill>
                <a:srgbClr val="002060"/>
              </a:solidFill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6395109" y="2754892"/>
            <a:ext cx="216024" cy="108012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6809462" y="3219822"/>
            <a:ext cx="1933788" cy="0"/>
          </a:xfrm>
          <a:prstGeom prst="line">
            <a:avLst/>
          </a:prstGeom>
          <a:ln w="1905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563888" y="1137057"/>
            <a:ext cx="1368152" cy="210557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078112" y="3545358"/>
            <a:ext cx="0" cy="43200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 flipV="1">
            <a:off x="3335571" y="1272553"/>
            <a:ext cx="0" cy="453600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1"/>
          <p:cNvSpPr txBox="1">
            <a:spLocks/>
          </p:cNvSpPr>
          <p:nvPr/>
        </p:nvSpPr>
        <p:spPr>
          <a:xfrm>
            <a:off x="3419872" y="0"/>
            <a:ext cx="5724128" cy="77155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9088" algn="l"/>
            <a:r>
              <a:rPr lang="en-US" sz="2400" b="1" dirty="0" smtClean="0">
                <a:solidFill>
                  <a:srgbClr val="C40075"/>
                </a:solidFill>
              </a:rPr>
              <a:t>Freight traffic:</a:t>
            </a:r>
            <a:br>
              <a:rPr lang="en-US" sz="2400" b="1" dirty="0" smtClean="0">
                <a:solidFill>
                  <a:srgbClr val="C40075"/>
                </a:solidFill>
              </a:rPr>
            </a:br>
            <a:r>
              <a:rPr lang="en-US" sz="2400" b="1" dirty="0" smtClean="0">
                <a:solidFill>
                  <a:srgbClr val="C40075"/>
                </a:solidFill>
              </a:rPr>
              <a:t>Worldwide distribution (1/2)</a:t>
            </a:r>
            <a:endParaRPr lang="en-US" sz="2400" b="1" dirty="0">
              <a:solidFill>
                <a:srgbClr val="C40075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08829" y="4833471"/>
            <a:ext cx="449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i="1" dirty="0" smtClean="0">
                <a:solidFill>
                  <a:schemeClr val="bg1"/>
                </a:solidFill>
              </a:rPr>
              <a:t>Scheduled commercial traffic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62688" y="4967615"/>
            <a:ext cx="4248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z="1000" dirty="0">
                <a:solidFill>
                  <a:schemeClr val="bg1"/>
                </a:solidFill>
              </a:rPr>
              <a:t>Total (international and domestic) services</a:t>
            </a:r>
          </a:p>
        </p:txBody>
      </p:sp>
      <p:sp>
        <p:nvSpPr>
          <p:cNvPr id="3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588" y="4894008"/>
            <a:ext cx="9142412" cy="249492"/>
          </a:xfrm>
        </p:spPr>
        <p:txBody>
          <a:bodyPr/>
          <a:lstStyle/>
          <a:p>
            <a:pPr algn="ctr"/>
            <a:fld id="{3FF909EE-2C65-48BC-95E5-26F3591A45A6}" type="slidenum">
              <a:rPr lang="en-CA" smtClean="0"/>
              <a:pPr algn="ctr"/>
              <a:t>15</a:t>
            </a:fld>
            <a:endParaRPr lang="en-CA" dirty="0"/>
          </a:p>
        </p:txBody>
      </p:sp>
      <p:sp>
        <p:nvSpPr>
          <p:cNvPr id="40" name="TextBox 39"/>
          <p:cNvSpPr txBox="1"/>
          <p:nvPr/>
        </p:nvSpPr>
        <p:spPr>
          <a:xfrm>
            <a:off x="0" y="4883150"/>
            <a:ext cx="4788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i="1" u="sng" dirty="0" smtClean="0">
                <a:solidFill>
                  <a:schemeClr val="bg1"/>
                </a:solidFill>
              </a:rPr>
              <a:t>Source</a:t>
            </a:r>
            <a:r>
              <a:rPr lang="en-GB" sz="1050" i="1" dirty="0">
                <a:solidFill>
                  <a:schemeClr val="bg1"/>
                </a:solidFill>
              </a:rPr>
              <a:t>: </a:t>
            </a:r>
            <a:r>
              <a:rPr lang="en-GB" sz="1050" i="1" dirty="0" smtClean="0">
                <a:solidFill>
                  <a:schemeClr val="bg1"/>
                </a:solidFill>
              </a:rPr>
              <a:t>ICAO Annual Reports of the Council</a:t>
            </a:r>
            <a:endParaRPr lang="en-GB" sz="105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08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75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25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25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25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5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9" grpId="0">
        <p:bldAsOne/>
      </p:bldGraphic>
      <p:bldGraphic spid="8" grpId="0">
        <p:bldAsOne/>
      </p:bldGraphic>
      <p:bldGraphic spid="7" grpId="0">
        <p:bldAsOne/>
      </p:bldGraphic>
      <p:bldGraphic spid="6" grpId="0">
        <p:bldAsOne/>
      </p:bldGraphic>
      <p:bldGraphic spid="5" grpId="0">
        <p:bldAsOne/>
      </p:bldGraphic>
      <p:bldP spid="15" grpId="0" animBg="1"/>
      <p:bldP spid="16" grpId="0"/>
      <p:bldP spid="17" grpId="0"/>
      <p:bldP spid="18" grpId="0" animBg="1"/>
      <p:bldP spid="21" grpId="0"/>
      <p:bldP spid="22" grpId="0" animBg="1"/>
      <p:bldP spid="25" grpId="0" animBg="1"/>
      <p:bldP spid="26" grpId="0"/>
      <p:bldP spid="27" grpId="0" animBg="1"/>
      <p:bldP spid="24" grpId="0"/>
      <p:bldP spid="30" grpId="0"/>
      <p:bldP spid="31" grpId="0" animBg="1"/>
      <p:bldP spid="32" grpId="0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07504" y="1151479"/>
            <a:ext cx="4176464" cy="343649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" name="Chart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5798932"/>
              </p:ext>
            </p:extLst>
          </p:nvPr>
        </p:nvGraphicFramePr>
        <p:xfrm>
          <a:off x="-17512" y="1685849"/>
          <a:ext cx="474345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75656" y="1221600"/>
            <a:ext cx="144016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2007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7512" y="843558"/>
            <a:ext cx="4517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</a:rPr>
              <a:t>Distribution in Freight </a:t>
            </a:r>
            <a:r>
              <a:rPr lang="en-US" sz="1600" b="1" dirty="0" err="1" smtClean="0">
                <a:solidFill>
                  <a:srgbClr val="002060"/>
                </a:solidFill>
              </a:rPr>
              <a:t>Tonne-Kilometres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87824" y="1214264"/>
            <a:ext cx="1260000" cy="7814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en-US" sz="1200" b="1" dirty="0" smtClean="0"/>
              <a:t>1</a:t>
            </a:r>
            <a:r>
              <a:rPr lang="en-US" sz="1200" b="1" baseline="30000" dirty="0" smtClean="0"/>
              <a:t>st</a:t>
            </a:r>
            <a:r>
              <a:rPr lang="en-US" sz="1200" b="1" dirty="0" smtClean="0"/>
              <a:t>: Asia/Pacific</a:t>
            </a:r>
          </a:p>
          <a:p>
            <a:r>
              <a:rPr lang="en-US" sz="1200" b="1" dirty="0" smtClean="0"/>
              <a:t>2</a:t>
            </a:r>
            <a:r>
              <a:rPr lang="en-US" sz="1200" b="1" baseline="30000" dirty="0" smtClean="0"/>
              <a:t>nd</a:t>
            </a:r>
            <a:r>
              <a:rPr lang="en-US" sz="1200" b="1" dirty="0"/>
              <a:t>: </a:t>
            </a:r>
            <a:r>
              <a:rPr lang="en-US" sz="1200" b="1" dirty="0" smtClean="0"/>
              <a:t>North America</a:t>
            </a:r>
          </a:p>
          <a:p>
            <a:r>
              <a:rPr lang="en-US" sz="1200" b="1" dirty="0" smtClean="0"/>
              <a:t>3</a:t>
            </a:r>
            <a:r>
              <a:rPr lang="en-US" sz="1200" b="1" baseline="30000" dirty="0" smtClean="0"/>
              <a:t>rd</a:t>
            </a:r>
            <a:r>
              <a:rPr lang="en-US" sz="1200" b="1" dirty="0" smtClean="0"/>
              <a:t>: Europe</a:t>
            </a:r>
            <a:endParaRPr lang="en-CA" sz="1200" b="1" dirty="0"/>
          </a:p>
        </p:txBody>
      </p:sp>
      <p:sp>
        <p:nvSpPr>
          <p:cNvPr id="26" name="Rectangle 25"/>
          <p:cNvSpPr/>
          <p:nvPr/>
        </p:nvSpPr>
        <p:spPr>
          <a:xfrm>
            <a:off x="7164288" y="1197789"/>
            <a:ext cx="1440160" cy="7814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en-US" sz="1200" b="1" dirty="0" smtClean="0"/>
          </a:p>
          <a:p>
            <a:r>
              <a:rPr lang="en-US" sz="1200" b="1" dirty="0" smtClean="0"/>
              <a:t>1</a:t>
            </a:r>
            <a:r>
              <a:rPr lang="en-US" sz="1200" b="1" baseline="30000" dirty="0" smtClean="0"/>
              <a:t>st</a:t>
            </a:r>
            <a:r>
              <a:rPr lang="en-US" sz="1200" b="1" dirty="0"/>
              <a:t>: Asia/Pacific</a:t>
            </a:r>
          </a:p>
          <a:p>
            <a:r>
              <a:rPr lang="en-US" sz="1200" b="1" dirty="0" smtClean="0"/>
              <a:t>2</a:t>
            </a:r>
            <a:r>
              <a:rPr lang="en-US" sz="1200" b="1" baseline="30000" dirty="0" smtClean="0"/>
              <a:t>nd</a:t>
            </a:r>
            <a:r>
              <a:rPr lang="en-US" sz="1200" b="1" dirty="0"/>
              <a:t>: </a:t>
            </a:r>
            <a:r>
              <a:rPr lang="en-US" sz="1200" b="1" dirty="0" smtClean="0"/>
              <a:t>Europe</a:t>
            </a:r>
          </a:p>
          <a:p>
            <a:r>
              <a:rPr lang="en-US" sz="1200" b="1" dirty="0" smtClean="0"/>
              <a:t>3</a:t>
            </a:r>
            <a:r>
              <a:rPr lang="en-US" sz="1200" b="1" baseline="30000" dirty="0" smtClean="0"/>
              <a:t>rd</a:t>
            </a:r>
            <a:r>
              <a:rPr lang="en-US" sz="1200" b="1" dirty="0"/>
              <a:t>: </a:t>
            </a:r>
            <a:r>
              <a:rPr lang="en-US" sz="1200" b="1" dirty="0" smtClean="0"/>
              <a:t>North </a:t>
            </a:r>
            <a:r>
              <a:rPr lang="en-US" sz="1200" b="1" dirty="0"/>
              <a:t>America</a:t>
            </a:r>
          </a:p>
          <a:p>
            <a:endParaRPr lang="en-CA" sz="1200" b="1" dirty="0"/>
          </a:p>
        </p:txBody>
      </p:sp>
      <p:sp>
        <p:nvSpPr>
          <p:cNvPr id="5" name="Up Arrow 4"/>
          <p:cNvSpPr/>
          <p:nvPr/>
        </p:nvSpPr>
        <p:spPr>
          <a:xfrm rot="5400000">
            <a:off x="8266702" y="1347614"/>
            <a:ext cx="126000" cy="126000"/>
          </a:xfrm>
          <a:prstGeom prst="up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Up Arrow 27"/>
          <p:cNvSpPr/>
          <p:nvPr/>
        </p:nvSpPr>
        <p:spPr>
          <a:xfrm>
            <a:off x="7987555" y="1535612"/>
            <a:ext cx="126000" cy="126000"/>
          </a:xfrm>
          <a:prstGeom prst="up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Up Arrow 28"/>
          <p:cNvSpPr/>
          <p:nvPr/>
        </p:nvSpPr>
        <p:spPr>
          <a:xfrm flipV="1">
            <a:off x="8443944" y="1731142"/>
            <a:ext cx="126000" cy="126000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4" name="Group 3"/>
          <p:cNvGrpSpPr/>
          <p:nvPr/>
        </p:nvGrpSpPr>
        <p:grpSpPr>
          <a:xfrm>
            <a:off x="4369781" y="1144143"/>
            <a:ext cx="4743450" cy="3589706"/>
            <a:chOff x="4369781" y="1144143"/>
            <a:chExt cx="4743450" cy="3589706"/>
          </a:xfrm>
        </p:grpSpPr>
        <p:sp>
          <p:nvSpPr>
            <p:cNvPr id="24" name="TextBox 23"/>
            <p:cNvSpPr txBox="1"/>
            <p:nvPr/>
          </p:nvSpPr>
          <p:spPr>
            <a:xfrm>
              <a:off x="5652120" y="1221600"/>
              <a:ext cx="1440160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2060"/>
                  </a:solidFill>
                </a:rPr>
                <a:t>2013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499992" y="1144143"/>
              <a:ext cx="4176464" cy="3436495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0" name="Chart 2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24461587"/>
                </p:ext>
              </p:extLst>
            </p:nvPr>
          </p:nvGraphicFramePr>
          <p:xfrm>
            <a:off x="4369781" y="1685849"/>
            <a:ext cx="4743450" cy="3048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31" name="Title 1"/>
          <p:cNvSpPr txBox="1">
            <a:spLocks/>
          </p:cNvSpPr>
          <p:nvPr/>
        </p:nvSpPr>
        <p:spPr>
          <a:xfrm>
            <a:off x="3419872" y="0"/>
            <a:ext cx="5724128" cy="77155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9088" algn="l"/>
            <a:r>
              <a:rPr lang="en-US" sz="2400" b="1" dirty="0" smtClean="0">
                <a:solidFill>
                  <a:srgbClr val="C40075"/>
                </a:solidFill>
              </a:rPr>
              <a:t>Freight traffic:</a:t>
            </a:r>
            <a:br>
              <a:rPr lang="en-US" sz="2400" b="1" dirty="0" smtClean="0">
                <a:solidFill>
                  <a:srgbClr val="C40075"/>
                </a:solidFill>
              </a:rPr>
            </a:br>
            <a:r>
              <a:rPr lang="en-US" sz="2400" b="1" dirty="0" smtClean="0">
                <a:solidFill>
                  <a:srgbClr val="C40075"/>
                </a:solidFill>
              </a:rPr>
              <a:t>Worldwide distribution (2/2)</a:t>
            </a:r>
            <a:endParaRPr lang="en-US" sz="2400" b="1" dirty="0">
              <a:solidFill>
                <a:srgbClr val="C40075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08829" y="4833471"/>
            <a:ext cx="449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i="1" dirty="0" smtClean="0">
                <a:solidFill>
                  <a:schemeClr val="bg1"/>
                </a:solidFill>
              </a:rPr>
              <a:t>Scheduled commercial traffic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62688" y="4967615"/>
            <a:ext cx="4248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z="1000" dirty="0">
                <a:solidFill>
                  <a:schemeClr val="bg1"/>
                </a:solidFill>
              </a:rPr>
              <a:t>Total (international and domestic) services</a:t>
            </a:r>
          </a:p>
        </p:txBody>
      </p:sp>
      <p:sp>
        <p:nvSpPr>
          <p:cNvPr id="1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588" y="4894008"/>
            <a:ext cx="9142412" cy="249492"/>
          </a:xfrm>
        </p:spPr>
        <p:txBody>
          <a:bodyPr/>
          <a:lstStyle/>
          <a:p>
            <a:pPr algn="ctr"/>
            <a:fld id="{3FF909EE-2C65-48BC-95E5-26F3591A45A6}" type="slidenum">
              <a:rPr lang="en-CA" smtClean="0"/>
              <a:pPr algn="ctr"/>
              <a:t>16</a:t>
            </a:fld>
            <a:endParaRPr lang="en-CA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4883150"/>
            <a:ext cx="4788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i="1" u="sng" dirty="0" smtClean="0">
                <a:solidFill>
                  <a:schemeClr val="bg1"/>
                </a:solidFill>
              </a:rPr>
              <a:t>Source</a:t>
            </a:r>
            <a:r>
              <a:rPr lang="en-GB" sz="1050" i="1" dirty="0">
                <a:solidFill>
                  <a:schemeClr val="bg1"/>
                </a:solidFill>
              </a:rPr>
              <a:t>: </a:t>
            </a:r>
            <a:r>
              <a:rPr lang="en-GB" sz="1050" i="1" dirty="0" smtClean="0">
                <a:solidFill>
                  <a:schemeClr val="bg1"/>
                </a:solidFill>
              </a:rPr>
              <a:t>ICAO Annual Reports of the Council</a:t>
            </a:r>
            <a:endParaRPr lang="en-GB" sz="1050" i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61589" y="1120058"/>
            <a:ext cx="4354710" cy="3499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546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4882 2.27231E-6 L 2.77778E-6 2.27231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1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25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  <p:bldP spid="8" grpId="0" animBg="1"/>
      <p:bldP spid="3" grpId="0" animBg="1"/>
      <p:bldP spid="26" grpId="0" animBg="1"/>
      <p:bldP spid="5" grpId="0" animBg="1"/>
      <p:bldP spid="28" grpId="0" animBg="1"/>
      <p:bldP spid="29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"/>
          <p:cNvSpPr txBox="1"/>
          <p:nvPr/>
        </p:nvSpPr>
        <p:spPr>
          <a:xfrm>
            <a:off x="1334937" y="2876580"/>
            <a:ext cx="1151931" cy="32164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050" b="1" i="1" dirty="0">
              <a:solidFill>
                <a:srgbClr val="00B05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62688" y="4652498"/>
            <a:ext cx="4248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z="1000" dirty="0">
                <a:solidFill>
                  <a:srgbClr val="002060"/>
                </a:solidFill>
              </a:rPr>
              <a:t>Total (international and domestic) services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4355976" y="784314"/>
            <a:ext cx="0" cy="4019686"/>
          </a:xfrm>
          <a:prstGeom prst="line">
            <a:avLst/>
          </a:prstGeom>
          <a:ln>
            <a:solidFill>
              <a:srgbClr val="F612D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2" name="Chart 7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9298655"/>
              </p:ext>
            </p:extLst>
          </p:nvPr>
        </p:nvGraphicFramePr>
        <p:xfrm>
          <a:off x="-3721" y="719602"/>
          <a:ext cx="4716016" cy="399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082200" y="1378094"/>
            <a:ext cx="2412161" cy="3141903"/>
            <a:chOff x="2123728" y="1418015"/>
            <a:chExt cx="2412161" cy="3141902"/>
          </a:xfrm>
        </p:grpSpPr>
        <p:sp>
          <p:nvSpPr>
            <p:cNvPr id="73" name="TextBox 1"/>
            <p:cNvSpPr txBox="1"/>
            <p:nvPr/>
          </p:nvSpPr>
          <p:spPr>
            <a:xfrm>
              <a:off x="3892884" y="1418015"/>
              <a:ext cx="643005" cy="188057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60937C2-5AF2-4767-99C7-364B841AE25A}" type="TxLink">
                <a:rPr lang="en-US" sz="1050" b="1">
                  <a:solidFill>
                    <a:srgbClr val="C00000"/>
                  </a:solidFill>
                </a:rPr>
                <a:pPr algn="r"/>
                <a:t>- 0.5%</a:t>
              </a:fld>
              <a:endParaRPr lang="en-US" sz="1050" b="1" i="1" dirty="0">
                <a:solidFill>
                  <a:srgbClr val="C00000"/>
                </a:solidFill>
              </a:endParaRPr>
            </a:p>
          </p:txBody>
        </p:sp>
        <p:sp>
          <p:nvSpPr>
            <p:cNvPr id="74" name="TextBox 1"/>
            <p:cNvSpPr txBox="1"/>
            <p:nvPr/>
          </p:nvSpPr>
          <p:spPr>
            <a:xfrm>
              <a:off x="3868593" y="1624267"/>
              <a:ext cx="643005" cy="188057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F342D2F1-302B-4052-98EC-BCC4FEC97D84}" type="TxLink">
                <a:rPr lang="en-US" sz="1050" b="1">
                  <a:solidFill>
                    <a:srgbClr val="00B050"/>
                  </a:solidFill>
                </a:rPr>
                <a:pPr algn="r"/>
                <a:t>+ 2.0%</a:t>
              </a:fld>
              <a:endParaRPr lang="en-US" sz="1050" b="1" i="1" dirty="0">
                <a:solidFill>
                  <a:srgbClr val="00B050"/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123728" y="1509976"/>
              <a:ext cx="2214445" cy="3049941"/>
              <a:chOff x="2070966" y="1509976"/>
              <a:chExt cx="2214445" cy="3049941"/>
            </a:xfrm>
          </p:grpSpPr>
          <p:sp>
            <p:nvSpPr>
              <p:cNvPr id="7" name="TextBox 1"/>
              <p:cNvSpPr txBox="1"/>
              <p:nvPr/>
            </p:nvSpPr>
            <p:spPr>
              <a:xfrm>
                <a:off x="3227459" y="1509976"/>
                <a:ext cx="1057952" cy="321612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endParaRPr lang="en-US" sz="1050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8" name="TextBox 1"/>
              <p:cNvSpPr txBox="1"/>
              <p:nvPr/>
            </p:nvSpPr>
            <p:spPr>
              <a:xfrm>
                <a:off x="3241628" y="1831600"/>
                <a:ext cx="888924" cy="321613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endParaRPr lang="en-US" sz="1050" b="1" i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9" name="TextBox 1"/>
              <p:cNvSpPr txBox="1"/>
              <p:nvPr/>
            </p:nvSpPr>
            <p:spPr>
              <a:xfrm>
                <a:off x="2624118" y="2159545"/>
                <a:ext cx="796934" cy="321612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endParaRPr lang="en-US" sz="1050" b="1" i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10" name="TextBox 1"/>
              <p:cNvSpPr txBox="1"/>
              <p:nvPr/>
            </p:nvSpPr>
            <p:spPr>
              <a:xfrm>
                <a:off x="2070966" y="2554960"/>
                <a:ext cx="831798" cy="321612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endParaRPr lang="en-US" sz="1050" b="1" i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75" name="TextBox 1"/>
              <p:cNvSpPr txBox="1"/>
              <p:nvPr/>
            </p:nvSpPr>
            <p:spPr>
              <a:xfrm>
                <a:off x="3192050" y="1831588"/>
                <a:ext cx="643005" cy="188057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fld id="{FF9728F7-899A-4F02-8F8D-26ABF6F9A3BD}" type="TxLink">
                  <a:rPr lang="en-US" sz="1050" b="1">
                    <a:solidFill>
                      <a:srgbClr val="00B050"/>
                    </a:solidFill>
                  </a:rPr>
                  <a:pPr algn="r"/>
                  <a:t>+ 15.8%</a:t>
                </a:fld>
                <a:endParaRPr lang="en-US" sz="1050" b="1" i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76" name="TextBox 1"/>
              <p:cNvSpPr txBox="1"/>
              <p:nvPr/>
            </p:nvSpPr>
            <p:spPr>
              <a:xfrm>
                <a:off x="3101205" y="2048530"/>
                <a:ext cx="643005" cy="188057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fld id="{5697A75E-83D7-4A93-BD1E-045DBA0E8E3C}" type="TxLink">
                  <a:rPr lang="en-US" sz="1050" b="1">
                    <a:solidFill>
                      <a:srgbClr val="00B050"/>
                    </a:solidFill>
                  </a:rPr>
                  <a:pPr algn="r"/>
                  <a:t>+ 1.6%</a:t>
                </a:fld>
                <a:endParaRPr lang="en-US" sz="1050" b="1" i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77" name="TextBox 1"/>
              <p:cNvSpPr txBox="1"/>
              <p:nvPr/>
            </p:nvSpPr>
            <p:spPr>
              <a:xfrm>
                <a:off x="2620397" y="2217247"/>
                <a:ext cx="643005" cy="188057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1050" b="1" dirty="0" smtClean="0">
                    <a:solidFill>
                      <a:srgbClr val="00B050"/>
                    </a:solidFill>
                  </a:rPr>
                  <a:t>+5.4%</a:t>
                </a:r>
                <a:endParaRPr lang="en-US" sz="1050" b="1" i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78" name="TextBox 1"/>
              <p:cNvSpPr txBox="1"/>
              <p:nvPr/>
            </p:nvSpPr>
            <p:spPr>
              <a:xfrm>
                <a:off x="2594902" y="2457427"/>
                <a:ext cx="643005" cy="188057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fld id="{B5D8FF31-600C-4AF6-B238-40A849160307}" type="TxLink">
                  <a:rPr lang="en-US" sz="1050" b="1">
                    <a:solidFill>
                      <a:srgbClr val="00B050"/>
                    </a:solidFill>
                  </a:rPr>
                  <a:pPr algn="r"/>
                  <a:t>+ 1.3%</a:t>
                </a:fld>
                <a:endParaRPr lang="en-US" sz="1050" b="1" i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79" name="TextBox 1"/>
              <p:cNvSpPr txBox="1"/>
              <p:nvPr/>
            </p:nvSpPr>
            <p:spPr>
              <a:xfrm>
                <a:off x="2492655" y="2662199"/>
                <a:ext cx="643005" cy="188057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fld id="{C6AD370D-0360-40BD-A265-45190B8070FF}" type="TxLink">
                  <a:rPr lang="en-US" sz="1050" b="1">
                    <a:solidFill>
                      <a:srgbClr val="00B050"/>
                    </a:solidFill>
                  </a:rPr>
                  <a:pPr algn="r"/>
                  <a:t>+ 0.5%</a:t>
                </a:fld>
                <a:endParaRPr lang="en-US" sz="1050" b="1" i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80" name="TextBox 1"/>
              <p:cNvSpPr txBox="1"/>
              <p:nvPr/>
            </p:nvSpPr>
            <p:spPr>
              <a:xfrm>
                <a:off x="2478933" y="2859876"/>
                <a:ext cx="643005" cy="188057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fld id="{AB37C5FC-7C9C-4166-8C9A-E0A1E56285BA}" type="TxLink">
                  <a:rPr lang="en-US" sz="1050" b="1">
                    <a:solidFill>
                      <a:srgbClr val="00B050"/>
                    </a:solidFill>
                  </a:rPr>
                  <a:pPr algn="r"/>
                  <a:t>+ 4.7%</a:t>
                </a:fld>
                <a:endParaRPr lang="en-US" sz="1050" b="1" i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81" name="TextBox 1"/>
              <p:cNvSpPr txBox="1"/>
              <p:nvPr/>
            </p:nvSpPr>
            <p:spPr>
              <a:xfrm>
                <a:off x="2449249" y="3110738"/>
                <a:ext cx="643005" cy="188057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fld id="{F1F8B950-385F-48DC-83CF-E8AD22E3BAB8}" type="TxLink">
                  <a:rPr lang="en-US" sz="1050" b="1">
                    <a:solidFill>
                      <a:srgbClr val="00B050"/>
                    </a:solidFill>
                  </a:rPr>
                  <a:pPr algn="r"/>
                  <a:t>+ 8.6%</a:t>
                </a:fld>
                <a:endParaRPr lang="en-US" sz="1050" b="1" i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82" name="TextBox 1"/>
              <p:cNvSpPr txBox="1"/>
              <p:nvPr/>
            </p:nvSpPr>
            <p:spPr>
              <a:xfrm>
                <a:off x="2256038" y="3299148"/>
                <a:ext cx="643005" cy="188057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fld id="{5ED59454-C26C-4FAE-942F-0EC80E39E4EE}" type="TxLink">
                  <a:rPr lang="en-US" sz="1050" b="1">
                    <a:solidFill>
                      <a:srgbClr val="00B050"/>
                    </a:solidFill>
                  </a:rPr>
                  <a:pPr algn="r"/>
                  <a:t>+ 6.0%</a:t>
                </a:fld>
                <a:endParaRPr lang="en-US" sz="1050" b="1" i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83" name="TextBox 1"/>
              <p:cNvSpPr txBox="1"/>
              <p:nvPr/>
            </p:nvSpPr>
            <p:spPr>
              <a:xfrm>
                <a:off x="2216370" y="3493975"/>
                <a:ext cx="643005" cy="188057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fld id="{95566181-1677-487F-8F63-10A322467D8E}" type="TxLink">
                  <a:rPr lang="en-US" sz="1050" b="1">
                    <a:solidFill>
                      <a:srgbClr val="00B050"/>
                    </a:solidFill>
                  </a:rPr>
                  <a:pPr algn="r"/>
                  <a:t>+ 8.7%</a:t>
                </a:fld>
                <a:endParaRPr lang="en-US" sz="1050" b="1" i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84" name="TextBox 1"/>
              <p:cNvSpPr txBox="1"/>
              <p:nvPr/>
            </p:nvSpPr>
            <p:spPr>
              <a:xfrm>
                <a:off x="2197334" y="3722627"/>
                <a:ext cx="643005" cy="188057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fld id="{45D184DD-CB00-4EC4-BEB6-879AB30F9FD6}" type="TxLink">
                  <a:rPr lang="en-US" sz="1050" b="1">
                    <a:solidFill>
                      <a:srgbClr val="00B050"/>
                    </a:solidFill>
                  </a:rPr>
                  <a:pPr algn="r"/>
                  <a:t>+ 6.7%</a:t>
                </a:fld>
                <a:endParaRPr lang="en-US" sz="1050" b="1" i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85" name="TextBox 1"/>
              <p:cNvSpPr txBox="1"/>
              <p:nvPr/>
            </p:nvSpPr>
            <p:spPr>
              <a:xfrm>
                <a:off x="2216371" y="3915502"/>
                <a:ext cx="643005" cy="188057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fld id="{97E9E6EB-FB69-4FFD-A6E4-249CAD0EA48D}" type="TxLink">
                  <a:rPr lang="en-US" sz="1050" b="1">
                    <a:solidFill>
                      <a:srgbClr val="00B050"/>
                    </a:solidFill>
                  </a:rPr>
                  <a:pPr algn="r"/>
                  <a:t>+ 10.9%</a:t>
                </a:fld>
                <a:endParaRPr lang="en-US" sz="1050" b="1" i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86" name="TextBox 1"/>
              <p:cNvSpPr txBox="1"/>
              <p:nvPr/>
            </p:nvSpPr>
            <p:spPr>
              <a:xfrm>
                <a:off x="2153073" y="4151359"/>
                <a:ext cx="643005" cy="188057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fld id="{DC2FBF8A-2D6E-4125-902C-0C527C424D05}" type="TxLink">
                  <a:rPr lang="en-US" sz="1050" b="1">
                    <a:solidFill>
                      <a:srgbClr val="00B050"/>
                    </a:solidFill>
                  </a:rPr>
                  <a:pPr algn="r"/>
                  <a:t>+ 2.6%</a:t>
                </a:fld>
                <a:endParaRPr lang="en-US" sz="1050" b="1" i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87" name="TextBox 1"/>
              <p:cNvSpPr txBox="1"/>
              <p:nvPr/>
            </p:nvSpPr>
            <p:spPr>
              <a:xfrm>
                <a:off x="2075190" y="4371860"/>
                <a:ext cx="643005" cy="188057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fld id="{31356FD5-284A-4605-BC3C-15BB89C5419C}" type="TxLink">
                  <a:rPr lang="en-US" sz="1050" b="1">
                    <a:solidFill>
                      <a:srgbClr val="C00000"/>
                    </a:solidFill>
                  </a:rPr>
                  <a:pPr algn="r"/>
                  <a:t>- 0.5%</a:t>
                </a:fld>
                <a:endParaRPr lang="en-US" sz="1050" b="1" i="1" dirty="0">
                  <a:solidFill>
                    <a:srgbClr val="C00000"/>
                  </a:solidFill>
                </a:endParaRPr>
              </a:p>
            </p:txBody>
          </p:sp>
        </p:grpSp>
      </p:grpSp>
      <p:sp>
        <p:nvSpPr>
          <p:cNvPr id="88" name="TextBox 87"/>
          <p:cNvSpPr txBox="1"/>
          <p:nvPr/>
        </p:nvSpPr>
        <p:spPr>
          <a:xfrm>
            <a:off x="-3721" y="4648639"/>
            <a:ext cx="433801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smtClean="0">
                <a:solidFill>
                  <a:srgbClr val="002060"/>
                </a:solidFill>
              </a:rPr>
              <a:t>Note: scheduled services                     Source: ICAO Form A and ICAO estimates</a:t>
            </a:r>
            <a:endParaRPr lang="en-CA" sz="1050" i="1" dirty="0">
              <a:solidFill>
                <a:srgbClr val="00206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415396" y="915568"/>
            <a:ext cx="4621103" cy="364400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lIns="36000" tIns="36000" rIns="36000" bIns="36000" rtlCol="0">
            <a:noAutofit/>
          </a:bodyPr>
          <a:lstStyle/>
          <a:p>
            <a:pPr marL="285750" indent="-285750">
              <a:spcBef>
                <a:spcPts val="600"/>
              </a:spcBef>
              <a:buFontTx/>
              <a:buChar char="-"/>
            </a:pPr>
            <a:endParaRPr lang="en-GB" sz="1600" dirty="0" smtClean="0">
              <a:solidFill>
                <a:srgbClr val="00206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415396" y="771550"/>
            <a:ext cx="4621103" cy="3880948"/>
          </a:xfrm>
          <a:prstGeom prst="rect">
            <a:avLst/>
          </a:prstGeom>
          <a:noFill/>
          <a:ln w="19050">
            <a:noFill/>
          </a:ln>
        </p:spPr>
        <p:txBody>
          <a:bodyPr wrap="square" lIns="36000" tIns="36000" rIns="36000" bIns="36000" rtlCol="0">
            <a:no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GB" b="1" dirty="0" smtClean="0">
                <a:solidFill>
                  <a:srgbClr val="002060"/>
                </a:solidFill>
              </a:rPr>
              <a:t>5</a:t>
            </a:r>
            <a:r>
              <a:rPr lang="en-GB" dirty="0" smtClean="0">
                <a:solidFill>
                  <a:srgbClr val="002060"/>
                </a:solidFill>
              </a:rPr>
              <a:t> carriers from </a:t>
            </a:r>
            <a:r>
              <a:rPr lang="en-GB" b="1" dirty="0" smtClean="0">
                <a:solidFill>
                  <a:srgbClr val="002060"/>
                </a:solidFill>
              </a:rPr>
              <a:t>North America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GB" b="1" dirty="0" smtClean="0">
                <a:solidFill>
                  <a:srgbClr val="002060"/>
                </a:solidFill>
              </a:rPr>
              <a:t>5</a:t>
            </a:r>
            <a:r>
              <a:rPr lang="en-GB" dirty="0" smtClean="0">
                <a:solidFill>
                  <a:srgbClr val="002060"/>
                </a:solidFill>
              </a:rPr>
              <a:t> carriers from </a:t>
            </a:r>
            <a:r>
              <a:rPr lang="en-GB" b="1" dirty="0" smtClean="0">
                <a:solidFill>
                  <a:srgbClr val="002060"/>
                </a:solidFill>
              </a:rPr>
              <a:t>Asia/Pacific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GB" b="1" dirty="0" smtClean="0">
                <a:solidFill>
                  <a:srgbClr val="002060"/>
                </a:solidFill>
              </a:rPr>
              <a:t>4</a:t>
            </a:r>
            <a:r>
              <a:rPr lang="en-GB" dirty="0" smtClean="0">
                <a:solidFill>
                  <a:srgbClr val="002060"/>
                </a:solidFill>
              </a:rPr>
              <a:t> carriers from </a:t>
            </a:r>
            <a:r>
              <a:rPr lang="en-GB" b="1" dirty="0" smtClean="0">
                <a:solidFill>
                  <a:srgbClr val="002060"/>
                </a:solidFill>
              </a:rPr>
              <a:t>Europe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GB" b="1" dirty="0" smtClean="0">
                <a:solidFill>
                  <a:srgbClr val="002060"/>
                </a:solidFill>
              </a:rPr>
              <a:t>1</a:t>
            </a:r>
            <a:r>
              <a:rPr lang="en-GB" dirty="0" smtClean="0">
                <a:solidFill>
                  <a:srgbClr val="002060"/>
                </a:solidFill>
              </a:rPr>
              <a:t> carrier from </a:t>
            </a:r>
            <a:r>
              <a:rPr lang="en-GB" b="1" dirty="0" smtClean="0">
                <a:solidFill>
                  <a:srgbClr val="002060"/>
                </a:solidFill>
              </a:rPr>
              <a:t>Middle East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GB" b="1" dirty="0" smtClean="0">
                <a:solidFill>
                  <a:srgbClr val="002060"/>
                </a:solidFill>
              </a:rPr>
              <a:t>2 low-cost carriers</a:t>
            </a:r>
            <a:r>
              <a:rPr lang="en-GB" dirty="0" smtClean="0">
                <a:solidFill>
                  <a:srgbClr val="002060"/>
                </a:solidFill>
              </a:rPr>
              <a:t>: Southwest and Ryanair</a:t>
            </a:r>
          </a:p>
          <a:p>
            <a:pPr>
              <a:lnSpc>
                <a:spcPct val="200000"/>
              </a:lnSpc>
            </a:pPr>
            <a:endParaRPr lang="en-GB" sz="500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en-GB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Highest growth </a:t>
            </a:r>
            <a:r>
              <a:rPr lang="en-GB" b="1" dirty="0">
                <a:solidFill>
                  <a:srgbClr val="002060"/>
                </a:solidFill>
                <a:sym typeface="Wingdings" panose="05000000000000000000" pitchFamily="2" charset="2"/>
              </a:rPr>
              <a:t></a:t>
            </a:r>
            <a:r>
              <a:rPr lang="en-GB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GB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Emirates</a:t>
            </a:r>
            <a:r>
              <a:rPr lang="en-GB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</a:p>
          <a:p>
            <a:r>
              <a:rPr lang="en-GB" dirty="0" smtClean="0">
                <a:solidFill>
                  <a:srgbClr val="002060"/>
                </a:solidFill>
                <a:sym typeface="Wingdings" panose="05000000000000000000" pitchFamily="2" charset="2"/>
              </a:rPr>
              <a:t>      </a:t>
            </a:r>
            <a:r>
              <a:rPr lang="en-GB" i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with</a:t>
            </a:r>
            <a:r>
              <a:rPr lang="en-GB" b="1" i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GB" b="1" i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+15.8 % </a:t>
            </a:r>
            <a:r>
              <a:rPr lang="en-GB" i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RPK growth in 2013 vs 2012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3635896" y="0"/>
            <a:ext cx="5688632" cy="77154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/>
              <a:t>World Top 15 Airlines in 2013</a:t>
            </a:r>
          </a:p>
        </p:txBody>
      </p:sp>
    </p:spTree>
    <p:extLst>
      <p:ext uri="{BB962C8B-B14F-4D97-AF65-F5344CB8AC3E}">
        <p14:creationId xmlns:p14="http://schemas.microsoft.com/office/powerpoint/2010/main" val="277221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7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"/>
                                        <p:tgtEl>
                                          <p:spTgt spid="7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"/>
                                        <p:tgtEl>
                                          <p:spTgt spid="7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"/>
                                        <p:tgtEl>
                                          <p:spTgt spid="7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"/>
                                        <p:tgtEl>
                                          <p:spTgt spid="7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"/>
                                        <p:tgtEl>
                                          <p:spTgt spid="7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"/>
                                        <p:tgtEl>
                                          <p:spTgt spid="72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"/>
                                        <p:tgtEl>
                                          <p:spTgt spid="72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"/>
                                        <p:tgtEl>
                                          <p:spTgt spid="72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"/>
                                        <p:tgtEl>
                                          <p:spTgt spid="72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"/>
                                        <p:tgtEl>
                                          <p:spTgt spid="72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"/>
                                        <p:tgtEl>
                                          <p:spTgt spid="72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"/>
                                        <p:tgtEl>
                                          <p:spTgt spid="72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"/>
                                        <p:tgtEl>
                                          <p:spTgt spid="72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5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"/>
                                        <p:tgtEl>
                                          <p:spTgt spid="72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"/>
                                        <p:tgtEl>
                                          <p:spTgt spid="72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5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25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2" grpId="0">
        <p:bldSub>
          <a:bldChart bld="category"/>
        </p:bldSub>
      </p:bldGraphic>
      <p:bldP spid="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/>
          <p:nvPr/>
        </p:nvSpPr>
        <p:spPr>
          <a:xfrm>
            <a:off x="3227459" y="1509976"/>
            <a:ext cx="1057952" cy="32161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050" b="1" i="1" dirty="0">
              <a:solidFill>
                <a:srgbClr val="C00000"/>
              </a:solidFill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3241628" y="1831600"/>
            <a:ext cx="888924" cy="32161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050" b="1" i="1" dirty="0">
              <a:solidFill>
                <a:srgbClr val="00B050"/>
              </a:solidFill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2624118" y="2159545"/>
            <a:ext cx="796934" cy="32161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050" b="1" i="1" dirty="0">
              <a:solidFill>
                <a:srgbClr val="00B050"/>
              </a:solidFill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2070966" y="2554960"/>
            <a:ext cx="831798" cy="32161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050" b="1" i="1" dirty="0">
              <a:solidFill>
                <a:srgbClr val="00B050"/>
              </a:solidFill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1334937" y="2876580"/>
            <a:ext cx="1151931" cy="32164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050" b="1" i="1" dirty="0">
              <a:solidFill>
                <a:srgbClr val="00B05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99559" y="4699426"/>
            <a:ext cx="4248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z="1000" dirty="0">
                <a:solidFill>
                  <a:srgbClr val="002060"/>
                </a:solidFill>
              </a:rPr>
              <a:t>Total (international and domestic) services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4788024" y="784314"/>
            <a:ext cx="0" cy="4019686"/>
          </a:xfrm>
          <a:prstGeom prst="line">
            <a:avLst/>
          </a:prstGeom>
          <a:ln>
            <a:solidFill>
              <a:srgbClr val="F612D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-34932" y="4708236"/>
            <a:ext cx="47880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smtClean="0">
                <a:solidFill>
                  <a:srgbClr val="002060"/>
                </a:solidFill>
              </a:rPr>
              <a:t>Note: scheduled and non-scheduled services                                                      Source: ACI</a:t>
            </a:r>
            <a:endParaRPr lang="en-CA" sz="1050" i="1" dirty="0">
              <a:solidFill>
                <a:srgbClr val="002060"/>
              </a:solidFill>
            </a:endParaRPr>
          </a:p>
        </p:txBody>
      </p:sp>
      <p:graphicFrame>
        <p:nvGraphicFramePr>
          <p:cNvPr id="55" name="Chart 5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3262073"/>
              </p:ext>
            </p:extLst>
          </p:nvPr>
        </p:nvGraphicFramePr>
        <p:xfrm>
          <a:off x="-45388" y="608858"/>
          <a:ext cx="4849833" cy="4213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2808972" y="1262977"/>
            <a:ext cx="1990587" cy="3408447"/>
            <a:chOff x="2808972" y="1262977"/>
            <a:chExt cx="1990587" cy="3408447"/>
          </a:xfrm>
        </p:grpSpPr>
        <p:sp>
          <p:nvSpPr>
            <p:cNvPr id="56" name="TextBox 1"/>
            <p:cNvSpPr txBox="1"/>
            <p:nvPr/>
          </p:nvSpPr>
          <p:spPr>
            <a:xfrm>
              <a:off x="4138308" y="1262977"/>
              <a:ext cx="661251" cy="198490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BFBABCEA-0C09-4C96-9C85-13FDBC621946}" type="TxLink">
                <a:rPr lang="en-US" sz="1050" b="1">
                  <a:solidFill>
                    <a:srgbClr val="C00000"/>
                  </a:solidFill>
                </a:rPr>
                <a:pPr algn="r"/>
                <a:t>- 2.1%</a:t>
              </a:fld>
              <a:endParaRPr lang="en-US" sz="1050" b="1" i="1" dirty="0">
                <a:solidFill>
                  <a:srgbClr val="C00000"/>
                </a:solidFill>
              </a:endParaRPr>
            </a:p>
          </p:txBody>
        </p:sp>
        <p:sp>
          <p:nvSpPr>
            <p:cNvPr id="57" name="TextBox 1"/>
            <p:cNvSpPr txBox="1"/>
            <p:nvPr/>
          </p:nvSpPr>
          <p:spPr>
            <a:xfrm>
              <a:off x="4091841" y="1505796"/>
              <a:ext cx="661251" cy="198490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B9542523-CDA0-4D09-B9ED-90C96A39B9CF}" type="TxLink">
                <a:rPr lang="en-US" sz="1050" b="1">
                  <a:solidFill>
                    <a:srgbClr val="00B050"/>
                  </a:solidFill>
                </a:rPr>
                <a:pPr algn="r"/>
                <a:t>+ 0.6%</a:t>
              </a:fld>
              <a:endParaRPr lang="en-US" sz="1050" b="1" i="1" dirty="0">
                <a:solidFill>
                  <a:srgbClr val="00B050"/>
                </a:solidFill>
              </a:endParaRPr>
            </a:p>
          </p:txBody>
        </p:sp>
        <p:sp>
          <p:nvSpPr>
            <p:cNvPr id="58" name="TextBox 1"/>
            <p:cNvSpPr txBox="1"/>
            <p:nvPr/>
          </p:nvSpPr>
          <p:spPr>
            <a:xfrm>
              <a:off x="3563888" y="1729370"/>
              <a:ext cx="661251" cy="198490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A97BE4ED-C90B-42F8-838C-177C43F023B9}" type="TxLink">
                <a:rPr lang="en-US" sz="1050" b="1">
                  <a:solidFill>
                    <a:srgbClr val="00B050"/>
                  </a:solidFill>
                </a:rPr>
                <a:pPr algn="r"/>
                <a:t>+ 4.3%</a:t>
              </a:fld>
              <a:endParaRPr lang="en-US" sz="1050" b="1" i="1" dirty="0">
                <a:solidFill>
                  <a:srgbClr val="00B050"/>
                </a:solidFill>
              </a:endParaRPr>
            </a:p>
          </p:txBody>
        </p:sp>
        <p:sp>
          <p:nvSpPr>
            <p:cNvPr id="59" name="TextBox 1"/>
            <p:cNvSpPr txBox="1"/>
            <p:nvPr/>
          </p:nvSpPr>
          <p:spPr>
            <a:xfrm>
              <a:off x="3305887" y="1939462"/>
              <a:ext cx="661251" cy="198490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2F39A92-9AD6-476A-8715-F0A99946C6BB}" type="TxLink">
                <a:rPr lang="en-US" sz="1050" b="1">
                  <a:solidFill>
                    <a:srgbClr val="00B050"/>
                  </a:solidFill>
                </a:rPr>
                <a:pPr algn="r"/>
                <a:t>+ 1.6%</a:t>
              </a:fld>
              <a:endParaRPr lang="en-US" sz="1050" b="1" i="1" dirty="0">
                <a:solidFill>
                  <a:srgbClr val="00B050"/>
                </a:solidFill>
              </a:endParaRPr>
            </a:p>
          </p:txBody>
        </p:sp>
        <p:sp>
          <p:nvSpPr>
            <p:cNvPr id="60" name="TextBox 1"/>
            <p:cNvSpPr txBox="1"/>
            <p:nvPr/>
          </p:nvSpPr>
          <p:spPr>
            <a:xfrm>
              <a:off x="3209759" y="2185635"/>
              <a:ext cx="661251" cy="198490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02152B81-8D94-443C-B0A2-3E7F6E5040A5}" type="TxLink">
                <a:rPr lang="en-US" sz="1050" b="1">
                  <a:solidFill>
                    <a:srgbClr val="C00000"/>
                  </a:solidFill>
                </a:rPr>
                <a:pPr algn="r"/>
                <a:t>- 4.9%</a:t>
              </a:fld>
              <a:endParaRPr lang="en-US" sz="1050" b="1" i="1" dirty="0">
                <a:solidFill>
                  <a:srgbClr val="C00000"/>
                </a:solidFill>
              </a:endParaRPr>
            </a:p>
          </p:txBody>
        </p:sp>
        <p:sp>
          <p:nvSpPr>
            <p:cNvPr id="61" name="TextBox 1"/>
            <p:cNvSpPr txBox="1"/>
            <p:nvPr/>
          </p:nvSpPr>
          <p:spPr>
            <a:xfrm>
              <a:off x="3209058" y="2419408"/>
              <a:ext cx="661251" cy="198490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7366783B-9027-4473-9817-39DF31599F2E}" type="TxLink">
                <a:rPr lang="en-US" sz="1050" b="1">
                  <a:solidFill>
                    <a:srgbClr val="00B050"/>
                  </a:solidFill>
                </a:rPr>
                <a:pPr algn="r"/>
                <a:t>+ 1.9%</a:t>
              </a:fld>
              <a:endParaRPr lang="en-US" sz="1050" b="1" i="1" dirty="0">
                <a:solidFill>
                  <a:srgbClr val="00B050"/>
                </a:solidFill>
              </a:endParaRPr>
            </a:p>
          </p:txBody>
        </p:sp>
        <p:sp>
          <p:nvSpPr>
            <p:cNvPr id="62" name="TextBox 1"/>
            <p:cNvSpPr txBox="1"/>
            <p:nvPr/>
          </p:nvSpPr>
          <p:spPr>
            <a:xfrm>
              <a:off x="3169945" y="2617899"/>
              <a:ext cx="661251" cy="198490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A1AE419D-1452-497C-B5AE-C93E767B88A8}" type="TxLink">
                <a:rPr lang="en-US" sz="1050" b="1">
                  <a:solidFill>
                    <a:srgbClr val="00B050"/>
                  </a:solidFill>
                </a:rPr>
                <a:pPr algn="r"/>
                <a:t>+ 1.1%</a:t>
              </a:fld>
              <a:endParaRPr lang="en-US" sz="1050" b="1" i="1" dirty="0">
                <a:solidFill>
                  <a:srgbClr val="00B050"/>
                </a:solidFill>
              </a:endParaRPr>
            </a:p>
          </p:txBody>
        </p:sp>
        <p:sp>
          <p:nvSpPr>
            <p:cNvPr id="63" name="TextBox 1"/>
            <p:cNvSpPr txBox="1"/>
            <p:nvPr/>
          </p:nvSpPr>
          <p:spPr>
            <a:xfrm>
              <a:off x="2994237" y="2877453"/>
              <a:ext cx="661251" cy="198490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93E1A4F7-D2C2-4FD6-A429-FE6C1FB4E00E}" type="TxLink">
                <a:rPr lang="en-US" sz="1050" b="1">
                  <a:solidFill>
                    <a:srgbClr val="C00000"/>
                  </a:solidFill>
                </a:rPr>
                <a:pPr algn="r"/>
                <a:t>- 1.3%</a:t>
              </a:fld>
              <a:endParaRPr lang="en-US" sz="1050" b="1" i="1" dirty="0">
                <a:solidFill>
                  <a:srgbClr val="C00000"/>
                </a:solidFill>
              </a:endParaRPr>
            </a:p>
          </p:txBody>
        </p:sp>
        <p:sp>
          <p:nvSpPr>
            <p:cNvPr id="64" name="TextBox 1"/>
            <p:cNvSpPr txBox="1"/>
            <p:nvPr/>
          </p:nvSpPr>
          <p:spPr>
            <a:xfrm>
              <a:off x="2972093" y="3086623"/>
              <a:ext cx="661251" cy="198490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EE93ECB5-0C8A-40F7-BFDD-9B7F4FA82ADF}" type="TxLink">
                <a:rPr lang="en-US" sz="1050" b="1">
                  <a:solidFill>
                    <a:srgbClr val="C00000"/>
                  </a:solidFill>
                </a:rPr>
                <a:pPr algn="r"/>
                <a:t>- 0.8%</a:t>
              </a:fld>
              <a:endParaRPr lang="en-US" sz="1050" b="1" i="1" dirty="0">
                <a:solidFill>
                  <a:srgbClr val="C00000"/>
                </a:solidFill>
              </a:endParaRPr>
            </a:p>
          </p:txBody>
        </p:sp>
        <p:sp>
          <p:nvSpPr>
            <p:cNvPr id="65" name="TextBox 1"/>
            <p:cNvSpPr txBox="1"/>
            <p:nvPr/>
          </p:nvSpPr>
          <p:spPr>
            <a:xfrm>
              <a:off x="2909671" y="3324752"/>
              <a:ext cx="661251" cy="198490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584E087F-56A8-4E5B-8ABA-990339A70060}" type="TxLink">
                <a:rPr lang="en-US" sz="1050" b="1">
                  <a:solidFill>
                    <a:srgbClr val="C00000"/>
                  </a:solidFill>
                </a:rPr>
                <a:pPr algn="r"/>
                <a:t>- 3.9%</a:t>
              </a:fld>
              <a:endParaRPr lang="en-US" sz="1050" b="1" i="1" dirty="0">
                <a:solidFill>
                  <a:srgbClr val="C00000"/>
                </a:solidFill>
              </a:endParaRPr>
            </a:p>
          </p:txBody>
        </p:sp>
        <p:sp>
          <p:nvSpPr>
            <p:cNvPr id="66" name="TextBox 1"/>
            <p:cNvSpPr txBox="1"/>
            <p:nvPr/>
          </p:nvSpPr>
          <p:spPr>
            <a:xfrm>
              <a:off x="2909671" y="3529578"/>
              <a:ext cx="661251" cy="198490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5719C13F-5ECD-4689-BF52-31DD3716FF54}" type="TxLink">
                <a:rPr lang="en-US" sz="1050" b="1">
                  <a:solidFill>
                    <a:srgbClr val="C00000"/>
                  </a:solidFill>
                </a:rPr>
                <a:pPr algn="r"/>
                <a:t>- 2.0%</a:t>
              </a:fld>
              <a:endParaRPr lang="en-US" sz="1050" b="1" i="1" dirty="0">
                <a:solidFill>
                  <a:srgbClr val="C00000"/>
                </a:solidFill>
              </a:endParaRPr>
            </a:p>
          </p:txBody>
        </p:sp>
        <p:sp>
          <p:nvSpPr>
            <p:cNvPr id="67" name="TextBox 1"/>
            <p:cNvSpPr txBox="1"/>
            <p:nvPr/>
          </p:nvSpPr>
          <p:spPr>
            <a:xfrm>
              <a:off x="2950852" y="3784885"/>
              <a:ext cx="661251" cy="198490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1C478D61-071B-4B90-B3D7-F241347052C4}" type="TxLink">
                <a:rPr lang="en-US" sz="1050" b="1">
                  <a:solidFill>
                    <a:srgbClr val="C00000"/>
                  </a:solidFill>
                </a:rPr>
                <a:pPr algn="r"/>
                <a:t>- 0.7%</a:t>
              </a:fld>
              <a:endParaRPr lang="en-US" sz="1050" b="1" i="1" dirty="0">
                <a:solidFill>
                  <a:srgbClr val="C00000"/>
                </a:solidFill>
              </a:endParaRPr>
            </a:p>
          </p:txBody>
        </p:sp>
        <p:sp>
          <p:nvSpPr>
            <p:cNvPr id="68" name="TextBox 1"/>
            <p:cNvSpPr txBox="1"/>
            <p:nvPr/>
          </p:nvSpPr>
          <p:spPr>
            <a:xfrm>
              <a:off x="2900457" y="3977836"/>
              <a:ext cx="661251" cy="198490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06FD550C-5691-4C6D-B667-F96E750165CA}" type="TxLink">
                <a:rPr lang="en-US" sz="1050" b="1">
                  <a:solidFill>
                    <a:srgbClr val="00B050"/>
                  </a:solidFill>
                </a:rPr>
                <a:pPr algn="r"/>
                <a:t>+ 0.6%</a:t>
              </a:fld>
              <a:endParaRPr lang="en-US" sz="1050" b="1" i="1" dirty="0">
                <a:solidFill>
                  <a:srgbClr val="00B050"/>
                </a:solidFill>
              </a:endParaRPr>
            </a:p>
          </p:txBody>
        </p:sp>
        <p:sp>
          <p:nvSpPr>
            <p:cNvPr id="69" name="TextBox 1"/>
            <p:cNvSpPr txBox="1"/>
            <p:nvPr/>
          </p:nvSpPr>
          <p:spPr>
            <a:xfrm>
              <a:off x="2812215" y="4250107"/>
              <a:ext cx="661251" cy="198490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5844942B-C53E-4DFB-8BEF-2C4587E4D08C}" type="TxLink">
                <a:rPr lang="en-US" sz="1050" b="1">
                  <a:solidFill>
                    <a:srgbClr val="C00000"/>
                  </a:solidFill>
                </a:rPr>
                <a:pPr algn="r"/>
                <a:t>- 3.2%</a:t>
              </a:fld>
              <a:endParaRPr lang="en-US" sz="1050" b="1" i="1" dirty="0">
                <a:solidFill>
                  <a:srgbClr val="C00000"/>
                </a:solidFill>
              </a:endParaRPr>
            </a:p>
          </p:txBody>
        </p:sp>
        <p:sp>
          <p:nvSpPr>
            <p:cNvPr id="70" name="TextBox 1"/>
            <p:cNvSpPr txBox="1"/>
            <p:nvPr/>
          </p:nvSpPr>
          <p:spPr>
            <a:xfrm>
              <a:off x="2808972" y="4472934"/>
              <a:ext cx="661251" cy="198490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07394317-4E08-4156-B39A-9FD94C8FD470}" type="TxLink">
                <a:rPr lang="en-US" sz="1050" b="1">
                  <a:solidFill>
                    <a:srgbClr val="C00000"/>
                  </a:solidFill>
                </a:rPr>
                <a:pPr algn="r"/>
                <a:t>- 2.0%</a:t>
              </a:fld>
              <a:endParaRPr lang="en-US" sz="1050" b="1" i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4895704" y="1509976"/>
            <a:ext cx="4157162" cy="266634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lIns="36000" tIns="36000" rIns="36000" bIns="36000" rtlCol="0">
            <a:noAutofit/>
          </a:bodyPr>
          <a:lstStyle/>
          <a:p>
            <a:pPr marL="285750" indent="-285750">
              <a:spcBef>
                <a:spcPts val="600"/>
              </a:spcBef>
              <a:buFontTx/>
              <a:buChar char="-"/>
            </a:pPr>
            <a:endParaRPr lang="en-GB" sz="2400" dirty="0" smtClean="0">
              <a:solidFill>
                <a:srgbClr val="00206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879348" y="1584641"/>
            <a:ext cx="4157161" cy="2571285"/>
          </a:xfrm>
          <a:prstGeom prst="rect">
            <a:avLst/>
          </a:prstGeom>
          <a:noFill/>
          <a:ln w="19050">
            <a:noFill/>
          </a:ln>
        </p:spPr>
        <p:txBody>
          <a:bodyPr wrap="square" lIns="36000" tIns="36000" rIns="36000" bIns="36000" rtlCol="0">
            <a:noAutofit/>
          </a:bodyPr>
          <a:lstStyle/>
          <a:p>
            <a:pPr marL="285750" indent="-285750">
              <a:buFontTx/>
              <a:buChar char="-"/>
            </a:pPr>
            <a:r>
              <a:rPr lang="en-GB" sz="2000" b="1" dirty="0" smtClean="0">
                <a:solidFill>
                  <a:srgbClr val="002060"/>
                </a:solidFill>
              </a:rPr>
              <a:t>10</a:t>
            </a:r>
            <a:r>
              <a:rPr lang="en-GB" sz="2000" dirty="0" smtClean="0">
                <a:solidFill>
                  <a:srgbClr val="002060"/>
                </a:solidFill>
              </a:rPr>
              <a:t> airports in </a:t>
            </a:r>
            <a:r>
              <a:rPr lang="en-GB" sz="2000" b="1" dirty="0">
                <a:solidFill>
                  <a:srgbClr val="002060"/>
                </a:solidFill>
              </a:rPr>
              <a:t>North </a:t>
            </a:r>
            <a:r>
              <a:rPr lang="en-GB" sz="2000" b="1" dirty="0" smtClean="0">
                <a:solidFill>
                  <a:srgbClr val="002060"/>
                </a:solidFill>
              </a:rPr>
              <a:t>America</a:t>
            </a:r>
          </a:p>
          <a:p>
            <a:r>
              <a:rPr lang="en-GB" sz="2000" b="1" dirty="0">
                <a:solidFill>
                  <a:srgbClr val="002060"/>
                </a:solidFill>
              </a:rPr>
              <a:t> </a:t>
            </a:r>
            <a:r>
              <a:rPr lang="en-GB" sz="2000" b="1" dirty="0" smtClean="0">
                <a:solidFill>
                  <a:srgbClr val="002060"/>
                </a:solidFill>
              </a:rPr>
              <a:t>     </a:t>
            </a:r>
            <a:r>
              <a:rPr lang="en-GB" i="1" dirty="0" smtClean="0">
                <a:solidFill>
                  <a:srgbClr val="002060"/>
                </a:solidFill>
              </a:rPr>
              <a:t>(including the Top 5)</a:t>
            </a:r>
          </a:p>
          <a:p>
            <a:endParaRPr lang="en-GB" sz="2000" b="1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en-GB" sz="2000" b="1" dirty="0" smtClean="0">
                <a:solidFill>
                  <a:srgbClr val="002060"/>
                </a:solidFill>
              </a:rPr>
              <a:t>4 </a:t>
            </a:r>
            <a:r>
              <a:rPr lang="en-GB" sz="2000" dirty="0" smtClean="0">
                <a:solidFill>
                  <a:srgbClr val="002060"/>
                </a:solidFill>
              </a:rPr>
              <a:t>airports in </a:t>
            </a:r>
            <a:r>
              <a:rPr lang="en-GB" sz="2000" b="1" dirty="0" smtClean="0">
                <a:solidFill>
                  <a:srgbClr val="002060"/>
                </a:solidFill>
              </a:rPr>
              <a:t>Europe</a:t>
            </a:r>
            <a:br>
              <a:rPr lang="en-GB" sz="2000" b="1" dirty="0" smtClean="0">
                <a:solidFill>
                  <a:srgbClr val="002060"/>
                </a:solidFill>
              </a:rPr>
            </a:b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i="1" dirty="0" smtClean="0">
                <a:solidFill>
                  <a:srgbClr val="002060"/>
                </a:solidFill>
              </a:rPr>
              <a:t>(3 of them recorded </a:t>
            </a:r>
            <a:r>
              <a:rPr lang="en-GB" i="1" dirty="0" smtClean="0">
                <a:solidFill>
                  <a:srgbClr val="C00000"/>
                </a:solidFill>
              </a:rPr>
              <a:t>negative growth</a:t>
            </a:r>
            <a:r>
              <a:rPr lang="en-GB" i="1" dirty="0" smtClean="0">
                <a:solidFill>
                  <a:srgbClr val="002060"/>
                </a:solidFill>
              </a:rPr>
              <a:t>)</a:t>
            </a:r>
          </a:p>
          <a:p>
            <a:endParaRPr lang="en-GB" sz="2000" b="1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en-GB" sz="2000" b="1" dirty="0" smtClean="0">
                <a:solidFill>
                  <a:srgbClr val="002060"/>
                </a:solidFill>
              </a:rPr>
              <a:t>1</a:t>
            </a:r>
            <a:r>
              <a:rPr lang="en-GB" sz="2000" dirty="0" smtClean="0">
                <a:solidFill>
                  <a:srgbClr val="002060"/>
                </a:solidFill>
              </a:rPr>
              <a:t> airport in </a:t>
            </a:r>
            <a:r>
              <a:rPr lang="en-GB" sz="2000" b="1" dirty="0" smtClean="0">
                <a:solidFill>
                  <a:srgbClr val="002060"/>
                </a:solidFill>
              </a:rPr>
              <a:t>Asia/Pacific: </a:t>
            </a:r>
          </a:p>
          <a:p>
            <a:r>
              <a:rPr lang="en-GB" sz="2000" dirty="0" smtClean="0">
                <a:solidFill>
                  <a:srgbClr val="002060"/>
                </a:solidFill>
              </a:rPr>
              <a:t>       </a:t>
            </a:r>
            <a:r>
              <a:rPr lang="en-GB" i="1" dirty="0" smtClean="0">
                <a:solidFill>
                  <a:srgbClr val="002060"/>
                </a:solidFill>
              </a:rPr>
              <a:t>Beijing (PEK)</a:t>
            </a:r>
            <a:endParaRPr lang="en-GB" i="1" dirty="0">
              <a:solidFill>
                <a:srgbClr val="002060"/>
              </a:solidFill>
            </a:endParaRPr>
          </a:p>
          <a:p>
            <a:endParaRPr lang="en-GB" sz="2000" b="1" dirty="0" smtClean="0">
              <a:solidFill>
                <a:srgbClr val="002060"/>
              </a:solidFill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3635896" y="0"/>
            <a:ext cx="5688632" cy="77154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/>
              <a:t>World Top 15 </a:t>
            </a:r>
            <a:r>
              <a:rPr lang="en-US" sz="2800" b="1" dirty="0" smtClean="0"/>
              <a:t>Airports in </a:t>
            </a:r>
            <a:r>
              <a:rPr lang="en-US" sz="2800" b="1" dirty="0"/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214778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"/>
                                        <p:tgtEl>
                                          <p:spTgt spid="5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"/>
                                        <p:tgtEl>
                                          <p:spTgt spid="5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"/>
                                        <p:tgtEl>
                                          <p:spTgt spid="5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"/>
                                        <p:tgtEl>
                                          <p:spTgt spid="5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"/>
                                        <p:tgtEl>
                                          <p:spTgt spid="5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"/>
                                        <p:tgtEl>
                                          <p:spTgt spid="5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"/>
                                        <p:tgtEl>
                                          <p:spTgt spid="5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"/>
                                        <p:tgtEl>
                                          <p:spTgt spid="55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"/>
                                        <p:tgtEl>
                                          <p:spTgt spid="55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"/>
                                        <p:tgtEl>
                                          <p:spTgt spid="55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"/>
                                        <p:tgtEl>
                                          <p:spTgt spid="55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"/>
                                        <p:tgtEl>
                                          <p:spTgt spid="55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"/>
                                        <p:tgtEl>
                                          <p:spTgt spid="55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"/>
                                        <p:tgtEl>
                                          <p:spTgt spid="55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"/>
                                        <p:tgtEl>
                                          <p:spTgt spid="55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"/>
                                        <p:tgtEl>
                                          <p:spTgt spid="55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1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5" grpId="0">
        <p:bldSub>
          <a:bldChart bld="category"/>
        </p:bldSub>
      </p:bldGraphic>
      <p:bldP spid="51" grpId="0" animBg="1"/>
      <p:bldP spid="4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19872" y="0"/>
            <a:ext cx="5724128" cy="77155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9088" algn="l"/>
            <a:r>
              <a:rPr lang="en-US" sz="2400" b="1" dirty="0" smtClean="0">
                <a:solidFill>
                  <a:srgbClr val="C40075"/>
                </a:solidFill>
              </a:rPr>
              <a:t>Inter-region capacity offered </a:t>
            </a:r>
          </a:p>
          <a:p>
            <a:pPr marL="319088" algn="l"/>
            <a:r>
              <a:rPr lang="en-US" sz="2400" b="1" dirty="0" smtClean="0">
                <a:solidFill>
                  <a:srgbClr val="C40075"/>
                </a:solidFill>
              </a:rPr>
              <a:t>from Europe to the World</a:t>
            </a:r>
            <a:endParaRPr lang="en-US" sz="2400" b="1" dirty="0">
              <a:solidFill>
                <a:srgbClr val="C40075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496" y="3867895"/>
            <a:ext cx="9073008" cy="100811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497" y="3808261"/>
            <a:ext cx="9073008" cy="411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C00000"/>
                </a:solidFill>
              </a:rPr>
              <a:t>FROM EUROPE:</a:t>
            </a:r>
            <a:endParaRPr lang="en-CA" b="1" u="sng" dirty="0">
              <a:solidFill>
                <a:srgbClr val="C00000"/>
              </a:solidFill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2272601"/>
              </p:ext>
            </p:extLst>
          </p:nvPr>
        </p:nvGraphicFramePr>
        <p:xfrm>
          <a:off x="0" y="895418"/>
          <a:ext cx="46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566888"/>
              </p:ext>
            </p:extLst>
          </p:nvPr>
        </p:nvGraphicFramePr>
        <p:xfrm>
          <a:off x="4860032" y="987574"/>
          <a:ext cx="414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2" name="Straight Connector 11"/>
          <p:cNvCxnSpPr/>
          <p:nvPr/>
        </p:nvCxnSpPr>
        <p:spPr>
          <a:xfrm rot="5400000">
            <a:off x="3204016" y="2255695"/>
            <a:ext cx="3024000" cy="0"/>
          </a:xfrm>
          <a:prstGeom prst="line">
            <a:avLst/>
          </a:prstGeom>
          <a:ln>
            <a:solidFill>
              <a:srgbClr val="F612D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7628904"/>
              </p:ext>
            </p:extLst>
          </p:nvPr>
        </p:nvGraphicFramePr>
        <p:xfrm>
          <a:off x="0" y="895418"/>
          <a:ext cx="46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1538044"/>
              </p:ext>
            </p:extLst>
          </p:nvPr>
        </p:nvGraphicFramePr>
        <p:xfrm>
          <a:off x="0" y="895418"/>
          <a:ext cx="46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8873922"/>
              </p:ext>
            </p:extLst>
          </p:nvPr>
        </p:nvGraphicFramePr>
        <p:xfrm>
          <a:off x="0" y="895418"/>
          <a:ext cx="46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4147210"/>
              </p:ext>
            </p:extLst>
          </p:nvPr>
        </p:nvGraphicFramePr>
        <p:xfrm>
          <a:off x="4860032" y="987574"/>
          <a:ext cx="414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0950839"/>
              </p:ext>
            </p:extLst>
          </p:nvPr>
        </p:nvGraphicFramePr>
        <p:xfrm>
          <a:off x="4860032" y="987574"/>
          <a:ext cx="414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6281218"/>
              </p:ext>
            </p:extLst>
          </p:nvPr>
        </p:nvGraphicFramePr>
        <p:xfrm>
          <a:off x="4860032" y="987574"/>
          <a:ext cx="414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8557350"/>
              </p:ext>
            </p:extLst>
          </p:nvPr>
        </p:nvGraphicFramePr>
        <p:xfrm>
          <a:off x="4860032" y="987574"/>
          <a:ext cx="414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2" name="Rectangle 21"/>
          <p:cNvSpPr/>
          <p:nvPr/>
        </p:nvSpPr>
        <p:spPr>
          <a:xfrm>
            <a:off x="65634" y="4155926"/>
            <a:ext cx="9042870" cy="898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285750" indent="-285750">
              <a:spcBef>
                <a:spcPts val="200"/>
              </a:spcBef>
              <a:buFontTx/>
              <a:buChar char="-"/>
            </a:pPr>
            <a:r>
              <a:rPr lang="en-US" sz="1400" b="1" u="sng" dirty="0" smtClean="0">
                <a:solidFill>
                  <a:srgbClr val="002060"/>
                </a:solidFill>
              </a:rPr>
              <a:t>1</a:t>
            </a:r>
            <a:r>
              <a:rPr lang="en-US" sz="1400" b="1" u="sng" baseline="30000" dirty="0" smtClean="0">
                <a:solidFill>
                  <a:srgbClr val="002060"/>
                </a:solidFill>
              </a:rPr>
              <a:t>st</a:t>
            </a:r>
            <a:r>
              <a:rPr lang="en-US" sz="1400" b="1" u="sng" dirty="0" smtClean="0">
                <a:solidFill>
                  <a:srgbClr val="002060"/>
                </a:solidFill>
              </a:rPr>
              <a:t> destination </a:t>
            </a:r>
            <a:r>
              <a:rPr lang="en-US" sz="1400" dirty="0" smtClean="0">
                <a:solidFill>
                  <a:srgbClr val="002060"/>
                </a:solidFill>
              </a:rPr>
              <a:t>: </a:t>
            </a:r>
            <a:r>
              <a:rPr lang="en-US" sz="1400" b="1" dirty="0" smtClean="0">
                <a:solidFill>
                  <a:srgbClr val="002060"/>
                </a:solidFill>
              </a:rPr>
              <a:t>to North America </a:t>
            </a:r>
            <a:r>
              <a:rPr lang="en-US" sz="1400" dirty="0" smtClean="0">
                <a:solidFill>
                  <a:srgbClr val="002060"/>
                </a:solidFill>
              </a:rPr>
              <a:t>(</a:t>
            </a:r>
            <a:r>
              <a:rPr lang="en-US" sz="1400" b="1" dirty="0" smtClean="0">
                <a:solidFill>
                  <a:srgbClr val="C00000"/>
                </a:solidFill>
              </a:rPr>
              <a:t>-6.6 </a:t>
            </a:r>
            <a:r>
              <a:rPr lang="en-US" sz="1400" b="1" dirty="0" err="1" smtClean="0">
                <a:solidFill>
                  <a:srgbClr val="C00000"/>
                </a:solidFill>
              </a:rPr>
              <a:t>pts</a:t>
            </a:r>
            <a:r>
              <a:rPr lang="en-US" sz="1400" dirty="0" smtClean="0">
                <a:solidFill>
                  <a:srgbClr val="002060"/>
                </a:solidFill>
              </a:rPr>
              <a:t>)</a:t>
            </a:r>
          </a:p>
          <a:p>
            <a:pPr marL="285750" indent="-285750">
              <a:spcBef>
                <a:spcPts val="200"/>
              </a:spcBef>
              <a:buFontTx/>
              <a:buChar char="-"/>
            </a:pPr>
            <a:r>
              <a:rPr lang="en-US" sz="1400" b="1" u="sng" dirty="0" smtClean="0">
                <a:solidFill>
                  <a:srgbClr val="002060"/>
                </a:solidFill>
              </a:rPr>
              <a:t>Fastest growth</a:t>
            </a:r>
            <a:r>
              <a:rPr lang="en-US" sz="1400" dirty="0" smtClean="0">
                <a:solidFill>
                  <a:srgbClr val="002060"/>
                </a:solidFill>
              </a:rPr>
              <a:t> destinations during 2004-2013: </a:t>
            </a:r>
            <a:r>
              <a:rPr lang="en-US" sz="1400" b="1" dirty="0" smtClean="0">
                <a:solidFill>
                  <a:srgbClr val="002060"/>
                </a:solidFill>
              </a:rPr>
              <a:t>to Middle East </a:t>
            </a:r>
            <a:r>
              <a:rPr lang="en-US" sz="1400" dirty="0" smtClean="0">
                <a:solidFill>
                  <a:srgbClr val="002060"/>
                </a:solidFill>
              </a:rPr>
              <a:t>and </a:t>
            </a:r>
            <a:r>
              <a:rPr lang="en-US" sz="1400" b="1" dirty="0">
                <a:solidFill>
                  <a:srgbClr val="002060"/>
                </a:solidFill>
              </a:rPr>
              <a:t>t</a:t>
            </a:r>
            <a:r>
              <a:rPr lang="en-US" sz="1400" b="1" dirty="0" smtClean="0">
                <a:solidFill>
                  <a:srgbClr val="002060"/>
                </a:solidFill>
              </a:rPr>
              <a:t>o Africa </a:t>
            </a:r>
            <a:r>
              <a:rPr lang="en-US" sz="1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41% share in seats in 2013</a:t>
            </a:r>
          </a:p>
          <a:p>
            <a:pPr marL="285750" indent="-285750">
              <a:spcBef>
                <a:spcPts val="200"/>
              </a:spcBef>
              <a:buFontTx/>
              <a:buChar char="-"/>
            </a:pPr>
            <a:r>
              <a:rPr lang="en-US" sz="14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Distribution</a:t>
            </a:r>
            <a:r>
              <a:rPr lang="en-US" sz="1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of seats offered </a:t>
            </a:r>
            <a:r>
              <a:rPr lang="en-US" sz="14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among regions </a:t>
            </a:r>
            <a:r>
              <a:rPr lang="en-US" sz="1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is relatively </a:t>
            </a:r>
            <a:r>
              <a:rPr lang="en-US" sz="1400" b="1" u="sng" dirty="0" smtClean="0">
                <a:solidFill>
                  <a:srgbClr val="002060"/>
                </a:solidFill>
                <a:sym typeface="Wingdings" panose="05000000000000000000" pitchFamily="2" charset="2"/>
              </a:rPr>
              <a:t>balanced</a:t>
            </a:r>
            <a:r>
              <a:rPr lang="en-US" sz="1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</a:p>
          <a:p>
            <a:pPr marL="285750" indent="-285750">
              <a:buFontTx/>
              <a:buChar char="-"/>
            </a:pPr>
            <a:endParaRPr lang="en-US" sz="1400" dirty="0" smtClean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08829" y="4833471"/>
            <a:ext cx="449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i="1" dirty="0" smtClean="0">
                <a:solidFill>
                  <a:schemeClr val="bg1"/>
                </a:solidFill>
              </a:rPr>
              <a:t>Scheduled commercial traffic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62688" y="4967615"/>
            <a:ext cx="4248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z="1000" dirty="0">
                <a:solidFill>
                  <a:schemeClr val="bg1"/>
                </a:solidFill>
              </a:rPr>
              <a:t>Total (international and domestic) services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10" y="4900067"/>
            <a:ext cx="4809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1" u="sng" dirty="0" smtClean="0">
                <a:solidFill>
                  <a:schemeClr val="bg1"/>
                </a:solidFill>
              </a:rPr>
              <a:t>Note</a:t>
            </a:r>
            <a:r>
              <a:rPr lang="en-US" sz="1050" b="1" i="1" dirty="0" smtClean="0">
                <a:solidFill>
                  <a:schemeClr val="bg1"/>
                </a:solidFill>
              </a:rPr>
              <a:t>: direct and non-direct flight excluding restrictions  -  </a:t>
            </a:r>
            <a:r>
              <a:rPr lang="en-US" sz="1050" b="1" i="1" u="sng" dirty="0" smtClean="0">
                <a:solidFill>
                  <a:schemeClr val="bg1"/>
                </a:solidFill>
              </a:rPr>
              <a:t>Source</a:t>
            </a:r>
            <a:r>
              <a:rPr lang="en-US" sz="1050" b="1" i="1" dirty="0" smtClean="0">
                <a:solidFill>
                  <a:schemeClr val="bg1"/>
                </a:solidFill>
              </a:rPr>
              <a:t>: OAG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2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588" y="4894008"/>
            <a:ext cx="9142412" cy="249492"/>
          </a:xfrm>
        </p:spPr>
        <p:txBody>
          <a:bodyPr/>
          <a:lstStyle/>
          <a:p>
            <a:pPr algn="ctr"/>
            <a:fld id="{3FF909EE-2C65-48BC-95E5-26F3591A45A6}" type="slidenum">
              <a:rPr lang="en-CA" smtClean="0"/>
              <a:pPr algn="ctr"/>
              <a:t>19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7793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7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75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75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Graphic spid="10" grpId="0">
        <p:bldAsOne/>
      </p:bldGraphic>
      <p:bldGraphic spid="11" grpId="0">
        <p:bldAsOne/>
      </p:bldGraphic>
      <p:bldGraphic spid="15" grpId="0">
        <p:bldAsOne/>
      </p:bldGraphic>
      <p:bldGraphic spid="14" grpId="0">
        <p:bldAsOne/>
      </p:bldGraphic>
      <p:bldGraphic spid="13" grpId="0">
        <p:bldAsOne/>
      </p:bldGraphic>
      <p:bldGraphic spid="16" grpId="0">
        <p:bldAsOne/>
      </p:bldGraphic>
      <p:bldGraphic spid="17" grpId="0">
        <p:bldAsOne/>
      </p:bldGraphic>
      <p:bldGraphic spid="18" grpId="0">
        <p:bldAsOne/>
      </p:bldGraphic>
      <p:bldGraphic spid="19" grpId="0">
        <p:bldAsOne/>
      </p:bldGraphic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588" y="4894008"/>
            <a:ext cx="9142412" cy="249492"/>
          </a:xfrm>
        </p:spPr>
        <p:txBody>
          <a:bodyPr/>
          <a:lstStyle/>
          <a:p>
            <a:pPr algn="ctr"/>
            <a:fld id="{3FF909EE-2C65-48BC-95E5-26F3591A45A6}" type="slidenum">
              <a:rPr lang="en-CA" smtClean="0"/>
              <a:pPr algn="ctr"/>
              <a:t>2</a:t>
            </a:fld>
            <a:endParaRPr lang="en-CA" dirty="0"/>
          </a:p>
        </p:txBody>
      </p:sp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3491880" y="0"/>
            <a:ext cx="5565304" cy="764704"/>
          </a:xfrm>
        </p:spPr>
        <p:txBody>
          <a:bodyPr anchor="ctr" anchorCtr="0"/>
          <a:lstStyle/>
          <a:p>
            <a:pPr marL="319088" algn="l"/>
            <a:r>
              <a:rPr lang="fr-FR" altLang="en-US" sz="2400" b="1" dirty="0">
                <a:solidFill>
                  <a:srgbClr val="C40075"/>
                </a:solidFill>
              </a:rPr>
              <a:t>The air transport </a:t>
            </a:r>
            <a:r>
              <a:rPr lang="fr-FR" altLang="en-US" sz="2400" b="1" dirty="0" err="1">
                <a:solidFill>
                  <a:srgbClr val="C40075"/>
                </a:solidFill>
              </a:rPr>
              <a:t>industry</a:t>
            </a:r>
            <a:r>
              <a:rPr lang="fr-FR" altLang="en-US" sz="2400" b="1" dirty="0">
                <a:solidFill>
                  <a:srgbClr val="C40075"/>
                </a:solidFill>
              </a:rPr>
              <a:t> </a:t>
            </a:r>
            <a:endParaRPr lang="en-CA" altLang="en-US" sz="2400" b="1" dirty="0" smtClean="0">
              <a:solidFill>
                <a:srgbClr val="C40075"/>
              </a:solidFill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539552" y="915566"/>
            <a:ext cx="80010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n-GB" sz="2800" dirty="0" smtClean="0"/>
              <a:t>The air transport industry is not only </a:t>
            </a:r>
          </a:p>
          <a:p>
            <a:pPr>
              <a:defRPr/>
            </a:pPr>
            <a:r>
              <a:rPr lang="en-GB" sz="2800" dirty="0" smtClean="0"/>
              <a:t>a </a:t>
            </a:r>
            <a:r>
              <a:rPr lang="en-GB" sz="2800" b="1" u="sng" dirty="0" smtClean="0"/>
              <a:t>vital engine </a:t>
            </a:r>
            <a:r>
              <a:rPr lang="en-GB" sz="2800" dirty="0" smtClean="0"/>
              <a:t>of global socio-economic growth </a:t>
            </a:r>
          </a:p>
          <a:p>
            <a:pPr>
              <a:defRPr/>
            </a:pPr>
            <a:r>
              <a:rPr lang="en-GB" sz="2800" dirty="0" smtClean="0"/>
              <a:t>but is also of vital importance as </a:t>
            </a:r>
            <a:r>
              <a:rPr lang="en-GB" sz="2800" b="1" u="sng" dirty="0" smtClean="0"/>
              <a:t>a catalyst for economic development</a:t>
            </a:r>
            <a:r>
              <a:rPr lang="en-GB" sz="2800" dirty="0" smtClean="0"/>
              <a:t>, </a:t>
            </a:r>
          </a:p>
          <a:p>
            <a:pPr lvl="1">
              <a:defRPr/>
            </a:pPr>
            <a:r>
              <a:rPr lang="en-GB" sz="2400" dirty="0" smtClean="0"/>
              <a:t>creating direct and indirect employment, </a:t>
            </a:r>
          </a:p>
          <a:p>
            <a:pPr lvl="1">
              <a:defRPr/>
            </a:pPr>
            <a:r>
              <a:rPr lang="en-GB" sz="2400" dirty="0" smtClean="0"/>
              <a:t>supporting tourism and local businesses, and </a:t>
            </a:r>
          </a:p>
          <a:p>
            <a:pPr lvl="1">
              <a:defRPr/>
            </a:pPr>
            <a:r>
              <a:rPr lang="en-GB" sz="2400" dirty="0" smtClean="0"/>
              <a:t>stimulating foreign investment and international trade.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55193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7966631"/>
              </p:ext>
            </p:extLst>
          </p:nvPr>
        </p:nvGraphicFramePr>
        <p:xfrm>
          <a:off x="0" y="895418"/>
          <a:ext cx="46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9409876"/>
              </p:ext>
            </p:extLst>
          </p:nvPr>
        </p:nvGraphicFramePr>
        <p:xfrm>
          <a:off x="4860032" y="987574"/>
          <a:ext cx="414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3419872" y="0"/>
            <a:ext cx="5724128" cy="77155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9088" algn="l"/>
            <a:r>
              <a:rPr lang="en-US" sz="2400" b="1" dirty="0">
                <a:solidFill>
                  <a:srgbClr val="C40075"/>
                </a:solidFill>
              </a:rPr>
              <a:t>Inter-region capacity offered </a:t>
            </a:r>
          </a:p>
          <a:p>
            <a:pPr marL="319088" algn="l"/>
            <a:r>
              <a:rPr lang="en-US" sz="2400" b="1" dirty="0">
                <a:solidFill>
                  <a:srgbClr val="C40075"/>
                </a:solidFill>
              </a:rPr>
              <a:t>from </a:t>
            </a:r>
            <a:r>
              <a:rPr lang="en-US" sz="2400" b="1" dirty="0" smtClean="0">
                <a:solidFill>
                  <a:srgbClr val="C40075"/>
                </a:solidFill>
              </a:rPr>
              <a:t>Africa to </a:t>
            </a:r>
            <a:r>
              <a:rPr lang="en-US" sz="2400" b="1" dirty="0">
                <a:solidFill>
                  <a:srgbClr val="C40075"/>
                </a:solidFill>
              </a:rPr>
              <a:t>the World</a:t>
            </a:r>
          </a:p>
        </p:txBody>
      </p:sp>
      <p:sp>
        <p:nvSpPr>
          <p:cNvPr id="8" name="Rectangle 7"/>
          <p:cNvSpPr/>
          <p:nvPr/>
        </p:nvSpPr>
        <p:spPr>
          <a:xfrm>
            <a:off x="35496" y="3867895"/>
            <a:ext cx="9073008" cy="100811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00206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3204016" y="2255695"/>
            <a:ext cx="3024000" cy="0"/>
          </a:xfrm>
          <a:prstGeom prst="line">
            <a:avLst/>
          </a:prstGeom>
          <a:ln>
            <a:solidFill>
              <a:srgbClr val="F612D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Chart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494492"/>
              </p:ext>
            </p:extLst>
          </p:nvPr>
        </p:nvGraphicFramePr>
        <p:xfrm>
          <a:off x="0" y="895418"/>
          <a:ext cx="46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9" name="Chart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9218192"/>
              </p:ext>
            </p:extLst>
          </p:nvPr>
        </p:nvGraphicFramePr>
        <p:xfrm>
          <a:off x="4860032" y="987574"/>
          <a:ext cx="414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0637492"/>
              </p:ext>
            </p:extLst>
          </p:nvPr>
        </p:nvGraphicFramePr>
        <p:xfrm>
          <a:off x="0" y="895418"/>
          <a:ext cx="46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1" name="Chart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5681760"/>
              </p:ext>
            </p:extLst>
          </p:nvPr>
        </p:nvGraphicFramePr>
        <p:xfrm>
          <a:off x="4860032" y="987574"/>
          <a:ext cx="414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2" name="Chart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8955585"/>
              </p:ext>
            </p:extLst>
          </p:nvPr>
        </p:nvGraphicFramePr>
        <p:xfrm>
          <a:off x="0" y="895418"/>
          <a:ext cx="46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3" name="Chart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8491920"/>
              </p:ext>
            </p:extLst>
          </p:nvPr>
        </p:nvGraphicFramePr>
        <p:xfrm>
          <a:off x="4860032" y="987574"/>
          <a:ext cx="414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35" name="Chart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6945878"/>
              </p:ext>
            </p:extLst>
          </p:nvPr>
        </p:nvGraphicFramePr>
        <p:xfrm>
          <a:off x="4860032" y="987574"/>
          <a:ext cx="414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17" name="Rectangle 16"/>
          <p:cNvSpPr/>
          <p:nvPr/>
        </p:nvSpPr>
        <p:spPr>
          <a:xfrm>
            <a:off x="35497" y="3808261"/>
            <a:ext cx="9073008" cy="411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C00000"/>
                </a:solidFill>
              </a:rPr>
              <a:t>FROM AFRICA:</a:t>
            </a:r>
            <a:endParaRPr lang="en-CA" b="1" u="sng" dirty="0">
              <a:solidFill>
                <a:srgbClr val="C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634" y="4155926"/>
            <a:ext cx="9042870" cy="898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285750" indent="-285750">
              <a:spcBef>
                <a:spcPts val="200"/>
              </a:spcBef>
              <a:buFontTx/>
              <a:buChar char="-"/>
            </a:pPr>
            <a:r>
              <a:rPr lang="en-US" sz="1400" b="1" u="sng" dirty="0" smtClean="0">
                <a:solidFill>
                  <a:srgbClr val="002060"/>
                </a:solidFill>
              </a:rPr>
              <a:t>1</a:t>
            </a:r>
            <a:r>
              <a:rPr lang="en-US" sz="1400" b="1" u="sng" baseline="30000" dirty="0" smtClean="0">
                <a:solidFill>
                  <a:srgbClr val="002060"/>
                </a:solidFill>
              </a:rPr>
              <a:t>st</a:t>
            </a:r>
            <a:r>
              <a:rPr lang="en-US" sz="1400" b="1" u="sng" dirty="0" smtClean="0">
                <a:solidFill>
                  <a:srgbClr val="002060"/>
                </a:solidFill>
              </a:rPr>
              <a:t> destination </a:t>
            </a:r>
            <a:r>
              <a:rPr lang="en-US" sz="1400" dirty="0" smtClean="0">
                <a:solidFill>
                  <a:srgbClr val="002060"/>
                </a:solidFill>
              </a:rPr>
              <a:t>: </a:t>
            </a:r>
            <a:r>
              <a:rPr lang="en-US" sz="1400" b="1" dirty="0" smtClean="0">
                <a:solidFill>
                  <a:srgbClr val="002060"/>
                </a:solidFill>
              </a:rPr>
              <a:t>to Europe </a:t>
            </a:r>
            <a:r>
              <a:rPr lang="en-US" sz="1400" dirty="0" smtClean="0">
                <a:solidFill>
                  <a:srgbClr val="002060"/>
                </a:solidFill>
              </a:rPr>
              <a:t>(</a:t>
            </a:r>
            <a:r>
              <a:rPr lang="en-US" sz="1400" b="1" dirty="0" smtClean="0">
                <a:solidFill>
                  <a:srgbClr val="C00000"/>
                </a:solidFill>
              </a:rPr>
              <a:t>-7.1 </a:t>
            </a:r>
            <a:r>
              <a:rPr lang="en-US" sz="1400" b="1" dirty="0" err="1" smtClean="0">
                <a:solidFill>
                  <a:srgbClr val="C00000"/>
                </a:solidFill>
              </a:rPr>
              <a:t>pts</a:t>
            </a:r>
            <a:r>
              <a:rPr lang="en-US" sz="1400" dirty="0" smtClean="0">
                <a:solidFill>
                  <a:srgbClr val="002060"/>
                </a:solidFill>
              </a:rPr>
              <a:t>) </a:t>
            </a:r>
            <a:r>
              <a:rPr lang="en-US" sz="1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more than 60% of seats offered</a:t>
            </a:r>
            <a:endParaRPr lang="en-US" sz="1400" dirty="0" smtClean="0">
              <a:solidFill>
                <a:srgbClr val="002060"/>
              </a:solidFill>
            </a:endParaRPr>
          </a:p>
          <a:p>
            <a:pPr marL="285750" indent="-285750">
              <a:spcBef>
                <a:spcPts val="200"/>
              </a:spcBef>
              <a:buFontTx/>
              <a:buChar char="-"/>
            </a:pPr>
            <a:r>
              <a:rPr lang="en-US" sz="1400" b="1" u="sng" dirty="0" smtClean="0">
                <a:solidFill>
                  <a:srgbClr val="002060"/>
                </a:solidFill>
              </a:rPr>
              <a:t>Fastest growth</a:t>
            </a:r>
            <a:r>
              <a:rPr lang="en-US" sz="1400" dirty="0" smtClean="0">
                <a:solidFill>
                  <a:srgbClr val="002060"/>
                </a:solidFill>
              </a:rPr>
              <a:t> destination during 2004-2013: </a:t>
            </a:r>
            <a:r>
              <a:rPr lang="en-US" sz="1400" b="1" dirty="0" smtClean="0">
                <a:solidFill>
                  <a:srgbClr val="002060"/>
                </a:solidFill>
              </a:rPr>
              <a:t>to Middle East  </a:t>
            </a:r>
            <a:r>
              <a:rPr lang="en-US" sz="1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29% share in seats in 2013 (</a:t>
            </a:r>
            <a:r>
              <a:rPr lang="en-US" sz="14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+8 </a:t>
            </a:r>
            <a:r>
              <a:rPr lang="en-US" sz="1400" b="1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pts</a:t>
            </a:r>
            <a:r>
              <a:rPr lang="en-US" sz="1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)</a:t>
            </a:r>
          </a:p>
          <a:p>
            <a:pPr marL="285750" indent="-285750">
              <a:spcBef>
                <a:spcPts val="200"/>
              </a:spcBef>
              <a:buFontTx/>
              <a:buChar char="-"/>
            </a:pPr>
            <a:r>
              <a:rPr lang="en-US" sz="14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Distribution</a:t>
            </a:r>
            <a:r>
              <a:rPr lang="en-US" sz="1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of seats offered </a:t>
            </a:r>
            <a:r>
              <a:rPr lang="en-US" sz="14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among regions </a:t>
            </a:r>
            <a:r>
              <a:rPr lang="en-US" sz="1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is very </a:t>
            </a:r>
            <a:r>
              <a:rPr lang="en-US" sz="1400" b="1" u="sng" dirty="0" smtClean="0">
                <a:solidFill>
                  <a:srgbClr val="002060"/>
                </a:solidFill>
                <a:sym typeface="Wingdings" panose="05000000000000000000" pitchFamily="2" charset="2"/>
              </a:rPr>
              <a:t>unbalanced</a:t>
            </a:r>
            <a:r>
              <a:rPr lang="en-US" sz="1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</a:p>
          <a:p>
            <a:pPr marL="285750" indent="-285750">
              <a:buFontTx/>
              <a:buChar char="-"/>
            </a:pPr>
            <a:endParaRPr lang="en-US" sz="1400" dirty="0" smtClean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08829" y="4833471"/>
            <a:ext cx="449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i="1" dirty="0" smtClean="0">
                <a:solidFill>
                  <a:schemeClr val="bg1"/>
                </a:solidFill>
              </a:rPr>
              <a:t>Scheduled commercial traffic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62688" y="4967615"/>
            <a:ext cx="4248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z="1000" dirty="0">
                <a:solidFill>
                  <a:schemeClr val="bg1"/>
                </a:solidFill>
              </a:rPr>
              <a:t>Total (international and domestic) services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10" y="4900067"/>
            <a:ext cx="4809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1" u="sng" dirty="0" smtClean="0">
                <a:solidFill>
                  <a:schemeClr val="bg1"/>
                </a:solidFill>
              </a:rPr>
              <a:t>Note</a:t>
            </a:r>
            <a:r>
              <a:rPr lang="en-US" sz="1050" b="1" i="1" dirty="0" smtClean="0">
                <a:solidFill>
                  <a:schemeClr val="bg1"/>
                </a:solidFill>
              </a:rPr>
              <a:t>: direct and non-direct flight excluding restrictions  -  </a:t>
            </a:r>
            <a:r>
              <a:rPr lang="en-US" sz="1050" b="1" i="1" u="sng" dirty="0" smtClean="0">
                <a:solidFill>
                  <a:schemeClr val="bg1"/>
                </a:solidFill>
              </a:rPr>
              <a:t>Source</a:t>
            </a:r>
            <a:r>
              <a:rPr lang="en-US" sz="1050" b="1" i="1" dirty="0" smtClean="0">
                <a:solidFill>
                  <a:schemeClr val="bg1"/>
                </a:solidFill>
              </a:rPr>
              <a:t>: OAG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588" y="4894008"/>
            <a:ext cx="9142412" cy="249492"/>
          </a:xfrm>
        </p:spPr>
        <p:txBody>
          <a:bodyPr/>
          <a:lstStyle/>
          <a:p>
            <a:pPr algn="ctr"/>
            <a:fld id="{3FF909EE-2C65-48BC-95E5-26F3591A45A6}" type="slidenum">
              <a:rPr lang="en-CA" smtClean="0"/>
              <a:pPr algn="ctr"/>
              <a:t>20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0032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25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25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  <p:bldGraphic spid="21" grpId="0">
        <p:bldAsOne/>
      </p:bldGraphic>
      <p:bldP spid="8" grpId="0" animBg="1"/>
      <p:bldGraphic spid="28" grpId="0">
        <p:bldAsOne/>
      </p:bldGraphic>
      <p:bldGraphic spid="29" grpId="0">
        <p:bldAsOne/>
      </p:bldGraphic>
      <p:bldGraphic spid="30" grpId="0">
        <p:bldAsOne/>
      </p:bldGraphic>
      <p:bldGraphic spid="31" grpId="0">
        <p:bldAsOne/>
      </p:bldGraphic>
      <p:bldGraphic spid="32" grpId="0">
        <p:bldAsOne/>
      </p:bldGraphic>
      <p:bldGraphic spid="33" grpId="0">
        <p:bldAsOne/>
      </p:bldGraphic>
      <p:bldGraphic spid="35" grpId="0">
        <p:bldAsOne/>
      </p:bldGraphic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3918533"/>
              </p:ext>
            </p:extLst>
          </p:nvPr>
        </p:nvGraphicFramePr>
        <p:xfrm>
          <a:off x="4860032" y="1105561"/>
          <a:ext cx="414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5583251"/>
              </p:ext>
            </p:extLst>
          </p:nvPr>
        </p:nvGraphicFramePr>
        <p:xfrm>
          <a:off x="0" y="895418"/>
          <a:ext cx="46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3419872" y="0"/>
            <a:ext cx="5724128" cy="77155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9088" algn="l"/>
            <a:r>
              <a:rPr lang="en-US" sz="2400" b="1" dirty="0">
                <a:solidFill>
                  <a:srgbClr val="C40075"/>
                </a:solidFill>
              </a:rPr>
              <a:t>Inter-region capacity offered </a:t>
            </a:r>
          </a:p>
          <a:p>
            <a:pPr marL="319088" algn="l"/>
            <a:r>
              <a:rPr lang="en-US" sz="2400" b="1" dirty="0">
                <a:solidFill>
                  <a:srgbClr val="C40075"/>
                </a:solidFill>
              </a:rPr>
              <a:t>from </a:t>
            </a:r>
            <a:r>
              <a:rPr lang="en-US" sz="2400" b="1" dirty="0" smtClean="0">
                <a:solidFill>
                  <a:srgbClr val="C40075"/>
                </a:solidFill>
              </a:rPr>
              <a:t>Middle East to </a:t>
            </a:r>
            <a:r>
              <a:rPr lang="en-US" sz="2400" b="1" dirty="0">
                <a:solidFill>
                  <a:srgbClr val="C40075"/>
                </a:solidFill>
              </a:rPr>
              <a:t>the World</a:t>
            </a:r>
          </a:p>
        </p:txBody>
      </p:sp>
      <p:sp>
        <p:nvSpPr>
          <p:cNvPr id="8" name="Rectangle 7"/>
          <p:cNvSpPr/>
          <p:nvPr/>
        </p:nvSpPr>
        <p:spPr>
          <a:xfrm>
            <a:off x="35496" y="3867895"/>
            <a:ext cx="9073008" cy="100811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00206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3204016" y="2255695"/>
            <a:ext cx="3024000" cy="0"/>
          </a:xfrm>
          <a:prstGeom prst="line">
            <a:avLst/>
          </a:prstGeom>
          <a:ln>
            <a:solidFill>
              <a:srgbClr val="F612D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Chart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5914471"/>
              </p:ext>
            </p:extLst>
          </p:nvPr>
        </p:nvGraphicFramePr>
        <p:xfrm>
          <a:off x="0" y="895418"/>
          <a:ext cx="46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7" name="Chart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3273150"/>
              </p:ext>
            </p:extLst>
          </p:nvPr>
        </p:nvGraphicFramePr>
        <p:xfrm>
          <a:off x="0" y="895418"/>
          <a:ext cx="46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9" name="Chart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940785"/>
              </p:ext>
            </p:extLst>
          </p:nvPr>
        </p:nvGraphicFramePr>
        <p:xfrm>
          <a:off x="0" y="895418"/>
          <a:ext cx="46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2" name="Chart 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5093465"/>
              </p:ext>
            </p:extLst>
          </p:nvPr>
        </p:nvGraphicFramePr>
        <p:xfrm>
          <a:off x="4860032" y="1105561"/>
          <a:ext cx="414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3" name="Chart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0116239"/>
              </p:ext>
            </p:extLst>
          </p:nvPr>
        </p:nvGraphicFramePr>
        <p:xfrm>
          <a:off x="4860032" y="1105561"/>
          <a:ext cx="414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44" name="Chart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9463847"/>
              </p:ext>
            </p:extLst>
          </p:nvPr>
        </p:nvGraphicFramePr>
        <p:xfrm>
          <a:off x="4860032" y="1105561"/>
          <a:ext cx="414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45" name="Chart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2565668"/>
              </p:ext>
            </p:extLst>
          </p:nvPr>
        </p:nvGraphicFramePr>
        <p:xfrm>
          <a:off x="4860032" y="1105561"/>
          <a:ext cx="414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17" name="Rectangle 16"/>
          <p:cNvSpPr/>
          <p:nvPr/>
        </p:nvSpPr>
        <p:spPr>
          <a:xfrm>
            <a:off x="35497" y="3808261"/>
            <a:ext cx="9073008" cy="411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C00000"/>
                </a:solidFill>
              </a:rPr>
              <a:t>FROM MIDDLE EAST:</a:t>
            </a:r>
            <a:endParaRPr lang="en-CA" b="1" u="sng" dirty="0">
              <a:solidFill>
                <a:srgbClr val="C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634" y="4155926"/>
            <a:ext cx="9042870" cy="898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285750" indent="-285750">
              <a:spcBef>
                <a:spcPts val="200"/>
              </a:spcBef>
              <a:buFontTx/>
              <a:buChar char="-"/>
            </a:pPr>
            <a:r>
              <a:rPr lang="en-US" sz="1400" b="1" u="sng" dirty="0" smtClean="0">
                <a:solidFill>
                  <a:srgbClr val="002060"/>
                </a:solidFill>
              </a:rPr>
              <a:t>1</a:t>
            </a:r>
            <a:r>
              <a:rPr lang="en-US" sz="1400" b="1" u="sng" baseline="30000" dirty="0" smtClean="0">
                <a:solidFill>
                  <a:srgbClr val="002060"/>
                </a:solidFill>
              </a:rPr>
              <a:t>st</a:t>
            </a:r>
            <a:r>
              <a:rPr lang="en-US" sz="1400" b="1" u="sng" dirty="0" smtClean="0">
                <a:solidFill>
                  <a:srgbClr val="002060"/>
                </a:solidFill>
              </a:rPr>
              <a:t> destination </a:t>
            </a:r>
            <a:r>
              <a:rPr lang="en-US" sz="1400" dirty="0" smtClean="0">
                <a:solidFill>
                  <a:srgbClr val="002060"/>
                </a:solidFill>
              </a:rPr>
              <a:t>: </a:t>
            </a:r>
            <a:r>
              <a:rPr lang="en-US" sz="1400" b="1" dirty="0" smtClean="0">
                <a:solidFill>
                  <a:srgbClr val="002060"/>
                </a:solidFill>
              </a:rPr>
              <a:t>to Asia/Pacific </a:t>
            </a:r>
            <a:r>
              <a:rPr lang="en-US" sz="1400" dirty="0" smtClean="0">
                <a:solidFill>
                  <a:srgbClr val="002060"/>
                </a:solidFill>
              </a:rPr>
              <a:t>(</a:t>
            </a:r>
            <a:r>
              <a:rPr lang="en-US" sz="1400" b="1" dirty="0" smtClean="0">
                <a:solidFill>
                  <a:srgbClr val="C00000"/>
                </a:solidFill>
              </a:rPr>
              <a:t>-1.7 </a:t>
            </a:r>
            <a:r>
              <a:rPr lang="en-US" sz="1400" b="1" dirty="0" err="1" smtClean="0">
                <a:solidFill>
                  <a:srgbClr val="C00000"/>
                </a:solidFill>
              </a:rPr>
              <a:t>pts</a:t>
            </a:r>
            <a:r>
              <a:rPr lang="en-US" sz="1400" dirty="0" smtClean="0">
                <a:solidFill>
                  <a:srgbClr val="002060"/>
                </a:solidFill>
              </a:rPr>
              <a:t>)</a:t>
            </a:r>
          </a:p>
          <a:p>
            <a:pPr marL="285750" indent="-285750">
              <a:spcBef>
                <a:spcPts val="200"/>
              </a:spcBef>
              <a:buFontTx/>
              <a:buChar char="-"/>
            </a:pPr>
            <a:r>
              <a:rPr lang="en-US" sz="1400" b="1" u="sng" dirty="0" smtClean="0">
                <a:solidFill>
                  <a:srgbClr val="002060"/>
                </a:solidFill>
              </a:rPr>
              <a:t>Fastest growth</a:t>
            </a:r>
            <a:r>
              <a:rPr lang="en-US" sz="1400" dirty="0" smtClean="0">
                <a:solidFill>
                  <a:srgbClr val="002060"/>
                </a:solidFill>
              </a:rPr>
              <a:t> destination: </a:t>
            </a:r>
            <a:r>
              <a:rPr lang="en-US" sz="1400" b="1" dirty="0" smtClean="0">
                <a:solidFill>
                  <a:srgbClr val="002060"/>
                </a:solidFill>
              </a:rPr>
              <a:t>to Latin America/Caribbean  </a:t>
            </a:r>
            <a:r>
              <a:rPr lang="en-US" sz="1400" dirty="0" smtClean="0">
                <a:solidFill>
                  <a:srgbClr val="002060"/>
                </a:solidFill>
              </a:rPr>
              <a:t>(UAE/Qatar to Brazil/Argentina)  </a:t>
            </a:r>
            <a:r>
              <a:rPr lang="en-US" sz="1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few seats</a:t>
            </a:r>
          </a:p>
          <a:p>
            <a:pPr marL="285750" indent="-285750">
              <a:spcBef>
                <a:spcPts val="200"/>
              </a:spcBef>
              <a:buFontTx/>
              <a:buChar char="-"/>
            </a:pPr>
            <a:r>
              <a:rPr lang="en-US" sz="14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Distribution</a:t>
            </a:r>
            <a:r>
              <a:rPr lang="en-US" sz="1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of seats offered </a:t>
            </a:r>
            <a:r>
              <a:rPr lang="en-US" sz="14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among regions </a:t>
            </a:r>
            <a:r>
              <a:rPr lang="en-US" sz="1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is relatively </a:t>
            </a:r>
            <a:r>
              <a:rPr lang="en-US" sz="1400" b="1" u="sng" dirty="0" smtClean="0">
                <a:solidFill>
                  <a:srgbClr val="002060"/>
                </a:solidFill>
                <a:sym typeface="Wingdings" panose="05000000000000000000" pitchFamily="2" charset="2"/>
              </a:rPr>
              <a:t>unbalanced</a:t>
            </a:r>
            <a:r>
              <a:rPr lang="en-US" sz="1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</a:p>
          <a:p>
            <a:pPr marL="285750" indent="-285750">
              <a:buFontTx/>
              <a:buChar char="-"/>
            </a:pPr>
            <a:endParaRPr lang="en-US" sz="1400" dirty="0" smtClean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08829" y="4833471"/>
            <a:ext cx="449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i="1" dirty="0" smtClean="0">
                <a:solidFill>
                  <a:schemeClr val="bg1"/>
                </a:solidFill>
              </a:rPr>
              <a:t>Scheduled commercial traffic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62688" y="4967615"/>
            <a:ext cx="4248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z="1000" dirty="0">
                <a:solidFill>
                  <a:schemeClr val="bg1"/>
                </a:solidFill>
              </a:rPr>
              <a:t>Total (international and domestic) services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010" y="4900067"/>
            <a:ext cx="4809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1" u="sng" dirty="0" smtClean="0">
                <a:solidFill>
                  <a:schemeClr val="bg1"/>
                </a:solidFill>
              </a:rPr>
              <a:t>Note</a:t>
            </a:r>
            <a:r>
              <a:rPr lang="en-US" sz="1050" b="1" i="1" dirty="0" smtClean="0">
                <a:solidFill>
                  <a:schemeClr val="bg1"/>
                </a:solidFill>
              </a:rPr>
              <a:t>: direct and non-direct flight excluding restrictions  -  </a:t>
            </a:r>
            <a:r>
              <a:rPr lang="en-US" sz="1050" b="1" i="1" u="sng" dirty="0" smtClean="0">
                <a:solidFill>
                  <a:schemeClr val="bg1"/>
                </a:solidFill>
              </a:rPr>
              <a:t>Source</a:t>
            </a:r>
            <a:r>
              <a:rPr lang="en-US" sz="1050" b="1" i="1" dirty="0" smtClean="0">
                <a:solidFill>
                  <a:schemeClr val="bg1"/>
                </a:solidFill>
              </a:rPr>
              <a:t>: OAG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588" y="4894008"/>
            <a:ext cx="9142412" cy="249492"/>
          </a:xfrm>
        </p:spPr>
        <p:txBody>
          <a:bodyPr/>
          <a:lstStyle/>
          <a:p>
            <a:pPr algn="ctr"/>
            <a:fld id="{3FF909EE-2C65-48BC-95E5-26F3591A45A6}" type="slidenum">
              <a:rPr lang="en-CA" smtClean="0"/>
              <a:pPr algn="ctr"/>
              <a:t>21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1196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75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Graphic spid="15" grpId="0">
        <p:bldAsOne/>
      </p:bldGraphic>
      <p:bldP spid="8" grpId="0" animBg="1"/>
      <p:bldGraphic spid="34" grpId="0">
        <p:bldAsOne/>
      </p:bldGraphic>
      <p:bldGraphic spid="37" grpId="0">
        <p:bldAsOne/>
      </p:bldGraphic>
      <p:bldGraphic spid="39" grpId="0">
        <p:bldAsOne/>
      </p:bldGraphic>
      <p:bldGraphic spid="42" grpId="0">
        <p:bldAsOne/>
      </p:bldGraphic>
      <p:bldGraphic spid="43" grpId="0">
        <p:bldAsOne/>
      </p:bldGraphic>
      <p:bldGraphic spid="44" grpId="0">
        <p:bldAsOne/>
      </p:bldGraphic>
      <p:bldGraphic spid="45" grpId="0">
        <p:bldAsOne/>
      </p:bldGraphic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3051395"/>
              </p:ext>
            </p:extLst>
          </p:nvPr>
        </p:nvGraphicFramePr>
        <p:xfrm>
          <a:off x="0" y="895418"/>
          <a:ext cx="46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9687339"/>
              </p:ext>
            </p:extLst>
          </p:nvPr>
        </p:nvGraphicFramePr>
        <p:xfrm>
          <a:off x="4860032" y="987574"/>
          <a:ext cx="414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3419872" y="0"/>
            <a:ext cx="5724128" cy="77155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9088" algn="l"/>
            <a:r>
              <a:rPr lang="en-US" sz="2400" b="1" dirty="0">
                <a:solidFill>
                  <a:srgbClr val="C40075"/>
                </a:solidFill>
              </a:rPr>
              <a:t>Inter-region capacity offered </a:t>
            </a:r>
          </a:p>
          <a:p>
            <a:pPr marL="319088" algn="l"/>
            <a:r>
              <a:rPr lang="en-US" sz="2400" b="1" dirty="0">
                <a:solidFill>
                  <a:srgbClr val="C40075"/>
                </a:solidFill>
              </a:rPr>
              <a:t>from </a:t>
            </a:r>
            <a:r>
              <a:rPr lang="en-US" sz="2400" b="1" dirty="0" smtClean="0">
                <a:solidFill>
                  <a:srgbClr val="C40075"/>
                </a:solidFill>
              </a:rPr>
              <a:t>Asia/Pacific to </a:t>
            </a:r>
            <a:r>
              <a:rPr lang="en-US" sz="2400" b="1" dirty="0">
                <a:solidFill>
                  <a:srgbClr val="C40075"/>
                </a:solidFill>
              </a:rPr>
              <a:t>the World</a:t>
            </a:r>
          </a:p>
        </p:txBody>
      </p:sp>
      <p:sp>
        <p:nvSpPr>
          <p:cNvPr id="8" name="Rectangle 7"/>
          <p:cNvSpPr/>
          <p:nvPr/>
        </p:nvSpPr>
        <p:spPr>
          <a:xfrm>
            <a:off x="35496" y="3867895"/>
            <a:ext cx="9073008" cy="100811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00206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3204016" y="2255695"/>
            <a:ext cx="3024000" cy="0"/>
          </a:xfrm>
          <a:prstGeom prst="line">
            <a:avLst/>
          </a:prstGeom>
          <a:ln>
            <a:solidFill>
              <a:srgbClr val="F612D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4029273"/>
              </p:ext>
            </p:extLst>
          </p:nvPr>
        </p:nvGraphicFramePr>
        <p:xfrm>
          <a:off x="0" y="895418"/>
          <a:ext cx="46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3528885"/>
              </p:ext>
            </p:extLst>
          </p:nvPr>
        </p:nvGraphicFramePr>
        <p:xfrm>
          <a:off x="4860032" y="987574"/>
          <a:ext cx="414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96462"/>
              </p:ext>
            </p:extLst>
          </p:nvPr>
        </p:nvGraphicFramePr>
        <p:xfrm>
          <a:off x="0" y="895418"/>
          <a:ext cx="46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7918014"/>
              </p:ext>
            </p:extLst>
          </p:nvPr>
        </p:nvGraphicFramePr>
        <p:xfrm>
          <a:off x="4860032" y="987574"/>
          <a:ext cx="414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4599611"/>
              </p:ext>
            </p:extLst>
          </p:nvPr>
        </p:nvGraphicFramePr>
        <p:xfrm>
          <a:off x="0" y="895418"/>
          <a:ext cx="46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0069535"/>
              </p:ext>
            </p:extLst>
          </p:nvPr>
        </p:nvGraphicFramePr>
        <p:xfrm>
          <a:off x="4860032" y="987574"/>
          <a:ext cx="414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6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0777339"/>
              </p:ext>
            </p:extLst>
          </p:nvPr>
        </p:nvGraphicFramePr>
        <p:xfrm>
          <a:off x="4860032" y="987574"/>
          <a:ext cx="414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5" name="Rectangle 24"/>
          <p:cNvSpPr/>
          <p:nvPr/>
        </p:nvSpPr>
        <p:spPr>
          <a:xfrm>
            <a:off x="35497" y="3808261"/>
            <a:ext cx="9073008" cy="411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C00000"/>
                </a:solidFill>
              </a:rPr>
              <a:t>FROM ASIA/PACIFIC:</a:t>
            </a:r>
            <a:endParaRPr lang="en-CA" b="1" u="sng" dirty="0">
              <a:solidFill>
                <a:srgbClr val="C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5634" y="4155926"/>
            <a:ext cx="9042870" cy="898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285750" indent="-285750">
              <a:spcBef>
                <a:spcPts val="200"/>
              </a:spcBef>
              <a:buFontTx/>
              <a:buChar char="-"/>
            </a:pPr>
            <a:r>
              <a:rPr lang="en-US" sz="1400" b="1" u="sng" dirty="0" smtClean="0">
                <a:solidFill>
                  <a:srgbClr val="002060"/>
                </a:solidFill>
              </a:rPr>
              <a:t>1</a:t>
            </a:r>
            <a:r>
              <a:rPr lang="en-US" sz="1400" b="1" u="sng" baseline="30000" dirty="0" smtClean="0">
                <a:solidFill>
                  <a:srgbClr val="002060"/>
                </a:solidFill>
              </a:rPr>
              <a:t>st</a:t>
            </a:r>
            <a:r>
              <a:rPr lang="en-US" sz="1400" b="1" u="sng" dirty="0" smtClean="0">
                <a:solidFill>
                  <a:srgbClr val="002060"/>
                </a:solidFill>
              </a:rPr>
              <a:t> destination in 2013 </a:t>
            </a:r>
            <a:r>
              <a:rPr lang="en-US" sz="1400" dirty="0" smtClean="0">
                <a:solidFill>
                  <a:srgbClr val="002060"/>
                </a:solidFill>
              </a:rPr>
              <a:t>: </a:t>
            </a:r>
            <a:r>
              <a:rPr lang="en-US" sz="1400" b="1" dirty="0" smtClean="0">
                <a:solidFill>
                  <a:srgbClr val="002060"/>
                </a:solidFill>
              </a:rPr>
              <a:t>to Middle East </a:t>
            </a:r>
            <a:r>
              <a:rPr lang="en-US" sz="1400" dirty="0" smtClean="0">
                <a:solidFill>
                  <a:srgbClr val="002060"/>
                </a:solidFill>
              </a:rPr>
              <a:t>(</a:t>
            </a:r>
            <a:r>
              <a:rPr lang="en-US" sz="1400" b="1" dirty="0" smtClean="0">
                <a:solidFill>
                  <a:srgbClr val="00B050"/>
                </a:solidFill>
              </a:rPr>
              <a:t>+13 </a:t>
            </a:r>
            <a:r>
              <a:rPr lang="en-US" sz="1400" b="1" dirty="0" err="1" smtClean="0">
                <a:solidFill>
                  <a:srgbClr val="00B050"/>
                </a:solidFill>
              </a:rPr>
              <a:t>pts</a:t>
            </a:r>
            <a:r>
              <a:rPr lang="en-US" sz="1400" dirty="0" smtClean="0">
                <a:solidFill>
                  <a:srgbClr val="002060"/>
                </a:solidFill>
              </a:rPr>
              <a:t>) </a:t>
            </a:r>
            <a:r>
              <a:rPr lang="en-US" sz="1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to Middle East was 3</a:t>
            </a:r>
            <a:r>
              <a:rPr lang="en-US" sz="1400" baseline="30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rd</a:t>
            </a:r>
            <a:r>
              <a:rPr lang="en-US" sz="1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in 2004</a:t>
            </a:r>
            <a:endParaRPr lang="en-US" sz="1400" dirty="0" smtClean="0">
              <a:solidFill>
                <a:srgbClr val="002060"/>
              </a:solidFill>
            </a:endParaRPr>
          </a:p>
          <a:p>
            <a:pPr marL="285750" indent="-285750">
              <a:spcBef>
                <a:spcPts val="200"/>
              </a:spcBef>
              <a:buFontTx/>
              <a:buChar char="-"/>
            </a:pPr>
            <a:r>
              <a:rPr lang="en-US" sz="1400" b="1" u="sng" dirty="0" smtClean="0">
                <a:solidFill>
                  <a:srgbClr val="002060"/>
                </a:solidFill>
              </a:rPr>
              <a:t>Fastest growth</a:t>
            </a:r>
            <a:r>
              <a:rPr lang="en-US" sz="1400" dirty="0" smtClean="0">
                <a:solidFill>
                  <a:srgbClr val="002060"/>
                </a:solidFill>
              </a:rPr>
              <a:t> destination: </a:t>
            </a:r>
            <a:r>
              <a:rPr lang="en-US" sz="1400" b="1" dirty="0" smtClean="0">
                <a:solidFill>
                  <a:srgbClr val="002060"/>
                </a:solidFill>
              </a:rPr>
              <a:t>to Middle East and to Africa 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few seats to Africa</a:t>
            </a:r>
          </a:p>
          <a:p>
            <a:pPr marL="285750" indent="-285750">
              <a:spcBef>
                <a:spcPts val="200"/>
              </a:spcBef>
              <a:buFontTx/>
              <a:buChar char="-"/>
            </a:pPr>
            <a:r>
              <a:rPr lang="en-US" sz="14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Distribution</a:t>
            </a:r>
            <a:r>
              <a:rPr lang="en-US" sz="1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of seats offered </a:t>
            </a:r>
            <a:r>
              <a:rPr lang="en-US" sz="14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among regions </a:t>
            </a:r>
            <a:r>
              <a:rPr lang="en-US" sz="1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is relatively </a:t>
            </a:r>
            <a:r>
              <a:rPr lang="en-US" sz="1400" b="1" u="sng" dirty="0" smtClean="0">
                <a:solidFill>
                  <a:srgbClr val="002060"/>
                </a:solidFill>
                <a:sym typeface="Wingdings" panose="05000000000000000000" pitchFamily="2" charset="2"/>
              </a:rPr>
              <a:t>unbalanced</a:t>
            </a:r>
            <a:r>
              <a:rPr lang="en-US" sz="1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</a:p>
          <a:p>
            <a:pPr marL="285750" indent="-285750">
              <a:buFontTx/>
              <a:buChar char="-"/>
            </a:pPr>
            <a:endParaRPr lang="en-US" sz="1400" dirty="0" smtClean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08829" y="4833471"/>
            <a:ext cx="449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i="1" dirty="0" smtClean="0">
                <a:solidFill>
                  <a:schemeClr val="bg1"/>
                </a:solidFill>
              </a:rPr>
              <a:t>Scheduled commercial traffic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62688" y="4967615"/>
            <a:ext cx="4248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z="1000" dirty="0">
                <a:solidFill>
                  <a:schemeClr val="bg1"/>
                </a:solidFill>
              </a:rPr>
              <a:t>Total (international and domestic) services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010" y="4900067"/>
            <a:ext cx="4809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1" u="sng" dirty="0" smtClean="0">
                <a:solidFill>
                  <a:schemeClr val="bg1"/>
                </a:solidFill>
              </a:rPr>
              <a:t>Note</a:t>
            </a:r>
            <a:r>
              <a:rPr lang="en-US" sz="1050" b="1" i="1" dirty="0" smtClean="0">
                <a:solidFill>
                  <a:schemeClr val="bg1"/>
                </a:solidFill>
              </a:rPr>
              <a:t>: direct and non-direct flight excluding restrictions  -  </a:t>
            </a:r>
            <a:r>
              <a:rPr lang="en-US" sz="1050" b="1" i="1" u="sng" dirty="0" smtClean="0">
                <a:solidFill>
                  <a:schemeClr val="bg1"/>
                </a:solidFill>
              </a:rPr>
              <a:t>Source</a:t>
            </a:r>
            <a:r>
              <a:rPr lang="en-US" sz="1050" b="1" i="1" dirty="0" smtClean="0">
                <a:solidFill>
                  <a:schemeClr val="bg1"/>
                </a:solidFill>
              </a:rPr>
              <a:t>: OAG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2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588" y="4894008"/>
            <a:ext cx="9142412" cy="249492"/>
          </a:xfrm>
        </p:spPr>
        <p:txBody>
          <a:bodyPr/>
          <a:lstStyle/>
          <a:p>
            <a:pPr algn="ctr"/>
            <a:fld id="{3FF909EE-2C65-48BC-95E5-26F3591A45A6}" type="slidenum">
              <a:rPr lang="en-CA" smtClean="0"/>
              <a:pPr algn="ctr"/>
              <a:t>22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4141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25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25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25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Graphic spid="18" grpId="0">
        <p:bldAsOne/>
      </p:bldGraphic>
      <p:bldP spid="8" grpId="0" animBg="1"/>
      <p:bldGraphic spid="19" grpId="0">
        <p:bldAsOne/>
      </p:bldGraphic>
      <p:bldGraphic spid="20" grpId="0">
        <p:bldAsOne/>
      </p:bldGraphic>
      <p:bldGraphic spid="21" grpId="0">
        <p:bldAsOne/>
      </p:bldGraphic>
      <p:bldGraphic spid="22" grpId="0">
        <p:bldAsOne/>
      </p:bldGraphic>
      <p:bldGraphic spid="23" grpId="0">
        <p:bldAsOne/>
      </p:bldGraphic>
      <p:bldGraphic spid="24" grpId="0">
        <p:bldAsOne/>
      </p:bldGraphic>
      <p:bldGraphic spid="26" grpId="0">
        <p:bldAsOne/>
      </p:bldGraphic>
      <p:bldP spid="25" grpId="0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7256793"/>
              </p:ext>
            </p:extLst>
          </p:nvPr>
        </p:nvGraphicFramePr>
        <p:xfrm>
          <a:off x="0" y="895418"/>
          <a:ext cx="46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Chart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7272465"/>
              </p:ext>
            </p:extLst>
          </p:nvPr>
        </p:nvGraphicFramePr>
        <p:xfrm>
          <a:off x="4860032" y="987574"/>
          <a:ext cx="414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3419872" y="0"/>
            <a:ext cx="5724128" cy="77155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9088" algn="l"/>
            <a:r>
              <a:rPr lang="en-US" sz="2400" b="1" dirty="0">
                <a:solidFill>
                  <a:srgbClr val="C40075"/>
                </a:solidFill>
              </a:rPr>
              <a:t>Inter-region capacity offered </a:t>
            </a:r>
          </a:p>
          <a:p>
            <a:pPr marL="319088" algn="l"/>
            <a:r>
              <a:rPr lang="en-US" sz="2400" b="1" dirty="0">
                <a:solidFill>
                  <a:srgbClr val="C40075"/>
                </a:solidFill>
              </a:rPr>
              <a:t>from </a:t>
            </a:r>
            <a:r>
              <a:rPr lang="en-US" sz="2400" b="1" dirty="0" smtClean="0">
                <a:solidFill>
                  <a:srgbClr val="C40075"/>
                </a:solidFill>
              </a:rPr>
              <a:t>North America to </a:t>
            </a:r>
            <a:r>
              <a:rPr lang="en-US" sz="2400" b="1" dirty="0">
                <a:solidFill>
                  <a:srgbClr val="C40075"/>
                </a:solidFill>
              </a:rPr>
              <a:t>the </a:t>
            </a:r>
            <a:r>
              <a:rPr lang="en-US" sz="2400" b="1" dirty="0" smtClean="0">
                <a:solidFill>
                  <a:srgbClr val="C40075"/>
                </a:solidFill>
              </a:rPr>
              <a:t>World</a:t>
            </a:r>
            <a:endParaRPr lang="en-US" sz="2400" b="1" dirty="0">
              <a:solidFill>
                <a:srgbClr val="C40075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496" y="3867895"/>
            <a:ext cx="9073008" cy="100811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00206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3204016" y="2255695"/>
            <a:ext cx="3024000" cy="0"/>
          </a:xfrm>
          <a:prstGeom prst="line">
            <a:avLst/>
          </a:prstGeom>
          <a:ln>
            <a:solidFill>
              <a:srgbClr val="F612D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5497" y="3808261"/>
            <a:ext cx="9073008" cy="411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C00000"/>
                </a:solidFill>
              </a:rPr>
              <a:t>FROM NORTH AMERICA:</a:t>
            </a:r>
            <a:endParaRPr lang="en-CA" b="1" u="sng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634" y="4155926"/>
            <a:ext cx="9042870" cy="898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285750" indent="-285750">
              <a:spcBef>
                <a:spcPts val="200"/>
              </a:spcBef>
              <a:buFontTx/>
              <a:buChar char="-"/>
            </a:pPr>
            <a:r>
              <a:rPr lang="en-US" sz="1400" b="1" u="sng" dirty="0" smtClean="0">
                <a:solidFill>
                  <a:srgbClr val="002060"/>
                </a:solidFill>
              </a:rPr>
              <a:t>1</a:t>
            </a:r>
            <a:r>
              <a:rPr lang="en-US" sz="1400" b="1" u="sng" baseline="30000" dirty="0" smtClean="0">
                <a:solidFill>
                  <a:srgbClr val="002060"/>
                </a:solidFill>
              </a:rPr>
              <a:t>st</a:t>
            </a:r>
            <a:r>
              <a:rPr lang="en-US" sz="1400" b="1" u="sng" dirty="0" smtClean="0">
                <a:solidFill>
                  <a:srgbClr val="002060"/>
                </a:solidFill>
              </a:rPr>
              <a:t> destination</a:t>
            </a:r>
            <a:r>
              <a:rPr lang="en-US" sz="1400" dirty="0" smtClean="0">
                <a:solidFill>
                  <a:srgbClr val="002060"/>
                </a:solidFill>
              </a:rPr>
              <a:t>: </a:t>
            </a:r>
            <a:r>
              <a:rPr lang="en-US" sz="1400" b="1" dirty="0" smtClean="0">
                <a:solidFill>
                  <a:srgbClr val="002060"/>
                </a:solidFill>
              </a:rPr>
              <a:t>to Latin America/Caribbean </a:t>
            </a:r>
            <a:r>
              <a:rPr lang="en-US" sz="1400" dirty="0" smtClean="0">
                <a:solidFill>
                  <a:srgbClr val="002060"/>
                </a:solidFill>
              </a:rPr>
              <a:t>(</a:t>
            </a:r>
            <a:r>
              <a:rPr lang="en-US" sz="1400" b="1" dirty="0" smtClean="0">
                <a:solidFill>
                  <a:srgbClr val="C00000"/>
                </a:solidFill>
              </a:rPr>
              <a:t>-1.6 </a:t>
            </a:r>
            <a:r>
              <a:rPr lang="en-US" sz="1400" b="1" dirty="0" err="1" smtClean="0">
                <a:solidFill>
                  <a:srgbClr val="C00000"/>
                </a:solidFill>
              </a:rPr>
              <a:t>pts</a:t>
            </a:r>
            <a:r>
              <a:rPr lang="en-US" sz="1400" dirty="0" smtClean="0">
                <a:solidFill>
                  <a:srgbClr val="002060"/>
                </a:solidFill>
              </a:rPr>
              <a:t>) </a:t>
            </a:r>
          </a:p>
          <a:p>
            <a:pPr marL="285750" indent="-285750">
              <a:spcBef>
                <a:spcPts val="200"/>
              </a:spcBef>
              <a:buFontTx/>
              <a:buChar char="-"/>
            </a:pPr>
            <a:r>
              <a:rPr lang="en-US" sz="1400" b="1" u="sng" dirty="0" smtClean="0">
                <a:solidFill>
                  <a:srgbClr val="002060"/>
                </a:solidFill>
              </a:rPr>
              <a:t>Fastest growth</a:t>
            </a:r>
            <a:r>
              <a:rPr lang="en-US" sz="1400" dirty="0" smtClean="0">
                <a:solidFill>
                  <a:srgbClr val="002060"/>
                </a:solidFill>
              </a:rPr>
              <a:t> destination: </a:t>
            </a:r>
            <a:r>
              <a:rPr lang="en-US" sz="1400" b="1" dirty="0" smtClean="0">
                <a:solidFill>
                  <a:srgbClr val="002060"/>
                </a:solidFill>
              </a:rPr>
              <a:t>to Middle East and to Africa 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few seats offered</a:t>
            </a:r>
          </a:p>
          <a:p>
            <a:pPr marL="285750" indent="-285750">
              <a:spcBef>
                <a:spcPts val="200"/>
              </a:spcBef>
              <a:buFontTx/>
              <a:buChar char="-"/>
            </a:pPr>
            <a:r>
              <a:rPr lang="en-US" sz="14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Distribution</a:t>
            </a:r>
            <a:r>
              <a:rPr lang="en-US" sz="1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of seats offered </a:t>
            </a:r>
            <a:r>
              <a:rPr lang="en-US" sz="14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among regions </a:t>
            </a:r>
            <a:r>
              <a:rPr lang="en-US" sz="1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is relatively </a:t>
            </a:r>
            <a:r>
              <a:rPr lang="en-US" sz="1400" b="1" u="sng" dirty="0" smtClean="0">
                <a:solidFill>
                  <a:srgbClr val="002060"/>
                </a:solidFill>
                <a:sym typeface="Wingdings" panose="05000000000000000000" pitchFamily="2" charset="2"/>
              </a:rPr>
              <a:t>unbalanced</a:t>
            </a:r>
            <a:r>
              <a:rPr lang="en-US" sz="1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</a:p>
          <a:p>
            <a:pPr marL="285750" indent="-285750">
              <a:buFontTx/>
              <a:buChar char="-"/>
            </a:pPr>
            <a:endParaRPr lang="en-US" sz="1400" dirty="0" smtClean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08829" y="4833471"/>
            <a:ext cx="449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i="1" dirty="0" smtClean="0">
                <a:solidFill>
                  <a:schemeClr val="bg1"/>
                </a:solidFill>
              </a:rPr>
              <a:t>Scheduled commercial traffic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62688" y="4967615"/>
            <a:ext cx="4248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z="1000" dirty="0">
                <a:solidFill>
                  <a:schemeClr val="bg1"/>
                </a:solidFill>
              </a:rPr>
              <a:t>Total (international and domestic) services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10" y="4900067"/>
            <a:ext cx="4809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1" u="sng" dirty="0" smtClean="0">
                <a:solidFill>
                  <a:schemeClr val="bg1"/>
                </a:solidFill>
              </a:rPr>
              <a:t>Note</a:t>
            </a:r>
            <a:r>
              <a:rPr lang="en-US" sz="1050" b="1" i="1" dirty="0" smtClean="0">
                <a:solidFill>
                  <a:schemeClr val="bg1"/>
                </a:solidFill>
              </a:rPr>
              <a:t>: direct and non-direct flight excluding restrictions  -  </a:t>
            </a:r>
            <a:r>
              <a:rPr lang="en-US" sz="1050" b="1" i="1" u="sng" dirty="0" smtClean="0">
                <a:solidFill>
                  <a:schemeClr val="bg1"/>
                </a:solidFill>
              </a:rPr>
              <a:t>Source</a:t>
            </a:r>
            <a:r>
              <a:rPr lang="en-US" sz="1050" b="1" i="1" dirty="0" smtClean="0">
                <a:solidFill>
                  <a:schemeClr val="bg1"/>
                </a:solidFill>
              </a:rPr>
              <a:t>: OAG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588" y="4894008"/>
            <a:ext cx="9142412" cy="249492"/>
          </a:xfrm>
        </p:spPr>
        <p:txBody>
          <a:bodyPr/>
          <a:lstStyle/>
          <a:p>
            <a:pPr algn="ctr"/>
            <a:fld id="{3FF909EE-2C65-48BC-95E5-26F3591A45A6}" type="slidenum">
              <a:rPr lang="en-CA" smtClean="0"/>
              <a:pPr algn="ctr"/>
              <a:t>23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0025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AsOne/>
      </p:bldGraphic>
      <p:bldGraphic spid="29" grpId="0">
        <p:bldAsOne/>
      </p:bldGraphic>
      <p:bldP spid="8" grpId="0" animBg="1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3320009"/>
              </p:ext>
            </p:extLst>
          </p:nvPr>
        </p:nvGraphicFramePr>
        <p:xfrm>
          <a:off x="0" y="895418"/>
          <a:ext cx="46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2268219"/>
              </p:ext>
            </p:extLst>
          </p:nvPr>
        </p:nvGraphicFramePr>
        <p:xfrm>
          <a:off x="4860032" y="987574"/>
          <a:ext cx="414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3203848" y="0"/>
            <a:ext cx="6048672" cy="77155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9088" algn="l"/>
            <a:r>
              <a:rPr lang="en-US" sz="2400" b="1" dirty="0">
                <a:solidFill>
                  <a:srgbClr val="C40075"/>
                </a:solidFill>
              </a:rPr>
              <a:t>Inter-region capacity offered </a:t>
            </a:r>
          </a:p>
          <a:p>
            <a:pPr marL="319088" algn="l"/>
            <a:r>
              <a:rPr lang="en-US" sz="2400" b="1" dirty="0">
                <a:solidFill>
                  <a:srgbClr val="C40075"/>
                </a:solidFill>
              </a:rPr>
              <a:t>f</a:t>
            </a:r>
            <a:r>
              <a:rPr lang="en-US" sz="2400" b="1" dirty="0" smtClean="0">
                <a:solidFill>
                  <a:srgbClr val="C40075"/>
                </a:solidFill>
              </a:rPr>
              <a:t>rom Latin America/Caribbean to the World</a:t>
            </a:r>
            <a:endParaRPr lang="en-US" sz="2400" b="1" dirty="0">
              <a:solidFill>
                <a:srgbClr val="C40075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496" y="3867895"/>
            <a:ext cx="9073008" cy="100811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00206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3204016" y="2255695"/>
            <a:ext cx="3024000" cy="0"/>
          </a:xfrm>
          <a:prstGeom prst="line">
            <a:avLst/>
          </a:prstGeom>
          <a:ln>
            <a:solidFill>
              <a:srgbClr val="F612D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5497" y="3808261"/>
            <a:ext cx="9073008" cy="411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C00000"/>
                </a:solidFill>
              </a:rPr>
              <a:t>FROM LATIN AMERICA/CARIBBEAN:</a:t>
            </a:r>
            <a:endParaRPr lang="en-CA" b="1" u="sng" dirty="0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634" y="4155926"/>
            <a:ext cx="9042870" cy="898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285750" indent="-285750">
              <a:spcBef>
                <a:spcPts val="200"/>
              </a:spcBef>
              <a:buFontTx/>
              <a:buChar char="-"/>
            </a:pPr>
            <a:r>
              <a:rPr lang="en-US" sz="1400" b="1" u="sng" dirty="0" smtClean="0">
                <a:solidFill>
                  <a:srgbClr val="002060"/>
                </a:solidFill>
              </a:rPr>
              <a:t>1</a:t>
            </a:r>
            <a:r>
              <a:rPr lang="en-US" sz="1400" b="1" u="sng" baseline="30000" dirty="0" smtClean="0">
                <a:solidFill>
                  <a:srgbClr val="002060"/>
                </a:solidFill>
              </a:rPr>
              <a:t>st</a:t>
            </a:r>
            <a:r>
              <a:rPr lang="en-US" sz="1400" b="1" u="sng" dirty="0" smtClean="0">
                <a:solidFill>
                  <a:srgbClr val="002060"/>
                </a:solidFill>
              </a:rPr>
              <a:t> destination</a:t>
            </a:r>
            <a:r>
              <a:rPr lang="en-US" sz="1400" dirty="0" smtClean="0">
                <a:solidFill>
                  <a:srgbClr val="002060"/>
                </a:solidFill>
              </a:rPr>
              <a:t>: </a:t>
            </a:r>
            <a:r>
              <a:rPr lang="en-US" sz="1400" b="1" dirty="0" smtClean="0">
                <a:solidFill>
                  <a:srgbClr val="002060"/>
                </a:solidFill>
              </a:rPr>
              <a:t>to North America </a:t>
            </a:r>
            <a:r>
              <a:rPr lang="en-US" sz="1400" dirty="0" smtClean="0">
                <a:solidFill>
                  <a:srgbClr val="002060"/>
                </a:solidFill>
              </a:rPr>
              <a:t>(</a:t>
            </a:r>
            <a:r>
              <a:rPr lang="en-US" sz="1400" b="1" dirty="0" smtClean="0">
                <a:solidFill>
                  <a:srgbClr val="C00000"/>
                </a:solidFill>
              </a:rPr>
              <a:t>-1.7 </a:t>
            </a:r>
            <a:r>
              <a:rPr lang="en-US" sz="1400" b="1" dirty="0" err="1" smtClean="0">
                <a:solidFill>
                  <a:srgbClr val="C00000"/>
                </a:solidFill>
              </a:rPr>
              <a:t>pts</a:t>
            </a:r>
            <a:r>
              <a:rPr lang="en-US" sz="1400" dirty="0" smtClean="0">
                <a:solidFill>
                  <a:srgbClr val="002060"/>
                </a:solidFill>
              </a:rPr>
              <a:t>) </a:t>
            </a:r>
            <a:r>
              <a:rPr lang="en-US" sz="1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</a:t>
            </a:r>
            <a:r>
              <a:rPr lang="en-US" sz="1400" b="1" u="sng" dirty="0" smtClean="0">
                <a:solidFill>
                  <a:srgbClr val="002060"/>
                </a:solidFill>
                <a:sym typeface="Wingdings" panose="05000000000000000000" pitchFamily="2" charset="2"/>
              </a:rPr>
              <a:t>75% of seats offered</a:t>
            </a:r>
            <a:endParaRPr lang="en-US" sz="1400" b="1" u="sng" dirty="0" smtClean="0">
              <a:solidFill>
                <a:srgbClr val="002060"/>
              </a:solidFill>
            </a:endParaRPr>
          </a:p>
          <a:p>
            <a:pPr marL="285750" indent="-285750">
              <a:spcBef>
                <a:spcPts val="200"/>
              </a:spcBef>
              <a:buFontTx/>
              <a:buChar char="-"/>
            </a:pPr>
            <a:r>
              <a:rPr lang="en-US" sz="1400" b="1" u="sng" dirty="0" smtClean="0">
                <a:solidFill>
                  <a:srgbClr val="002060"/>
                </a:solidFill>
              </a:rPr>
              <a:t>Fastest growth</a:t>
            </a:r>
            <a:r>
              <a:rPr lang="en-US" sz="1400" dirty="0" smtClean="0">
                <a:solidFill>
                  <a:srgbClr val="002060"/>
                </a:solidFill>
              </a:rPr>
              <a:t> destination: </a:t>
            </a:r>
            <a:r>
              <a:rPr lang="en-US" sz="1400" b="1" dirty="0" smtClean="0">
                <a:solidFill>
                  <a:srgbClr val="002060"/>
                </a:solidFill>
              </a:rPr>
              <a:t>to Middle East  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few seats offered</a:t>
            </a:r>
          </a:p>
          <a:p>
            <a:pPr marL="285750" indent="-285750">
              <a:spcBef>
                <a:spcPts val="200"/>
              </a:spcBef>
              <a:buFontTx/>
              <a:buChar char="-"/>
            </a:pPr>
            <a:r>
              <a:rPr lang="en-US" sz="14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Distribution</a:t>
            </a:r>
            <a:r>
              <a:rPr lang="en-US" sz="1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of seats offered </a:t>
            </a:r>
            <a:r>
              <a:rPr lang="en-US" sz="14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among regions </a:t>
            </a:r>
            <a:r>
              <a:rPr lang="en-US" sz="1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is very </a:t>
            </a:r>
            <a:r>
              <a:rPr lang="en-US" sz="1400" b="1" u="sng" dirty="0" smtClean="0">
                <a:solidFill>
                  <a:srgbClr val="002060"/>
                </a:solidFill>
                <a:sym typeface="Wingdings" panose="05000000000000000000" pitchFamily="2" charset="2"/>
              </a:rPr>
              <a:t>unbalanced</a:t>
            </a:r>
            <a:r>
              <a:rPr lang="en-US" sz="1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</a:p>
          <a:p>
            <a:pPr marL="285750" indent="-285750">
              <a:buFontTx/>
              <a:buChar char="-"/>
            </a:pPr>
            <a:endParaRPr lang="en-US" sz="1400" dirty="0" smtClean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08829" y="4833471"/>
            <a:ext cx="449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i="1" dirty="0" smtClean="0">
                <a:solidFill>
                  <a:schemeClr val="bg1"/>
                </a:solidFill>
              </a:rPr>
              <a:t>Scheduled commercial traffic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62688" y="4967615"/>
            <a:ext cx="4248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z="1000" dirty="0">
                <a:solidFill>
                  <a:schemeClr val="bg1"/>
                </a:solidFill>
              </a:rPr>
              <a:t>Total (international and domestic) services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10" y="4900067"/>
            <a:ext cx="4809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1" u="sng" dirty="0" smtClean="0">
                <a:solidFill>
                  <a:schemeClr val="bg1"/>
                </a:solidFill>
              </a:rPr>
              <a:t>Note</a:t>
            </a:r>
            <a:r>
              <a:rPr lang="en-US" sz="1050" b="1" i="1" dirty="0" smtClean="0">
                <a:solidFill>
                  <a:schemeClr val="bg1"/>
                </a:solidFill>
              </a:rPr>
              <a:t>: direct and non-direct flight excluding restrictions  -  </a:t>
            </a:r>
            <a:r>
              <a:rPr lang="en-US" sz="1050" b="1" i="1" u="sng" dirty="0" smtClean="0">
                <a:solidFill>
                  <a:schemeClr val="bg1"/>
                </a:solidFill>
              </a:rPr>
              <a:t>Source</a:t>
            </a:r>
            <a:r>
              <a:rPr lang="en-US" sz="1050" b="1" i="1" dirty="0" smtClean="0">
                <a:solidFill>
                  <a:schemeClr val="bg1"/>
                </a:solidFill>
              </a:rPr>
              <a:t>: OAG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1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588" y="4894008"/>
            <a:ext cx="9142412" cy="249492"/>
          </a:xfrm>
        </p:spPr>
        <p:txBody>
          <a:bodyPr/>
          <a:lstStyle/>
          <a:p>
            <a:pPr algn="ctr"/>
            <a:fld id="{3FF909EE-2C65-48BC-95E5-26F3591A45A6}" type="slidenum">
              <a:rPr lang="en-CA" smtClean="0"/>
              <a:pPr algn="ctr"/>
              <a:t>24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8521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1" grpId="0">
        <p:bldAsOne/>
      </p:bldGraphic>
      <p:bldP spid="8" grpId="0" animBg="1"/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07504" y="3723878"/>
            <a:ext cx="8928992" cy="115212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lIns="36000" tIns="36000" rIns="36000" bIns="36000" rtlCol="0">
            <a:noAutofit/>
          </a:bodyPr>
          <a:lstStyle/>
          <a:p>
            <a:pPr marL="285750" indent="-285750">
              <a:buFontTx/>
              <a:buChar char="-"/>
            </a:pPr>
            <a:endParaRPr lang="en-GB" sz="14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3723878"/>
            <a:ext cx="8928992" cy="1152127"/>
          </a:xfrm>
          <a:prstGeom prst="rect">
            <a:avLst/>
          </a:prstGeom>
          <a:noFill/>
          <a:ln w="19050">
            <a:noFill/>
          </a:ln>
        </p:spPr>
        <p:txBody>
          <a:bodyPr wrap="square" lIns="36000" tIns="36000" rIns="36000" bIns="36000" rtlCol="0">
            <a:noAutofit/>
          </a:bodyPr>
          <a:lstStyle/>
          <a:p>
            <a:pPr marL="285750" indent="-285750">
              <a:buFontTx/>
              <a:buChar char="-"/>
            </a:pPr>
            <a:r>
              <a:rPr lang="en-US" sz="1400" dirty="0">
                <a:solidFill>
                  <a:srgbClr val="002060"/>
                </a:solidFill>
              </a:rPr>
              <a:t>Each </a:t>
            </a:r>
            <a:r>
              <a:rPr lang="en-US" sz="1400" b="1" dirty="0" smtClean="0">
                <a:solidFill>
                  <a:srgbClr val="002060"/>
                </a:solidFill>
              </a:rPr>
              <a:t>airline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>
                <a:solidFill>
                  <a:srgbClr val="002060"/>
                </a:solidFill>
              </a:rPr>
              <a:t>of the </a:t>
            </a:r>
            <a:r>
              <a:rPr lang="en-US" sz="1400" b="1" dirty="0">
                <a:solidFill>
                  <a:srgbClr val="002060"/>
                </a:solidFill>
              </a:rPr>
              <a:t>Top 5</a:t>
            </a:r>
            <a:r>
              <a:rPr lang="en-US" sz="1400" dirty="0">
                <a:solidFill>
                  <a:srgbClr val="002060"/>
                </a:solidFill>
              </a:rPr>
              <a:t> recorded an</a:t>
            </a:r>
            <a:r>
              <a:rPr lang="en-US" sz="1400" b="1" dirty="0">
                <a:solidFill>
                  <a:srgbClr val="002060"/>
                </a:solidFill>
              </a:rPr>
              <a:t> </a:t>
            </a:r>
            <a:r>
              <a:rPr lang="en-US" sz="1400" b="1" dirty="0" smtClean="0">
                <a:solidFill>
                  <a:srgbClr val="002060"/>
                </a:solidFill>
              </a:rPr>
              <a:t>increase</a:t>
            </a:r>
          </a:p>
          <a:p>
            <a:pPr marL="285750" indent="-285750">
              <a:buFontTx/>
              <a:buChar char="-"/>
            </a:pPr>
            <a:r>
              <a:rPr lang="en-GB" sz="1400" b="1" dirty="0" smtClean="0">
                <a:solidFill>
                  <a:srgbClr val="002060"/>
                </a:solidFill>
              </a:rPr>
              <a:t>Turkish Airlines</a:t>
            </a:r>
            <a:r>
              <a:rPr lang="en-GB" sz="1400" dirty="0">
                <a:solidFill>
                  <a:srgbClr val="002060"/>
                </a:solidFill>
              </a:rPr>
              <a:t>: </a:t>
            </a:r>
            <a:endParaRPr lang="en-GB" sz="1400" dirty="0" smtClean="0">
              <a:solidFill>
                <a:srgbClr val="002060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GB" sz="1400" b="1" dirty="0" smtClean="0">
                <a:solidFill>
                  <a:srgbClr val="00B050"/>
                </a:solidFill>
              </a:rPr>
              <a:t>+</a:t>
            </a:r>
            <a:r>
              <a:rPr lang="en-GB" sz="1400" b="1" dirty="0">
                <a:solidFill>
                  <a:srgbClr val="00B050"/>
                </a:solidFill>
              </a:rPr>
              <a:t>20% growth</a:t>
            </a:r>
            <a:r>
              <a:rPr lang="en-GB" sz="1400" dirty="0">
                <a:solidFill>
                  <a:srgbClr val="002060"/>
                </a:solidFill>
              </a:rPr>
              <a:t> </a:t>
            </a:r>
            <a:r>
              <a:rPr lang="en-GB" sz="1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:  Network expansion in 2013: </a:t>
            </a:r>
            <a:r>
              <a:rPr lang="en-GB" sz="1400" b="1" dirty="0" smtClean="0">
                <a:solidFill>
                  <a:srgbClr val="002060"/>
                </a:solidFill>
              </a:rPr>
              <a:t>+9 new States served, +26 cities served</a:t>
            </a:r>
            <a:endParaRPr lang="en-GB" sz="1400" b="1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marL="742950" lvl="1" indent="-285750">
              <a:buFontTx/>
              <a:buChar char="-"/>
            </a:pPr>
            <a:r>
              <a:rPr lang="en-GB" sz="14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5</a:t>
            </a:r>
            <a:r>
              <a:rPr lang="en-GB" sz="1400" b="1" baseline="30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th</a:t>
            </a:r>
            <a:r>
              <a:rPr lang="en-GB" sz="1400" b="1" dirty="0" smtClean="0">
                <a:solidFill>
                  <a:srgbClr val="002060"/>
                </a:solidFill>
              </a:rPr>
              <a:t> </a:t>
            </a:r>
            <a:r>
              <a:rPr lang="en-GB" sz="1400" b="1" dirty="0">
                <a:solidFill>
                  <a:srgbClr val="002060"/>
                </a:solidFill>
              </a:rPr>
              <a:t>largest </a:t>
            </a:r>
            <a:r>
              <a:rPr lang="en-GB" sz="1400" dirty="0" smtClean="0">
                <a:solidFill>
                  <a:srgbClr val="002060"/>
                </a:solidFill>
              </a:rPr>
              <a:t>airline in Europe in 2013</a:t>
            </a:r>
          </a:p>
          <a:p>
            <a:pPr marL="285750" indent="-285750">
              <a:buFontTx/>
              <a:buChar char="-"/>
            </a:pPr>
            <a:r>
              <a:rPr lang="en-GB" sz="1400" b="1" dirty="0" smtClean="0">
                <a:solidFill>
                  <a:srgbClr val="002060"/>
                </a:solidFill>
              </a:rPr>
              <a:t>Top 3 airports </a:t>
            </a:r>
            <a:r>
              <a:rPr lang="en-GB" sz="1400" dirty="0" smtClean="0">
                <a:solidFill>
                  <a:srgbClr val="002060"/>
                </a:solidFill>
              </a:rPr>
              <a:t>recorded each a </a:t>
            </a:r>
            <a:r>
              <a:rPr lang="en-GB" sz="1400" b="1" dirty="0" smtClean="0">
                <a:solidFill>
                  <a:srgbClr val="002060"/>
                </a:solidFill>
              </a:rPr>
              <a:t>decrease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419872" y="0"/>
            <a:ext cx="5724128" cy="77155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9088" algn="l"/>
            <a:r>
              <a:rPr lang="en-US" sz="2400" b="1" dirty="0" smtClean="0">
                <a:solidFill>
                  <a:srgbClr val="C40075"/>
                </a:solidFill>
              </a:rPr>
              <a:t>Europe</a:t>
            </a:r>
          </a:p>
          <a:p>
            <a:pPr marL="319088" algn="l"/>
            <a:r>
              <a:rPr lang="en-US" sz="2400" b="1" dirty="0" smtClean="0">
                <a:solidFill>
                  <a:srgbClr val="C40075"/>
                </a:solidFill>
              </a:rPr>
              <a:t>Top 5 airlines and Top 5 airports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3363679" y="1491630"/>
            <a:ext cx="763227" cy="32161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050" b="1" dirty="0">
              <a:solidFill>
                <a:srgbClr val="00B050"/>
              </a:solidFill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3131840" y="1851670"/>
            <a:ext cx="827662" cy="32161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050" b="1" dirty="0">
              <a:solidFill>
                <a:srgbClr val="00B050"/>
              </a:solidFill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2535516" y="2533322"/>
            <a:ext cx="828163" cy="32161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050" b="1" dirty="0">
              <a:solidFill>
                <a:srgbClr val="00B050"/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8271260"/>
              </p:ext>
            </p:extLst>
          </p:nvPr>
        </p:nvGraphicFramePr>
        <p:xfrm>
          <a:off x="-1896199" y="774887"/>
          <a:ext cx="4742171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1816164"/>
              </p:ext>
            </p:extLst>
          </p:nvPr>
        </p:nvGraphicFramePr>
        <p:xfrm>
          <a:off x="4499992" y="738575"/>
          <a:ext cx="4638045" cy="2744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796136" y="3308380"/>
            <a:ext cx="299874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>
                <a:solidFill>
                  <a:schemeClr val="accent6"/>
                </a:solidFill>
              </a:rPr>
              <a:t>Note: scheduled and non-scheduled services</a:t>
            </a:r>
          </a:p>
          <a:p>
            <a:r>
              <a:rPr lang="en-US" sz="1050" i="1" dirty="0" smtClean="0">
                <a:solidFill>
                  <a:schemeClr val="accent6"/>
                </a:solidFill>
              </a:rPr>
              <a:t>Source: ACI</a:t>
            </a:r>
            <a:endParaRPr lang="en-CA" sz="1050" i="1" dirty="0">
              <a:solidFill>
                <a:schemeClr val="accent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63688" y="3287605"/>
            <a:ext cx="2736304" cy="457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smtClean="0">
                <a:solidFill>
                  <a:schemeClr val="accent6"/>
                </a:solidFill>
              </a:rPr>
              <a:t>Note: scheduled services</a:t>
            </a:r>
          </a:p>
          <a:p>
            <a:r>
              <a:rPr lang="en-US" sz="1050" i="1" dirty="0" smtClean="0">
                <a:solidFill>
                  <a:schemeClr val="accent6"/>
                </a:solidFill>
              </a:rPr>
              <a:t>Source: ICAO Form A and ICAO estimates</a:t>
            </a:r>
            <a:endParaRPr lang="en-CA" sz="1050" i="1" dirty="0">
              <a:solidFill>
                <a:schemeClr val="accent6"/>
              </a:solidFill>
            </a:endParaRPr>
          </a:p>
        </p:txBody>
      </p:sp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2604649"/>
              </p:ext>
            </p:extLst>
          </p:nvPr>
        </p:nvGraphicFramePr>
        <p:xfrm>
          <a:off x="0" y="738575"/>
          <a:ext cx="4716016" cy="2732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2364850" y="1531612"/>
            <a:ext cx="1554193" cy="1727463"/>
            <a:chOff x="2364850" y="1531612"/>
            <a:chExt cx="1554193" cy="1727463"/>
          </a:xfrm>
        </p:grpSpPr>
        <p:sp>
          <p:nvSpPr>
            <p:cNvPr id="21" name="TextBox 1"/>
            <p:cNvSpPr txBox="1"/>
            <p:nvPr/>
          </p:nvSpPr>
          <p:spPr>
            <a:xfrm>
              <a:off x="3122315" y="1531612"/>
              <a:ext cx="796728" cy="241648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91B959F6-C45A-4C5E-985A-2D8E7D3CD9C1}" type="TxLink">
                <a:rPr lang="en-US" sz="1050" b="1" u="none" strike="noStrike" smtClean="0">
                  <a:solidFill>
                    <a:srgbClr val="00B050"/>
                  </a:solidFill>
                  <a:latin typeface="Calibri"/>
                </a:rPr>
                <a:pPr algn="r"/>
                <a:t>+ 1.3%</a:t>
              </a:fld>
              <a:r>
                <a:rPr lang="en-US" sz="1050" b="1" u="none" strike="noStrike" dirty="0" smtClean="0">
                  <a:solidFill>
                    <a:srgbClr val="00B050"/>
                  </a:solidFill>
                  <a:latin typeface="Calibri"/>
                </a:rPr>
                <a:t>*</a:t>
              </a:r>
              <a:endParaRPr lang="en-US" sz="1050" b="1" dirty="0">
                <a:solidFill>
                  <a:srgbClr val="00B050"/>
                </a:solidFill>
              </a:endParaRPr>
            </a:p>
          </p:txBody>
        </p:sp>
        <p:sp>
          <p:nvSpPr>
            <p:cNvPr id="22" name="TextBox 1"/>
            <p:cNvSpPr txBox="1"/>
            <p:nvPr/>
          </p:nvSpPr>
          <p:spPr>
            <a:xfrm>
              <a:off x="3069719" y="1891651"/>
              <a:ext cx="626020" cy="241649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3C68FE49-9E85-49B2-883A-3CF69B12EEEF}" type="TxLink">
                <a:rPr lang="en-US" sz="1050" b="1" u="none" strike="noStrike">
                  <a:solidFill>
                    <a:srgbClr val="00B050"/>
                  </a:solidFill>
                  <a:latin typeface="Calibri"/>
                </a:rPr>
                <a:pPr algn="r"/>
                <a:t>+ 0.5%</a:t>
              </a:fld>
              <a:endParaRPr lang="en-US" sz="1050" b="1" dirty="0">
                <a:solidFill>
                  <a:srgbClr val="00B050"/>
                </a:solidFill>
              </a:endParaRPr>
            </a:p>
          </p:txBody>
        </p:sp>
        <p:sp>
          <p:nvSpPr>
            <p:cNvPr id="23" name="TextBox 1"/>
            <p:cNvSpPr txBox="1"/>
            <p:nvPr/>
          </p:nvSpPr>
          <p:spPr>
            <a:xfrm>
              <a:off x="2961493" y="2290123"/>
              <a:ext cx="626398" cy="241648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EBC4F0E2-2EE4-4515-8408-15843AF22F95}" type="TxLink">
                <a:rPr lang="en-US" sz="1050" b="1" u="none" strike="noStrike">
                  <a:solidFill>
                    <a:srgbClr val="00B050"/>
                  </a:solidFill>
                  <a:latin typeface="Calibri"/>
                </a:rPr>
                <a:pPr algn="r"/>
                <a:t>+ 4.7%</a:t>
              </a:fld>
              <a:endParaRPr lang="en-US" sz="1050" b="1" dirty="0">
                <a:solidFill>
                  <a:srgbClr val="00B050"/>
                </a:solidFill>
              </a:endParaRPr>
            </a:p>
          </p:txBody>
        </p:sp>
        <p:sp>
          <p:nvSpPr>
            <p:cNvPr id="24" name="TextBox 1"/>
            <p:cNvSpPr txBox="1"/>
            <p:nvPr/>
          </p:nvSpPr>
          <p:spPr>
            <a:xfrm>
              <a:off x="2566732" y="2648820"/>
              <a:ext cx="626399" cy="241648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5EE2C717-C816-44DC-A879-03C9AB9A52C6}" type="TxLink">
                <a:rPr lang="en-US" sz="1050" b="1" u="none" strike="noStrike">
                  <a:solidFill>
                    <a:srgbClr val="00B050"/>
                  </a:solidFill>
                  <a:latin typeface="Calibri"/>
                </a:rPr>
                <a:pPr algn="r"/>
                <a:t>+ 6.7%</a:t>
              </a:fld>
              <a:endParaRPr lang="en-US" sz="1050" b="1" dirty="0">
                <a:solidFill>
                  <a:srgbClr val="00B050"/>
                </a:solidFill>
              </a:endParaRPr>
            </a:p>
          </p:txBody>
        </p:sp>
        <p:sp>
          <p:nvSpPr>
            <p:cNvPr id="25" name="TextBox 1"/>
            <p:cNvSpPr txBox="1"/>
            <p:nvPr/>
          </p:nvSpPr>
          <p:spPr>
            <a:xfrm>
              <a:off x="2364850" y="3031505"/>
              <a:ext cx="735700" cy="227570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606A9A4D-A31F-43E6-8923-6FB7C6D69FB7}" type="TxLink">
                <a:rPr lang="en-US" sz="1050" b="1" u="none" strike="noStrike">
                  <a:solidFill>
                    <a:srgbClr val="00B050"/>
                  </a:solidFill>
                  <a:latin typeface="Calibri"/>
                </a:rPr>
                <a:pPr algn="r"/>
                <a:t>+ 23.6%</a:t>
              </a:fld>
              <a:endParaRPr lang="en-US" sz="1050" b="1" dirty="0">
                <a:solidFill>
                  <a:srgbClr val="00B050"/>
                </a:solidFill>
              </a:endParaRPr>
            </a:p>
          </p:txBody>
        </p:sp>
      </p:grpSp>
      <p:cxnSp>
        <p:nvCxnSpPr>
          <p:cNvPr id="26" name="Straight Connector 25"/>
          <p:cNvCxnSpPr/>
          <p:nvPr/>
        </p:nvCxnSpPr>
        <p:spPr>
          <a:xfrm rot="5400000">
            <a:off x="3149984" y="2121558"/>
            <a:ext cx="2556000" cy="0"/>
          </a:xfrm>
          <a:prstGeom prst="line">
            <a:avLst/>
          </a:prstGeom>
          <a:ln>
            <a:solidFill>
              <a:srgbClr val="F612D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1"/>
          <p:cNvSpPr txBox="1"/>
          <p:nvPr/>
        </p:nvSpPr>
        <p:spPr>
          <a:xfrm>
            <a:off x="159396" y="3395305"/>
            <a:ext cx="1100235" cy="2416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50" b="1" u="none" strike="noStrike" dirty="0" smtClean="0">
                <a:solidFill>
                  <a:srgbClr val="00B050"/>
                </a:solidFill>
                <a:latin typeface="Calibri"/>
              </a:rPr>
              <a:t>*2013 vs. 2012</a:t>
            </a:r>
            <a:endParaRPr lang="en-US" sz="1050" b="1" dirty="0">
              <a:solidFill>
                <a:srgbClr val="00B050"/>
              </a:solidFill>
            </a:endParaRPr>
          </a:p>
        </p:txBody>
      </p:sp>
      <p:graphicFrame>
        <p:nvGraphicFramePr>
          <p:cNvPr id="29" name="Chart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5120163"/>
              </p:ext>
            </p:extLst>
          </p:nvPr>
        </p:nvGraphicFramePr>
        <p:xfrm>
          <a:off x="4499992" y="738575"/>
          <a:ext cx="4638045" cy="2744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4962688" y="4948014"/>
            <a:ext cx="4248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z="1000" dirty="0">
                <a:solidFill>
                  <a:schemeClr val="bg1"/>
                </a:solidFill>
              </a:rPr>
              <a:t>Total (international and domestic) services</a:t>
            </a:r>
          </a:p>
        </p:txBody>
      </p:sp>
      <p:sp>
        <p:nvSpPr>
          <p:cNvPr id="3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588" y="4894008"/>
            <a:ext cx="9142412" cy="249492"/>
          </a:xfrm>
        </p:spPr>
        <p:txBody>
          <a:bodyPr/>
          <a:lstStyle/>
          <a:p>
            <a:pPr algn="ctr"/>
            <a:fld id="{3FF909EE-2C65-48BC-95E5-26F3591A45A6}" type="slidenum">
              <a:rPr lang="en-CA" smtClean="0"/>
              <a:pPr algn="ctr"/>
              <a:t>25</a:t>
            </a:fld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13766" y="843558"/>
            <a:ext cx="1389881" cy="2880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/>
              <a:t>Top 5 airlines</a:t>
            </a:r>
            <a:endParaRPr lang="en-CA" b="1" dirty="0"/>
          </a:p>
        </p:txBody>
      </p:sp>
      <p:sp>
        <p:nvSpPr>
          <p:cNvPr id="32" name="Rectangle 31"/>
          <p:cNvSpPr/>
          <p:nvPr/>
        </p:nvSpPr>
        <p:spPr>
          <a:xfrm>
            <a:off x="4492427" y="843558"/>
            <a:ext cx="1389881" cy="2880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/>
              <a:t>Top 5 airports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148025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25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75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5" grpId="0"/>
      <p:bldGraphic spid="17" grpId="0">
        <p:bldAsOne/>
      </p:bldGraphic>
      <p:bldGraphic spid="20" grpId="0">
        <p:bldAsOne/>
      </p:bldGraphic>
      <p:bldGraphic spid="29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7504" y="3445371"/>
            <a:ext cx="8928992" cy="135597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lIns="36000" tIns="36000" rIns="36000" bIns="36000" rtlCol="0">
            <a:noAutofit/>
          </a:bodyPr>
          <a:lstStyle/>
          <a:p>
            <a:pPr marL="285750" indent="-285750">
              <a:spcBef>
                <a:spcPts val="600"/>
              </a:spcBef>
              <a:buFontTx/>
              <a:buChar char="-"/>
            </a:pPr>
            <a:endParaRPr lang="en-GB" sz="1600" dirty="0" smtClean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3445371"/>
            <a:ext cx="8928992" cy="1355973"/>
          </a:xfrm>
          <a:prstGeom prst="rect">
            <a:avLst/>
          </a:prstGeom>
          <a:noFill/>
          <a:ln w="19050">
            <a:noFill/>
          </a:ln>
        </p:spPr>
        <p:txBody>
          <a:bodyPr wrap="square" lIns="36000" tIns="36000" rIns="36000" bIns="36000" rtlCol="0">
            <a:noAutofit/>
          </a:bodyPr>
          <a:lstStyle/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GB" sz="1600" b="1" dirty="0" smtClean="0">
                <a:solidFill>
                  <a:srgbClr val="002060"/>
                </a:solidFill>
              </a:rPr>
              <a:t>1</a:t>
            </a:r>
            <a:r>
              <a:rPr lang="en-GB" sz="1600" b="1" baseline="30000" dirty="0" smtClean="0">
                <a:solidFill>
                  <a:srgbClr val="002060"/>
                </a:solidFill>
              </a:rPr>
              <a:t>st</a:t>
            </a:r>
            <a:r>
              <a:rPr lang="en-GB" sz="1600" dirty="0" smtClean="0">
                <a:solidFill>
                  <a:srgbClr val="002060"/>
                </a:solidFill>
              </a:rPr>
              <a:t> airline and </a:t>
            </a:r>
            <a:r>
              <a:rPr lang="en-GB" sz="1600" b="1" dirty="0" smtClean="0">
                <a:solidFill>
                  <a:srgbClr val="002060"/>
                </a:solidFill>
              </a:rPr>
              <a:t>1</a:t>
            </a:r>
            <a:r>
              <a:rPr lang="en-GB" sz="1600" b="1" baseline="30000" dirty="0" smtClean="0">
                <a:solidFill>
                  <a:srgbClr val="002060"/>
                </a:solidFill>
              </a:rPr>
              <a:t>st</a:t>
            </a:r>
            <a:r>
              <a:rPr lang="en-GB" sz="1600" dirty="0" smtClean="0">
                <a:solidFill>
                  <a:srgbClr val="002060"/>
                </a:solidFill>
              </a:rPr>
              <a:t> airport are </a:t>
            </a:r>
            <a:r>
              <a:rPr lang="en-GB" sz="1600" b="1" dirty="0" smtClean="0">
                <a:solidFill>
                  <a:srgbClr val="002060"/>
                </a:solidFill>
              </a:rPr>
              <a:t>South African</a:t>
            </a:r>
            <a:r>
              <a:rPr lang="en-GB" sz="1600" dirty="0" smtClean="0">
                <a:solidFill>
                  <a:srgbClr val="002060"/>
                </a:solidFill>
              </a:rPr>
              <a:t>  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GB" sz="1600" b="1" dirty="0" smtClean="0">
                <a:solidFill>
                  <a:srgbClr val="002060"/>
                </a:solidFill>
              </a:rPr>
              <a:t>Ethiopian Airlines</a:t>
            </a:r>
            <a:r>
              <a:rPr lang="en-GB" sz="1600" dirty="0" smtClean="0">
                <a:solidFill>
                  <a:srgbClr val="002060"/>
                </a:solidFill>
              </a:rPr>
              <a:t>: </a:t>
            </a:r>
            <a:r>
              <a:rPr lang="en-GB" sz="1600" b="1" dirty="0" smtClean="0">
                <a:solidFill>
                  <a:srgbClr val="00B050"/>
                </a:solidFill>
              </a:rPr>
              <a:t>+20% </a:t>
            </a:r>
            <a:r>
              <a:rPr lang="en-GB" sz="1600" dirty="0" smtClean="0">
                <a:solidFill>
                  <a:srgbClr val="002060"/>
                </a:solidFill>
              </a:rPr>
              <a:t>RPK growth </a:t>
            </a:r>
            <a:r>
              <a:rPr lang="en-GB" sz="1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</a:t>
            </a:r>
            <a:r>
              <a:rPr lang="en-GB" sz="1600" b="1" dirty="0" smtClean="0">
                <a:solidFill>
                  <a:srgbClr val="002060"/>
                </a:solidFill>
              </a:rPr>
              <a:t>2</a:t>
            </a:r>
            <a:r>
              <a:rPr lang="en-GB" sz="1600" b="1" baseline="30000" dirty="0" smtClean="0">
                <a:solidFill>
                  <a:srgbClr val="002060"/>
                </a:solidFill>
              </a:rPr>
              <a:t>nd</a:t>
            </a:r>
            <a:r>
              <a:rPr lang="en-GB" sz="1600" b="1" dirty="0" smtClean="0">
                <a:solidFill>
                  <a:srgbClr val="002060"/>
                </a:solidFill>
              </a:rPr>
              <a:t> largest </a:t>
            </a:r>
            <a:r>
              <a:rPr lang="en-GB" sz="1600" dirty="0" smtClean="0">
                <a:solidFill>
                  <a:srgbClr val="002060"/>
                </a:solidFill>
              </a:rPr>
              <a:t>airline in 2013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GB" sz="1600" dirty="0" smtClean="0">
                <a:solidFill>
                  <a:srgbClr val="002060"/>
                </a:solidFill>
              </a:rPr>
              <a:t>Each airport of </a:t>
            </a:r>
            <a:r>
              <a:rPr lang="en-GB" sz="1600" b="1" dirty="0" smtClean="0">
                <a:solidFill>
                  <a:srgbClr val="002060"/>
                </a:solidFill>
              </a:rPr>
              <a:t>the Top 5 recorded a decrease </a:t>
            </a:r>
            <a:r>
              <a:rPr lang="en-GB" sz="1600" dirty="0" smtClean="0">
                <a:solidFill>
                  <a:srgbClr val="002060"/>
                </a:solidFill>
              </a:rPr>
              <a:t>in 2013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GB" sz="1600" b="1" dirty="0" smtClean="0">
                <a:solidFill>
                  <a:srgbClr val="002060"/>
                </a:solidFill>
              </a:rPr>
              <a:t>Africa</a:t>
            </a:r>
            <a:r>
              <a:rPr lang="en-GB" sz="1600" dirty="0" smtClean="0">
                <a:solidFill>
                  <a:srgbClr val="002060"/>
                </a:solidFill>
              </a:rPr>
              <a:t>: </a:t>
            </a:r>
            <a:r>
              <a:rPr lang="en-GB" sz="1600" b="1" dirty="0" smtClean="0">
                <a:solidFill>
                  <a:srgbClr val="00B050"/>
                </a:solidFill>
              </a:rPr>
              <a:t>+4.4% </a:t>
            </a:r>
            <a:r>
              <a:rPr lang="en-GB" sz="1600" dirty="0">
                <a:solidFill>
                  <a:srgbClr val="002060"/>
                </a:solidFill>
              </a:rPr>
              <a:t>RPK</a:t>
            </a:r>
            <a:r>
              <a:rPr lang="en-GB" sz="1600" b="1" dirty="0" smtClean="0">
                <a:solidFill>
                  <a:srgbClr val="00B050"/>
                </a:solidFill>
              </a:rPr>
              <a:t> </a:t>
            </a:r>
            <a:r>
              <a:rPr lang="en-GB" sz="1600" dirty="0" smtClean="0">
                <a:solidFill>
                  <a:srgbClr val="002060"/>
                </a:solidFill>
              </a:rPr>
              <a:t>growth in 2013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419872" y="0"/>
            <a:ext cx="5724128" cy="77155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9088" algn="l"/>
            <a:r>
              <a:rPr lang="en-US" sz="2400" b="1" dirty="0">
                <a:solidFill>
                  <a:srgbClr val="C40075"/>
                </a:solidFill>
              </a:rPr>
              <a:t>Africa</a:t>
            </a:r>
          </a:p>
          <a:p>
            <a:pPr marL="319088" algn="l"/>
            <a:r>
              <a:rPr lang="en-US" sz="2400" b="1" dirty="0" smtClean="0">
                <a:solidFill>
                  <a:srgbClr val="C40075"/>
                </a:solidFill>
              </a:rPr>
              <a:t>Top 5 airlines  -  Top 5 airports</a:t>
            </a:r>
            <a:endParaRPr lang="en-US" sz="2400" b="1" dirty="0">
              <a:solidFill>
                <a:srgbClr val="C40075"/>
              </a:solidFill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7572052"/>
              </p:ext>
            </p:extLst>
          </p:nvPr>
        </p:nvGraphicFramePr>
        <p:xfrm>
          <a:off x="69274" y="771550"/>
          <a:ext cx="4430718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47664" y="3020348"/>
            <a:ext cx="27363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smtClean="0">
                <a:solidFill>
                  <a:schemeClr val="accent6"/>
                </a:solidFill>
              </a:rPr>
              <a:t>Note: scheduled services</a:t>
            </a:r>
          </a:p>
          <a:p>
            <a:r>
              <a:rPr lang="en-US" sz="1050" i="1" dirty="0" smtClean="0">
                <a:solidFill>
                  <a:schemeClr val="accent6"/>
                </a:solidFill>
              </a:rPr>
              <a:t>Source: ICAO Form A and ICAO estimates</a:t>
            </a:r>
            <a:endParaRPr lang="en-CA" sz="1050" i="1" dirty="0">
              <a:solidFill>
                <a:schemeClr val="accent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84168" y="3020348"/>
            <a:ext cx="29523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>
                <a:solidFill>
                  <a:schemeClr val="accent6"/>
                </a:solidFill>
              </a:rPr>
              <a:t>Note: scheduled and non-scheduled </a:t>
            </a:r>
            <a:r>
              <a:rPr lang="en-US" sz="1050" i="1" dirty="0" smtClean="0">
                <a:solidFill>
                  <a:schemeClr val="accent6"/>
                </a:solidFill>
              </a:rPr>
              <a:t>services</a:t>
            </a:r>
          </a:p>
          <a:p>
            <a:r>
              <a:rPr lang="en-US" sz="1050" i="1" dirty="0" smtClean="0">
                <a:solidFill>
                  <a:schemeClr val="accent6"/>
                </a:solidFill>
              </a:rPr>
              <a:t>Source: ACI</a:t>
            </a:r>
            <a:endParaRPr lang="en-CA" sz="1050" i="1" dirty="0">
              <a:solidFill>
                <a:schemeClr val="accent6"/>
              </a:solidFill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1915629"/>
              </p:ext>
            </p:extLst>
          </p:nvPr>
        </p:nvGraphicFramePr>
        <p:xfrm>
          <a:off x="4644009" y="744204"/>
          <a:ext cx="4499992" cy="2331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3414044"/>
              </p:ext>
            </p:extLst>
          </p:nvPr>
        </p:nvGraphicFramePr>
        <p:xfrm>
          <a:off x="69274" y="771550"/>
          <a:ext cx="4430718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6131277"/>
              </p:ext>
            </p:extLst>
          </p:nvPr>
        </p:nvGraphicFramePr>
        <p:xfrm>
          <a:off x="4644009" y="744204"/>
          <a:ext cx="4499992" cy="2331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5" name="Straight Connector 14"/>
          <p:cNvCxnSpPr/>
          <p:nvPr/>
        </p:nvCxnSpPr>
        <p:spPr>
          <a:xfrm rot="5400000">
            <a:off x="3149984" y="2121558"/>
            <a:ext cx="2556000" cy="0"/>
          </a:xfrm>
          <a:prstGeom prst="line">
            <a:avLst/>
          </a:prstGeom>
          <a:ln>
            <a:solidFill>
              <a:srgbClr val="F612D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"/>
          <p:cNvSpPr txBox="1"/>
          <p:nvPr/>
        </p:nvSpPr>
        <p:spPr>
          <a:xfrm>
            <a:off x="159396" y="3107273"/>
            <a:ext cx="1100235" cy="2416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50" b="1" u="none" strike="noStrike" dirty="0" smtClean="0">
                <a:solidFill>
                  <a:srgbClr val="00B050"/>
                </a:solidFill>
                <a:latin typeface="Calibri"/>
              </a:rPr>
              <a:t>*2013 vs. 2012</a:t>
            </a:r>
            <a:endParaRPr lang="en-US" sz="1050" b="1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62688" y="4967615"/>
            <a:ext cx="4248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z="1000" dirty="0">
                <a:solidFill>
                  <a:schemeClr val="bg1"/>
                </a:solidFill>
              </a:rPr>
              <a:t>Total (international and domestic) services</a:t>
            </a:r>
          </a:p>
        </p:txBody>
      </p:sp>
      <p:sp>
        <p:nvSpPr>
          <p:cNvPr id="1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588" y="4894008"/>
            <a:ext cx="9142412" cy="249492"/>
          </a:xfrm>
        </p:spPr>
        <p:txBody>
          <a:bodyPr/>
          <a:lstStyle/>
          <a:p>
            <a:pPr algn="ctr"/>
            <a:fld id="{3FF909EE-2C65-48BC-95E5-26F3591A45A6}" type="slidenum">
              <a:rPr lang="en-CA" smtClean="0"/>
              <a:pPr algn="ctr"/>
              <a:t>26</a:t>
            </a:fld>
            <a:endParaRPr lang="en-CA" dirty="0"/>
          </a:p>
        </p:txBody>
      </p:sp>
      <p:sp>
        <p:nvSpPr>
          <p:cNvPr id="19" name="Rectangle 18"/>
          <p:cNvSpPr/>
          <p:nvPr/>
        </p:nvSpPr>
        <p:spPr>
          <a:xfrm>
            <a:off x="13766" y="843558"/>
            <a:ext cx="1389881" cy="2880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/>
              <a:t>Top 5 airlines</a:t>
            </a:r>
            <a:endParaRPr lang="en-CA" b="1" dirty="0"/>
          </a:p>
        </p:txBody>
      </p:sp>
      <p:sp>
        <p:nvSpPr>
          <p:cNvPr id="20" name="Rectangle 19"/>
          <p:cNvSpPr/>
          <p:nvPr/>
        </p:nvSpPr>
        <p:spPr>
          <a:xfrm>
            <a:off x="4492427" y="843558"/>
            <a:ext cx="1389881" cy="2880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/>
              <a:t>Top 5 airports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353853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Graphic spid="11" grpId="0">
        <p:bldAsOne/>
      </p:bldGraphic>
      <p:bldGraphic spid="12" grpId="0">
        <p:bldAsOne/>
      </p:bldGraphic>
      <p:bldGraphic spid="10" grpId="0">
        <p:bldAsOne/>
      </p:bldGraphic>
      <p:bldGraphic spid="13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419872" y="0"/>
            <a:ext cx="5724128" cy="77155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9088" algn="l"/>
            <a:r>
              <a:rPr lang="en-US" sz="2400" b="1" dirty="0">
                <a:solidFill>
                  <a:srgbClr val="C40075"/>
                </a:solidFill>
              </a:rPr>
              <a:t>Middle </a:t>
            </a:r>
            <a:r>
              <a:rPr lang="en-US" sz="2400" b="1" dirty="0" smtClean="0">
                <a:solidFill>
                  <a:srgbClr val="C40075"/>
                </a:solidFill>
              </a:rPr>
              <a:t>East</a:t>
            </a:r>
          </a:p>
          <a:p>
            <a:pPr marL="319088" algn="l"/>
            <a:r>
              <a:rPr lang="en-US" sz="2400" b="1" dirty="0" smtClean="0">
                <a:solidFill>
                  <a:srgbClr val="C40075"/>
                </a:solidFill>
              </a:rPr>
              <a:t>Top 5 airlines and Top 5 airports 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2622134"/>
              </p:ext>
            </p:extLst>
          </p:nvPr>
        </p:nvGraphicFramePr>
        <p:xfrm>
          <a:off x="0" y="771550"/>
          <a:ext cx="4716016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75656" y="3134254"/>
            <a:ext cx="27363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smtClean="0">
                <a:solidFill>
                  <a:schemeClr val="accent6"/>
                </a:solidFill>
              </a:rPr>
              <a:t>Note: scheduled services</a:t>
            </a:r>
          </a:p>
          <a:p>
            <a:r>
              <a:rPr lang="en-US" sz="1050" i="1" dirty="0" smtClean="0">
                <a:solidFill>
                  <a:schemeClr val="accent6"/>
                </a:solidFill>
              </a:rPr>
              <a:t>Source: ICAO Form A and ICAO estimates</a:t>
            </a:r>
            <a:endParaRPr lang="en-CA" sz="1050" i="1" dirty="0">
              <a:solidFill>
                <a:schemeClr val="accent6"/>
              </a:solidFill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6776500"/>
              </p:ext>
            </p:extLst>
          </p:nvPr>
        </p:nvGraphicFramePr>
        <p:xfrm>
          <a:off x="4427984" y="768127"/>
          <a:ext cx="4716016" cy="2451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580112" y="3113906"/>
            <a:ext cx="311690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smtClean="0">
                <a:solidFill>
                  <a:schemeClr val="accent6"/>
                </a:solidFill>
              </a:rPr>
              <a:t>Note: scheduled and non-scheduled services</a:t>
            </a:r>
          </a:p>
          <a:p>
            <a:r>
              <a:rPr lang="en-US" sz="1050" i="1" dirty="0" smtClean="0">
                <a:solidFill>
                  <a:schemeClr val="accent6"/>
                </a:solidFill>
              </a:rPr>
              <a:t>Source: ACI</a:t>
            </a:r>
            <a:endParaRPr lang="en-CA" sz="1050" i="1" dirty="0">
              <a:solidFill>
                <a:schemeClr val="accent6"/>
              </a:solidFill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159396" y="3287756"/>
            <a:ext cx="1100235" cy="2416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50" b="1" u="none" strike="noStrike" dirty="0" smtClean="0">
                <a:solidFill>
                  <a:srgbClr val="00B050"/>
                </a:solidFill>
                <a:latin typeface="Calibri"/>
              </a:rPr>
              <a:t>*2013 vs. 2012</a:t>
            </a:r>
            <a:endParaRPr lang="en-US" sz="1050" b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62688" y="4967615"/>
            <a:ext cx="4248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z="1000" dirty="0">
                <a:solidFill>
                  <a:schemeClr val="bg1"/>
                </a:solidFill>
              </a:rPr>
              <a:t>Total (international and domestic) services</a:t>
            </a: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3149984" y="2121558"/>
            <a:ext cx="2556000" cy="0"/>
          </a:xfrm>
          <a:prstGeom prst="line">
            <a:avLst/>
          </a:prstGeom>
          <a:ln>
            <a:solidFill>
              <a:srgbClr val="F612D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4830" y="3651870"/>
            <a:ext cx="8911666" cy="115212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lIns="36000" tIns="36000" rIns="36000" bIns="36000" rtlCol="0">
            <a:noAutofit/>
          </a:bodyPr>
          <a:lstStyle/>
          <a:p>
            <a:pPr>
              <a:lnSpc>
                <a:spcPct val="150000"/>
              </a:lnSpc>
            </a:pPr>
            <a:endParaRPr lang="en-GB" sz="1400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9396" y="3651870"/>
            <a:ext cx="8661076" cy="1152128"/>
          </a:xfrm>
          <a:prstGeom prst="rect">
            <a:avLst/>
          </a:prstGeom>
          <a:noFill/>
          <a:ln w="19050">
            <a:noFill/>
          </a:ln>
        </p:spPr>
        <p:txBody>
          <a:bodyPr wrap="square" lIns="36000" tIns="36000" rIns="36000" bIns="36000" rtlCol="0">
            <a:no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1400" b="1" dirty="0" smtClean="0">
                <a:solidFill>
                  <a:srgbClr val="002060"/>
                </a:solidFill>
              </a:rPr>
              <a:t>All</a:t>
            </a:r>
            <a:r>
              <a:rPr lang="en-GB" sz="1400" dirty="0" smtClean="0">
                <a:solidFill>
                  <a:srgbClr val="002060"/>
                </a:solidFill>
              </a:rPr>
              <a:t> airlines and airports of </a:t>
            </a:r>
            <a:r>
              <a:rPr lang="en-GB" sz="1400" dirty="0">
                <a:solidFill>
                  <a:srgbClr val="002060"/>
                </a:solidFill>
              </a:rPr>
              <a:t>the </a:t>
            </a:r>
            <a:r>
              <a:rPr lang="en-GB" sz="1400" dirty="0" smtClean="0">
                <a:solidFill>
                  <a:srgbClr val="002060"/>
                </a:solidFill>
              </a:rPr>
              <a:t>Top </a:t>
            </a:r>
            <a:r>
              <a:rPr lang="en-GB" sz="1400" dirty="0">
                <a:solidFill>
                  <a:srgbClr val="002060"/>
                </a:solidFill>
              </a:rPr>
              <a:t>5 </a:t>
            </a:r>
            <a:r>
              <a:rPr lang="en-GB" sz="1400" dirty="0" smtClean="0">
                <a:solidFill>
                  <a:srgbClr val="002060"/>
                </a:solidFill>
              </a:rPr>
              <a:t>recorded </a:t>
            </a:r>
            <a:r>
              <a:rPr lang="en-GB" sz="1400" b="1" dirty="0" smtClean="0">
                <a:solidFill>
                  <a:srgbClr val="002060"/>
                </a:solidFill>
              </a:rPr>
              <a:t>positive growth rates </a:t>
            </a:r>
            <a:r>
              <a:rPr lang="en-GB" sz="1400" dirty="0" smtClean="0">
                <a:solidFill>
                  <a:srgbClr val="002060"/>
                </a:solidFill>
              </a:rPr>
              <a:t>(except Jeddah airport)</a:t>
            </a:r>
            <a:endParaRPr lang="en-GB" sz="1400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1400" b="1" dirty="0">
                <a:solidFill>
                  <a:srgbClr val="002060"/>
                </a:solidFill>
              </a:rPr>
              <a:t>Double digit growth for </a:t>
            </a:r>
            <a:r>
              <a:rPr lang="en-GB" sz="1400" b="1" dirty="0" smtClean="0">
                <a:solidFill>
                  <a:srgbClr val="002060"/>
                </a:solidFill>
              </a:rPr>
              <a:t>the Top 3 airlines</a:t>
            </a:r>
            <a:r>
              <a:rPr lang="en-GB" sz="1400" dirty="0" smtClean="0">
                <a:solidFill>
                  <a:srgbClr val="002060"/>
                </a:solidFill>
              </a:rPr>
              <a:t>: Emirates</a:t>
            </a:r>
            <a:r>
              <a:rPr lang="en-GB" sz="1400" dirty="0">
                <a:solidFill>
                  <a:srgbClr val="002060"/>
                </a:solidFill>
              </a:rPr>
              <a:t>, Qatar Airways and Etihad Airways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1400" dirty="0" smtClean="0">
                <a:solidFill>
                  <a:srgbClr val="002060"/>
                </a:solidFill>
              </a:rPr>
              <a:t>The </a:t>
            </a:r>
            <a:r>
              <a:rPr lang="en-GB" sz="1400" b="1" dirty="0" smtClean="0">
                <a:solidFill>
                  <a:srgbClr val="002060"/>
                </a:solidFill>
              </a:rPr>
              <a:t>Top 5 airlines </a:t>
            </a:r>
            <a:r>
              <a:rPr lang="en-GB" sz="1400" dirty="0" smtClean="0">
                <a:solidFill>
                  <a:srgbClr val="002060"/>
                </a:solidFill>
              </a:rPr>
              <a:t>represents more than </a:t>
            </a:r>
            <a:r>
              <a:rPr lang="en-GB" sz="1400" b="1" dirty="0" smtClean="0">
                <a:solidFill>
                  <a:srgbClr val="002060"/>
                </a:solidFill>
              </a:rPr>
              <a:t>80% of the RPK in Middle East</a:t>
            </a:r>
            <a:endParaRPr lang="en-GB" sz="1400" b="1" dirty="0">
              <a:solidFill>
                <a:srgbClr val="002060"/>
              </a:solidFill>
            </a:endParaRPr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7070938"/>
              </p:ext>
            </p:extLst>
          </p:nvPr>
        </p:nvGraphicFramePr>
        <p:xfrm>
          <a:off x="0" y="771550"/>
          <a:ext cx="4716016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4342796"/>
              </p:ext>
            </p:extLst>
          </p:nvPr>
        </p:nvGraphicFramePr>
        <p:xfrm>
          <a:off x="4427984" y="768127"/>
          <a:ext cx="4716016" cy="2451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588" y="4894008"/>
            <a:ext cx="9142412" cy="249492"/>
          </a:xfrm>
        </p:spPr>
        <p:txBody>
          <a:bodyPr/>
          <a:lstStyle/>
          <a:p>
            <a:pPr algn="ctr"/>
            <a:fld id="{3FF909EE-2C65-48BC-95E5-26F3591A45A6}" type="slidenum">
              <a:rPr lang="en-CA" smtClean="0"/>
              <a:pPr algn="ctr"/>
              <a:t>27</a:t>
            </a:fld>
            <a:endParaRPr lang="en-CA" dirty="0"/>
          </a:p>
        </p:txBody>
      </p:sp>
      <p:sp>
        <p:nvSpPr>
          <p:cNvPr id="20" name="Rectangle 19"/>
          <p:cNvSpPr/>
          <p:nvPr/>
        </p:nvSpPr>
        <p:spPr>
          <a:xfrm>
            <a:off x="13766" y="843558"/>
            <a:ext cx="1389881" cy="2880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/>
              <a:t>Top 5 airlines</a:t>
            </a:r>
            <a:endParaRPr lang="en-CA" b="1" dirty="0"/>
          </a:p>
        </p:txBody>
      </p:sp>
      <p:sp>
        <p:nvSpPr>
          <p:cNvPr id="21" name="Rectangle 20"/>
          <p:cNvSpPr/>
          <p:nvPr/>
        </p:nvSpPr>
        <p:spPr>
          <a:xfrm>
            <a:off x="4492427" y="843558"/>
            <a:ext cx="1389881" cy="2880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/>
              <a:t>Top 5 airports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253773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5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1" grpId="0">
        <p:bldAsOne/>
      </p:bldGraphic>
      <p:bldP spid="15" grpId="0" animBg="1"/>
      <p:bldGraphic spid="17" grpId="0">
        <p:bldAsOne/>
      </p:bldGraphic>
      <p:bldGraphic spid="18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57595" y="3540365"/>
            <a:ext cx="9050907" cy="133564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lIns="36000" tIns="36000" rIns="36000" bIns="36000" rtlCol="0">
            <a:noAutofit/>
          </a:bodyPr>
          <a:lstStyle/>
          <a:p>
            <a:pPr marL="285750" indent="-285750">
              <a:spcBef>
                <a:spcPts val="600"/>
              </a:spcBef>
              <a:buFontTx/>
              <a:buChar char="-"/>
            </a:pPr>
            <a:endParaRPr lang="en-GB" sz="1600" dirty="0" smtClean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597" y="3540365"/>
            <a:ext cx="8762876" cy="1335641"/>
          </a:xfrm>
          <a:prstGeom prst="rect">
            <a:avLst/>
          </a:prstGeom>
          <a:noFill/>
          <a:ln w="19050">
            <a:noFill/>
          </a:ln>
        </p:spPr>
        <p:txBody>
          <a:bodyPr wrap="square" lIns="36000" tIns="36000" rIns="36000" bIns="36000" rtlCol="0">
            <a:no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1400" b="1" dirty="0" smtClean="0">
                <a:solidFill>
                  <a:srgbClr val="002060"/>
                </a:solidFill>
              </a:rPr>
              <a:t>Top 3</a:t>
            </a:r>
            <a:r>
              <a:rPr lang="en-GB" sz="1400" dirty="0" smtClean="0">
                <a:solidFill>
                  <a:srgbClr val="002060"/>
                </a:solidFill>
              </a:rPr>
              <a:t> </a:t>
            </a:r>
            <a:r>
              <a:rPr lang="en-GB" sz="1400" b="1" dirty="0" smtClean="0">
                <a:solidFill>
                  <a:srgbClr val="002060"/>
                </a:solidFill>
              </a:rPr>
              <a:t>airlines</a:t>
            </a:r>
            <a:r>
              <a:rPr lang="en-GB" sz="1400" dirty="0" smtClean="0">
                <a:solidFill>
                  <a:srgbClr val="002060"/>
                </a:solidFill>
              </a:rPr>
              <a:t>: Only </a:t>
            </a:r>
            <a:r>
              <a:rPr lang="en-GB" sz="1400" b="1" dirty="0" smtClean="0">
                <a:solidFill>
                  <a:srgbClr val="002060"/>
                </a:solidFill>
              </a:rPr>
              <a:t>Chinese</a:t>
            </a:r>
            <a:r>
              <a:rPr lang="en-GB" sz="1400" dirty="0" smtClean="0">
                <a:solidFill>
                  <a:srgbClr val="002060"/>
                </a:solidFill>
              </a:rPr>
              <a:t> carriers 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rgbClr val="002060"/>
                </a:solidFill>
              </a:rPr>
              <a:t>Each </a:t>
            </a:r>
            <a:r>
              <a:rPr lang="en-US" sz="1400" b="1" dirty="0">
                <a:solidFill>
                  <a:srgbClr val="002060"/>
                </a:solidFill>
              </a:rPr>
              <a:t>airport</a:t>
            </a:r>
            <a:r>
              <a:rPr lang="en-US" sz="1400" dirty="0">
                <a:solidFill>
                  <a:srgbClr val="002060"/>
                </a:solidFill>
              </a:rPr>
              <a:t> of the </a:t>
            </a:r>
            <a:r>
              <a:rPr lang="en-US" sz="1400" b="1" dirty="0">
                <a:solidFill>
                  <a:srgbClr val="002060"/>
                </a:solidFill>
              </a:rPr>
              <a:t>Top 5</a:t>
            </a:r>
            <a:r>
              <a:rPr lang="en-US" sz="1400" dirty="0">
                <a:solidFill>
                  <a:srgbClr val="002060"/>
                </a:solidFill>
              </a:rPr>
              <a:t> recorded </a:t>
            </a:r>
            <a:r>
              <a:rPr lang="en-US" sz="1400" dirty="0" smtClean="0">
                <a:solidFill>
                  <a:srgbClr val="002060"/>
                </a:solidFill>
              </a:rPr>
              <a:t>an </a:t>
            </a:r>
            <a:r>
              <a:rPr lang="en-US" sz="1400" b="1" dirty="0" smtClean="0">
                <a:solidFill>
                  <a:srgbClr val="002060"/>
                </a:solidFill>
              </a:rPr>
              <a:t>increase </a:t>
            </a:r>
          </a:p>
          <a:p>
            <a:pPr marL="285750" indent="-285750">
              <a:buFontTx/>
              <a:buChar char="-"/>
            </a:pPr>
            <a:r>
              <a:rPr lang="en-GB" sz="1400" b="1" dirty="0" smtClean="0">
                <a:solidFill>
                  <a:srgbClr val="002060"/>
                </a:solidFill>
              </a:rPr>
              <a:t>Beijing </a:t>
            </a:r>
            <a:r>
              <a:rPr lang="en-GB" sz="1400" dirty="0">
                <a:solidFill>
                  <a:srgbClr val="002060"/>
                </a:solidFill>
              </a:rPr>
              <a:t>(PEK) </a:t>
            </a:r>
            <a:r>
              <a:rPr lang="en-GB" sz="1400" dirty="0" smtClean="0">
                <a:solidFill>
                  <a:srgbClr val="002060"/>
                </a:solidFill>
              </a:rPr>
              <a:t> </a:t>
            </a:r>
            <a:r>
              <a:rPr lang="en-GB" sz="1200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</a:t>
            </a:r>
            <a:r>
              <a:rPr lang="en-GB" sz="1200" b="1" dirty="0" smtClean="0">
                <a:solidFill>
                  <a:srgbClr val="002060"/>
                </a:solidFill>
              </a:rPr>
              <a:t>Largest airport in Asia/Pacific :</a:t>
            </a:r>
            <a:r>
              <a:rPr lang="en-GB" sz="12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40% more departures than the 2</a:t>
            </a:r>
            <a:r>
              <a:rPr lang="en-GB" sz="1200" baseline="30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nd</a:t>
            </a:r>
          </a:p>
          <a:p>
            <a:r>
              <a:rPr lang="en-GB" sz="1200" b="1" baseline="30000" dirty="0">
                <a:solidFill>
                  <a:srgbClr val="002060"/>
                </a:solidFill>
                <a:sym typeface="Wingdings" panose="05000000000000000000" pitchFamily="2" charset="2"/>
              </a:rPr>
              <a:t>	 </a:t>
            </a:r>
            <a:r>
              <a:rPr lang="en-GB" sz="12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          2nd largest airport </a:t>
            </a:r>
            <a:r>
              <a:rPr lang="en-GB" sz="1200" b="1" dirty="0">
                <a:solidFill>
                  <a:srgbClr val="002060"/>
                </a:solidFill>
                <a:sym typeface="Wingdings" panose="05000000000000000000" pitchFamily="2" charset="2"/>
              </a:rPr>
              <a:t>in the </a:t>
            </a:r>
            <a:r>
              <a:rPr lang="en-GB" sz="12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world </a:t>
            </a:r>
            <a:r>
              <a:rPr lang="en-GB" sz="1200" b="1" dirty="0" smtClean="0">
                <a:solidFill>
                  <a:srgbClr val="002060"/>
                </a:solidFill>
              </a:rPr>
              <a:t> </a:t>
            </a:r>
            <a:endParaRPr lang="en-GB" sz="1200" b="1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1400" b="1" dirty="0" smtClean="0">
                <a:solidFill>
                  <a:srgbClr val="002060"/>
                </a:solidFill>
              </a:rPr>
              <a:t>Asia/Pacific</a:t>
            </a:r>
            <a:r>
              <a:rPr lang="en-GB" sz="1400" dirty="0" smtClean="0">
                <a:solidFill>
                  <a:srgbClr val="002060"/>
                </a:solidFill>
              </a:rPr>
              <a:t> : </a:t>
            </a:r>
            <a:r>
              <a:rPr lang="en-GB" sz="1400" b="1" dirty="0" smtClean="0">
                <a:solidFill>
                  <a:srgbClr val="00B050"/>
                </a:solidFill>
              </a:rPr>
              <a:t>+7.7%</a:t>
            </a:r>
            <a:r>
              <a:rPr lang="en-GB" sz="1400" b="1" dirty="0" smtClean="0">
                <a:solidFill>
                  <a:srgbClr val="002060"/>
                </a:solidFill>
              </a:rPr>
              <a:t> </a:t>
            </a:r>
            <a:r>
              <a:rPr lang="en-GB" sz="1400" dirty="0">
                <a:solidFill>
                  <a:srgbClr val="002060"/>
                </a:solidFill>
              </a:rPr>
              <a:t>RPK</a:t>
            </a:r>
            <a:r>
              <a:rPr lang="en-GB" sz="1400" b="1" dirty="0">
                <a:solidFill>
                  <a:srgbClr val="00B050"/>
                </a:solidFill>
              </a:rPr>
              <a:t> </a:t>
            </a:r>
            <a:r>
              <a:rPr lang="en-GB" sz="1400" dirty="0">
                <a:solidFill>
                  <a:srgbClr val="002060"/>
                </a:solidFill>
              </a:rPr>
              <a:t>growth in </a:t>
            </a:r>
            <a:r>
              <a:rPr lang="en-GB" sz="1400" dirty="0" smtClean="0">
                <a:solidFill>
                  <a:srgbClr val="002060"/>
                </a:solidFill>
              </a:rPr>
              <a:t>2013</a:t>
            </a:r>
            <a:endParaRPr lang="en-GB" sz="1400" dirty="0">
              <a:solidFill>
                <a:srgbClr val="00206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419872" y="0"/>
            <a:ext cx="5724128" cy="77155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9088" algn="l"/>
            <a:r>
              <a:rPr lang="en-US" sz="2400" b="1" dirty="0">
                <a:solidFill>
                  <a:srgbClr val="C40075"/>
                </a:solidFill>
              </a:rPr>
              <a:t>Asia/Pacific </a:t>
            </a:r>
          </a:p>
          <a:p>
            <a:pPr marL="319088" algn="l"/>
            <a:r>
              <a:rPr lang="en-US" sz="2400" b="1" dirty="0" smtClean="0">
                <a:solidFill>
                  <a:srgbClr val="C40075"/>
                </a:solidFill>
              </a:rPr>
              <a:t>Top 5 airlines and Top 5 airports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3419872" y="1491630"/>
            <a:ext cx="768510" cy="32161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050" b="1" dirty="0">
              <a:solidFill>
                <a:srgbClr val="00B050"/>
              </a:solidFill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3122243" y="1878427"/>
            <a:ext cx="781908" cy="32161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050" b="1" dirty="0">
              <a:solidFill>
                <a:srgbClr val="00B050"/>
              </a:solidFill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3221242" y="2283718"/>
            <a:ext cx="669744" cy="32161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050" b="1" dirty="0">
              <a:solidFill>
                <a:srgbClr val="00B050"/>
              </a:solidFill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3221242" y="2637036"/>
            <a:ext cx="607063" cy="32161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050" b="1" dirty="0">
              <a:solidFill>
                <a:srgbClr val="00B050"/>
              </a:solidFill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2915816" y="2994150"/>
            <a:ext cx="845466" cy="30776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05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47664" y="3124867"/>
            <a:ext cx="27363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smtClean="0">
                <a:solidFill>
                  <a:schemeClr val="accent6"/>
                </a:solidFill>
              </a:rPr>
              <a:t>Note: scheduled services</a:t>
            </a:r>
          </a:p>
          <a:p>
            <a:r>
              <a:rPr lang="en-US" sz="1050" i="1" dirty="0" smtClean="0">
                <a:solidFill>
                  <a:schemeClr val="accent6"/>
                </a:solidFill>
              </a:rPr>
              <a:t>Source: ICAO Form A and ICAO estimates</a:t>
            </a:r>
            <a:endParaRPr lang="en-CA" sz="1050" i="1" dirty="0">
              <a:solidFill>
                <a:schemeClr val="accent6"/>
              </a:solidFill>
            </a:endParaRPr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5841356"/>
              </p:ext>
            </p:extLst>
          </p:nvPr>
        </p:nvGraphicFramePr>
        <p:xfrm>
          <a:off x="6896" y="770620"/>
          <a:ext cx="4565104" cy="2390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628839" y="1499651"/>
            <a:ext cx="1367097" cy="1468360"/>
            <a:chOff x="2628839" y="1499651"/>
            <a:chExt cx="1367097" cy="1468360"/>
          </a:xfrm>
        </p:grpSpPr>
        <p:sp>
          <p:nvSpPr>
            <p:cNvPr id="20" name="TextBox 1"/>
            <p:cNvSpPr txBox="1"/>
            <p:nvPr/>
          </p:nvSpPr>
          <p:spPr>
            <a:xfrm>
              <a:off x="3242394" y="1499651"/>
              <a:ext cx="753542" cy="226051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7F1EACDE-C46F-4F83-B1C5-526AA24E2172}" type="TxLink">
                <a:rPr lang="en-US" sz="1050" b="1" i="0" u="none" strike="noStrike" smtClean="0">
                  <a:solidFill>
                    <a:srgbClr val="00B050"/>
                  </a:solidFill>
                  <a:latin typeface="Calibri"/>
                </a:rPr>
                <a:pPr algn="r"/>
                <a:t>+ 8.6%</a:t>
              </a:fld>
              <a:r>
                <a:rPr lang="en-US" sz="1050" b="1" i="0" u="none" strike="noStrike" dirty="0" smtClean="0">
                  <a:solidFill>
                    <a:srgbClr val="00B050"/>
                  </a:solidFill>
                  <a:latin typeface="Calibri"/>
                </a:rPr>
                <a:t>*</a:t>
              </a:r>
              <a:endParaRPr lang="en-US" sz="1200" b="1" i="1" dirty="0">
                <a:solidFill>
                  <a:srgbClr val="00B050"/>
                </a:solidFill>
              </a:endParaRPr>
            </a:p>
          </p:txBody>
        </p:sp>
        <p:sp>
          <p:nvSpPr>
            <p:cNvPr id="21" name="TextBox 1"/>
            <p:cNvSpPr txBox="1"/>
            <p:nvPr/>
          </p:nvSpPr>
          <p:spPr>
            <a:xfrm>
              <a:off x="3061538" y="1793982"/>
              <a:ext cx="581863" cy="226051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9562F6ED-CB96-4B4D-A6CD-1DA0E86887B3}" type="TxLink">
                <a:rPr lang="en-US" sz="1050" b="1" i="0" u="none" strike="noStrike">
                  <a:solidFill>
                    <a:srgbClr val="00B050"/>
                  </a:solidFill>
                  <a:latin typeface="Calibri"/>
                </a:rPr>
                <a:pPr algn="r"/>
                <a:t>+ 8.6%</a:t>
              </a:fld>
              <a:endParaRPr lang="en-US" sz="1600" b="1" i="1" dirty="0">
                <a:solidFill>
                  <a:srgbClr val="00B050"/>
                </a:solidFill>
              </a:endParaRPr>
            </a:p>
          </p:txBody>
        </p:sp>
        <p:sp>
          <p:nvSpPr>
            <p:cNvPr id="22" name="TextBox 1"/>
            <p:cNvSpPr txBox="1"/>
            <p:nvPr/>
          </p:nvSpPr>
          <p:spPr>
            <a:xfrm>
              <a:off x="2726999" y="2109033"/>
              <a:ext cx="903499" cy="226051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B1575E72-7907-47CC-830D-973F4C71298E}" type="TxLink">
                <a:rPr lang="en-US" sz="1050" b="1" i="0" u="none" strike="noStrike">
                  <a:solidFill>
                    <a:srgbClr val="00B050"/>
                  </a:solidFill>
                  <a:latin typeface="Calibri"/>
                </a:rPr>
                <a:pPr algn="r"/>
                <a:t>+ 11.3%</a:t>
              </a:fld>
              <a:endParaRPr lang="en-US" sz="1600" b="1" i="1" dirty="0">
                <a:solidFill>
                  <a:srgbClr val="00B050"/>
                </a:solidFill>
              </a:endParaRPr>
            </a:p>
          </p:txBody>
        </p:sp>
        <p:sp>
          <p:nvSpPr>
            <p:cNvPr id="23" name="TextBox 1"/>
            <p:cNvSpPr txBox="1"/>
            <p:nvPr/>
          </p:nvSpPr>
          <p:spPr>
            <a:xfrm>
              <a:off x="2628839" y="2419121"/>
              <a:ext cx="903499" cy="226051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6844097E-0761-4345-83B2-4AAAB0FACB4F}" type="TxLink">
                <a:rPr lang="en-US" sz="1050" b="1" i="0" u="none" strike="noStrike">
                  <a:solidFill>
                    <a:srgbClr val="00B050"/>
                  </a:solidFill>
                  <a:latin typeface="Calibri"/>
                </a:rPr>
                <a:pPr algn="r"/>
                <a:t>+ 2.6%</a:t>
              </a:fld>
              <a:endParaRPr lang="en-US" sz="1600" b="1" i="1" dirty="0">
                <a:solidFill>
                  <a:srgbClr val="00B050"/>
                </a:solidFill>
              </a:endParaRPr>
            </a:p>
          </p:txBody>
        </p:sp>
        <p:sp>
          <p:nvSpPr>
            <p:cNvPr id="24" name="TextBox 1"/>
            <p:cNvSpPr txBox="1"/>
            <p:nvPr/>
          </p:nvSpPr>
          <p:spPr>
            <a:xfrm>
              <a:off x="2832321" y="2751695"/>
              <a:ext cx="629159" cy="216316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EC88F43B-57E4-4613-87C6-48315E3960CF}" type="TxLink">
                <a:rPr lang="en-US" sz="1050" b="1" i="0" u="none" strike="noStrike">
                  <a:solidFill>
                    <a:srgbClr val="C00000"/>
                  </a:solidFill>
                  <a:latin typeface="Calibri"/>
                </a:rPr>
                <a:pPr algn="r"/>
                <a:t>- 0.5%</a:t>
              </a:fld>
              <a:endParaRPr lang="en-US" sz="1600" b="1" i="1" dirty="0">
                <a:solidFill>
                  <a:srgbClr val="C00000"/>
                </a:solidFill>
              </a:endParaRPr>
            </a:p>
          </p:txBody>
        </p:sp>
      </p:grpSp>
      <p:graphicFrame>
        <p:nvGraphicFramePr>
          <p:cNvPr id="25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5596583"/>
              </p:ext>
            </p:extLst>
          </p:nvPr>
        </p:nvGraphicFramePr>
        <p:xfrm>
          <a:off x="4427984" y="770620"/>
          <a:ext cx="4627230" cy="2376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5724128" y="3160661"/>
            <a:ext cx="299222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>
                <a:solidFill>
                  <a:schemeClr val="accent6"/>
                </a:solidFill>
              </a:rPr>
              <a:t>Note: scheduled and non-scheduled services</a:t>
            </a:r>
          </a:p>
          <a:p>
            <a:r>
              <a:rPr lang="en-US" sz="1050" i="1" dirty="0" smtClean="0">
                <a:solidFill>
                  <a:schemeClr val="accent6"/>
                </a:solidFill>
              </a:rPr>
              <a:t>Source: ACI</a:t>
            </a:r>
            <a:endParaRPr lang="en-CA" sz="1050" i="1" dirty="0">
              <a:solidFill>
                <a:schemeClr val="accent6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419622"/>
            <a:ext cx="3899228" cy="97383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7" name="Straight Connector 26"/>
          <p:cNvCxnSpPr/>
          <p:nvPr/>
        </p:nvCxnSpPr>
        <p:spPr>
          <a:xfrm rot="5400000">
            <a:off x="3149984" y="2121558"/>
            <a:ext cx="2556000" cy="0"/>
          </a:xfrm>
          <a:prstGeom prst="line">
            <a:avLst/>
          </a:prstGeom>
          <a:ln>
            <a:solidFill>
              <a:srgbClr val="F612D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4470354"/>
              </p:ext>
            </p:extLst>
          </p:nvPr>
        </p:nvGraphicFramePr>
        <p:xfrm>
          <a:off x="4427984" y="770620"/>
          <a:ext cx="4627230" cy="2376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1" name="TextBox 1"/>
          <p:cNvSpPr txBox="1"/>
          <p:nvPr/>
        </p:nvSpPr>
        <p:spPr>
          <a:xfrm>
            <a:off x="159396" y="3181089"/>
            <a:ext cx="1100235" cy="2416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50" b="1" u="none" strike="noStrike" dirty="0" smtClean="0">
                <a:solidFill>
                  <a:srgbClr val="00B050"/>
                </a:solidFill>
                <a:latin typeface="Calibri"/>
              </a:rPr>
              <a:t>*2013 vs. 2012</a:t>
            </a:r>
            <a:endParaRPr lang="en-US" sz="1050" b="1" dirty="0">
              <a:solidFill>
                <a:srgbClr val="00B05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62688" y="4967615"/>
            <a:ext cx="4248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z="1000" dirty="0">
                <a:solidFill>
                  <a:schemeClr val="bg1"/>
                </a:solidFill>
              </a:rPr>
              <a:t>Total (international and domestic) services</a:t>
            </a:r>
          </a:p>
        </p:txBody>
      </p:sp>
      <p:sp>
        <p:nvSpPr>
          <p:cNvPr id="2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588" y="4894008"/>
            <a:ext cx="9142412" cy="249492"/>
          </a:xfrm>
        </p:spPr>
        <p:txBody>
          <a:bodyPr/>
          <a:lstStyle/>
          <a:p>
            <a:pPr algn="ctr"/>
            <a:fld id="{3FF909EE-2C65-48BC-95E5-26F3591A45A6}" type="slidenum">
              <a:rPr lang="en-CA" smtClean="0"/>
              <a:pPr algn="ctr"/>
              <a:t>28</a:t>
            </a:fld>
            <a:endParaRPr lang="en-CA" dirty="0"/>
          </a:p>
        </p:txBody>
      </p:sp>
      <p:sp>
        <p:nvSpPr>
          <p:cNvPr id="33" name="Rectangle 32"/>
          <p:cNvSpPr/>
          <p:nvPr/>
        </p:nvSpPr>
        <p:spPr>
          <a:xfrm>
            <a:off x="13766" y="843558"/>
            <a:ext cx="1389881" cy="2880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/>
              <a:t>Top 5 airlines</a:t>
            </a:r>
            <a:endParaRPr lang="en-CA" b="1" dirty="0"/>
          </a:p>
        </p:txBody>
      </p:sp>
      <p:sp>
        <p:nvSpPr>
          <p:cNvPr id="34" name="Rectangle 33"/>
          <p:cNvSpPr/>
          <p:nvPr/>
        </p:nvSpPr>
        <p:spPr>
          <a:xfrm>
            <a:off x="4492427" y="843558"/>
            <a:ext cx="1389881" cy="2880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/>
              <a:t>Top 5 airports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419660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5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25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Graphic spid="19" grpId="0">
        <p:bldAsOne/>
      </p:bldGraphic>
      <p:bldGraphic spid="25" grpId="0">
        <p:bldAsOne/>
      </p:bldGraphic>
      <p:bldP spid="4" grpId="0" animBg="1"/>
      <p:bldGraphic spid="30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/>
          <p:nvPr/>
        </p:nvSpPr>
        <p:spPr>
          <a:xfrm>
            <a:off x="3227459" y="1509976"/>
            <a:ext cx="1057952" cy="32161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050" b="1" i="1" dirty="0">
              <a:solidFill>
                <a:srgbClr val="C00000"/>
              </a:solidFill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3241628" y="1831588"/>
            <a:ext cx="888924" cy="32161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050" b="1" i="1" dirty="0">
              <a:solidFill>
                <a:srgbClr val="00B050"/>
              </a:solidFill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2624118" y="2159545"/>
            <a:ext cx="796934" cy="32161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050" b="1" i="1" dirty="0">
              <a:solidFill>
                <a:srgbClr val="00B050"/>
              </a:solidFill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2070966" y="2554960"/>
            <a:ext cx="831798" cy="32161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050" b="1" i="1" dirty="0">
              <a:solidFill>
                <a:srgbClr val="00B050"/>
              </a:solidFill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1334934" y="2876572"/>
            <a:ext cx="1151931" cy="32164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050" b="1" i="1" dirty="0">
              <a:solidFill>
                <a:srgbClr val="00B050"/>
              </a:solidFill>
            </a:endParaRP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7907042"/>
              </p:ext>
            </p:extLst>
          </p:nvPr>
        </p:nvGraphicFramePr>
        <p:xfrm>
          <a:off x="4355976" y="771550"/>
          <a:ext cx="4716016" cy="2634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084168" y="3380388"/>
            <a:ext cx="28482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>
                <a:solidFill>
                  <a:schemeClr val="accent6"/>
                </a:solidFill>
              </a:rPr>
              <a:t>Note: scheduled and non-scheduled services</a:t>
            </a:r>
          </a:p>
          <a:p>
            <a:r>
              <a:rPr lang="en-US" sz="1050" i="1" dirty="0" smtClean="0">
                <a:solidFill>
                  <a:schemeClr val="accent6"/>
                </a:solidFill>
              </a:rPr>
              <a:t>Source: ACI</a:t>
            </a:r>
            <a:endParaRPr lang="en-CA" sz="1050" i="1" dirty="0">
              <a:solidFill>
                <a:schemeClr val="accent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24722" y="3330582"/>
            <a:ext cx="27363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smtClean="0">
                <a:solidFill>
                  <a:schemeClr val="accent6"/>
                </a:solidFill>
              </a:rPr>
              <a:t>Note: scheduled services</a:t>
            </a:r>
          </a:p>
          <a:p>
            <a:r>
              <a:rPr lang="en-US" sz="1050" i="1" dirty="0" smtClean="0">
                <a:solidFill>
                  <a:schemeClr val="accent6"/>
                </a:solidFill>
              </a:rPr>
              <a:t>Source: ICAO Form A and ICAO estimates</a:t>
            </a:r>
            <a:endParaRPr lang="en-CA" sz="1050" i="1" dirty="0">
              <a:solidFill>
                <a:schemeClr val="accent6"/>
              </a:solidFill>
            </a:endParaRPr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2281104"/>
              </p:ext>
            </p:extLst>
          </p:nvPr>
        </p:nvGraphicFramePr>
        <p:xfrm>
          <a:off x="-1" y="771549"/>
          <a:ext cx="4580663" cy="2665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1619097" y="1492073"/>
            <a:ext cx="2650496" cy="1741865"/>
            <a:chOff x="1619097" y="1492073"/>
            <a:chExt cx="2650496" cy="1741865"/>
          </a:xfrm>
        </p:grpSpPr>
        <p:sp>
          <p:nvSpPr>
            <p:cNvPr id="18" name="TextBox 1"/>
            <p:cNvSpPr txBox="1"/>
            <p:nvPr/>
          </p:nvSpPr>
          <p:spPr>
            <a:xfrm>
              <a:off x="3492688" y="1492073"/>
              <a:ext cx="776905" cy="249163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F14FA67E-A7DC-4D06-B3D7-81DDA7F9DCEA}" type="TxLink">
                <a:rPr lang="en-US" sz="1050" b="1" i="0" u="none" strike="noStrike">
                  <a:solidFill>
                    <a:srgbClr val="C00000"/>
                  </a:solidFill>
                  <a:latin typeface="Calibri"/>
                </a:rPr>
                <a:pPr algn="r"/>
                <a:t>- 0.5%</a:t>
              </a:fld>
              <a:endParaRPr lang="en-US" sz="1050" b="1" i="1" dirty="0">
                <a:solidFill>
                  <a:srgbClr val="C00000"/>
                </a:solidFill>
              </a:endParaRPr>
            </a:p>
          </p:txBody>
        </p:sp>
        <p:sp>
          <p:nvSpPr>
            <p:cNvPr id="19" name="TextBox 1"/>
            <p:cNvSpPr txBox="1"/>
            <p:nvPr/>
          </p:nvSpPr>
          <p:spPr>
            <a:xfrm>
              <a:off x="3367957" y="1868749"/>
              <a:ext cx="838847" cy="285389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EF1E0219-E557-4A84-BB99-F1E79A57A9E4}" type="TxLink">
                <a:rPr lang="en-US" sz="1050" b="1" i="0" u="none" strike="noStrike">
                  <a:solidFill>
                    <a:srgbClr val="00B050"/>
                  </a:solidFill>
                  <a:latin typeface="Calibri"/>
                </a:rPr>
                <a:pPr algn="r"/>
                <a:t>+ 2.0%</a:t>
              </a:fld>
              <a:endParaRPr lang="en-US" sz="1050" b="1" i="1" dirty="0">
                <a:solidFill>
                  <a:srgbClr val="00B050"/>
                </a:solidFill>
              </a:endParaRPr>
            </a:p>
          </p:txBody>
        </p:sp>
        <p:sp>
          <p:nvSpPr>
            <p:cNvPr id="20" name="TextBox 1"/>
            <p:cNvSpPr txBox="1"/>
            <p:nvPr/>
          </p:nvSpPr>
          <p:spPr>
            <a:xfrm>
              <a:off x="2609763" y="2250579"/>
              <a:ext cx="849621" cy="249163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0E26DEF3-D93B-4CE7-90AE-964771CF04E6}" type="TxLink">
                <a:rPr lang="en-US" sz="1050" b="1" i="0" u="none" strike="noStrike">
                  <a:solidFill>
                    <a:srgbClr val="00B050"/>
                  </a:solidFill>
                  <a:latin typeface="Calibri"/>
                </a:rPr>
                <a:pPr algn="r"/>
                <a:t>+ 1.6%</a:t>
              </a:fld>
              <a:endParaRPr lang="en-US" sz="1050" b="1" i="1" dirty="0">
                <a:solidFill>
                  <a:srgbClr val="00B050"/>
                </a:solidFill>
              </a:endParaRPr>
            </a:p>
          </p:txBody>
        </p:sp>
        <p:sp>
          <p:nvSpPr>
            <p:cNvPr id="21" name="TextBox 1"/>
            <p:cNvSpPr txBox="1"/>
            <p:nvPr/>
          </p:nvSpPr>
          <p:spPr>
            <a:xfrm>
              <a:off x="1970987" y="2629669"/>
              <a:ext cx="878777" cy="249163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A92BE42F-2DF3-4729-A05B-F88B9B39AD2D}" type="TxLink">
                <a:rPr lang="en-US" sz="1050" b="1" i="0" u="none" strike="noStrike">
                  <a:solidFill>
                    <a:srgbClr val="00B050"/>
                  </a:solidFill>
                  <a:latin typeface="Calibri"/>
                </a:rPr>
                <a:pPr algn="r"/>
                <a:t>+ 4.9%</a:t>
              </a:fld>
              <a:endParaRPr lang="en-US" sz="1050" b="1" i="1" dirty="0">
                <a:solidFill>
                  <a:srgbClr val="00B050"/>
                </a:solidFill>
              </a:endParaRPr>
            </a:p>
          </p:txBody>
        </p:sp>
        <p:sp>
          <p:nvSpPr>
            <p:cNvPr id="22" name="TextBox 1"/>
            <p:cNvSpPr txBox="1"/>
            <p:nvPr/>
          </p:nvSpPr>
          <p:spPr>
            <a:xfrm>
              <a:off x="1619097" y="2984748"/>
              <a:ext cx="845917" cy="249190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64EA7A53-0F97-4A6F-98FC-884EF4D36E41}" type="TxLink">
                <a:rPr lang="en-US" sz="1050" b="1" i="0" u="none" strike="noStrike">
                  <a:solidFill>
                    <a:srgbClr val="00B050"/>
                  </a:solidFill>
                  <a:latin typeface="Calibri"/>
                </a:rPr>
                <a:pPr algn="r"/>
                <a:t>+ 6.0%</a:t>
              </a:fld>
              <a:endParaRPr lang="en-US" sz="1050" b="1" i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24" name="TextBox 1"/>
          <p:cNvSpPr txBox="1"/>
          <p:nvPr/>
        </p:nvSpPr>
        <p:spPr>
          <a:xfrm>
            <a:off x="159396" y="3496683"/>
            <a:ext cx="1100235" cy="2416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50" b="1" u="none" strike="noStrike" dirty="0" smtClean="0">
                <a:solidFill>
                  <a:srgbClr val="00B050"/>
                </a:solidFill>
                <a:latin typeface="Calibri"/>
              </a:rPr>
              <a:t>*2013 vs. 2012</a:t>
            </a:r>
            <a:endParaRPr lang="en-US" sz="1050" b="1" dirty="0">
              <a:solidFill>
                <a:srgbClr val="00B05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62688" y="4967615"/>
            <a:ext cx="4248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z="1000" dirty="0">
                <a:solidFill>
                  <a:schemeClr val="bg1"/>
                </a:solidFill>
              </a:rPr>
              <a:t>Total (international and domestic) services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3419872" y="0"/>
            <a:ext cx="5724128" cy="77155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9088" algn="l"/>
            <a:r>
              <a:rPr lang="en-US" sz="2400" b="1" dirty="0" smtClean="0">
                <a:solidFill>
                  <a:srgbClr val="C40075"/>
                </a:solidFill>
              </a:rPr>
              <a:t>North America </a:t>
            </a:r>
            <a:endParaRPr lang="en-US" sz="2400" b="1" dirty="0">
              <a:solidFill>
                <a:srgbClr val="C40075"/>
              </a:solidFill>
            </a:endParaRPr>
          </a:p>
          <a:p>
            <a:pPr marL="319088" algn="l"/>
            <a:r>
              <a:rPr lang="en-US" sz="2400" b="1" dirty="0" smtClean="0">
                <a:solidFill>
                  <a:srgbClr val="C40075"/>
                </a:solidFill>
              </a:rPr>
              <a:t>Top 5 airlines and Top 5 airports</a:t>
            </a:r>
          </a:p>
        </p:txBody>
      </p:sp>
      <p:cxnSp>
        <p:nvCxnSpPr>
          <p:cNvPr id="27" name="Straight Connector 26"/>
          <p:cNvCxnSpPr/>
          <p:nvPr/>
        </p:nvCxnSpPr>
        <p:spPr>
          <a:xfrm rot="5400000">
            <a:off x="2843976" y="2296312"/>
            <a:ext cx="3024000" cy="0"/>
          </a:xfrm>
          <a:prstGeom prst="line">
            <a:avLst/>
          </a:prstGeom>
          <a:ln>
            <a:solidFill>
              <a:srgbClr val="F612D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24830" y="3796902"/>
            <a:ext cx="8911666" cy="100709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lIns="36000" tIns="36000" rIns="36000" bIns="36000" rtlCol="0">
            <a:noAutofit/>
          </a:bodyPr>
          <a:lstStyle/>
          <a:p>
            <a:pPr>
              <a:lnSpc>
                <a:spcPct val="150000"/>
              </a:lnSpc>
            </a:pPr>
            <a:endParaRPr lang="en-GB" sz="1400" dirty="0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9396" y="3808312"/>
            <a:ext cx="8661076" cy="995686"/>
          </a:xfrm>
          <a:prstGeom prst="rect">
            <a:avLst/>
          </a:prstGeom>
          <a:noFill/>
          <a:ln w="19050">
            <a:noFill/>
          </a:ln>
        </p:spPr>
        <p:txBody>
          <a:bodyPr wrap="square" lIns="36000" tIns="36000" rIns="36000" bIns="36000" rtlCol="0">
            <a:no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1400" b="1" dirty="0" smtClean="0">
                <a:solidFill>
                  <a:srgbClr val="002060"/>
                </a:solidFill>
              </a:rPr>
              <a:t>Atlanta airport</a:t>
            </a:r>
            <a:r>
              <a:rPr lang="en-GB" sz="1400" dirty="0" smtClean="0">
                <a:solidFill>
                  <a:srgbClr val="002060"/>
                </a:solidFill>
              </a:rPr>
              <a:t>: </a:t>
            </a:r>
            <a:r>
              <a:rPr lang="en-GB" sz="1400" b="1" dirty="0" smtClean="0">
                <a:solidFill>
                  <a:srgbClr val="002060"/>
                </a:solidFill>
              </a:rPr>
              <a:t>1</a:t>
            </a:r>
            <a:r>
              <a:rPr lang="en-GB" sz="1400" b="1" baseline="30000" dirty="0" smtClean="0">
                <a:solidFill>
                  <a:srgbClr val="002060"/>
                </a:solidFill>
              </a:rPr>
              <a:t>st</a:t>
            </a:r>
            <a:r>
              <a:rPr lang="en-GB" sz="1400" b="1" dirty="0" smtClean="0">
                <a:solidFill>
                  <a:srgbClr val="002060"/>
                </a:solidFill>
              </a:rPr>
              <a:t> airport </a:t>
            </a:r>
            <a:r>
              <a:rPr lang="en-GB" sz="1400" b="1" dirty="0">
                <a:solidFill>
                  <a:srgbClr val="002060"/>
                </a:solidFill>
              </a:rPr>
              <a:t>in the </a:t>
            </a:r>
            <a:r>
              <a:rPr lang="en-GB" sz="1400" b="1" dirty="0" smtClean="0">
                <a:solidFill>
                  <a:srgbClr val="002060"/>
                </a:solidFill>
              </a:rPr>
              <a:t>world </a:t>
            </a:r>
            <a:r>
              <a:rPr lang="en-GB" sz="1400" dirty="0" smtClean="0">
                <a:solidFill>
                  <a:srgbClr val="002060"/>
                </a:solidFill>
              </a:rPr>
              <a:t>(departures and passengers)  </a:t>
            </a:r>
            <a:r>
              <a:rPr lang="en-GB" sz="1400" b="1" dirty="0" smtClean="0">
                <a:solidFill>
                  <a:srgbClr val="002060"/>
                </a:solidFill>
              </a:rPr>
              <a:t>// </a:t>
            </a:r>
            <a:r>
              <a:rPr lang="en-GB" sz="1400" dirty="0" smtClean="0">
                <a:solidFill>
                  <a:srgbClr val="002060"/>
                </a:solidFill>
              </a:rPr>
              <a:t> </a:t>
            </a:r>
            <a:r>
              <a:rPr lang="en-GB" sz="1400" b="1" dirty="0" smtClean="0">
                <a:solidFill>
                  <a:srgbClr val="C00000"/>
                </a:solidFill>
              </a:rPr>
              <a:t>-2.1% </a:t>
            </a:r>
            <a:r>
              <a:rPr lang="en-GB" sz="1400" dirty="0" smtClean="0">
                <a:solidFill>
                  <a:srgbClr val="002060"/>
                </a:solidFill>
              </a:rPr>
              <a:t>departures growth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1400" b="1" dirty="0" smtClean="0">
                <a:solidFill>
                  <a:srgbClr val="002060"/>
                </a:solidFill>
              </a:rPr>
              <a:t>United airlines</a:t>
            </a:r>
            <a:r>
              <a:rPr lang="en-GB" sz="1400" dirty="0" smtClean="0">
                <a:solidFill>
                  <a:srgbClr val="002060"/>
                </a:solidFill>
              </a:rPr>
              <a:t>: </a:t>
            </a:r>
            <a:r>
              <a:rPr lang="en-GB" sz="1400" b="1" dirty="0">
                <a:solidFill>
                  <a:srgbClr val="002060"/>
                </a:solidFill>
              </a:rPr>
              <a:t>1</a:t>
            </a:r>
            <a:r>
              <a:rPr lang="en-GB" sz="1400" b="1" baseline="30000" dirty="0">
                <a:solidFill>
                  <a:srgbClr val="002060"/>
                </a:solidFill>
              </a:rPr>
              <a:t>st</a:t>
            </a:r>
            <a:r>
              <a:rPr lang="en-GB" sz="1400" b="1" dirty="0">
                <a:solidFill>
                  <a:srgbClr val="002060"/>
                </a:solidFill>
              </a:rPr>
              <a:t> </a:t>
            </a:r>
            <a:r>
              <a:rPr lang="en-GB" sz="1400" b="1" dirty="0" smtClean="0">
                <a:solidFill>
                  <a:srgbClr val="002060"/>
                </a:solidFill>
              </a:rPr>
              <a:t>airline in </a:t>
            </a:r>
            <a:r>
              <a:rPr lang="en-GB" sz="1400" b="1" dirty="0">
                <a:solidFill>
                  <a:srgbClr val="002060"/>
                </a:solidFill>
              </a:rPr>
              <a:t>the </a:t>
            </a:r>
            <a:r>
              <a:rPr lang="en-GB" sz="1400" b="1" dirty="0" smtClean="0">
                <a:solidFill>
                  <a:srgbClr val="002060"/>
                </a:solidFill>
              </a:rPr>
              <a:t>world </a:t>
            </a:r>
            <a:r>
              <a:rPr lang="en-GB" sz="1400" dirty="0" smtClean="0">
                <a:solidFill>
                  <a:srgbClr val="002060"/>
                </a:solidFill>
              </a:rPr>
              <a:t>(RPK)</a:t>
            </a:r>
            <a:r>
              <a:rPr lang="en-GB" sz="1400" b="1" dirty="0" smtClean="0">
                <a:solidFill>
                  <a:srgbClr val="002060"/>
                </a:solidFill>
              </a:rPr>
              <a:t>  //   </a:t>
            </a:r>
            <a:r>
              <a:rPr lang="en-GB" sz="1400" b="1" dirty="0" smtClean="0">
                <a:solidFill>
                  <a:srgbClr val="C00000"/>
                </a:solidFill>
              </a:rPr>
              <a:t>-0.5% </a:t>
            </a:r>
            <a:r>
              <a:rPr lang="en-GB" sz="1400" dirty="0" smtClean="0">
                <a:solidFill>
                  <a:srgbClr val="002060"/>
                </a:solidFill>
              </a:rPr>
              <a:t>RPK growth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1400" dirty="0" smtClean="0">
                <a:solidFill>
                  <a:srgbClr val="002060"/>
                </a:solidFill>
              </a:rPr>
              <a:t>US </a:t>
            </a:r>
            <a:r>
              <a:rPr lang="en-GB" sz="1400" dirty="0">
                <a:solidFill>
                  <a:srgbClr val="002060"/>
                </a:solidFill>
              </a:rPr>
              <a:t>Airways and American Airlines merged in December </a:t>
            </a:r>
            <a:r>
              <a:rPr lang="en-GB" sz="1400" dirty="0" smtClean="0">
                <a:solidFill>
                  <a:srgbClr val="002060"/>
                </a:solidFill>
              </a:rPr>
              <a:t>2013</a:t>
            </a:r>
            <a:endParaRPr lang="en-GB" sz="1400" dirty="0">
              <a:solidFill>
                <a:srgbClr val="002060"/>
              </a:solidFill>
            </a:endParaRP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494362"/>
              </p:ext>
            </p:extLst>
          </p:nvPr>
        </p:nvGraphicFramePr>
        <p:xfrm>
          <a:off x="4355976" y="771550"/>
          <a:ext cx="4716016" cy="2634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588" y="4894008"/>
            <a:ext cx="9142412" cy="249492"/>
          </a:xfrm>
        </p:spPr>
        <p:txBody>
          <a:bodyPr/>
          <a:lstStyle/>
          <a:p>
            <a:pPr algn="ctr"/>
            <a:fld id="{3FF909EE-2C65-48BC-95E5-26F3591A45A6}" type="slidenum">
              <a:rPr lang="en-CA" smtClean="0"/>
              <a:pPr algn="ctr"/>
              <a:t>29</a:t>
            </a:fld>
            <a:endParaRPr lang="en-CA" dirty="0"/>
          </a:p>
        </p:txBody>
      </p:sp>
      <p:sp>
        <p:nvSpPr>
          <p:cNvPr id="32" name="Rectangle 31"/>
          <p:cNvSpPr/>
          <p:nvPr/>
        </p:nvSpPr>
        <p:spPr>
          <a:xfrm>
            <a:off x="13766" y="843558"/>
            <a:ext cx="1389881" cy="2880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/>
              <a:t>Top 5 airlines</a:t>
            </a:r>
            <a:endParaRPr lang="en-CA" b="1" dirty="0"/>
          </a:p>
        </p:txBody>
      </p:sp>
      <p:sp>
        <p:nvSpPr>
          <p:cNvPr id="33" name="Rectangle 32"/>
          <p:cNvSpPr/>
          <p:nvPr/>
        </p:nvSpPr>
        <p:spPr>
          <a:xfrm>
            <a:off x="4492427" y="843558"/>
            <a:ext cx="1389881" cy="2880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/>
              <a:t>Top 5 airports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95765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Graphic spid="17" grpId="0">
        <p:bldAsOne/>
      </p:bldGraphic>
      <p:bldP spid="28" grpId="0" animBg="1"/>
      <p:bldGraphic spid="30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226050" y="3998119"/>
            <a:ext cx="1752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491880" y="0"/>
            <a:ext cx="5565304" cy="764704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9088" algn="l"/>
            <a:r>
              <a:rPr lang="en-US" altLang="en-US" sz="2400" b="1" dirty="0" smtClean="0">
                <a:solidFill>
                  <a:srgbClr val="C40075"/>
                </a:solidFill>
              </a:rPr>
              <a:t>Economic benefits of aviation</a:t>
            </a:r>
            <a:endParaRPr lang="en-CA" altLang="en-US" sz="2400" b="1" dirty="0" smtClean="0">
              <a:solidFill>
                <a:srgbClr val="C40075"/>
              </a:solidFill>
            </a:endParaRPr>
          </a:p>
        </p:txBody>
      </p:sp>
      <p:grpSp>
        <p:nvGrpSpPr>
          <p:cNvPr id="25" name="Group 36"/>
          <p:cNvGrpSpPr>
            <a:grpSpLocks/>
          </p:cNvGrpSpPr>
          <p:nvPr/>
        </p:nvGrpSpPr>
        <p:grpSpPr bwMode="auto">
          <a:xfrm>
            <a:off x="-36512" y="1491630"/>
            <a:ext cx="4119563" cy="2353037"/>
            <a:chOff x="115549" y="1308100"/>
            <a:chExt cx="3263297" cy="2353037"/>
          </a:xfrm>
        </p:grpSpPr>
        <p:sp>
          <p:nvSpPr>
            <p:cNvPr id="27" name="TextBox 26"/>
            <p:cNvSpPr txBox="1"/>
            <p:nvPr/>
          </p:nvSpPr>
          <p:spPr>
            <a:xfrm>
              <a:off x="115549" y="1308100"/>
              <a:ext cx="3018077" cy="147732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lang="en-US" sz="9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rPr>
                <a:t> 58.1</a:t>
              </a:r>
              <a:r>
                <a:rPr lang="en-US" sz="2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rPr>
                <a:t>million</a:t>
              </a:r>
              <a:endParaRPr lang="en-US" sz="9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8" name="TextBox 39"/>
            <p:cNvSpPr txBox="1">
              <a:spLocks noChangeArrowheads="1"/>
            </p:cNvSpPr>
            <p:nvPr/>
          </p:nvSpPr>
          <p:spPr bwMode="auto">
            <a:xfrm>
              <a:off x="115549" y="2676252"/>
              <a:ext cx="3263297" cy="984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 eaLnBrk="1" hangingPunct="1"/>
              <a:r>
                <a:rPr lang="en-US" sz="3200" b="1" i="1" u="sng" dirty="0" smtClean="0">
                  <a:solidFill>
                    <a:srgbClr val="002060"/>
                  </a:solidFill>
                  <a:latin typeface="+mn-lt"/>
                  <a:ea typeface="Dotum" pitchFamily="34" charset="-127"/>
                </a:rPr>
                <a:t>Jobs</a:t>
              </a:r>
              <a:r>
                <a:rPr lang="en-US" sz="3200" b="1" i="1" dirty="0" smtClean="0">
                  <a:solidFill>
                    <a:srgbClr val="002060"/>
                  </a:solidFill>
                  <a:latin typeface="+mn-lt"/>
                  <a:ea typeface="Dotum" pitchFamily="34" charset="-127"/>
                </a:rPr>
                <a:t> </a:t>
              </a:r>
              <a:r>
                <a:rPr lang="en-US" sz="3200" i="1" dirty="0" smtClean="0">
                  <a:solidFill>
                    <a:srgbClr val="002060"/>
                  </a:solidFill>
                  <a:latin typeface="+mn-lt"/>
                  <a:ea typeface="Dotum" pitchFamily="34" charset="-127"/>
                </a:rPr>
                <a:t>supported by aviation worldwide</a:t>
              </a:r>
              <a:endParaRPr lang="en-US" sz="3200" i="1" baseline="30000" dirty="0">
                <a:solidFill>
                  <a:srgbClr val="002060"/>
                </a:solidFill>
                <a:latin typeface="+mn-lt"/>
                <a:ea typeface="Dotum" pitchFamily="34" charset="-127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0" y="4883150"/>
            <a:ext cx="4788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i="1" u="sng" dirty="0" smtClean="0">
                <a:solidFill>
                  <a:schemeClr val="bg1"/>
                </a:solidFill>
              </a:rPr>
              <a:t>Source</a:t>
            </a:r>
            <a:r>
              <a:rPr lang="en-GB" sz="1050" i="1" dirty="0" smtClean="0">
                <a:solidFill>
                  <a:schemeClr val="bg1"/>
                </a:solidFill>
              </a:rPr>
              <a:t>: Air Transport Action Group (ATAG), 2014</a:t>
            </a:r>
            <a:endParaRPr lang="en-GB" sz="1050" i="1" dirty="0">
              <a:solidFill>
                <a:schemeClr val="bg1"/>
              </a:solidFill>
            </a:endParaRPr>
          </a:p>
        </p:txBody>
      </p:sp>
      <p:grpSp>
        <p:nvGrpSpPr>
          <p:cNvPr id="33" name="Group 36"/>
          <p:cNvGrpSpPr>
            <a:grpSpLocks/>
          </p:cNvGrpSpPr>
          <p:nvPr/>
        </p:nvGrpSpPr>
        <p:grpSpPr bwMode="auto">
          <a:xfrm>
            <a:off x="5086758" y="1523812"/>
            <a:ext cx="4453794" cy="2353037"/>
            <a:chOff x="115549" y="1308100"/>
            <a:chExt cx="3528057" cy="2353037"/>
          </a:xfrm>
        </p:grpSpPr>
        <p:sp>
          <p:nvSpPr>
            <p:cNvPr id="34" name="TextBox 33"/>
            <p:cNvSpPr txBox="1"/>
            <p:nvPr/>
          </p:nvSpPr>
          <p:spPr>
            <a:xfrm>
              <a:off x="115549" y="1308100"/>
              <a:ext cx="3528057" cy="147732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lang="en-US" sz="9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rPr>
                <a:t> $2.4</a:t>
              </a:r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lang="en-US" sz="2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rPr>
                <a:t>trillion</a:t>
              </a:r>
              <a:endPara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35" name="TextBox 39"/>
            <p:cNvSpPr txBox="1">
              <a:spLocks noChangeArrowheads="1"/>
            </p:cNvSpPr>
            <p:nvPr/>
          </p:nvSpPr>
          <p:spPr bwMode="auto">
            <a:xfrm>
              <a:off x="115549" y="2676252"/>
              <a:ext cx="3263297" cy="984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 eaLnBrk="1" hangingPunct="1"/>
              <a:r>
                <a:rPr lang="en-US" sz="3200" i="1" dirty="0" smtClean="0">
                  <a:solidFill>
                    <a:srgbClr val="002060"/>
                  </a:solidFill>
                  <a:latin typeface="+mn-lt"/>
                  <a:ea typeface="Dotum" pitchFamily="34" charset="-127"/>
                </a:rPr>
                <a:t>Global</a:t>
              </a:r>
              <a:r>
                <a:rPr lang="en-US" sz="3200" b="1" i="1" dirty="0" smtClean="0">
                  <a:solidFill>
                    <a:srgbClr val="002060"/>
                  </a:solidFill>
                  <a:latin typeface="+mn-lt"/>
                  <a:ea typeface="Dotum" pitchFamily="34" charset="-127"/>
                </a:rPr>
                <a:t> </a:t>
              </a:r>
              <a:r>
                <a:rPr lang="en-US" sz="3200" b="1" i="1" u="sng" dirty="0" smtClean="0">
                  <a:solidFill>
                    <a:srgbClr val="002060"/>
                  </a:solidFill>
                  <a:latin typeface="+mn-lt"/>
                  <a:ea typeface="Dotum" pitchFamily="34" charset="-127"/>
                </a:rPr>
                <a:t>economic impact</a:t>
              </a:r>
              <a:r>
                <a:rPr lang="en-US" sz="3200" b="1" i="1" dirty="0" smtClean="0">
                  <a:solidFill>
                    <a:srgbClr val="002060"/>
                  </a:solidFill>
                  <a:latin typeface="+mn-lt"/>
                  <a:ea typeface="Dotum" pitchFamily="34" charset="-127"/>
                </a:rPr>
                <a:t>*</a:t>
              </a:r>
              <a:endParaRPr lang="en-US" sz="3200" b="1" i="1" baseline="30000" dirty="0">
                <a:solidFill>
                  <a:srgbClr val="002060"/>
                </a:solidFill>
                <a:latin typeface="+mn-lt"/>
                <a:ea typeface="Dotum" pitchFamily="34" charset="-127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0" y="4587974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i="1" dirty="0" smtClean="0">
                <a:solidFill>
                  <a:schemeClr val="accent6"/>
                </a:solidFill>
              </a:rPr>
              <a:t>*</a:t>
            </a:r>
            <a:r>
              <a:rPr lang="en-US" sz="1400" i="1" dirty="0" smtClean="0">
                <a:solidFill>
                  <a:schemeClr val="accent6"/>
                </a:solidFill>
              </a:rPr>
              <a:t>including </a:t>
            </a:r>
            <a:r>
              <a:rPr lang="en-US" sz="1400" i="1" dirty="0">
                <a:solidFill>
                  <a:schemeClr val="accent6"/>
                </a:solidFill>
              </a:rPr>
              <a:t>direct, indirect, </a:t>
            </a:r>
            <a:r>
              <a:rPr lang="en-US" sz="1400" i="1" dirty="0" smtClean="0">
                <a:solidFill>
                  <a:schemeClr val="accent6"/>
                </a:solidFill>
              </a:rPr>
              <a:t>induced and </a:t>
            </a:r>
            <a:r>
              <a:rPr lang="en-US" sz="1400" i="1" dirty="0">
                <a:solidFill>
                  <a:schemeClr val="accent6"/>
                </a:solidFill>
              </a:rPr>
              <a:t>tourism </a:t>
            </a:r>
            <a:r>
              <a:rPr lang="en-US" sz="1400" i="1" dirty="0" smtClean="0">
                <a:solidFill>
                  <a:schemeClr val="accent6"/>
                </a:solidFill>
              </a:rPr>
              <a:t>catalytic</a:t>
            </a:r>
            <a:endParaRPr lang="en-GB" sz="1400" i="1" dirty="0">
              <a:solidFill>
                <a:schemeClr val="accent6"/>
              </a:solidFill>
            </a:endParaRPr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588" y="4894008"/>
            <a:ext cx="9142412" cy="249492"/>
          </a:xfrm>
        </p:spPr>
        <p:txBody>
          <a:bodyPr/>
          <a:lstStyle/>
          <a:p>
            <a:pPr algn="ctr"/>
            <a:fld id="{3FF909EE-2C65-48BC-95E5-26F3591A45A6}" type="slidenum">
              <a:rPr lang="en-CA" smtClean="0"/>
              <a:pPr algn="ctr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5741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24830" y="3796902"/>
            <a:ext cx="8911666" cy="100709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lIns="36000" tIns="36000" rIns="36000" bIns="36000" rtlCol="0">
            <a:noAutofit/>
          </a:bodyPr>
          <a:lstStyle/>
          <a:p>
            <a:pPr>
              <a:lnSpc>
                <a:spcPct val="150000"/>
              </a:lnSpc>
            </a:pPr>
            <a:endParaRPr lang="en-GB" sz="14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9396" y="3808312"/>
            <a:ext cx="8661076" cy="995686"/>
          </a:xfrm>
          <a:prstGeom prst="rect">
            <a:avLst/>
          </a:prstGeom>
          <a:noFill/>
          <a:ln w="19050">
            <a:noFill/>
          </a:ln>
        </p:spPr>
        <p:txBody>
          <a:bodyPr wrap="square" lIns="36000" tIns="36000" rIns="36000" bIns="36000" rtlCol="0">
            <a:no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1400" b="1" dirty="0" smtClean="0">
                <a:solidFill>
                  <a:srgbClr val="002060"/>
                </a:solidFill>
              </a:rPr>
              <a:t>LAN Chile</a:t>
            </a:r>
            <a:r>
              <a:rPr lang="en-GB" sz="1400" dirty="0" smtClean="0">
                <a:solidFill>
                  <a:srgbClr val="002060"/>
                </a:solidFill>
              </a:rPr>
              <a:t>: </a:t>
            </a:r>
            <a:r>
              <a:rPr lang="en-GB" sz="1400" b="1" dirty="0" smtClean="0">
                <a:solidFill>
                  <a:srgbClr val="C00000"/>
                </a:solidFill>
              </a:rPr>
              <a:t>-9% </a:t>
            </a:r>
            <a:r>
              <a:rPr lang="en-GB" sz="1400" dirty="0" smtClean="0">
                <a:solidFill>
                  <a:srgbClr val="002060"/>
                </a:solidFill>
              </a:rPr>
              <a:t>RPK growth </a:t>
            </a:r>
            <a:r>
              <a:rPr lang="en-GB" sz="1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 </a:t>
            </a:r>
            <a:r>
              <a:rPr lang="en-GB" sz="1400" dirty="0" smtClean="0">
                <a:solidFill>
                  <a:srgbClr val="002060"/>
                </a:solidFill>
              </a:rPr>
              <a:t>5</a:t>
            </a:r>
            <a:r>
              <a:rPr lang="en-GB" sz="1400" baseline="30000" dirty="0" smtClean="0">
                <a:solidFill>
                  <a:srgbClr val="002060"/>
                </a:solidFill>
              </a:rPr>
              <a:t>th</a:t>
            </a:r>
            <a:r>
              <a:rPr lang="en-GB" sz="1400" dirty="0" smtClean="0">
                <a:solidFill>
                  <a:srgbClr val="002060"/>
                </a:solidFill>
              </a:rPr>
              <a:t> in 2013, 3</a:t>
            </a:r>
            <a:r>
              <a:rPr lang="en-GB" sz="1400" baseline="30000" dirty="0" smtClean="0">
                <a:solidFill>
                  <a:srgbClr val="002060"/>
                </a:solidFill>
              </a:rPr>
              <a:t>rd</a:t>
            </a:r>
            <a:r>
              <a:rPr lang="en-GB" sz="1400" dirty="0" smtClean="0">
                <a:solidFill>
                  <a:srgbClr val="002060"/>
                </a:solidFill>
              </a:rPr>
              <a:t> in 2012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1400" b="1" dirty="0" smtClean="0">
                <a:solidFill>
                  <a:srgbClr val="002060"/>
                </a:solidFill>
              </a:rPr>
              <a:t>Copa</a:t>
            </a:r>
            <a:r>
              <a:rPr lang="en-GB" sz="1400" dirty="0" smtClean="0">
                <a:solidFill>
                  <a:srgbClr val="002060"/>
                </a:solidFill>
              </a:rPr>
              <a:t>: </a:t>
            </a:r>
            <a:r>
              <a:rPr lang="en-GB" sz="1400" b="1" dirty="0" smtClean="0">
                <a:solidFill>
                  <a:srgbClr val="00B050"/>
                </a:solidFill>
              </a:rPr>
              <a:t>+16.3% </a:t>
            </a:r>
            <a:r>
              <a:rPr lang="en-GB" sz="1400" dirty="0" smtClean="0">
                <a:solidFill>
                  <a:srgbClr val="002060"/>
                </a:solidFill>
              </a:rPr>
              <a:t>RPK growth </a:t>
            </a:r>
            <a:r>
              <a:rPr lang="en-GB" sz="1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received seven B737, network expansion (added frequencies and new destinations)</a:t>
            </a:r>
            <a:endParaRPr lang="en-GB" sz="1400" dirty="0" smtClean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1400" b="1" dirty="0" smtClean="0">
                <a:solidFill>
                  <a:srgbClr val="002060"/>
                </a:solidFill>
              </a:rPr>
              <a:t>Largest airport</a:t>
            </a:r>
            <a:r>
              <a:rPr lang="en-GB" sz="1400" dirty="0" smtClean="0">
                <a:solidFill>
                  <a:srgbClr val="002060"/>
                </a:solidFill>
              </a:rPr>
              <a:t> and </a:t>
            </a:r>
            <a:r>
              <a:rPr lang="en-GB" sz="1400" b="1" dirty="0" smtClean="0">
                <a:solidFill>
                  <a:srgbClr val="002060"/>
                </a:solidFill>
              </a:rPr>
              <a:t>strongest growth </a:t>
            </a:r>
            <a:r>
              <a:rPr lang="en-GB" sz="1400" dirty="0" smtClean="0">
                <a:solidFill>
                  <a:srgbClr val="002060"/>
                </a:solidFill>
              </a:rPr>
              <a:t>in the Top 5 airports: </a:t>
            </a:r>
            <a:r>
              <a:rPr lang="en-GB" sz="1400" b="1" dirty="0" smtClean="0">
                <a:solidFill>
                  <a:srgbClr val="002060"/>
                </a:solidFill>
              </a:rPr>
              <a:t>Mexico City (</a:t>
            </a:r>
            <a:r>
              <a:rPr lang="en-GB" sz="1400" b="1" dirty="0" smtClean="0">
                <a:solidFill>
                  <a:srgbClr val="00B050"/>
                </a:solidFill>
              </a:rPr>
              <a:t>+5.0%</a:t>
            </a:r>
            <a:r>
              <a:rPr lang="en-GB" sz="1400" b="1" dirty="0" smtClean="0">
                <a:solidFill>
                  <a:srgbClr val="002060"/>
                </a:solidFill>
              </a:rPr>
              <a:t>)</a:t>
            </a:r>
            <a:endParaRPr lang="en-GB" sz="1400" b="1" dirty="0">
              <a:solidFill>
                <a:srgbClr val="00206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419872" y="0"/>
            <a:ext cx="5724128" cy="77155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9088" algn="l"/>
            <a:r>
              <a:rPr lang="en-US" sz="2400" b="1" dirty="0">
                <a:solidFill>
                  <a:srgbClr val="C40075"/>
                </a:solidFill>
              </a:rPr>
              <a:t>Latin America and Caribbean </a:t>
            </a:r>
          </a:p>
          <a:p>
            <a:pPr marL="319088" algn="l"/>
            <a:r>
              <a:rPr lang="en-US" sz="2400" b="1" dirty="0" smtClean="0">
                <a:solidFill>
                  <a:srgbClr val="C40075"/>
                </a:solidFill>
              </a:rPr>
              <a:t>Top 5 airlines and Top 5 airports</a:t>
            </a:r>
          </a:p>
        </p:txBody>
      </p:sp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7661710"/>
              </p:ext>
            </p:extLst>
          </p:nvPr>
        </p:nvGraphicFramePr>
        <p:xfrm>
          <a:off x="4644008" y="771550"/>
          <a:ext cx="4499992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940152" y="3381404"/>
            <a:ext cx="27568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>
                <a:solidFill>
                  <a:schemeClr val="accent6"/>
                </a:solidFill>
              </a:rPr>
              <a:t>Note: scheduled and non-scheduled services</a:t>
            </a:r>
          </a:p>
          <a:p>
            <a:r>
              <a:rPr lang="en-US" sz="1050" i="1" dirty="0" smtClean="0">
                <a:solidFill>
                  <a:schemeClr val="accent6"/>
                </a:solidFill>
              </a:rPr>
              <a:t>Source: ACI</a:t>
            </a:r>
            <a:endParaRPr lang="en-CA" sz="1050" i="1" dirty="0">
              <a:solidFill>
                <a:schemeClr val="accent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67392" y="3300613"/>
            <a:ext cx="27363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smtClean="0">
                <a:solidFill>
                  <a:schemeClr val="accent6"/>
                </a:solidFill>
              </a:rPr>
              <a:t>Note: scheduled services</a:t>
            </a:r>
          </a:p>
          <a:p>
            <a:r>
              <a:rPr lang="en-US" sz="1050" i="1" dirty="0" smtClean="0">
                <a:solidFill>
                  <a:schemeClr val="accent6"/>
                </a:solidFill>
              </a:rPr>
              <a:t>Source: ICAO Form A and ICAO estimates</a:t>
            </a:r>
            <a:endParaRPr lang="en-CA" sz="1050" i="1" dirty="0">
              <a:solidFill>
                <a:schemeClr val="accent6"/>
              </a:solidFill>
            </a:endParaRPr>
          </a:p>
        </p:txBody>
      </p:sp>
      <p:graphicFrame>
        <p:nvGraphicFramePr>
          <p:cNvPr id="28" name="Chart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6739458"/>
              </p:ext>
            </p:extLst>
          </p:nvPr>
        </p:nvGraphicFramePr>
        <p:xfrm>
          <a:off x="13980" y="763160"/>
          <a:ext cx="4566683" cy="2618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"/>
          <p:cNvSpPr txBox="1"/>
          <p:nvPr/>
        </p:nvSpPr>
        <p:spPr>
          <a:xfrm>
            <a:off x="159396" y="3395305"/>
            <a:ext cx="1100235" cy="2416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50" b="1" u="none" strike="noStrike" dirty="0" smtClean="0">
                <a:solidFill>
                  <a:srgbClr val="00B050"/>
                </a:solidFill>
                <a:latin typeface="Calibri"/>
              </a:rPr>
              <a:t>*2013 vs. 2012</a:t>
            </a:r>
            <a:endParaRPr lang="en-US" sz="1050" b="1" dirty="0">
              <a:solidFill>
                <a:srgbClr val="00B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62688" y="4967615"/>
            <a:ext cx="4248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z="1000" dirty="0">
                <a:solidFill>
                  <a:schemeClr val="bg1"/>
                </a:solidFill>
              </a:rPr>
              <a:t>Total (international and domestic) services</a:t>
            </a:r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2915984" y="2284902"/>
            <a:ext cx="3024000" cy="0"/>
          </a:xfrm>
          <a:prstGeom prst="line">
            <a:avLst/>
          </a:prstGeom>
          <a:ln>
            <a:solidFill>
              <a:srgbClr val="F612D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1384598" y="1520205"/>
            <a:ext cx="2491419" cy="1752575"/>
            <a:chOff x="1384598" y="1520205"/>
            <a:chExt cx="2491419" cy="1752575"/>
          </a:xfrm>
        </p:grpSpPr>
        <p:sp>
          <p:nvSpPr>
            <p:cNvPr id="23" name="TextBox 1"/>
            <p:cNvSpPr txBox="1"/>
            <p:nvPr/>
          </p:nvSpPr>
          <p:spPr>
            <a:xfrm>
              <a:off x="3112790" y="1520205"/>
              <a:ext cx="763227" cy="321612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AEB91EE4-1CEB-46CE-AF25-3B5FDA66856C}" type="TxLink">
                <a:rPr lang="en-US" sz="1050" b="1" u="none" strike="noStrike" smtClean="0">
                  <a:solidFill>
                    <a:srgbClr val="00B050"/>
                  </a:solidFill>
                  <a:latin typeface="Calibri"/>
                </a:rPr>
                <a:pPr algn="r"/>
                <a:t>+ 0.9%</a:t>
              </a:fld>
              <a:r>
                <a:rPr lang="en-US" sz="1050" b="1" u="none" strike="noStrike" dirty="0" smtClean="0">
                  <a:solidFill>
                    <a:srgbClr val="00B050"/>
                  </a:solidFill>
                  <a:latin typeface="Calibri"/>
                </a:rPr>
                <a:t>*</a:t>
              </a:r>
              <a:endParaRPr lang="en-US" sz="1050" b="1" dirty="0">
                <a:solidFill>
                  <a:srgbClr val="00B050"/>
                </a:solidFill>
              </a:endParaRPr>
            </a:p>
          </p:txBody>
        </p:sp>
        <p:sp>
          <p:nvSpPr>
            <p:cNvPr id="24" name="TextBox 1"/>
            <p:cNvSpPr txBox="1"/>
            <p:nvPr/>
          </p:nvSpPr>
          <p:spPr>
            <a:xfrm>
              <a:off x="2277269" y="1854966"/>
              <a:ext cx="760425" cy="321613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A1E5A22F-60A2-4F17-85C3-49B24BAB0190}" type="TxLink">
                <a:rPr lang="en-US" sz="1050" b="1" u="none" strike="noStrike">
                  <a:solidFill>
                    <a:srgbClr val="00B050"/>
                  </a:solidFill>
                  <a:latin typeface="Calibri"/>
                </a:rPr>
                <a:pPr algn="r"/>
                <a:t>+ 7.6%</a:t>
              </a:fld>
              <a:endParaRPr lang="en-US" sz="1050" b="1" dirty="0">
                <a:solidFill>
                  <a:srgbClr val="00B050"/>
                </a:solidFill>
              </a:endParaRPr>
            </a:p>
          </p:txBody>
        </p:sp>
        <p:sp>
          <p:nvSpPr>
            <p:cNvPr id="25" name="TextBox 1"/>
            <p:cNvSpPr txBox="1"/>
            <p:nvPr/>
          </p:nvSpPr>
          <p:spPr>
            <a:xfrm>
              <a:off x="1682532" y="2218783"/>
              <a:ext cx="995520" cy="305343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22EA6A76-8387-4FE4-B4B4-1728882EC31C}" type="TxLink">
                <a:rPr lang="en-US" sz="1050" b="1" u="none" strike="noStrike">
                  <a:solidFill>
                    <a:srgbClr val="00B050"/>
                  </a:solidFill>
                  <a:latin typeface="Calibri"/>
                </a:rPr>
                <a:pPr algn="r"/>
                <a:t>+ 16.3%</a:t>
              </a:fld>
              <a:endParaRPr lang="en-US" sz="1050" b="1" dirty="0">
                <a:solidFill>
                  <a:srgbClr val="00B050"/>
                </a:solidFill>
              </a:endParaRPr>
            </a:p>
          </p:txBody>
        </p:sp>
        <p:sp>
          <p:nvSpPr>
            <p:cNvPr id="26" name="TextBox 1"/>
            <p:cNvSpPr txBox="1"/>
            <p:nvPr/>
          </p:nvSpPr>
          <p:spPr>
            <a:xfrm>
              <a:off x="1717026" y="2579400"/>
              <a:ext cx="945582" cy="318482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549EFA2B-0556-4103-9607-155B98089D0B}" type="TxLink">
                <a:rPr lang="en-US" sz="1050" b="1" u="none" strike="noStrike">
                  <a:solidFill>
                    <a:srgbClr val="00B050"/>
                  </a:solidFill>
                  <a:latin typeface="Calibri"/>
                </a:rPr>
                <a:pPr algn="r"/>
                <a:t>+ 10.9%</a:t>
              </a:fld>
              <a:endParaRPr lang="en-US" sz="1050" b="1" dirty="0">
                <a:solidFill>
                  <a:srgbClr val="00B050"/>
                </a:solidFill>
              </a:endParaRPr>
            </a:p>
          </p:txBody>
        </p:sp>
        <p:sp>
          <p:nvSpPr>
            <p:cNvPr id="34" name="TextBox 1"/>
            <p:cNvSpPr txBox="1"/>
            <p:nvPr/>
          </p:nvSpPr>
          <p:spPr>
            <a:xfrm>
              <a:off x="1384598" y="2947006"/>
              <a:ext cx="1064143" cy="325774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B491CF98-6918-4C37-B67D-71E91AFC9B73}" type="TxLink">
                <a:rPr lang="en-US" sz="1050" b="1" u="none" strike="noStrike">
                  <a:solidFill>
                    <a:srgbClr val="C00000"/>
                  </a:solidFill>
                  <a:latin typeface="Calibri"/>
                </a:rPr>
                <a:pPr algn="r"/>
                <a:t>- 9.0%</a:t>
              </a:fld>
              <a:endParaRPr lang="en-US" sz="1050" b="1" dirty="0">
                <a:solidFill>
                  <a:srgbClr val="C00000"/>
                </a:solidFill>
              </a:endParaRPr>
            </a:p>
          </p:txBody>
        </p:sp>
      </p:grpSp>
      <p:graphicFrame>
        <p:nvGraphicFramePr>
          <p:cNvPr id="36" name="Chart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473202"/>
              </p:ext>
            </p:extLst>
          </p:nvPr>
        </p:nvGraphicFramePr>
        <p:xfrm>
          <a:off x="4644008" y="771550"/>
          <a:ext cx="4499992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588" y="4894008"/>
            <a:ext cx="9142412" cy="249492"/>
          </a:xfrm>
        </p:spPr>
        <p:txBody>
          <a:bodyPr/>
          <a:lstStyle/>
          <a:p>
            <a:pPr algn="ctr"/>
            <a:fld id="{3FF909EE-2C65-48BC-95E5-26F3591A45A6}" type="slidenum">
              <a:rPr lang="en-CA" smtClean="0"/>
              <a:pPr algn="ctr"/>
              <a:t>30</a:t>
            </a:fld>
            <a:endParaRPr lang="en-CA" dirty="0"/>
          </a:p>
        </p:txBody>
      </p:sp>
      <p:sp>
        <p:nvSpPr>
          <p:cNvPr id="27" name="Rectangle 26"/>
          <p:cNvSpPr/>
          <p:nvPr/>
        </p:nvSpPr>
        <p:spPr>
          <a:xfrm>
            <a:off x="13766" y="843558"/>
            <a:ext cx="1389881" cy="2880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/>
              <a:t>Top 5 airlines</a:t>
            </a:r>
            <a:endParaRPr lang="en-CA" b="1" dirty="0"/>
          </a:p>
        </p:txBody>
      </p:sp>
      <p:sp>
        <p:nvSpPr>
          <p:cNvPr id="29" name="Rectangle 28"/>
          <p:cNvSpPr/>
          <p:nvPr/>
        </p:nvSpPr>
        <p:spPr>
          <a:xfrm>
            <a:off x="4492427" y="843558"/>
            <a:ext cx="1389881" cy="2880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/>
              <a:t>Top 5 airports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27566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Graphic spid="18" grpId="0">
        <p:bldAsOne/>
      </p:bldGraphic>
      <p:bldGraphic spid="28" grpId="0">
        <p:bldAsOne/>
      </p:bldGraphic>
      <p:bldGraphic spid="36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0019472"/>
              </p:ext>
            </p:extLst>
          </p:nvPr>
        </p:nvGraphicFramePr>
        <p:xfrm>
          <a:off x="0" y="886787"/>
          <a:ext cx="4562003" cy="3075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6935078"/>
              </p:ext>
            </p:extLst>
          </p:nvPr>
        </p:nvGraphicFramePr>
        <p:xfrm>
          <a:off x="0" y="886787"/>
          <a:ext cx="4562003" cy="3075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0599958"/>
              </p:ext>
            </p:extLst>
          </p:nvPr>
        </p:nvGraphicFramePr>
        <p:xfrm>
          <a:off x="0" y="886787"/>
          <a:ext cx="4562003" cy="3075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2244504"/>
              </p:ext>
            </p:extLst>
          </p:nvPr>
        </p:nvGraphicFramePr>
        <p:xfrm>
          <a:off x="0" y="886787"/>
          <a:ext cx="4562003" cy="3075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0049961"/>
              </p:ext>
            </p:extLst>
          </p:nvPr>
        </p:nvGraphicFramePr>
        <p:xfrm>
          <a:off x="0" y="886787"/>
          <a:ext cx="4562003" cy="3075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426498"/>
              </p:ext>
            </p:extLst>
          </p:nvPr>
        </p:nvGraphicFramePr>
        <p:xfrm>
          <a:off x="0" y="886787"/>
          <a:ext cx="4562003" cy="3075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3491880" y="0"/>
            <a:ext cx="5565304" cy="764704"/>
          </a:xfrm>
        </p:spPr>
        <p:txBody>
          <a:bodyPr anchor="ctr" anchorCtr="0"/>
          <a:lstStyle/>
          <a:p>
            <a:pPr marL="319088" algn="l"/>
            <a:r>
              <a:rPr lang="fr-FR" altLang="en-US" sz="2400" b="1" dirty="0" err="1" smtClean="0">
                <a:solidFill>
                  <a:srgbClr val="C40075"/>
                </a:solidFill>
              </a:rPr>
              <a:t>Low</a:t>
            </a:r>
            <a:r>
              <a:rPr lang="fr-FR" altLang="en-US" sz="2400" b="1" dirty="0" smtClean="0">
                <a:solidFill>
                  <a:srgbClr val="C40075"/>
                </a:solidFill>
              </a:rPr>
              <a:t> </a:t>
            </a:r>
            <a:r>
              <a:rPr lang="fr-FR" altLang="en-US" sz="2400" b="1" dirty="0" err="1" smtClean="0">
                <a:solidFill>
                  <a:srgbClr val="C40075"/>
                </a:solidFill>
              </a:rPr>
              <a:t>Cost</a:t>
            </a:r>
            <a:r>
              <a:rPr lang="fr-FR" altLang="en-US" sz="2400" b="1" dirty="0" smtClean="0">
                <a:solidFill>
                  <a:srgbClr val="C40075"/>
                </a:solidFill>
              </a:rPr>
              <a:t> Carriers in 2013</a:t>
            </a:r>
            <a:endParaRPr lang="en-CA" altLang="en-US" sz="2400" b="1" dirty="0" smtClean="0">
              <a:solidFill>
                <a:srgbClr val="C40075"/>
              </a:solidFill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4687829"/>
            <a:ext cx="2133600" cy="2494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AA781220-5A1E-4D6F-A03A-887A29B4748E}" type="slidenum">
              <a:rPr lang="en-US" altLang="en-US" smtClean="0">
                <a:solidFill>
                  <a:schemeClr val="bg1"/>
                </a:solidFill>
              </a:rPr>
              <a:pPr eaLnBrk="1" hangingPunct="1"/>
              <a:t>31</a:t>
            </a:fld>
            <a:endParaRPr lang="en-US" altLang="en-US" smtClean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08829" y="4833471"/>
            <a:ext cx="449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i="1" dirty="0" smtClean="0">
                <a:solidFill>
                  <a:schemeClr val="bg1"/>
                </a:solidFill>
              </a:rPr>
              <a:t>Scheduled commercial traffic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8024" y="699542"/>
            <a:ext cx="43945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accent1">
                    <a:lumMod val="50000"/>
                  </a:schemeClr>
                </a:solidFill>
              </a:rPr>
              <a:t>Percentage of States served by LCC</a:t>
            </a:r>
            <a:r>
              <a:rPr lang="en-GB" sz="1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400" b="1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2004 vs 2013</a:t>
            </a:r>
            <a:endParaRPr lang="en-GB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699542"/>
            <a:ext cx="4536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LCC Traffic Share by Region (intra-regional traffic)</a:t>
            </a:r>
            <a:endParaRPr lang="en-CA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6828240"/>
              </p:ext>
            </p:extLst>
          </p:nvPr>
        </p:nvGraphicFramePr>
        <p:xfrm>
          <a:off x="4975343" y="1360139"/>
          <a:ext cx="4161866" cy="3352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5" name="Rectangle 14"/>
          <p:cNvSpPr/>
          <p:nvPr/>
        </p:nvSpPr>
        <p:spPr>
          <a:xfrm>
            <a:off x="746523" y="1653866"/>
            <a:ext cx="1151986" cy="2936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CA" sz="1200" b="1" dirty="0">
                <a:solidFill>
                  <a:srgbClr val="7030A0"/>
                </a:solidFill>
              </a:rPr>
              <a:t>Latin America/ Caribbean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07102" y="1357563"/>
            <a:ext cx="637081" cy="440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1200" b="1" dirty="0">
                <a:solidFill>
                  <a:srgbClr val="00B050"/>
                </a:solidFill>
              </a:rPr>
              <a:t>+</a:t>
            </a:r>
            <a:r>
              <a:rPr lang="en-CA" sz="1200" b="1" dirty="0" smtClean="0">
                <a:solidFill>
                  <a:srgbClr val="00B050"/>
                </a:solidFill>
              </a:rPr>
              <a:t>16 States</a:t>
            </a:r>
            <a:endParaRPr lang="en-CA" sz="1200" b="1" dirty="0">
              <a:solidFill>
                <a:srgbClr val="00B05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737734" y="1134421"/>
            <a:ext cx="637081" cy="494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1200" b="1" dirty="0" smtClean="0">
                <a:solidFill>
                  <a:srgbClr val="00B050"/>
                </a:solidFill>
              </a:rPr>
              <a:t>+</a:t>
            </a:r>
            <a:r>
              <a:rPr lang="en-CA" sz="1200" b="1" dirty="0">
                <a:solidFill>
                  <a:srgbClr val="00B050"/>
                </a:solidFill>
              </a:rPr>
              <a:t>7</a:t>
            </a:r>
            <a:r>
              <a:rPr lang="en-CA" sz="1200" b="1" dirty="0" smtClean="0">
                <a:solidFill>
                  <a:srgbClr val="00B050"/>
                </a:solidFill>
              </a:rPr>
              <a:t> States</a:t>
            </a:r>
            <a:endParaRPr lang="en-CA" sz="1200" b="1" dirty="0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62688" y="4967615"/>
            <a:ext cx="4248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z="1000" dirty="0">
                <a:solidFill>
                  <a:schemeClr val="bg1"/>
                </a:solidFill>
              </a:rPr>
              <a:t>Total (international and domestic) services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365120" y="1381843"/>
            <a:ext cx="637081" cy="508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1200" b="1" dirty="0" smtClean="0">
                <a:solidFill>
                  <a:srgbClr val="00B050"/>
                </a:solidFill>
              </a:rPr>
              <a:t>+3 States</a:t>
            </a:r>
            <a:endParaRPr lang="en-CA" sz="1200" b="1" dirty="0">
              <a:solidFill>
                <a:srgbClr val="00B05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884368" y="1005757"/>
            <a:ext cx="637081" cy="5101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1200" b="1" dirty="0" smtClean="0">
                <a:solidFill>
                  <a:srgbClr val="00B050"/>
                </a:solidFill>
              </a:rPr>
              <a:t>+5 States</a:t>
            </a:r>
            <a:endParaRPr lang="en-CA" sz="1200" b="1" dirty="0">
              <a:solidFill>
                <a:srgbClr val="00B05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374357" y="2206741"/>
            <a:ext cx="637081" cy="46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1200" b="1" dirty="0" smtClean="0">
                <a:solidFill>
                  <a:srgbClr val="00B050"/>
                </a:solidFill>
              </a:rPr>
              <a:t>+8 States</a:t>
            </a:r>
            <a:endParaRPr lang="en-CA" sz="1200" b="1" dirty="0">
              <a:solidFill>
                <a:srgbClr val="00B05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-1" y="3973810"/>
            <a:ext cx="4788025" cy="86409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171450" indent="-171450">
              <a:buFontTx/>
              <a:buChar char="-"/>
            </a:pPr>
            <a:endParaRPr lang="en-US" sz="1200" b="1" dirty="0" smtClean="0">
              <a:solidFill>
                <a:srgbClr val="002060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rot="5400000">
            <a:off x="3304599" y="2323068"/>
            <a:ext cx="3024000" cy="0"/>
          </a:xfrm>
          <a:prstGeom prst="line">
            <a:avLst/>
          </a:prstGeom>
          <a:ln>
            <a:solidFill>
              <a:srgbClr val="F612D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845175" y="3973810"/>
            <a:ext cx="4248472" cy="86409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171450" indent="-171450">
              <a:buFontTx/>
              <a:buChar char="-"/>
            </a:pPr>
            <a:endParaRPr lang="en-US" sz="500" dirty="0" smtClean="0">
              <a:solidFill>
                <a:srgbClr val="00206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-1" y="3973810"/>
            <a:ext cx="4788025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171450" indent="-171450">
              <a:buFontTx/>
              <a:buChar char="-"/>
            </a:pPr>
            <a:r>
              <a:rPr lang="en-US" sz="1200" dirty="0" smtClean="0">
                <a:solidFill>
                  <a:srgbClr val="002060"/>
                </a:solidFill>
              </a:rPr>
              <a:t>Largest LCC presence: </a:t>
            </a:r>
            <a:r>
              <a:rPr lang="en-US" sz="1200" b="1" dirty="0" smtClean="0">
                <a:solidFill>
                  <a:srgbClr val="002060"/>
                </a:solidFill>
              </a:rPr>
              <a:t>Europe</a:t>
            </a:r>
            <a:r>
              <a:rPr lang="en-US" sz="1200" dirty="0" smtClean="0">
                <a:solidFill>
                  <a:srgbClr val="002060"/>
                </a:solidFill>
              </a:rPr>
              <a:t> (37%) and </a:t>
            </a:r>
            <a:r>
              <a:rPr lang="en-US" sz="1200" b="1" dirty="0" smtClean="0">
                <a:solidFill>
                  <a:srgbClr val="002060"/>
                </a:solidFill>
              </a:rPr>
              <a:t>Latin America/Caribbean </a:t>
            </a:r>
            <a:r>
              <a:rPr lang="en-US" sz="1200" dirty="0" smtClean="0">
                <a:solidFill>
                  <a:srgbClr val="002060"/>
                </a:solidFill>
              </a:rPr>
              <a:t>(31%)</a:t>
            </a:r>
          </a:p>
          <a:p>
            <a:endParaRPr lang="en-US" sz="500" dirty="0" smtClean="0">
              <a:solidFill>
                <a:srgbClr val="002060"/>
              </a:solidFill>
            </a:endParaRPr>
          </a:p>
          <a:p>
            <a:pPr marL="171450" indent="-171450">
              <a:buFontTx/>
              <a:buChar char="-"/>
            </a:pPr>
            <a:r>
              <a:rPr lang="en-US" sz="1200" dirty="0" smtClean="0">
                <a:solidFill>
                  <a:srgbClr val="002060"/>
                </a:solidFill>
              </a:rPr>
              <a:t>Strongest growth: </a:t>
            </a:r>
            <a:r>
              <a:rPr lang="en-US" sz="1200" b="1" dirty="0" smtClean="0">
                <a:solidFill>
                  <a:srgbClr val="002060"/>
                </a:solidFill>
              </a:rPr>
              <a:t>Asia/Pacific </a:t>
            </a:r>
            <a:r>
              <a:rPr lang="en-US" sz="1200" dirty="0" smtClean="0">
                <a:solidFill>
                  <a:srgbClr val="002060"/>
                </a:solidFill>
              </a:rPr>
              <a:t>and</a:t>
            </a:r>
            <a:r>
              <a:rPr lang="en-US" sz="1200" b="1" dirty="0" smtClean="0">
                <a:solidFill>
                  <a:srgbClr val="002060"/>
                </a:solidFill>
              </a:rPr>
              <a:t> Middle East </a:t>
            </a:r>
            <a:r>
              <a:rPr lang="en-US" sz="1200" dirty="0" smtClean="0">
                <a:solidFill>
                  <a:srgbClr val="002060"/>
                </a:solidFill>
              </a:rPr>
              <a:t>(+17 </a:t>
            </a:r>
            <a:r>
              <a:rPr lang="en-US" sz="1200" dirty="0" err="1" smtClean="0">
                <a:solidFill>
                  <a:srgbClr val="002060"/>
                </a:solidFill>
              </a:rPr>
              <a:t>pts</a:t>
            </a:r>
            <a:r>
              <a:rPr lang="en-US" sz="1200" dirty="0" smtClean="0">
                <a:solidFill>
                  <a:srgbClr val="002060"/>
                </a:solidFill>
              </a:rPr>
              <a:t> in 10 years)</a:t>
            </a:r>
          </a:p>
          <a:p>
            <a:endParaRPr lang="en-US" sz="500" dirty="0" smtClean="0">
              <a:solidFill>
                <a:srgbClr val="002060"/>
              </a:solidFill>
            </a:endParaRPr>
          </a:p>
          <a:p>
            <a:pPr marL="171450" indent="-171450">
              <a:buFontTx/>
              <a:buChar char="-"/>
            </a:pPr>
            <a:r>
              <a:rPr lang="en-US" sz="1200" dirty="0" smtClean="0">
                <a:solidFill>
                  <a:srgbClr val="002060"/>
                </a:solidFill>
              </a:rPr>
              <a:t>Smallest LCC presence: </a:t>
            </a:r>
            <a:r>
              <a:rPr lang="en-US" sz="1200" b="1" dirty="0" smtClean="0">
                <a:solidFill>
                  <a:srgbClr val="002060"/>
                </a:solidFill>
              </a:rPr>
              <a:t>Africa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845175" y="3973810"/>
            <a:ext cx="4248472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171450" indent="-171450">
              <a:buFontTx/>
              <a:buChar char="-"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All States in 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Middle East 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have LCC presence in 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2013</a:t>
            </a:r>
          </a:p>
          <a:p>
            <a:pPr marL="171450" indent="-171450">
              <a:buFontTx/>
              <a:buChar char="-"/>
            </a:pPr>
            <a:endParaRPr lang="en-US" sz="500" dirty="0">
              <a:solidFill>
                <a:srgbClr val="002060"/>
              </a:solidFill>
            </a:endParaRPr>
          </a:p>
          <a:p>
            <a:pPr marL="171450" indent="-171450">
              <a:buFontTx/>
              <a:buChar char="-"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94% of States have LCC traffic in 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Europe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 in 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2013</a:t>
            </a:r>
          </a:p>
          <a:p>
            <a:endParaRPr lang="en-US" sz="500" b="1" dirty="0">
              <a:solidFill>
                <a:srgbClr val="002060"/>
              </a:solidFill>
            </a:endParaRPr>
          </a:p>
          <a:p>
            <a:pPr marL="171450" indent="-171450">
              <a:buFontTx/>
              <a:buChar char="-"/>
            </a:pP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Asia/Pacific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 : +16 new States served by LCCs</a:t>
            </a:r>
            <a:endParaRPr lang="en-US" sz="500" dirty="0" smtClean="0">
              <a:solidFill>
                <a:srgbClr val="00206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010" y="4900067"/>
            <a:ext cx="4809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1" u="sng" dirty="0" smtClean="0">
                <a:solidFill>
                  <a:schemeClr val="bg1"/>
                </a:solidFill>
              </a:rPr>
              <a:t>Source</a:t>
            </a:r>
            <a:r>
              <a:rPr lang="en-US" sz="1050" b="1" i="1" dirty="0" smtClean="0">
                <a:solidFill>
                  <a:schemeClr val="bg1"/>
                </a:solidFill>
              </a:rPr>
              <a:t>: ICAO, OAG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2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588" y="4894008"/>
            <a:ext cx="9142412" cy="249492"/>
          </a:xfrm>
        </p:spPr>
        <p:txBody>
          <a:bodyPr/>
          <a:lstStyle/>
          <a:p>
            <a:pPr algn="ctr"/>
            <a:fld id="{3FF909EE-2C65-48BC-95E5-26F3591A45A6}" type="slidenum">
              <a:rPr lang="en-CA" smtClean="0"/>
              <a:pPr algn="ctr"/>
              <a:t>31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7929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25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25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75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250"/>
                            </p:stCondLst>
                            <p:childTnLst>
                              <p:par>
                                <p:cTn id="9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750"/>
                            </p:stCondLst>
                            <p:childTnLst>
                              <p:par>
                                <p:cTn id="96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25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750"/>
                            </p:stCondLst>
                            <p:childTnLst>
                              <p:par>
                                <p:cTn id="108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250"/>
                            </p:stCondLst>
                            <p:childTnLst>
                              <p:par>
                                <p:cTn id="114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750"/>
                            </p:stCondLst>
                            <p:childTnLst>
                              <p:par>
                                <p:cTn id="12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5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Graphic spid="19" grpId="0">
        <p:bldAsOne/>
      </p:bldGraphic>
      <p:bldGraphic spid="20" grpId="0">
        <p:bldAsOne/>
      </p:bldGraphic>
      <p:bldGraphic spid="13" grpId="0">
        <p:bldAsOne/>
      </p:bldGraphic>
      <p:bldGraphic spid="14" grpId="0">
        <p:bldAsOne/>
      </p:bldGraphic>
      <p:bldGraphic spid="17" grpId="0">
        <p:bldAsOne/>
      </p:bldGraphic>
      <p:bldP spid="6" grpId="0"/>
      <p:bldP spid="3" grpId="0"/>
      <p:bldGraphic spid="10" grpId="0">
        <p:bldAsOne/>
      </p:bldGraphic>
      <p:bldP spid="15" grpId="0"/>
      <p:bldP spid="21" grpId="0"/>
      <p:bldP spid="22" grpId="0"/>
      <p:bldP spid="24" grpId="0"/>
      <p:bldP spid="26" grpId="0"/>
      <p:bldP spid="27" grpId="0"/>
      <p:bldP spid="28" grpId="0" animBg="1"/>
      <p:bldP spid="3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8" descr="World_2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699542"/>
            <a:ext cx="9844088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588224" y="1131590"/>
            <a:ext cx="1350963" cy="323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2013</a:t>
            </a:r>
            <a:endParaRPr lang="en-CA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323" name="Text Box 3"/>
          <p:cNvSpPr txBox="1">
            <a:spLocks noChangeArrowheads="1"/>
          </p:cNvSpPr>
          <p:nvPr/>
        </p:nvSpPr>
        <p:spPr bwMode="auto">
          <a:xfrm>
            <a:off x="4572001" y="4557713"/>
            <a:ext cx="4498975" cy="2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altLang="en-US" sz="1200" b="1" i="1" u="sng" dirty="0">
                <a:latin typeface="Arial" pitchFamily="34" charset="0"/>
              </a:rPr>
              <a:t>Note</a:t>
            </a:r>
            <a:r>
              <a:rPr lang="en-US" altLang="en-US" sz="1200" i="1" dirty="0">
                <a:latin typeface="Arial" pitchFamily="34" charset="0"/>
              </a:rPr>
              <a:t>: distribution in terms of </a:t>
            </a:r>
            <a:r>
              <a:rPr lang="en-US" altLang="en-US" sz="1200" b="1" i="1" dirty="0" smtClean="0">
                <a:latin typeface="Arial" pitchFamily="34" charset="0"/>
              </a:rPr>
              <a:t>number of seats intra-region</a:t>
            </a:r>
            <a:endParaRPr lang="en-US" altLang="en-US" sz="1200" b="1" i="1" dirty="0">
              <a:latin typeface="Arial" pitchFamily="34" charset="0"/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491880" y="0"/>
            <a:ext cx="5565304" cy="764704"/>
          </a:xfrm>
        </p:spPr>
        <p:txBody>
          <a:bodyPr anchor="ctr" anchorCtr="0"/>
          <a:lstStyle/>
          <a:p>
            <a:pPr marL="319088" algn="l"/>
            <a:r>
              <a:rPr lang="fr-FR" altLang="en-US" sz="2400" b="1" dirty="0" err="1">
                <a:solidFill>
                  <a:srgbClr val="C40075"/>
                </a:solidFill>
              </a:rPr>
              <a:t>Low</a:t>
            </a:r>
            <a:r>
              <a:rPr lang="fr-FR" altLang="en-US" sz="2400" b="1" dirty="0">
                <a:solidFill>
                  <a:srgbClr val="C40075"/>
                </a:solidFill>
              </a:rPr>
              <a:t> </a:t>
            </a:r>
            <a:r>
              <a:rPr lang="fr-FR" altLang="en-US" sz="2400" b="1" dirty="0" err="1">
                <a:solidFill>
                  <a:srgbClr val="C40075"/>
                </a:solidFill>
              </a:rPr>
              <a:t>Cost</a:t>
            </a:r>
            <a:r>
              <a:rPr lang="fr-FR" altLang="en-US" sz="2400" b="1" dirty="0">
                <a:solidFill>
                  <a:srgbClr val="C40075"/>
                </a:solidFill>
              </a:rPr>
              <a:t> Carriers in 2013</a:t>
            </a:r>
            <a:endParaRPr lang="en-CA" altLang="en-US" sz="2400" b="1" dirty="0" smtClean="0">
              <a:solidFill>
                <a:srgbClr val="C40075"/>
              </a:solidFill>
            </a:endParaRPr>
          </a:p>
        </p:txBody>
      </p:sp>
      <p:graphicFrame>
        <p:nvGraphicFramePr>
          <p:cNvPr id="32" name="Chart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8428293"/>
              </p:ext>
            </p:extLst>
          </p:nvPr>
        </p:nvGraphicFramePr>
        <p:xfrm>
          <a:off x="3203848" y="2643758"/>
          <a:ext cx="2606155" cy="1747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3" name="Chart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4501217"/>
              </p:ext>
            </p:extLst>
          </p:nvPr>
        </p:nvGraphicFramePr>
        <p:xfrm>
          <a:off x="3203848" y="2643758"/>
          <a:ext cx="2606155" cy="1747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4" name="Chart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3654719"/>
              </p:ext>
            </p:extLst>
          </p:nvPr>
        </p:nvGraphicFramePr>
        <p:xfrm>
          <a:off x="6786564" y="2211710"/>
          <a:ext cx="2606155" cy="1747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9" name="Chart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286033"/>
              </p:ext>
            </p:extLst>
          </p:nvPr>
        </p:nvGraphicFramePr>
        <p:xfrm>
          <a:off x="6786564" y="2211710"/>
          <a:ext cx="2606155" cy="1747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0" name="Chart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7004676"/>
              </p:ext>
            </p:extLst>
          </p:nvPr>
        </p:nvGraphicFramePr>
        <p:xfrm>
          <a:off x="3268924" y="833462"/>
          <a:ext cx="2606155" cy="1747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1" name="Chart 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0257394"/>
              </p:ext>
            </p:extLst>
          </p:nvPr>
        </p:nvGraphicFramePr>
        <p:xfrm>
          <a:off x="3268924" y="833462"/>
          <a:ext cx="2606155" cy="1747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42" name="Chart 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5286890"/>
              </p:ext>
            </p:extLst>
          </p:nvPr>
        </p:nvGraphicFramePr>
        <p:xfrm>
          <a:off x="611560" y="2834878"/>
          <a:ext cx="2606155" cy="1747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43" name="Chart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8326442"/>
              </p:ext>
            </p:extLst>
          </p:nvPr>
        </p:nvGraphicFramePr>
        <p:xfrm>
          <a:off x="611560" y="2834878"/>
          <a:ext cx="2606155" cy="1747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44" name="Chart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9667462"/>
              </p:ext>
            </p:extLst>
          </p:nvPr>
        </p:nvGraphicFramePr>
        <p:xfrm>
          <a:off x="4669631" y="1728316"/>
          <a:ext cx="2606155" cy="1747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45" name="Chart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4254906"/>
              </p:ext>
            </p:extLst>
          </p:nvPr>
        </p:nvGraphicFramePr>
        <p:xfrm>
          <a:off x="4669631" y="1728316"/>
          <a:ext cx="2606155" cy="1747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46" name="Chart 4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2226641"/>
              </p:ext>
            </p:extLst>
          </p:nvPr>
        </p:nvGraphicFramePr>
        <p:xfrm>
          <a:off x="251520" y="1157312"/>
          <a:ext cx="2606155" cy="1747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47" name="Chart 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2183696"/>
              </p:ext>
            </p:extLst>
          </p:nvPr>
        </p:nvGraphicFramePr>
        <p:xfrm>
          <a:off x="251520" y="1157312"/>
          <a:ext cx="2606155" cy="1747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708829" y="4833471"/>
            <a:ext cx="449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i="1" dirty="0" smtClean="0">
                <a:solidFill>
                  <a:schemeClr val="bg1"/>
                </a:solidFill>
              </a:rPr>
              <a:t>Scheduled commercial traffic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62688" y="4967615"/>
            <a:ext cx="4248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z="1000" dirty="0">
                <a:solidFill>
                  <a:schemeClr val="bg1"/>
                </a:solidFill>
              </a:rPr>
              <a:t>Total (international and domestic) services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10" y="4900067"/>
            <a:ext cx="91419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en-US" sz="1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ICAO, OAG</a:t>
            </a:r>
            <a:endParaRPr lang="en-US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lide Number Placeholder 1"/>
          <p:cNvSpPr txBox="1">
            <a:spLocks/>
          </p:cNvSpPr>
          <p:nvPr/>
        </p:nvSpPr>
        <p:spPr>
          <a:xfrm>
            <a:off x="1588" y="4894008"/>
            <a:ext cx="9142412" cy="24949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FF909EE-2C65-48BC-95E5-26F3591A45A6}" type="slidenum">
              <a:rPr lang="en-CA" sz="1000" smtClean="0">
                <a:solidFill>
                  <a:schemeClr val="bg1"/>
                </a:solidFill>
              </a:rPr>
              <a:pPr algn="ctr"/>
              <a:t>32</a:t>
            </a:fld>
            <a:endParaRPr lang="en-CA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823300"/>
      </p:ext>
    </p:extLst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5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75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2" grpId="0">
        <p:bldAsOne/>
      </p:bldGraphic>
      <p:bldGraphic spid="33" grpId="0">
        <p:bldAsOne/>
      </p:bldGraphic>
      <p:bldGraphic spid="34" grpId="0">
        <p:bldAsOne/>
      </p:bldGraphic>
      <p:bldGraphic spid="39" grpId="0">
        <p:bldAsOne/>
      </p:bldGraphic>
      <p:bldGraphic spid="40" grpId="0">
        <p:bldAsOne/>
      </p:bldGraphic>
      <p:bldGraphic spid="41" grpId="0">
        <p:bldAsOne/>
      </p:bldGraphic>
      <p:bldGraphic spid="42" grpId="0">
        <p:bldAsOne/>
      </p:bldGraphic>
      <p:bldGraphic spid="43" grpId="0">
        <p:bldAsOne/>
      </p:bldGraphic>
      <p:bldGraphic spid="44" grpId="0">
        <p:bldAsOne/>
      </p:bldGraphic>
      <p:bldGraphic spid="45" grpId="0">
        <p:bldAsOne/>
      </p:bldGraphic>
      <p:bldGraphic spid="46" grpId="0">
        <p:bldAsOne/>
      </p:bldGraphic>
      <p:bldGraphic spid="47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7"/>
          <a:stretch/>
        </p:blipFill>
        <p:spPr bwMode="auto">
          <a:xfrm>
            <a:off x="107505" y="974739"/>
            <a:ext cx="8859787" cy="3829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92080" y="952617"/>
            <a:ext cx="2376264" cy="8270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1619672" y="952617"/>
            <a:ext cx="2376264" cy="8270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419872" y="0"/>
            <a:ext cx="5724128" cy="77155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9088" algn="l"/>
            <a:r>
              <a:rPr lang="en-US" sz="2400" b="1" dirty="0">
                <a:solidFill>
                  <a:srgbClr val="C40075"/>
                </a:solidFill>
              </a:rPr>
              <a:t>Long-term air traffic forecasts: “GATO”</a:t>
            </a:r>
            <a:br>
              <a:rPr lang="en-US" sz="2400" b="1" dirty="0">
                <a:solidFill>
                  <a:srgbClr val="C40075"/>
                </a:solidFill>
              </a:rPr>
            </a:br>
            <a:r>
              <a:rPr lang="en-US" sz="2400" b="1" dirty="0">
                <a:solidFill>
                  <a:srgbClr val="C40075"/>
                </a:solidFill>
              </a:rPr>
              <a:t>Scheduled passenger traffic</a:t>
            </a:r>
            <a:endParaRPr lang="en-US" sz="2400" b="1" dirty="0" smtClean="0">
              <a:solidFill>
                <a:srgbClr val="C40075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52012" y="1001027"/>
            <a:ext cx="7488832" cy="3028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588" y="4894008"/>
            <a:ext cx="9142412" cy="249492"/>
          </a:xfrm>
        </p:spPr>
        <p:txBody>
          <a:bodyPr/>
          <a:lstStyle/>
          <a:p>
            <a:pPr algn="ctr"/>
            <a:fld id="{3FF909EE-2C65-48BC-95E5-26F3591A45A6}" type="slidenum">
              <a:rPr lang="en-CA" smtClean="0"/>
              <a:pPr algn="ctr"/>
              <a:t>33</a:t>
            </a:fld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4883150"/>
            <a:ext cx="4788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i="1" u="sng" dirty="0" smtClean="0">
                <a:solidFill>
                  <a:schemeClr val="bg1"/>
                </a:solidFill>
              </a:rPr>
              <a:t>Source</a:t>
            </a:r>
            <a:r>
              <a:rPr lang="en-GB" sz="1050" i="1" dirty="0">
                <a:solidFill>
                  <a:schemeClr val="bg1"/>
                </a:solidFill>
              </a:rPr>
              <a:t>: </a:t>
            </a:r>
            <a:r>
              <a:rPr lang="en-US" sz="1050" i="1" dirty="0">
                <a:solidFill>
                  <a:schemeClr val="bg1"/>
                </a:solidFill>
              </a:rPr>
              <a:t>Cir 333, Global Air Transport Outlook to 2030 - GATO</a:t>
            </a:r>
          </a:p>
        </p:txBody>
      </p:sp>
    </p:spTree>
    <p:extLst>
      <p:ext uri="{BB962C8B-B14F-4D97-AF65-F5344CB8AC3E}">
        <p14:creationId xmlns:p14="http://schemas.microsoft.com/office/powerpoint/2010/main" val="61388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8"/>
          <a:stretch/>
        </p:blipFill>
        <p:spPr bwMode="auto">
          <a:xfrm>
            <a:off x="171048" y="974739"/>
            <a:ext cx="8649424" cy="3826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92080" y="952617"/>
            <a:ext cx="2376264" cy="9710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1619672" y="952617"/>
            <a:ext cx="2376264" cy="9710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419872" y="0"/>
            <a:ext cx="5724128" cy="77155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9088" algn="l"/>
            <a:r>
              <a:rPr lang="en-US" sz="2400" b="1" dirty="0">
                <a:solidFill>
                  <a:srgbClr val="C40075"/>
                </a:solidFill>
              </a:rPr>
              <a:t>Long-term air traffic forecasts: “GATO”</a:t>
            </a:r>
            <a:br>
              <a:rPr lang="en-US" sz="2400" b="1" dirty="0">
                <a:solidFill>
                  <a:srgbClr val="C40075"/>
                </a:solidFill>
              </a:rPr>
            </a:br>
            <a:r>
              <a:rPr lang="en-US" sz="2400" b="1" dirty="0">
                <a:solidFill>
                  <a:srgbClr val="C40075"/>
                </a:solidFill>
              </a:rPr>
              <a:t>Scheduled </a:t>
            </a:r>
            <a:r>
              <a:rPr lang="en-US" sz="2400" b="1" dirty="0" smtClean="0">
                <a:solidFill>
                  <a:srgbClr val="C40075"/>
                </a:solidFill>
              </a:rPr>
              <a:t>freight traffic</a:t>
            </a:r>
          </a:p>
        </p:txBody>
      </p:sp>
      <p:sp>
        <p:nvSpPr>
          <p:cNvPr id="4" name="Rectangle 3"/>
          <p:cNvSpPr/>
          <p:nvPr/>
        </p:nvSpPr>
        <p:spPr>
          <a:xfrm>
            <a:off x="1206292" y="974739"/>
            <a:ext cx="7488832" cy="3039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588" y="4894008"/>
            <a:ext cx="9142412" cy="249492"/>
          </a:xfrm>
        </p:spPr>
        <p:txBody>
          <a:bodyPr/>
          <a:lstStyle/>
          <a:p>
            <a:pPr algn="ctr"/>
            <a:fld id="{3FF909EE-2C65-48BC-95E5-26F3591A45A6}" type="slidenum">
              <a:rPr lang="en-CA" smtClean="0"/>
              <a:pPr algn="ctr"/>
              <a:t>34</a:t>
            </a:fld>
            <a:endParaRPr lang="en-CA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4883150"/>
            <a:ext cx="4788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i="1" u="sng" dirty="0" smtClean="0">
                <a:solidFill>
                  <a:schemeClr val="bg1"/>
                </a:solidFill>
              </a:rPr>
              <a:t>Source</a:t>
            </a:r>
            <a:r>
              <a:rPr lang="en-GB" sz="1050" i="1" dirty="0">
                <a:solidFill>
                  <a:schemeClr val="bg1"/>
                </a:solidFill>
              </a:rPr>
              <a:t>: </a:t>
            </a:r>
            <a:r>
              <a:rPr lang="en-US" sz="1050" i="1" dirty="0">
                <a:solidFill>
                  <a:schemeClr val="bg1"/>
                </a:solidFill>
              </a:rPr>
              <a:t>Cir 333, Global Air Transport Outlook to 2030 - GATO</a:t>
            </a:r>
          </a:p>
        </p:txBody>
      </p:sp>
    </p:spTree>
    <p:extLst>
      <p:ext uri="{BB962C8B-B14F-4D97-AF65-F5344CB8AC3E}">
        <p14:creationId xmlns:p14="http://schemas.microsoft.com/office/powerpoint/2010/main" val="186171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547664" y="3381840"/>
            <a:ext cx="3666026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88024" y="0"/>
            <a:ext cx="4269160" cy="764704"/>
          </a:xfrm>
        </p:spPr>
        <p:txBody>
          <a:bodyPr anchor="ctr" anchorCtr="0"/>
          <a:lstStyle/>
          <a:p>
            <a:pPr marL="319088" algn="l"/>
            <a:r>
              <a:rPr lang="fr-FR" altLang="en-US" sz="2400" b="1" dirty="0" smtClean="0">
                <a:solidFill>
                  <a:srgbClr val="C40075"/>
                </a:solidFill>
              </a:rPr>
              <a:t>The </a:t>
            </a:r>
            <a:r>
              <a:rPr lang="fr-FR" altLang="en-US" sz="2400" b="1" dirty="0" err="1">
                <a:solidFill>
                  <a:srgbClr val="C40075"/>
                </a:solidFill>
              </a:rPr>
              <a:t>M</a:t>
            </a:r>
            <a:r>
              <a:rPr lang="fr-FR" altLang="en-US" sz="2400" b="1" dirty="0" err="1" smtClean="0">
                <a:solidFill>
                  <a:srgbClr val="C40075"/>
                </a:solidFill>
              </a:rPr>
              <a:t>onthly</a:t>
            </a:r>
            <a:r>
              <a:rPr lang="fr-FR" altLang="en-US" sz="2400" b="1" dirty="0" smtClean="0">
                <a:solidFill>
                  <a:srgbClr val="C40075"/>
                </a:solidFill>
              </a:rPr>
              <a:t> Monitor</a:t>
            </a:r>
            <a:endParaRPr lang="en-CA" altLang="en-US" sz="2400" b="1" dirty="0" smtClean="0">
              <a:solidFill>
                <a:srgbClr val="C40075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0" y="771550"/>
            <a:ext cx="3034428" cy="3938921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771550"/>
            <a:ext cx="3143714" cy="393828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444208" y="832488"/>
            <a:ext cx="2664296" cy="381704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b="1" dirty="0">
                <a:solidFill>
                  <a:srgbClr val="002060"/>
                </a:solidFill>
              </a:rPr>
              <a:t>Published every month on ICAO website: </a:t>
            </a:r>
            <a:r>
              <a:rPr lang="en-CA" sz="1600" b="1" dirty="0">
                <a:solidFill>
                  <a:srgbClr val="002060"/>
                </a:solidFill>
                <a:hlinkClick r:id="rId5"/>
              </a:rPr>
              <a:t>http://</a:t>
            </a:r>
            <a:r>
              <a:rPr lang="en-CA" sz="1600" b="1" dirty="0" smtClean="0">
                <a:solidFill>
                  <a:srgbClr val="002060"/>
                </a:solidFill>
                <a:hlinkClick r:id="rId5"/>
              </a:rPr>
              <a:t>www.icao.int/sustainability/Pages/AT-MonthlyMonitor.aspx</a:t>
            </a:r>
            <a:endParaRPr lang="en-CA" sz="1600" b="1" dirty="0" smtClean="0">
              <a:solidFill>
                <a:srgbClr val="002060"/>
              </a:solidFill>
            </a:endParaRPr>
          </a:p>
          <a:p>
            <a:endParaRPr lang="en-CA" sz="1600" b="1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b="1" dirty="0" smtClean="0">
                <a:solidFill>
                  <a:srgbClr val="002060"/>
                </a:solidFill>
              </a:rPr>
              <a:t>Outlook and analysis of passenger and freight traffic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b="1" dirty="0" smtClean="0">
                <a:solidFill>
                  <a:srgbClr val="002060"/>
                </a:solidFill>
              </a:rPr>
              <a:t>Top 15 airports and airlines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b="1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b="1" dirty="0" smtClean="0">
                <a:solidFill>
                  <a:srgbClr val="002060"/>
                </a:solidFill>
              </a:rPr>
              <a:t>Evolution of the capacity by region</a:t>
            </a:r>
            <a:endParaRPr lang="en-CA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528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8">
            <a:hlinkClick r:id="" action="ppaction://ole?verb=0"/>
          </p:cNvPr>
          <p:cNvGraphicFramePr>
            <a:graphicFrameLocks noGrp="1"/>
          </p:cNvGraphicFramePr>
          <p:nvPr>
            <p:ph idx="4294967295"/>
          </p:nvPr>
        </p:nvGraphicFramePr>
        <p:xfrm>
          <a:off x="1676401" y="914400"/>
          <a:ext cx="6226175" cy="3835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CorelDRAW" r:id="rId4" imgW="6225840" imgH="5113080" progId="">
                  <p:embed/>
                </p:oleObj>
              </mc:Choice>
              <mc:Fallback>
                <p:oleObj name="CorelDRAW" r:id="rId4" imgW="6225840" imgH="51130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1" y="914400"/>
                        <a:ext cx="6226175" cy="38350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Line 3"/>
          <p:cNvSpPr>
            <a:spLocks noChangeShapeType="1"/>
          </p:cNvSpPr>
          <p:nvPr/>
        </p:nvSpPr>
        <p:spPr bwMode="auto">
          <a:xfrm>
            <a:off x="0" y="5143500"/>
            <a:ext cx="9144000" cy="0"/>
          </a:xfrm>
          <a:prstGeom prst="line">
            <a:avLst/>
          </a:prstGeom>
          <a:noFill/>
          <a:ln w="12700">
            <a:solidFill>
              <a:srgbClr val="1E3174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059832" y="1329612"/>
            <a:ext cx="3352800" cy="3402378"/>
          </a:xfrm>
          <a:prstGeom prst="rect">
            <a:avLst/>
          </a:prstGeom>
          <a:solidFill>
            <a:srgbClr val="14639A">
              <a:alpha val="85097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GB" sz="1200" b="1" noProof="1">
                <a:solidFill>
                  <a:schemeClr val="bg1"/>
                </a:solidFill>
                <a:latin typeface="Arial" charset="0"/>
              </a:rPr>
              <a:t>© </a:t>
            </a:r>
            <a:r>
              <a:rPr lang="en-GB" sz="1200" b="1" dirty="0">
                <a:solidFill>
                  <a:schemeClr val="bg1"/>
                </a:solidFill>
                <a:latin typeface="Arial" charset="0"/>
              </a:rPr>
              <a:t>ICAO </a:t>
            </a:r>
            <a:r>
              <a:rPr lang="en-GB" sz="1200" b="1" noProof="1">
                <a:solidFill>
                  <a:schemeClr val="bg1"/>
                </a:solidFill>
                <a:latin typeface="Arial" charset="0"/>
              </a:rPr>
              <a:t>All rights reserved. </a:t>
            </a:r>
            <a:endParaRPr lang="fr-FR" sz="1200" b="1" dirty="0">
              <a:solidFill>
                <a:schemeClr val="bg1"/>
              </a:solidFill>
              <a:latin typeface="Arial" charset="0"/>
            </a:endParaRPr>
          </a:p>
          <a:p>
            <a:pPr algn="just">
              <a:spcBef>
                <a:spcPct val="50000"/>
              </a:spcBef>
            </a:pPr>
            <a:r>
              <a:rPr lang="fr-FR" sz="1200" b="1" noProof="1">
                <a:solidFill>
                  <a:schemeClr val="bg1"/>
                </a:solidFill>
                <a:latin typeface="Arial" charset="0"/>
              </a:rPr>
              <a:t>This document and all information contained herein is the sole property of </a:t>
            </a:r>
            <a:r>
              <a:rPr lang="en-GB" sz="1200" b="1" dirty="0">
                <a:solidFill>
                  <a:schemeClr val="bg1"/>
                </a:solidFill>
                <a:latin typeface="Arial" charset="0"/>
              </a:rPr>
              <a:t>ICAO</a:t>
            </a:r>
            <a:r>
              <a:rPr lang="en-GB" sz="1200" b="1" noProof="1">
                <a:solidFill>
                  <a:schemeClr val="bg1"/>
                </a:solidFill>
                <a:latin typeface="Arial" charset="0"/>
              </a:rPr>
              <a:t>. No intellectual property rights are granted by the delivery of this document or the disclosure of its content. This document shall not be reproduced or disclosed to a third party without </a:t>
            </a:r>
            <a:r>
              <a:rPr lang="en-GB" sz="1200" b="1" dirty="0">
                <a:solidFill>
                  <a:schemeClr val="bg1"/>
                </a:solidFill>
                <a:latin typeface="Arial" charset="0"/>
              </a:rPr>
              <a:t>prior permission</a:t>
            </a:r>
            <a:r>
              <a:rPr lang="en-GB" sz="1200" b="1" noProof="1">
                <a:solidFill>
                  <a:schemeClr val="bg1"/>
                </a:solidFill>
                <a:latin typeface="Arial" charset="0"/>
              </a:rPr>
              <a:t> of </a:t>
            </a:r>
            <a:r>
              <a:rPr lang="en-GB" sz="1200" b="1" dirty="0">
                <a:solidFill>
                  <a:schemeClr val="bg1"/>
                </a:solidFill>
                <a:latin typeface="Arial" charset="0"/>
              </a:rPr>
              <a:t>ICAO</a:t>
            </a:r>
            <a:r>
              <a:rPr lang="en-GB" sz="1200" b="1" noProof="1">
                <a:solidFill>
                  <a:schemeClr val="bg1"/>
                </a:solidFill>
                <a:latin typeface="Arial" charset="0"/>
              </a:rPr>
              <a:t>. This document and its content shall not be used for any purpose other than that for which it is supplied.</a:t>
            </a:r>
          </a:p>
          <a:p>
            <a:pPr algn="just">
              <a:spcBef>
                <a:spcPct val="50000"/>
              </a:spcBef>
            </a:pPr>
            <a:r>
              <a:rPr lang="en-GB" sz="1200" b="1" noProof="1">
                <a:solidFill>
                  <a:schemeClr val="bg1"/>
                </a:solidFill>
                <a:latin typeface="Arial" charset="0"/>
              </a:rPr>
              <a:t>The statements made herein are based on the mentioned assumptions and are expressed in good faith. Where the supporting grounds for these statements are not shown, </a:t>
            </a:r>
            <a:r>
              <a:rPr lang="en-GB" sz="1200" b="1" dirty="0">
                <a:solidFill>
                  <a:schemeClr val="bg1"/>
                </a:solidFill>
                <a:latin typeface="Arial" charset="0"/>
              </a:rPr>
              <a:t>ICAO </a:t>
            </a:r>
            <a:r>
              <a:rPr lang="en-GB" sz="1200" b="1" noProof="1">
                <a:solidFill>
                  <a:schemeClr val="bg1"/>
                </a:solidFill>
                <a:latin typeface="Arial" charset="0"/>
              </a:rPr>
              <a:t>will be pleased to explain the basis thereof.</a:t>
            </a:r>
          </a:p>
        </p:txBody>
      </p:sp>
    </p:spTree>
    <p:extLst>
      <p:ext uri="{BB962C8B-B14F-4D97-AF65-F5344CB8AC3E}">
        <p14:creationId xmlns:p14="http://schemas.microsoft.com/office/powerpoint/2010/main" val="196070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49956"/>
            <a:ext cx="2949501" cy="270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11117"/>
            <a:ext cx="2952328" cy="257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491880" y="0"/>
            <a:ext cx="5565304" cy="764704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9088" algn="l"/>
            <a:r>
              <a:rPr lang="en-US" altLang="en-US" sz="2400" b="1" dirty="0">
                <a:solidFill>
                  <a:srgbClr val="C40075"/>
                </a:solidFill>
              </a:rPr>
              <a:t>World international cargo shipment</a:t>
            </a:r>
            <a:endParaRPr lang="en-CA" altLang="en-US" sz="2400" b="1" dirty="0" smtClean="0">
              <a:solidFill>
                <a:srgbClr val="C40075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5516" y="843558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 smtClean="0">
                <a:solidFill>
                  <a:srgbClr val="002060"/>
                </a:solidFill>
              </a:rPr>
              <a:t>Volume</a:t>
            </a:r>
            <a:r>
              <a:rPr lang="en-GB" sz="2000" b="1" dirty="0" smtClean="0">
                <a:solidFill>
                  <a:srgbClr val="002060"/>
                </a:solidFill>
              </a:rPr>
              <a:t> </a:t>
            </a:r>
            <a:r>
              <a:rPr lang="en-GB" sz="2000" dirty="0" smtClean="0">
                <a:solidFill>
                  <a:srgbClr val="002060"/>
                </a:solidFill>
              </a:rPr>
              <a:t>of world international cargo shipment</a:t>
            </a:r>
            <a:endParaRPr lang="en-GB" sz="2000" i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48064" y="843558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 smtClean="0">
                <a:solidFill>
                  <a:srgbClr val="002060"/>
                </a:solidFill>
              </a:rPr>
              <a:t>Value </a:t>
            </a:r>
            <a:r>
              <a:rPr lang="en-GB" sz="2000" dirty="0" smtClean="0">
                <a:solidFill>
                  <a:srgbClr val="002060"/>
                </a:solidFill>
              </a:rPr>
              <a:t>of world international cargo shipment</a:t>
            </a:r>
            <a:endParaRPr lang="en-GB" sz="2000" i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5772" y="1657174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7030A0"/>
                </a:solidFill>
              </a:rPr>
              <a:t>Aviation</a:t>
            </a:r>
            <a:endParaRPr lang="en-GB" sz="2000" i="1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68284" y="2011117"/>
            <a:ext cx="1224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7030A0"/>
                </a:solidFill>
              </a:rPr>
              <a:t>Aviation</a:t>
            </a:r>
            <a:endParaRPr lang="en-GB" sz="2000" i="1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528" y="4495641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Surface modes</a:t>
            </a:r>
            <a:endParaRPr lang="en-GB" sz="2000" i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12156" y="1883363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Surface modes</a:t>
            </a:r>
            <a:endParaRPr lang="en-GB" sz="2000" i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31640" y="3100941"/>
            <a:ext cx="122413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GB" sz="2000" i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14276" y="3132957"/>
            <a:ext cx="122413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GB" sz="2000" i="1" dirty="0">
              <a:solidFill>
                <a:srgbClr val="7030A0"/>
              </a:solidFill>
            </a:endParaRPr>
          </a:p>
        </p:txBody>
      </p:sp>
      <p:sp>
        <p:nvSpPr>
          <p:cNvPr id="2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588" y="4894008"/>
            <a:ext cx="9142412" cy="249492"/>
          </a:xfrm>
        </p:spPr>
        <p:txBody>
          <a:bodyPr/>
          <a:lstStyle/>
          <a:p>
            <a:pPr algn="ctr"/>
            <a:fld id="{3FF909EE-2C65-48BC-95E5-26F3591A45A6}" type="slidenum">
              <a:rPr lang="en-CA" smtClean="0"/>
              <a:pPr algn="ctr"/>
              <a:t>4</a:t>
            </a:fld>
            <a:endParaRPr lang="en-CA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4883150"/>
            <a:ext cx="4788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i="1" u="sng" dirty="0" smtClean="0">
                <a:solidFill>
                  <a:schemeClr val="bg1"/>
                </a:solidFill>
              </a:rPr>
              <a:t>Source</a:t>
            </a:r>
            <a:r>
              <a:rPr lang="en-GB" sz="1050" i="1" dirty="0" smtClean="0">
                <a:solidFill>
                  <a:schemeClr val="bg1"/>
                </a:solidFill>
              </a:rPr>
              <a:t>: Air Transport Action Group (ATAG), 2014</a:t>
            </a:r>
            <a:endParaRPr lang="en-GB" sz="105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79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75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25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0786057"/>
              </p:ext>
            </p:extLst>
          </p:nvPr>
        </p:nvGraphicFramePr>
        <p:xfrm>
          <a:off x="0" y="987573"/>
          <a:ext cx="5724128" cy="3639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0756854"/>
              </p:ext>
            </p:extLst>
          </p:nvPr>
        </p:nvGraphicFramePr>
        <p:xfrm>
          <a:off x="0" y="987573"/>
          <a:ext cx="5724128" cy="3639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3491880" y="0"/>
            <a:ext cx="5565304" cy="764704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9088" algn="l"/>
            <a:r>
              <a:rPr lang="en-US" altLang="en-US" sz="2400" b="1" dirty="0" smtClean="0">
                <a:solidFill>
                  <a:srgbClr val="C40075"/>
                </a:solidFill>
              </a:rPr>
              <a:t>Economic development in 2013</a:t>
            </a:r>
          </a:p>
        </p:txBody>
      </p:sp>
      <p:sp>
        <p:nvSpPr>
          <p:cNvPr id="8" name="Rectangle 7"/>
          <p:cNvSpPr/>
          <p:nvPr/>
        </p:nvSpPr>
        <p:spPr>
          <a:xfrm>
            <a:off x="755576" y="915566"/>
            <a:ext cx="482453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Real GDP Quarter-on-Quarter growth 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(2013 </a:t>
            </a:r>
            <a:r>
              <a:rPr lang="en-US" sz="2000" b="1" i="1" dirty="0" smtClean="0">
                <a:solidFill>
                  <a:srgbClr val="002060"/>
                </a:solidFill>
              </a:rPr>
              <a:t>vs.</a:t>
            </a:r>
            <a:r>
              <a:rPr lang="en-US" sz="2000" b="1" dirty="0" smtClean="0">
                <a:solidFill>
                  <a:srgbClr val="002060"/>
                </a:solidFill>
              </a:rPr>
              <a:t> 2012)</a:t>
            </a:r>
            <a:endParaRPr lang="en-CA" sz="2000" b="1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-1296149" y="2427738"/>
            <a:ext cx="3096354" cy="5040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GDP growth rate</a:t>
            </a:r>
            <a:endParaRPr lang="en-CA" sz="2000" b="1" dirty="0">
              <a:solidFill>
                <a:srgbClr val="00206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971600" y="2177802"/>
            <a:ext cx="4752000" cy="0"/>
          </a:xfrm>
          <a:prstGeom prst="line">
            <a:avLst/>
          </a:prstGeom>
          <a:ln w="19050">
            <a:solidFill>
              <a:srgbClr val="00B050"/>
            </a:solidFill>
            <a:prstDash val="dash"/>
            <a:headEnd type="triangle" w="lg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897216" y="1669554"/>
            <a:ext cx="3159968" cy="686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</a:rPr>
              <a:t>+2.5% </a:t>
            </a:r>
            <a:r>
              <a:rPr lang="en-US" sz="2000" b="1" dirty="0" smtClean="0">
                <a:solidFill>
                  <a:srgbClr val="00B050"/>
                </a:solidFill>
              </a:rPr>
              <a:t>= 2013 vs. 2012 Real GDP annual growth</a:t>
            </a:r>
            <a:endParaRPr lang="en-CA" sz="2000" b="1" dirty="0">
              <a:solidFill>
                <a:srgbClr val="00B05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95536" y="1923678"/>
            <a:ext cx="504056" cy="432048"/>
          </a:xfrm>
          <a:prstGeom prst="ellipse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5755208" y="2896158"/>
            <a:ext cx="3159968" cy="1547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Economic growth </a:t>
            </a:r>
            <a:r>
              <a:rPr lang="en-US" sz="2000" dirty="0" smtClean="0">
                <a:solidFill>
                  <a:srgbClr val="002060"/>
                </a:solidFill>
              </a:rPr>
              <a:t>recorded an </a:t>
            </a:r>
            <a:r>
              <a:rPr lang="en-US" sz="2000" b="1" u="sng" dirty="0" smtClean="0">
                <a:solidFill>
                  <a:srgbClr val="002060"/>
                </a:solidFill>
              </a:rPr>
              <a:t>increasing  </a:t>
            </a:r>
            <a:r>
              <a:rPr lang="en-US" sz="2000" b="1" u="sng" dirty="0">
                <a:solidFill>
                  <a:srgbClr val="002060"/>
                </a:solidFill>
              </a:rPr>
              <a:t>trend </a:t>
            </a:r>
            <a:r>
              <a:rPr lang="en-US" sz="2000" dirty="0">
                <a:solidFill>
                  <a:srgbClr val="002060"/>
                </a:solidFill>
              </a:rPr>
              <a:t>over the successive quarterly growth rates of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u="sng" dirty="0">
                <a:solidFill>
                  <a:srgbClr val="002060"/>
                </a:solidFill>
              </a:rPr>
              <a:t>2013</a:t>
            </a:r>
            <a:endParaRPr lang="en-CA" sz="1200" b="1" u="sng" dirty="0">
              <a:solidFill>
                <a:srgbClr val="00206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1619672" y="1923678"/>
            <a:ext cx="3528392" cy="756088"/>
          </a:xfrm>
          <a:prstGeom prst="line">
            <a:avLst/>
          </a:prstGeom>
          <a:ln w="19050">
            <a:solidFill>
              <a:srgbClr val="C00000"/>
            </a:solidFill>
            <a:prstDash val="solid"/>
            <a:headEnd type="triangle" w="lg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588" y="4894008"/>
            <a:ext cx="9142412" cy="249492"/>
          </a:xfrm>
        </p:spPr>
        <p:txBody>
          <a:bodyPr/>
          <a:lstStyle/>
          <a:p>
            <a:pPr algn="ctr"/>
            <a:fld id="{3FF909EE-2C65-48BC-95E5-26F3591A45A6}" type="slidenum">
              <a:rPr lang="en-CA" smtClean="0"/>
              <a:pPr algn="ctr"/>
              <a:t>5</a:t>
            </a:fld>
            <a:endParaRPr lang="en-CA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4883150"/>
            <a:ext cx="4788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i="1" u="sng" dirty="0" smtClean="0">
                <a:solidFill>
                  <a:schemeClr val="bg1"/>
                </a:solidFill>
              </a:rPr>
              <a:t>Source</a:t>
            </a:r>
            <a:r>
              <a:rPr lang="en-GB" sz="1050" i="1" dirty="0" smtClean="0">
                <a:solidFill>
                  <a:schemeClr val="bg1"/>
                </a:solidFill>
              </a:rPr>
              <a:t>: </a:t>
            </a:r>
            <a:r>
              <a:rPr lang="en-GB" sz="1050" i="1" dirty="0">
                <a:solidFill>
                  <a:schemeClr val="bg1"/>
                </a:solidFill>
              </a:rPr>
              <a:t>IHS Global Insight</a:t>
            </a:r>
          </a:p>
        </p:txBody>
      </p:sp>
    </p:spTree>
    <p:extLst>
      <p:ext uri="{BB962C8B-B14F-4D97-AF65-F5344CB8AC3E}">
        <p14:creationId xmlns:p14="http://schemas.microsoft.com/office/powerpoint/2010/main" val="289947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25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Graphic spid="7" grpId="0">
        <p:bldAsOne/>
      </p:bldGraphic>
      <p:bldP spid="9" grpId="0"/>
      <p:bldP spid="11" grpId="0"/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5885091"/>
              </p:ext>
            </p:extLst>
          </p:nvPr>
        </p:nvGraphicFramePr>
        <p:xfrm>
          <a:off x="179512" y="1131590"/>
          <a:ext cx="5976664" cy="3552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842193"/>
              </p:ext>
            </p:extLst>
          </p:nvPr>
        </p:nvGraphicFramePr>
        <p:xfrm>
          <a:off x="179512" y="1131590"/>
          <a:ext cx="5976664" cy="3552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1160572" y="2625090"/>
            <a:ext cx="0" cy="1656184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079612" y="3075806"/>
            <a:ext cx="79208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85%</a:t>
            </a:r>
            <a:endParaRPr lang="en-CA" b="1" dirty="0">
              <a:solidFill>
                <a:srgbClr val="00206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292080" y="2028762"/>
            <a:ext cx="0" cy="227880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572000" y="2838234"/>
            <a:ext cx="79208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88%</a:t>
            </a:r>
            <a:endParaRPr lang="en-CA" b="1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-1188645" y="2507357"/>
            <a:ext cx="309635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rgbClr val="002060"/>
                </a:solidFill>
              </a:rPr>
              <a:t>Number of aircraft*</a:t>
            </a:r>
            <a:endParaRPr lang="en-CA" sz="16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468560" y="4587974"/>
            <a:ext cx="9612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i="1" dirty="0" smtClean="0">
                <a:solidFill>
                  <a:schemeClr val="accent6"/>
                </a:solidFill>
              </a:rPr>
              <a:t>*</a:t>
            </a:r>
            <a:r>
              <a:rPr lang="en-US" sz="1200" i="1" dirty="0">
                <a:solidFill>
                  <a:schemeClr val="accent6"/>
                </a:solidFill>
              </a:rPr>
              <a:t>Active and parked aircraft are included; aircraft having a maximum take-off mass of less than 9 000 kg (20 000 </a:t>
            </a:r>
            <a:r>
              <a:rPr lang="en-US" sz="1200" i="1" dirty="0" err="1">
                <a:solidFill>
                  <a:schemeClr val="accent6"/>
                </a:solidFill>
              </a:rPr>
              <a:t>lbs</a:t>
            </a:r>
            <a:r>
              <a:rPr lang="en-US" sz="1200" i="1" dirty="0">
                <a:solidFill>
                  <a:schemeClr val="accent6"/>
                </a:solidFill>
              </a:rPr>
              <a:t>) are not included</a:t>
            </a:r>
            <a:endParaRPr lang="en-GB" sz="1200" i="1" dirty="0">
              <a:solidFill>
                <a:schemeClr val="accent6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491880" y="0"/>
            <a:ext cx="5565304" cy="764704"/>
          </a:xfrm>
        </p:spPr>
        <p:txBody>
          <a:bodyPr anchor="ctr" anchorCtr="0"/>
          <a:lstStyle/>
          <a:p>
            <a:pPr marL="319088" algn="l"/>
            <a:r>
              <a:rPr lang="fr-FR" altLang="en-US" sz="2400" b="1" dirty="0" smtClean="0">
                <a:solidFill>
                  <a:srgbClr val="C40075"/>
                </a:solidFill>
              </a:rPr>
              <a:t>Commercial air transport </a:t>
            </a:r>
            <a:r>
              <a:rPr lang="fr-FR" altLang="en-US" sz="2400" b="1" dirty="0" err="1" smtClean="0">
                <a:solidFill>
                  <a:srgbClr val="C40075"/>
                </a:solidFill>
              </a:rPr>
              <a:t>fleet</a:t>
            </a:r>
            <a:r>
              <a:rPr lang="fr-FR" altLang="en-US" sz="2400" b="1" dirty="0" smtClean="0">
                <a:solidFill>
                  <a:srgbClr val="C40075"/>
                </a:solidFill>
              </a:rPr>
              <a:t> in 2013</a:t>
            </a:r>
            <a:endParaRPr lang="en-CA" altLang="en-US" sz="2400" b="1" dirty="0" smtClean="0">
              <a:solidFill>
                <a:srgbClr val="C40075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16624" y="987574"/>
            <a:ext cx="34563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 smtClean="0">
                <a:solidFill>
                  <a:srgbClr val="002060"/>
                </a:solidFill>
              </a:rPr>
              <a:t>Turbojets</a:t>
            </a:r>
            <a:r>
              <a:rPr lang="en-GB" sz="2000" dirty="0" smtClean="0">
                <a:solidFill>
                  <a:srgbClr val="002060"/>
                </a:solidFill>
              </a:rPr>
              <a:t>:</a:t>
            </a:r>
          </a:p>
          <a:p>
            <a:r>
              <a:rPr lang="en-GB" sz="1600" dirty="0" smtClean="0">
                <a:solidFill>
                  <a:srgbClr val="002060"/>
                </a:solidFill>
              </a:rPr>
              <a:t>- </a:t>
            </a:r>
            <a:r>
              <a:rPr lang="en-GB" sz="1600" b="1" dirty="0" smtClean="0">
                <a:solidFill>
                  <a:srgbClr val="002060"/>
                </a:solidFill>
              </a:rPr>
              <a:t>88% of world fleet</a:t>
            </a:r>
            <a:r>
              <a:rPr lang="en-GB" sz="1600" dirty="0" smtClean="0">
                <a:solidFill>
                  <a:srgbClr val="002060"/>
                </a:solidFill>
              </a:rPr>
              <a:t> in 2013</a:t>
            </a:r>
          </a:p>
          <a:p>
            <a:r>
              <a:rPr lang="en-GB" sz="1600" dirty="0" smtClean="0">
                <a:solidFill>
                  <a:srgbClr val="002060"/>
                </a:solidFill>
              </a:rPr>
              <a:t>- this share </a:t>
            </a:r>
            <a:r>
              <a:rPr lang="en-GB" sz="1600" b="1" dirty="0" smtClean="0">
                <a:solidFill>
                  <a:srgbClr val="002060"/>
                </a:solidFill>
              </a:rPr>
              <a:t>increased every year</a:t>
            </a:r>
            <a:r>
              <a:rPr lang="en-GB" sz="1600" dirty="0" smtClean="0">
                <a:solidFill>
                  <a:srgbClr val="002060"/>
                </a:solidFill>
              </a:rPr>
              <a:t> since 2004 </a:t>
            </a:r>
          </a:p>
          <a:p>
            <a:r>
              <a:rPr lang="en-GB" sz="2000" dirty="0" smtClean="0">
                <a:solidFill>
                  <a:srgbClr val="002060"/>
                </a:solidFill>
              </a:rPr>
              <a:t>	</a:t>
            </a:r>
            <a:endParaRPr lang="en-GB" sz="2000" i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16624" y="2838234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>
                <a:solidFill>
                  <a:srgbClr val="002060"/>
                </a:solidFill>
              </a:rPr>
              <a:t>2013: </a:t>
            </a:r>
          </a:p>
          <a:p>
            <a:r>
              <a:rPr lang="en-US" sz="1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-</a:t>
            </a:r>
            <a:r>
              <a:rPr lang="en-US" sz="1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</a:rPr>
              <a:t>1 500 </a:t>
            </a:r>
            <a:r>
              <a:rPr lang="en-US" sz="1600" dirty="0" smtClean="0">
                <a:solidFill>
                  <a:srgbClr val="002060"/>
                </a:solidFill>
              </a:rPr>
              <a:t>aircraft deliveries</a:t>
            </a:r>
          </a:p>
          <a:p>
            <a:r>
              <a:rPr lang="en-US" sz="1600" dirty="0" smtClean="0">
                <a:solidFill>
                  <a:srgbClr val="002060"/>
                </a:solidFill>
              </a:rPr>
              <a:t>-</a:t>
            </a:r>
            <a:r>
              <a:rPr lang="en-US" sz="1600" b="1" dirty="0" smtClean="0">
                <a:solidFill>
                  <a:srgbClr val="002060"/>
                </a:solidFill>
              </a:rPr>
              <a:t> More than 3000 </a:t>
            </a:r>
            <a:r>
              <a:rPr lang="en-US" sz="1600" dirty="0" smtClean="0">
                <a:solidFill>
                  <a:srgbClr val="002060"/>
                </a:solidFill>
              </a:rPr>
              <a:t>aircraft net orders</a:t>
            </a:r>
          </a:p>
          <a:p>
            <a:r>
              <a:rPr lang="en-US" sz="1200" i="1" dirty="0" smtClean="0">
                <a:solidFill>
                  <a:schemeClr val="bg1">
                    <a:lumMod val="65000"/>
                  </a:schemeClr>
                </a:solidFill>
              </a:rPr>
              <a:t>for the world’s major aircraft manufacturer</a:t>
            </a:r>
            <a:endParaRPr lang="en-GB" sz="12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588" y="4894008"/>
            <a:ext cx="9142412" cy="249492"/>
          </a:xfrm>
        </p:spPr>
        <p:txBody>
          <a:bodyPr/>
          <a:lstStyle/>
          <a:p>
            <a:pPr algn="ctr"/>
            <a:fld id="{3FF909EE-2C65-48BC-95E5-26F3591A45A6}" type="slidenum">
              <a:rPr lang="en-CA" smtClean="0"/>
              <a:pPr algn="ctr"/>
              <a:t>6</a:t>
            </a:fld>
            <a:endParaRPr lang="en-CA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4883150"/>
            <a:ext cx="4788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i="1" u="sng" dirty="0" smtClean="0">
                <a:solidFill>
                  <a:schemeClr val="bg1"/>
                </a:solidFill>
              </a:rPr>
              <a:t>Source</a:t>
            </a:r>
            <a:r>
              <a:rPr lang="en-GB" sz="1050" i="1" dirty="0" smtClean="0">
                <a:solidFill>
                  <a:schemeClr val="bg1"/>
                </a:solidFill>
              </a:rPr>
              <a:t>: Reed Business Information (RBI), aircraft manufacturer websites</a:t>
            </a:r>
            <a:endParaRPr lang="en-GB" sz="105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99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12" grpId="0">
        <p:bldAsOne/>
      </p:bldGraphic>
      <p:bldP spid="9" grpId="0"/>
      <p:bldP spid="11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9987397"/>
              </p:ext>
            </p:extLst>
          </p:nvPr>
        </p:nvGraphicFramePr>
        <p:xfrm>
          <a:off x="107504" y="1131590"/>
          <a:ext cx="576064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6430529"/>
              </p:ext>
            </p:extLst>
          </p:nvPr>
        </p:nvGraphicFramePr>
        <p:xfrm>
          <a:off x="107504" y="1131590"/>
          <a:ext cx="576064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7066032"/>
              </p:ext>
            </p:extLst>
          </p:nvPr>
        </p:nvGraphicFramePr>
        <p:xfrm>
          <a:off x="107504" y="1131590"/>
          <a:ext cx="576064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824536" y="1131590"/>
            <a:ext cx="3996000" cy="101566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2060"/>
                </a:solidFill>
              </a:rPr>
              <a:t>Airline </a:t>
            </a:r>
            <a:r>
              <a:rPr lang="en-GB" sz="2000" b="1" u="sng" dirty="0" smtClean="0">
                <a:solidFill>
                  <a:srgbClr val="002060"/>
                </a:solidFill>
              </a:rPr>
              <a:t>operating revenues </a:t>
            </a:r>
            <a:r>
              <a:rPr lang="en-GB" sz="2000" dirty="0" smtClean="0">
                <a:solidFill>
                  <a:srgbClr val="002060"/>
                </a:solidFill>
              </a:rPr>
              <a:t>in 2013: </a:t>
            </a:r>
          </a:p>
          <a:p>
            <a:r>
              <a:rPr lang="en-GB" sz="2000" dirty="0" smtClean="0">
                <a:solidFill>
                  <a:srgbClr val="002060"/>
                </a:solidFill>
              </a:rPr>
              <a:t>	717 billion USD</a:t>
            </a:r>
          </a:p>
          <a:p>
            <a:r>
              <a:rPr lang="en-GB" sz="2000" dirty="0" smtClean="0">
                <a:solidFill>
                  <a:srgbClr val="002060"/>
                </a:solidFill>
              </a:rPr>
              <a:t>	+1.7% </a:t>
            </a:r>
            <a:r>
              <a:rPr lang="en-GB" i="1" dirty="0" smtClean="0">
                <a:solidFill>
                  <a:srgbClr val="002060"/>
                </a:solidFill>
              </a:rPr>
              <a:t>vs. 2012</a:t>
            </a:r>
            <a:endParaRPr lang="en-GB" sz="2000" i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4536" y="2787774"/>
            <a:ext cx="3995936" cy="1015663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92D050"/>
                </a:solidFill>
              </a:rPr>
              <a:t>Airline </a:t>
            </a:r>
            <a:r>
              <a:rPr lang="en-GB" sz="2000" b="1" u="sng" dirty="0" smtClean="0">
                <a:solidFill>
                  <a:srgbClr val="92D050"/>
                </a:solidFill>
              </a:rPr>
              <a:t>operating results </a:t>
            </a:r>
            <a:r>
              <a:rPr lang="en-GB" sz="2000" dirty="0" smtClean="0">
                <a:solidFill>
                  <a:srgbClr val="92D050"/>
                </a:solidFill>
              </a:rPr>
              <a:t>in 2013:</a:t>
            </a:r>
          </a:p>
          <a:p>
            <a:r>
              <a:rPr lang="en-GB" sz="2000" dirty="0" smtClean="0">
                <a:solidFill>
                  <a:srgbClr val="92D050"/>
                </a:solidFill>
              </a:rPr>
              <a:t>	3.5% of operating revenues</a:t>
            </a:r>
          </a:p>
          <a:p>
            <a:r>
              <a:rPr lang="en-GB" sz="2000" dirty="0" smtClean="0">
                <a:solidFill>
                  <a:srgbClr val="92D050"/>
                </a:solidFill>
              </a:rPr>
              <a:t> 	+0.9 p.p.* </a:t>
            </a:r>
            <a:r>
              <a:rPr lang="en-GB" i="1" dirty="0" smtClean="0">
                <a:solidFill>
                  <a:srgbClr val="92D050"/>
                </a:solidFill>
              </a:rPr>
              <a:t>vs. 2012</a:t>
            </a:r>
            <a:endParaRPr lang="en-GB" sz="2000" i="1" dirty="0">
              <a:solidFill>
                <a:srgbClr val="92D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55976" y="4587974"/>
            <a:ext cx="4788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i="1" dirty="0" smtClean="0">
                <a:solidFill>
                  <a:schemeClr val="accent6"/>
                </a:solidFill>
              </a:rPr>
              <a:t>*percentage points</a:t>
            </a:r>
            <a:endParaRPr lang="en-GB" sz="1400" i="1" dirty="0">
              <a:solidFill>
                <a:schemeClr val="accent6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5508104" y="1585415"/>
            <a:ext cx="216024" cy="108012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ight Arrow 13"/>
          <p:cNvSpPr/>
          <p:nvPr/>
        </p:nvSpPr>
        <p:spPr>
          <a:xfrm>
            <a:off x="5508104" y="1915076"/>
            <a:ext cx="216024" cy="108012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ight Arrow 14"/>
          <p:cNvSpPr/>
          <p:nvPr/>
        </p:nvSpPr>
        <p:spPr>
          <a:xfrm>
            <a:off x="5444480" y="3219822"/>
            <a:ext cx="216024" cy="10801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ight Arrow 15"/>
          <p:cNvSpPr/>
          <p:nvPr/>
        </p:nvSpPr>
        <p:spPr>
          <a:xfrm>
            <a:off x="5441992" y="3558085"/>
            <a:ext cx="216024" cy="10801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491880" y="0"/>
            <a:ext cx="5565304" cy="764704"/>
          </a:xfrm>
        </p:spPr>
        <p:txBody>
          <a:bodyPr anchor="ctr" anchorCtr="0"/>
          <a:lstStyle/>
          <a:p>
            <a:pPr marL="319088" algn="l"/>
            <a:r>
              <a:rPr lang="fr-FR" altLang="en-US" sz="2400" b="1" dirty="0" smtClean="0">
                <a:solidFill>
                  <a:srgbClr val="C40075"/>
                </a:solidFill>
              </a:rPr>
              <a:t>Air carrier </a:t>
            </a:r>
            <a:r>
              <a:rPr lang="fr-FR" altLang="en-US" sz="2400" b="1" dirty="0" err="1" smtClean="0">
                <a:solidFill>
                  <a:srgbClr val="C40075"/>
                </a:solidFill>
              </a:rPr>
              <a:t>financial</a:t>
            </a:r>
            <a:r>
              <a:rPr lang="fr-FR" altLang="en-US" sz="2400" b="1" dirty="0" smtClean="0">
                <a:solidFill>
                  <a:srgbClr val="C40075"/>
                </a:solidFill>
              </a:rPr>
              <a:t> </a:t>
            </a:r>
            <a:r>
              <a:rPr lang="fr-FR" altLang="en-US" sz="2400" b="1" dirty="0" err="1" smtClean="0">
                <a:solidFill>
                  <a:srgbClr val="C40075"/>
                </a:solidFill>
              </a:rPr>
              <a:t>results</a:t>
            </a:r>
            <a:r>
              <a:rPr lang="fr-FR" altLang="en-US" sz="2400" b="1" dirty="0" smtClean="0">
                <a:solidFill>
                  <a:srgbClr val="C40075"/>
                </a:solidFill>
              </a:rPr>
              <a:t> in 2013</a:t>
            </a:r>
            <a:endParaRPr lang="en-CA" altLang="en-US" sz="2400" b="1" dirty="0" smtClean="0">
              <a:solidFill>
                <a:srgbClr val="C40075"/>
              </a:solidFill>
            </a:endParaRPr>
          </a:p>
        </p:txBody>
      </p:sp>
      <p:sp>
        <p:nvSpPr>
          <p:cNvPr id="1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588" y="4894008"/>
            <a:ext cx="9142412" cy="249492"/>
          </a:xfrm>
        </p:spPr>
        <p:txBody>
          <a:bodyPr/>
          <a:lstStyle/>
          <a:p>
            <a:pPr algn="ctr"/>
            <a:fld id="{3FF909EE-2C65-48BC-95E5-26F3591A45A6}" type="slidenum">
              <a:rPr lang="en-CA" smtClean="0"/>
              <a:pPr algn="ctr"/>
              <a:t>7</a:t>
            </a:fld>
            <a:endParaRPr lang="en-CA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4883150"/>
            <a:ext cx="4788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i="1" u="sng" dirty="0" smtClean="0">
                <a:solidFill>
                  <a:schemeClr val="bg1"/>
                </a:solidFill>
              </a:rPr>
              <a:t>Source</a:t>
            </a:r>
            <a:r>
              <a:rPr lang="en-GB" sz="1050" i="1" dirty="0">
                <a:solidFill>
                  <a:schemeClr val="bg1"/>
                </a:solidFill>
              </a:rPr>
              <a:t>: </a:t>
            </a:r>
            <a:r>
              <a:rPr lang="en-GB" sz="1050" i="1" dirty="0" smtClean="0">
                <a:solidFill>
                  <a:schemeClr val="bg1"/>
                </a:solidFill>
              </a:rPr>
              <a:t>ICAO Annual Report of the Council 2013</a:t>
            </a:r>
            <a:endParaRPr lang="en-GB" sz="105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03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8" grpId="0">
        <p:bldAsOne/>
      </p:bldGraphic>
      <p:bldGraphic spid="9" grpId="0">
        <p:bldAsOne/>
      </p:bldGraphic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5022994"/>
              </p:ext>
            </p:extLst>
          </p:nvPr>
        </p:nvGraphicFramePr>
        <p:xfrm>
          <a:off x="-13894" y="699542"/>
          <a:ext cx="9157894" cy="4258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2722838"/>
              </p:ext>
            </p:extLst>
          </p:nvPr>
        </p:nvGraphicFramePr>
        <p:xfrm>
          <a:off x="-13894" y="699542"/>
          <a:ext cx="9157894" cy="4258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0441431"/>
              </p:ext>
            </p:extLst>
          </p:nvPr>
        </p:nvGraphicFramePr>
        <p:xfrm>
          <a:off x="-13894" y="699542"/>
          <a:ext cx="9157894" cy="4258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6345706"/>
              </p:ext>
            </p:extLst>
          </p:nvPr>
        </p:nvGraphicFramePr>
        <p:xfrm>
          <a:off x="-13894" y="699542"/>
          <a:ext cx="9157894" cy="4258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779912" y="0"/>
            <a:ext cx="5367536" cy="771550"/>
          </a:xfrm>
        </p:spPr>
        <p:txBody>
          <a:bodyPr anchor="ctr" anchorCtr="0"/>
          <a:lstStyle/>
          <a:p>
            <a:pPr marL="319088" algn="l"/>
            <a:r>
              <a:rPr lang="en-US" sz="2400" b="1" dirty="0" smtClean="0">
                <a:solidFill>
                  <a:srgbClr val="C40075"/>
                </a:solidFill>
              </a:rPr>
              <a:t>Air Transport Development</a:t>
            </a:r>
            <a:endParaRPr lang="en-US" sz="2400" b="1" dirty="0">
              <a:solidFill>
                <a:srgbClr val="C40075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228184" y="3795887"/>
            <a:ext cx="1978717" cy="720080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CA" sz="5400" dirty="0" smtClean="0">
              <a:solidFill>
                <a:srgbClr val="002060"/>
              </a:solidFill>
            </a:endParaRPr>
          </a:p>
          <a:p>
            <a:pPr algn="l"/>
            <a:r>
              <a:rPr lang="en-CA" sz="5400" dirty="0" smtClean="0">
                <a:solidFill>
                  <a:srgbClr val="002060"/>
                </a:solidFill>
              </a:rPr>
              <a:t>5.8</a:t>
            </a:r>
            <a:r>
              <a:rPr lang="en-CA" sz="1600" dirty="0" smtClean="0">
                <a:solidFill>
                  <a:srgbClr val="002060"/>
                </a:solidFill>
              </a:rPr>
              <a:t> trillion </a:t>
            </a:r>
            <a:r>
              <a:rPr lang="en-US" sz="1600" dirty="0" smtClean="0">
                <a:solidFill>
                  <a:srgbClr val="002060"/>
                </a:solidFill>
              </a:rPr>
              <a:t>RPK</a:t>
            </a:r>
            <a:endParaRPr lang="en-CA" sz="1600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092280" y="3741128"/>
            <a:ext cx="1329497" cy="931228"/>
          </a:xfrm>
          <a:prstGeom prst="rect">
            <a:avLst/>
          </a:prstGeom>
          <a:noFill/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CA" sz="1600" b="1" dirty="0">
                <a:solidFill>
                  <a:srgbClr val="92D050"/>
                </a:solidFill>
              </a:rPr>
              <a:t>+</a:t>
            </a:r>
            <a:r>
              <a:rPr lang="en-CA" sz="1600" b="1" dirty="0" smtClean="0">
                <a:solidFill>
                  <a:srgbClr val="92D050"/>
                </a:solidFill>
              </a:rPr>
              <a:t>5.5%</a:t>
            </a:r>
            <a:endParaRPr lang="en-CA" sz="1600" b="1" dirty="0">
              <a:solidFill>
                <a:srgbClr val="92D050"/>
              </a:solidFill>
            </a:endParaRPr>
          </a:p>
          <a:p>
            <a:pPr algn="l"/>
            <a:r>
              <a:rPr lang="en-CA" sz="800" dirty="0">
                <a:solidFill>
                  <a:srgbClr val="92D050"/>
                </a:solidFill>
              </a:rPr>
              <a:t>growth rate </a:t>
            </a:r>
            <a:r>
              <a:rPr lang="en-CA" sz="800" i="1" dirty="0">
                <a:solidFill>
                  <a:srgbClr val="92D050"/>
                </a:solidFill>
              </a:rPr>
              <a:t>vs. </a:t>
            </a:r>
            <a:r>
              <a:rPr lang="en-CA" sz="800" dirty="0">
                <a:solidFill>
                  <a:srgbClr val="92D050"/>
                </a:solidFill>
              </a:rPr>
              <a:t>2012</a:t>
            </a:r>
            <a:endParaRPr lang="en-CA" sz="100" dirty="0">
              <a:solidFill>
                <a:srgbClr val="92D05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8206900" y="2001315"/>
            <a:ext cx="0" cy="1800000"/>
          </a:xfrm>
          <a:prstGeom prst="straightConnector1">
            <a:avLst/>
          </a:prstGeom>
          <a:ln w="1270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8137520" y="1779661"/>
            <a:ext cx="138761" cy="221653"/>
          </a:xfrm>
          <a:prstGeom prst="ellipse">
            <a:avLst/>
          </a:prstGeom>
          <a:noFill/>
          <a:ln w="1270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CA" sz="1100"/>
          </a:p>
        </p:txBody>
      </p:sp>
      <p:sp>
        <p:nvSpPr>
          <p:cNvPr id="13" name="TextBox 12"/>
          <p:cNvSpPr txBox="1"/>
          <p:nvPr/>
        </p:nvSpPr>
        <p:spPr>
          <a:xfrm>
            <a:off x="4708829" y="4833471"/>
            <a:ext cx="449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i="1" dirty="0" smtClean="0">
                <a:solidFill>
                  <a:schemeClr val="bg1"/>
                </a:solidFill>
              </a:rPr>
              <a:t>Scheduled commercial traffic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62688" y="4967615"/>
            <a:ext cx="4248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z="1000" dirty="0">
                <a:solidFill>
                  <a:schemeClr val="bg1"/>
                </a:solidFill>
              </a:rPr>
              <a:t>Total (international and domestic) services</a:t>
            </a:r>
          </a:p>
        </p:txBody>
      </p:sp>
      <p:sp>
        <p:nvSpPr>
          <p:cNvPr id="1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588" y="4894008"/>
            <a:ext cx="9142412" cy="249492"/>
          </a:xfrm>
        </p:spPr>
        <p:txBody>
          <a:bodyPr/>
          <a:lstStyle/>
          <a:p>
            <a:pPr algn="ctr"/>
            <a:fld id="{3FF909EE-2C65-48BC-95E5-26F3591A45A6}" type="slidenum">
              <a:rPr lang="en-CA" smtClean="0"/>
              <a:pPr algn="ctr"/>
              <a:t>8</a:t>
            </a:fld>
            <a:endParaRPr lang="en-CA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4883150"/>
            <a:ext cx="4788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i="1" u="sng" dirty="0" smtClean="0">
                <a:solidFill>
                  <a:schemeClr val="bg1"/>
                </a:solidFill>
              </a:rPr>
              <a:t>Source</a:t>
            </a:r>
            <a:r>
              <a:rPr lang="en-GB" sz="1050" i="1" dirty="0">
                <a:solidFill>
                  <a:schemeClr val="bg1"/>
                </a:solidFill>
              </a:rPr>
              <a:t>: </a:t>
            </a:r>
            <a:r>
              <a:rPr lang="en-GB" sz="1050" i="1" dirty="0" smtClean="0">
                <a:solidFill>
                  <a:schemeClr val="bg1"/>
                </a:solidFill>
              </a:rPr>
              <a:t>ICAO Annual Reports of the Council</a:t>
            </a:r>
            <a:endParaRPr lang="en-GB" sz="105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67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7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  <p:bldGraphic spid="12" grpId="0">
        <p:bldAsOne/>
      </p:bldGraphic>
      <p:bldGraphic spid="21" grpId="0">
        <p:bldAsOne/>
      </p:bldGraphic>
      <p:bldGraphic spid="16" grpId="0">
        <p:bldAsOne/>
      </p:bldGraphic>
      <p:bldP spid="23" grpId="0" animBg="1"/>
      <p:bldP spid="24" grpId="0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9</a:t>
            </a:fld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88024" y="0"/>
            <a:ext cx="4269160" cy="764704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9088" algn="l"/>
            <a:r>
              <a:rPr lang="fr-FR" altLang="en-US" sz="2400" b="1" dirty="0" smtClean="0">
                <a:solidFill>
                  <a:srgbClr val="C40075"/>
                </a:solidFill>
              </a:rPr>
              <a:t>2013 - State of Air Transport</a:t>
            </a:r>
            <a:endParaRPr lang="en-CA" altLang="en-US" sz="2400" b="1" dirty="0" smtClean="0">
              <a:solidFill>
                <a:srgbClr val="C40075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44008" y="832488"/>
            <a:ext cx="4104456" cy="381704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600" b="1" dirty="0" smtClean="0">
                <a:solidFill>
                  <a:srgbClr val="002060"/>
                </a:solidFill>
              </a:rPr>
              <a:t>Annual analysis on a world and regional level</a:t>
            </a:r>
          </a:p>
          <a:p>
            <a:endParaRPr lang="en-CA" sz="1600" b="1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b="1" dirty="0" smtClean="0">
                <a:solidFill>
                  <a:srgbClr val="002060"/>
                </a:solidFill>
              </a:rPr>
              <a:t>63 pages of comprehensive analysis and key figures of air transport</a:t>
            </a:r>
          </a:p>
          <a:p>
            <a:endParaRPr lang="en-CA" sz="1600" b="1" dirty="0" smtClean="0">
              <a:solidFill>
                <a:srgbClr val="002060"/>
              </a:solidFill>
            </a:endParaRPr>
          </a:p>
          <a:p>
            <a:r>
              <a:rPr lang="en-CA" sz="1600" b="1" i="1" dirty="0" smtClean="0">
                <a:solidFill>
                  <a:srgbClr val="7030A0"/>
                </a:solidFill>
              </a:rPr>
              <a:t>For each ICAO Statistical Region:</a:t>
            </a:r>
            <a:endParaRPr lang="en-CA" sz="1600" b="1" i="1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b="1" dirty="0" smtClean="0">
                <a:solidFill>
                  <a:srgbClr val="002060"/>
                </a:solidFill>
              </a:rPr>
              <a:t>Passenger and cargo traffic for 2011, 2012 and 2013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b="1" dirty="0">
                <a:solidFill>
                  <a:srgbClr val="002060"/>
                </a:solidFill>
              </a:rPr>
              <a:t>T</a:t>
            </a:r>
            <a:r>
              <a:rPr lang="en-CA" sz="1600" b="1" dirty="0" smtClean="0">
                <a:solidFill>
                  <a:srgbClr val="002060"/>
                </a:solidFill>
              </a:rPr>
              <a:t>op 15 States, airlines and airports in 2013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b="1" dirty="0" smtClean="0">
                <a:solidFill>
                  <a:srgbClr val="002060"/>
                </a:solidFill>
              </a:rPr>
              <a:t>Evolution of LCC market penetration in the last 10 years</a:t>
            </a:r>
          </a:p>
          <a:p>
            <a:endParaRPr lang="en-CA" sz="16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10" y="824487"/>
            <a:ext cx="3235610" cy="419553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83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ICAO - Capacity &amp; Efficiency">
      <a:dk1>
        <a:srgbClr val="279DD9"/>
      </a:dk1>
      <a:lt1>
        <a:sysClr val="window" lastClr="FFFFFF"/>
      </a:lt1>
      <a:dk2>
        <a:srgbClr val="006EB7"/>
      </a:dk2>
      <a:lt2>
        <a:srgbClr val="FFFFFF"/>
      </a:lt2>
      <a:accent1>
        <a:srgbClr val="0054A4"/>
      </a:accent1>
      <a:accent2>
        <a:srgbClr val="A1CFEF"/>
      </a:accent2>
      <a:accent3>
        <a:srgbClr val="8DC63F"/>
      </a:accent3>
      <a:accent4>
        <a:srgbClr val="CED8DD"/>
      </a:accent4>
      <a:accent5>
        <a:srgbClr val="8C99A1"/>
      </a:accent5>
      <a:accent6>
        <a:srgbClr val="5A6870"/>
      </a:accent6>
      <a:hlink>
        <a:srgbClr val="39474F"/>
      </a:hlink>
      <a:folHlink>
        <a:srgbClr val="C400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A7E1A58E51824D928176166504EF47" ma:contentTypeVersion="1" ma:contentTypeDescription="Create a new document." ma:contentTypeScope="" ma:versionID="081dd3d19e2b803c96093e7e552beba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D6828E-EFDF-47E3-8A27-91F8EC1E4DA8}"/>
</file>

<file path=customXml/itemProps2.xml><?xml version="1.0" encoding="utf-8"?>
<ds:datastoreItem xmlns:ds="http://schemas.openxmlformats.org/officeDocument/2006/customXml" ds:itemID="{8B491BEF-9746-456E-8063-90A4E3CC6019}"/>
</file>

<file path=customXml/itemProps3.xml><?xml version="1.0" encoding="utf-8"?>
<ds:datastoreItem xmlns:ds="http://schemas.openxmlformats.org/officeDocument/2006/customXml" ds:itemID="{5AA0B4CB-90D6-4E17-AC9A-53AFCEDF0AC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7501</TotalTime>
  <Words>3257</Words>
  <Application>Microsoft Office PowerPoint</Application>
  <PresentationFormat>On-screen Show (16:9)</PresentationFormat>
  <Paragraphs>840</Paragraphs>
  <Slides>36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Office Theme</vt:lpstr>
      <vt:lpstr>CorelDRAW</vt:lpstr>
      <vt:lpstr>State of the Air Transport in 2013</vt:lpstr>
      <vt:lpstr>The air transport industry </vt:lpstr>
      <vt:lpstr>PowerPoint Presentation</vt:lpstr>
      <vt:lpstr>PowerPoint Presentation</vt:lpstr>
      <vt:lpstr>PowerPoint Presentation</vt:lpstr>
      <vt:lpstr>Commercial air transport fleet in 2013</vt:lpstr>
      <vt:lpstr>Air carrier financial results in 2013</vt:lpstr>
      <vt:lpstr>Air Transport Development</vt:lpstr>
      <vt:lpstr>PowerPoint Presentation</vt:lpstr>
      <vt:lpstr>World Air Transport in 2013</vt:lpstr>
      <vt:lpstr>ICAO Statistical Regions</vt:lpstr>
      <vt:lpstr>World Air Transport in 2013 by Region</vt:lpstr>
      <vt:lpstr>PowerPoint Presentation</vt:lpstr>
      <vt:lpstr>Passenger traffic: Worldwide distribution (2/2)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Low Cost Carriers in 2013</vt:lpstr>
      <vt:lpstr>Low Cost Carriers in 2013</vt:lpstr>
      <vt:lpstr>PowerPoint Presentation</vt:lpstr>
      <vt:lpstr>PowerPoint Presentation</vt:lpstr>
      <vt:lpstr>The Monthly Monitor</vt:lpstr>
      <vt:lpstr>PowerPoint Presentation</vt:lpstr>
    </vt:vector>
  </TitlesOfParts>
  <Company>I.C.A.O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Philbin, Anthony</dc:creator>
  <cp:lastModifiedBy>Simon, Jerome</cp:lastModifiedBy>
  <cp:revision>225</cp:revision>
  <cp:lastPrinted>2014-05-21T12:51:46Z</cp:lastPrinted>
  <dcterms:created xsi:type="dcterms:W3CDTF">2013-08-20T15:49:37Z</dcterms:created>
  <dcterms:modified xsi:type="dcterms:W3CDTF">2014-10-27T11:51:52Z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0x0101006EA7E1A58E51824D928176166504EF47</vt:lpwstr>
  </property>
</Properties>
</file>