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8.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2" r:id="rId3"/>
    <p:sldId id="258" r:id="rId4"/>
    <p:sldId id="259" r:id="rId5"/>
    <p:sldId id="280" r:id="rId6"/>
    <p:sldId id="281" r:id="rId7"/>
    <p:sldId id="292" r:id="rId8"/>
    <p:sldId id="293" r:id="rId9"/>
    <p:sldId id="294" r:id="rId10"/>
    <p:sldId id="295" r:id="rId11"/>
    <p:sldId id="296" r:id="rId12"/>
    <p:sldId id="297" r:id="rId13"/>
    <p:sldId id="282" r:id="rId14"/>
    <p:sldId id="283" r:id="rId15"/>
    <p:sldId id="305" r:id="rId16"/>
    <p:sldId id="257" r:id="rId17"/>
    <p:sldId id="303" r:id="rId18"/>
    <p:sldId id="302" r:id="rId19"/>
    <p:sldId id="263" r:id="rId20"/>
    <p:sldId id="261" r:id="rId21"/>
    <p:sldId id="310" r:id="rId22"/>
    <p:sldId id="306" r:id="rId23"/>
    <p:sldId id="307" r:id="rId24"/>
    <p:sldId id="312" r:id="rId25"/>
    <p:sldId id="313" r:id="rId26"/>
    <p:sldId id="308" r:id="rId27"/>
    <p:sldId id="309" r:id="rId28"/>
    <p:sldId id="311" r:id="rId29"/>
    <p:sldId id="298" r:id="rId30"/>
    <p:sldId id="300" r:id="rId31"/>
    <p:sldId id="286" r:id="rId32"/>
    <p:sldId id="299" r:id="rId33"/>
    <p:sldId id="290" r:id="rId34"/>
    <p:sldId id="29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375E"/>
    <a:srgbClr val="265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6" autoAdjust="0"/>
    <p:restoredTop sz="86667" autoAdjust="0"/>
  </p:normalViewPr>
  <p:slideViewPr>
    <p:cSldViewPr>
      <p:cViewPr>
        <p:scale>
          <a:sx n="60" d="100"/>
          <a:sy n="60" d="100"/>
        </p:scale>
        <p:origin x="-811" y="-31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C5B35A-64BB-49F4-9CA8-39C10AB32867}" type="datetimeFigureOut">
              <a:rPr lang="en-CA" smtClean="0"/>
              <a:pPr/>
              <a:t>06/03/2012</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181F00-D46B-461D-B630-10FED835D41C}" type="slidenum">
              <a:rPr lang="en-CA" smtClean="0"/>
              <a:pPr/>
              <a:t>‹#›</a:t>
            </a:fld>
            <a:endParaRPr lang="en-CA" dirty="0"/>
          </a:p>
        </p:txBody>
      </p:sp>
    </p:spTree>
    <p:extLst>
      <p:ext uri="{BB962C8B-B14F-4D97-AF65-F5344CB8AC3E}">
        <p14:creationId xmlns:p14="http://schemas.microsoft.com/office/powerpoint/2010/main" val="282981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BC181F00-D46B-461D-B630-10FED835D41C}" type="slidenum">
              <a:rPr lang="en-CA" smtClean="0"/>
              <a:pPr/>
              <a:t>32</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0" y="1438325"/>
            <a:ext cx="9144000" cy="5419675"/>
          </a:xfrm>
          <a:prstGeom prst="rect">
            <a:avLst/>
          </a:prstGeom>
          <a:noFill/>
          <a:ln w="9525">
            <a:noFill/>
            <a:miter lim="800000"/>
            <a:headEnd/>
            <a:tailEnd/>
          </a:ln>
        </p:spPr>
      </p:pic>
      <p:sp>
        <p:nvSpPr>
          <p:cNvPr id="2" name="Title 1"/>
          <p:cNvSpPr>
            <a:spLocks noGrp="1"/>
          </p:cNvSpPr>
          <p:nvPr>
            <p:ph type="ctrTitle"/>
          </p:nvPr>
        </p:nvSpPr>
        <p:spPr>
          <a:xfrm>
            <a:off x="683568" y="1844824"/>
            <a:ext cx="7772400" cy="1470025"/>
          </a:xfrm>
        </p:spPr>
        <p:txBody>
          <a:bodyPr/>
          <a:lstStyle>
            <a:lvl1pPr>
              <a:defRPr>
                <a:solidFill>
                  <a:schemeClr val="bg1">
                    <a:lumMod val="95000"/>
                  </a:schemeClr>
                </a:solidFill>
                <a:effectLst>
                  <a:glow rad="101600">
                    <a:schemeClr val="accent1">
                      <a:lumMod val="75000"/>
                      <a:alpha val="60000"/>
                    </a:schemeClr>
                  </a:glow>
                  <a:outerShdw blurRad="38100" dist="38100" dir="2700000" algn="tl">
                    <a:srgbClr val="000000">
                      <a:alpha val="43137"/>
                    </a:srgbClr>
                  </a:outerShdw>
                </a:effectLst>
              </a:defRPr>
            </a:lvl1pPr>
          </a:lstStyle>
          <a:p>
            <a:r>
              <a:rPr lang="en-US" smtClean="0"/>
              <a:t>Click to edit Master title style</a:t>
            </a:r>
            <a:endParaRPr lang="en-CA"/>
          </a:p>
        </p:txBody>
      </p:sp>
      <p:sp>
        <p:nvSpPr>
          <p:cNvPr id="3" name="Subtitle 2"/>
          <p:cNvSpPr>
            <a:spLocks noGrp="1"/>
          </p:cNvSpPr>
          <p:nvPr>
            <p:ph type="subTitle" idx="1"/>
          </p:nvPr>
        </p:nvSpPr>
        <p:spPr>
          <a:xfrm>
            <a:off x="1331640" y="3501008"/>
            <a:ext cx="6400800" cy="1752600"/>
          </a:xfrm>
        </p:spPr>
        <p:txBody>
          <a:bodyPr/>
          <a:lstStyle>
            <a:lvl1pPr marL="0" indent="0" algn="ctr">
              <a:buNone/>
              <a:defRPr>
                <a:solidFill>
                  <a:schemeClr val="bg1">
                    <a:lumMod val="95000"/>
                  </a:schemeClr>
                </a:solidFill>
                <a:effectLst>
                  <a:glow rad="101600">
                    <a:schemeClr val="accent1">
                      <a:lumMod val="75000"/>
                      <a:alpha val="60000"/>
                    </a:schemeClr>
                  </a:glow>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pic>
        <p:nvPicPr>
          <p:cNvPr id="1027" name="Picture 3" descr="C:\Users\dwilson\Desktop\UTI-Logo.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107503" y="116632"/>
            <a:ext cx="2324721" cy="1152128"/>
          </a:xfrm>
          <a:prstGeom prst="rect">
            <a:avLst/>
          </a:prstGeom>
          <a:noFill/>
        </p:spPr>
      </p:pic>
      <p:pic>
        <p:nvPicPr>
          <p:cNvPr id="1028" name="Picture 4"/>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7596336" y="260648"/>
            <a:ext cx="1342455" cy="980851"/>
          </a:xfrm>
          <a:prstGeom prst="rect">
            <a:avLst/>
          </a:prstGeom>
          <a:noFill/>
          <a:ln w="9525">
            <a:noFill/>
            <a:miter lim="800000"/>
            <a:headEnd/>
            <a:tailEnd/>
          </a:ln>
        </p:spPr>
      </p:pic>
      <p:cxnSp>
        <p:nvCxnSpPr>
          <p:cNvPr id="26" name="Straight Connector 25"/>
          <p:cNvCxnSpPr/>
          <p:nvPr userDrawn="1"/>
        </p:nvCxnSpPr>
        <p:spPr>
          <a:xfrm>
            <a:off x="184" y="1432560"/>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Date Placeholder 27"/>
          <p:cNvSpPr>
            <a:spLocks noGrp="1"/>
          </p:cNvSpPr>
          <p:nvPr>
            <p:ph type="dt" sz="half" idx="10"/>
          </p:nvPr>
        </p:nvSpPr>
        <p:spPr/>
        <p:txBody>
          <a:bodyPr/>
          <a:lstStyle>
            <a:lvl1pPr>
              <a:defRPr>
                <a:solidFill>
                  <a:schemeClr val="bg1"/>
                </a:solidFill>
                <a:effectLst>
                  <a:outerShdw blurRad="38100" dist="38100" dir="2700000" algn="tl">
                    <a:srgbClr val="000000">
                      <a:alpha val="43137"/>
                    </a:srgbClr>
                  </a:outerShdw>
                </a:effectLst>
              </a:defRPr>
            </a:lvl1pPr>
          </a:lstStyle>
          <a:p>
            <a:r>
              <a:rPr lang="en-CA" dirty="0" smtClean="0"/>
              <a:t>05/03/2012</a:t>
            </a:r>
            <a:endParaRPr lang="en-CA" dirty="0"/>
          </a:p>
        </p:txBody>
      </p:sp>
      <p:sp>
        <p:nvSpPr>
          <p:cNvPr id="29" name="Slide Number Placeholder 28"/>
          <p:cNvSpPr>
            <a:spLocks noGrp="1"/>
          </p:cNvSpPr>
          <p:nvPr>
            <p:ph type="sldNum" sz="quarter" idx="11"/>
          </p:nvPr>
        </p:nvSpPr>
        <p:spPr/>
        <p:txBody>
          <a:bodyPr/>
          <a:lstStyle>
            <a:lvl1pPr>
              <a:defRPr>
                <a:solidFill>
                  <a:schemeClr val="bg1"/>
                </a:solidFill>
                <a:effectLst>
                  <a:outerShdw blurRad="38100" dist="38100" dir="2700000" algn="tl">
                    <a:srgbClr val="000000">
                      <a:alpha val="43137"/>
                    </a:srgbClr>
                  </a:outerShdw>
                </a:effectLst>
              </a:defRPr>
            </a:lvl1pPr>
          </a:lstStyle>
          <a:p>
            <a:fld id="{7203CF92-3438-4B3A-955D-980B1F9D2C1A}" type="slidenum">
              <a:rPr lang="en-CA" smtClean="0"/>
              <a:pPr/>
              <a:t>‹#›</a:t>
            </a:fld>
            <a:endParaRPr lang="en-CA" dirty="0"/>
          </a:p>
        </p:txBody>
      </p:sp>
      <p:sp>
        <p:nvSpPr>
          <p:cNvPr id="30" name="Footer Placeholder 29"/>
          <p:cNvSpPr>
            <a:spLocks noGrp="1"/>
          </p:cNvSpPr>
          <p:nvPr>
            <p:ph type="ftr"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r>
              <a:rPr lang="en-CA" dirty="0" smtClean="0"/>
              <a:t>Commercial-in-Confidence</a:t>
            </a:r>
            <a:endParaRPr lang="en-CA"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srcRect t="8829" b="76556"/>
          <a:stretch>
            <a:fillRect/>
          </a:stretch>
        </p:blipFill>
        <p:spPr bwMode="auto">
          <a:xfrm flipH="1">
            <a:off x="0" y="0"/>
            <a:ext cx="9144000" cy="792088"/>
          </a:xfrm>
          <a:prstGeom prst="rect">
            <a:avLst/>
          </a:prstGeom>
          <a:noFill/>
          <a:ln w="9525">
            <a:noFill/>
            <a:miter lim="800000"/>
            <a:headEnd/>
            <a:tailEnd/>
          </a:ln>
        </p:spPr>
      </p:pic>
      <p:pic>
        <p:nvPicPr>
          <p:cNvPr id="8" name="Picture 2"/>
          <p:cNvPicPr>
            <a:picLocks noChangeAspect="1" noChangeArrowheads="1"/>
          </p:cNvPicPr>
          <p:nvPr userDrawn="1"/>
        </p:nvPicPr>
        <p:blipFill>
          <a:blip r:embed="rId2" cstate="print"/>
          <a:srcRect t="43056" b="45492"/>
          <a:stretch>
            <a:fillRect/>
          </a:stretch>
        </p:blipFill>
        <p:spPr bwMode="auto">
          <a:xfrm>
            <a:off x="0" y="6237312"/>
            <a:ext cx="9144000" cy="620688"/>
          </a:xfrm>
          <a:prstGeom prst="rect">
            <a:avLst/>
          </a:prstGeom>
          <a:noFill/>
          <a:ln w="9525">
            <a:noFill/>
            <a:miter lim="800000"/>
            <a:headEnd/>
            <a:tailEnd/>
          </a:ln>
        </p:spPr>
      </p:pic>
      <p:sp>
        <p:nvSpPr>
          <p:cNvPr id="2" name="Title 1"/>
          <p:cNvSpPr>
            <a:spLocks noGrp="1"/>
          </p:cNvSpPr>
          <p:nvPr>
            <p:ph type="title"/>
          </p:nvPr>
        </p:nvSpPr>
        <p:spPr>
          <a:xfrm>
            <a:off x="107504" y="202630"/>
            <a:ext cx="6984776" cy="562074"/>
          </a:xfrm>
        </p:spPr>
        <p:txBody>
          <a:bodyPr>
            <a:normAutofit/>
          </a:bodyPr>
          <a:lstStyle>
            <a:lvl1pPr algn="l">
              <a:defRPr sz="4000" b="0">
                <a:solidFill>
                  <a:schemeClr val="bg1"/>
                </a:solidFill>
                <a:effectLst>
                  <a:glow rad="101600">
                    <a:schemeClr val="accent1">
                      <a:lumMod val="75000"/>
                      <a:alpha val="60000"/>
                    </a:schemeClr>
                  </a:glow>
                  <a:outerShdw blurRad="38100" dist="38100" dir="2700000" algn="tl">
                    <a:srgbClr val="000000">
                      <a:alpha val="43137"/>
                    </a:srgbClr>
                  </a:outerShdw>
                </a:effectLst>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908720"/>
            <a:ext cx="8229600" cy="5328592"/>
          </a:xfrm>
        </p:spPr>
        <p:txBody>
          <a:bodyPr/>
          <a:lstStyle>
            <a:lvl1pPr marL="538163" indent="-538163">
              <a:buFont typeface="Wingdings" pitchFamily="2" charset="2"/>
              <a:buChar char=""/>
              <a:tabLst/>
              <a:defRPr>
                <a:solidFill>
                  <a:schemeClr val="tx2">
                    <a:lumMod val="75000"/>
                  </a:schemeClr>
                </a:solidFill>
              </a:defRPr>
            </a:lvl1pPr>
            <a:lvl2pPr marL="985838" indent="-447675">
              <a:buFont typeface="Wingdings" pitchFamily="2" charset="2"/>
              <a:buChar char=""/>
              <a:defRPr>
                <a:solidFill>
                  <a:schemeClr val="tx2">
                    <a:lumMod val="75000"/>
                  </a:schemeClr>
                </a:solidFill>
              </a:defRPr>
            </a:lvl2pPr>
            <a:lvl3pPr marL="1431925" indent="-446088">
              <a:buFont typeface="Wingdings" pitchFamily="2" charset="2"/>
              <a:buChar char=""/>
              <a:tabLst/>
              <a:defRPr>
                <a:solidFill>
                  <a:schemeClr val="tx2">
                    <a:lumMod val="75000"/>
                  </a:schemeClr>
                </a:solidFill>
              </a:defRPr>
            </a:lvl3pPr>
            <a:lvl4pPr marL="1798638" indent="-366713">
              <a:buFont typeface="Wingdings" pitchFamily="2" charset="2"/>
              <a:buChar char=""/>
              <a:defRPr>
                <a:solidFill>
                  <a:schemeClr val="tx2">
                    <a:lumMod val="75000"/>
                  </a:schemeClr>
                </a:solidFill>
              </a:defRPr>
            </a:lvl4pPr>
            <a:lvl5pPr marL="2154238" indent="-355600">
              <a:buFont typeface="Wingdings" pitchFamily="2" charset="2"/>
              <a:buChar char=""/>
              <a:defRPr>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9" name="Picture 3" descr="C:\Users\dwilson\Desktop\UTI-Logo.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060177" y="0"/>
            <a:ext cx="1688287" cy="836712"/>
          </a:xfrm>
          <a:prstGeom prst="rect">
            <a:avLst/>
          </a:prstGeom>
          <a:noFill/>
          <a:effectLst>
            <a:glow rad="101600">
              <a:schemeClr val="bg1">
                <a:alpha val="60000"/>
              </a:schemeClr>
            </a:glow>
          </a:effectLst>
        </p:spPr>
      </p:pic>
      <p:sp>
        <p:nvSpPr>
          <p:cNvPr id="40" name="Date Placeholder 39"/>
          <p:cNvSpPr>
            <a:spLocks noGrp="1"/>
          </p:cNvSpPr>
          <p:nvPr>
            <p:ph type="dt" sz="half" idx="10"/>
          </p:nvPr>
        </p:nvSpPr>
        <p:spPr/>
        <p:txBody>
          <a:bodyPr/>
          <a:lstStyle>
            <a:lvl1pPr>
              <a:defRPr>
                <a:solidFill>
                  <a:schemeClr val="bg1"/>
                </a:solidFill>
                <a:effectLst>
                  <a:outerShdw blurRad="38100" dist="38100" dir="2700000" algn="tl">
                    <a:srgbClr val="000000">
                      <a:alpha val="43137"/>
                    </a:srgbClr>
                  </a:outerShdw>
                </a:effectLst>
              </a:defRPr>
            </a:lvl1pPr>
          </a:lstStyle>
          <a:p>
            <a:r>
              <a:rPr lang="en-CA" dirty="0" smtClean="0"/>
              <a:t>05/03/2012</a:t>
            </a:r>
            <a:endParaRPr lang="en-CA" dirty="0"/>
          </a:p>
        </p:txBody>
      </p:sp>
      <p:sp>
        <p:nvSpPr>
          <p:cNvPr id="41" name="Slide Number Placeholder 40"/>
          <p:cNvSpPr>
            <a:spLocks noGrp="1"/>
          </p:cNvSpPr>
          <p:nvPr>
            <p:ph type="sldNum" sz="quarter" idx="11"/>
          </p:nvPr>
        </p:nvSpPr>
        <p:spPr/>
        <p:txBody>
          <a:bodyPr/>
          <a:lstStyle>
            <a:lvl1pPr>
              <a:defRPr>
                <a:solidFill>
                  <a:schemeClr val="bg1"/>
                </a:solidFill>
                <a:effectLst>
                  <a:outerShdw blurRad="38100" dist="38100" dir="2700000" algn="tl">
                    <a:srgbClr val="000000">
                      <a:alpha val="43137"/>
                    </a:srgbClr>
                  </a:outerShdw>
                </a:effectLst>
              </a:defRPr>
            </a:lvl1pPr>
          </a:lstStyle>
          <a:p>
            <a:fld id="{7203CF92-3438-4B3A-955D-980B1F9D2C1A}" type="slidenum">
              <a:rPr lang="en-CA" smtClean="0"/>
              <a:pPr/>
              <a:t>‹#›</a:t>
            </a:fld>
            <a:endParaRPr lang="en-CA" dirty="0"/>
          </a:p>
        </p:txBody>
      </p:sp>
      <p:sp>
        <p:nvSpPr>
          <p:cNvPr id="42" name="Footer Placeholder 41"/>
          <p:cNvSpPr>
            <a:spLocks noGrp="1"/>
          </p:cNvSpPr>
          <p:nvPr>
            <p:ph type="ftr"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r>
              <a:rPr lang="en-CA" dirty="0" smtClean="0"/>
              <a:t>Commercial-in-Confidence</a:t>
            </a:r>
            <a:endParaRPr lang="en-CA" dirty="0"/>
          </a:p>
        </p:txBody>
      </p:sp>
      <p:cxnSp>
        <p:nvCxnSpPr>
          <p:cNvPr id="10" name="Straight Connector 9"/>
          <p:cNvCxnSpPr/>
          <p:nvPr userDrawn="1"/>
        </p:nvCxnSpPr>
        <p:spPr>
          <a:xfrm>
            <a:off x="0" y="6237312"/>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88" y="800864"/>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51720" y="4406900"/>
            <a:ext cx="6840760" cy="1362075"/>
          </a:xfrm>
        </p:spPr>
        <p:txBody>
          <a:bodyPr anchor="t">
            <a:normAutofit/>
          </a:bodyPr>
          <a:lstStyle>
            <a:lvl1pPr algn="l">
              <a:defRPr sz="3600" b="1" cap="all">
                <a:solidFill>
                  <a:schemeClr val="tx2">
                    <a:lumMod val="75000"/>
                  </a:schemeClr>
                </a:solidFill>
              </a:defRPr>
            </a:lvl1pPr>
          </a:lstStyle>
          <a:p>
            <a:r>
              <a:rPr lang="en-US" smtClean="0"/>
              <a:t>Click to edit Master title style</a:t>
            </a:r>
            <a:endParaRPr lang="en-CA"/>
          </a:p>
        </p:txBody>
      </p:sp>
      <p:sp>
        <p:nvSpPr>
          <p:cNvPr id="3" name="Text Placeholder 2"/>
          <p:cNvSpPr>
            <a:spLocks noGrp="1"/>
          </p:cNvSpPr>
          <p:nvPr>
            <p:ph type="body" idx="1"/>
          </p:nvPr>
        </p:nvSpPr>
        <p:spPr>
          <a:xfrm>
            <a:off x="2051719" y="3429000"/>
            <a:ext cx="6840761" cy="977900"/>
          </a:xfrm>
        </p:spPr>
        <p:txBody>
          <a:bodyPr anchor="b"/>
          <a:lstStyle>
            <a:lvl1pPr marL="0" indent="0">
              <a:buNone/>
              <a:defRPr sz="2000">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2"/>
          <p:cNvPicPr>
            <a:picLocks noChangeAspect="1" noChangeArrowheads="1"/>
          </p:cNvPicPr>
          <p:nvPr userDrawn="1"/>
        </p:nvPicPr>
        <p:blipFill>
          <a:blip r:embed="rId2" cstate="print"/>
          <a:srcRect t="37839"/>
          <a:stretch>
            <a:fillRect/>
          </a:stretch>
        </p:blipFill>
        <p:spPr bwMode="auto">
          <a:xfrm>
            <a:off x="0" y="0"/>
            <a:ext cx="9144000" cy="3368971"/>
          </a:xfrm>
          <a:prstGeom prst="rect">
            <a:avLst/>
          </a:prstGeom>
          <a:noFill/>
          <a:ln w="9525">
            <a:noFill/>
            <a:miter lim="800000"/>
            <a:headEnd/>
            <a:tailEnd/>
          </a:ln>
        </p:spPr>
      </p:pic>
      <p:cxnSp>
        <p:nvCxnSpPr>
          <p:cNvPr id="11" name="Straight Connector 10"/>
          <p:cNvCxnSpPr/>
          <p:nvPr userDrawn="1"/>
        </p:nvCxnSpPr>
        <p:spPr>
          <a:xfrm>
            <a:off x="0" y="3373120"/>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3" descr="C:\Users\dwilson\Desktop\UTI-Logo.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539552" y="3645024"/>
            <a:ext cx="1460625" cy="723883"/>
          </a:xfrm>
          <a:prstGeom prst="rect">
            <a:avLst/>
          </a:prstGeom>
          <a:noFill/>
        </p:spPr>
      </p:pic>
      <p:pic>
        <p:nvPicPr>
          <p:cNvPr id="13" name="Picture 4"/>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755576" y="4437112"/>
            <a:ext cx="720080" cy="526120"/>
          </a:xfrm>
          <a:prstGeom prst="rect">
            <a:avLst/>
          </a:prstGeom>
          <a:noFill/>
          <a:ln w="9525">
            <a:noFill/>
            <a:miter lim="800000"/>
            <a:headEnd/>
            <a:tailEnd/>
          </a:ln>
        </p:spPr>
      </p:pic>
      <p:sp>
        <p:nvSpPr>
          <p:cNvPr id="14" name="Date Placeholder 13"/>
          <p:cNvSpPr>
            <a:spLocks noGrp="1"/>
          </p:cNvSpPr>
          <p:nvPr>
            <p:ph type="dt" sz="half" idx="10"/>
          </p:nvPr>
        </p:nvSpPr>
        <p:spPr/>
        <p:txBody>
          <a:bodyPr/>
          <a:lstStyle>
            <a:lvl1pPr>
              <a:defRPr/>
            </a:lvl1pPr>
          </a:lstStyle>
          <a:p>
            <a:r>
              <a:rPr lang="en-CA" dirty="0" smtClean="0"/>
              <a:t>05/03/2012</a:t>
            </a:r>
            <a:endParaRPr lang="en-CA" dirty="0"/>
          </a:p>
        </p:txBody>
      </p:sp>
      <p:sp>
        <p:nvSpPr>
          <p:cNvPr id="15" name="Slide Number Placeholder 14"/>
          <p:cNvSpPr>
            <a:spLocks noGrp="1"/>
          </p:cNvSpPr>
          <p:nvPr>
            <p:ph type="sldNum" sz="quarter" idx="11"/>
          </p:nvPr>
        </p:nvSpPr>
        <p:spPr/>
        <p:txBody>
          <a:bodyPr/>
          <a:lstStyle/>
          <a:p>
            <a:fld id="{7203CF92-3438-4B3A-955D-980B1F9D2C1A}" type="slidenum">
              <a:rPr lang="en-CA" smtClean="0"/>
              <a:pPr/>
              <a:t>‹#›</a:t>
            </a:fld>
            <a:endParaRPr lang="en-CA" dirty="0"/>
          </a:p>
        </p:txBody>
      </p:sp>
      <p:sp>
        <p:nvSpPr>
          <p:cNvPr id="16" name="Footer Placeholder 15"/>
          <p:cNvSpPr>
            <a:spLocks noGrp="1"/>
          </p:cNvSpPr>
          <p:nvPr>
            <p:ph type="ftr" sz="quarter" idx="12"/>
          </p:nvPr>
        </p:nvSpPr>
        <p:spPr/>
        <p:txBody>
          <a:bodyPr/>
          <a:lstStyle/>
          <a:p>
            <a:r>
              <a:rPr lang="en-CA" dirty="0" smtClean="0"/>
              <a:t>Commercial-in-Confidence</a:t>
            </a:r>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chemeClr val="tx2">
                    <a:lumMod val="75000"/>
                  </a:schemeClr>
                </a:solidFill>
              </a:defRPr>
            </a:lvl1pPr>
          </a:lstStyle>
          <a:p>
            <a:fld id="{EA12F2F8-81FC-47AE-A72E-46117EB1D85D}" type="datetime1">
              <a:rPr lang="en-CA" smtClean="0"/>
              <a:pPr/>
              <a:t>06/03/2012</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a:solidFill>
                  <a:schemeClr val="tx2">
                    <a:lumMod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tx2">
                    <a:lumMod val="75000"/>
                  </a:schemeClr>
                </a:solidFill>
              </a:defRPr>
            </a:lvl1pPr>
          </a:lstStyle>
          <a:p>
            <a:fld id="{7203CF92-3438-4B3A-955D-980B1F9D2C1A}" type="slidenum">
              <a:rPr lang="en-CA" smtClean="0"/>
              <a:pPr/>
              <a:t>‹#›</a:t>
            </a:fld>
            <a:endParaRPr lang="en-C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5.g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a/imgres?imgurl=http://www.cs.rochester.edu/research/vision/people/vision_people.jpg&amp;imgrefurl=http://www.cs.rochester.edu/research/vision/people/&amp;usg=__fD1EhUmHObvoezbBCxSvfF3sXok=&amp;h=460&amp;w=400&amp;sz=33&amp;hl=en&amp;start=2&amp;um=1&amp;itbs=1&amp;tbnid=kWH-rMcbhOQtMM:&amp;tbnh=128&amp;tbnw=111&amp;prev=/images?q=people&amp;um=1&amp;hl=en&amp;tbs=isch:1" TargetMode="External"/><Relationship Id="rId7"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www.google.ca/imgres?imgurl=http://www.duvekot.ca/eliane/archives/maple_leaf.jpg&amp;imgrefurl=http://boards.sportslogos.net/index.php?showtopic=71196&amp;usg=__d3TOF_npKU7L5bpij4o8is53eTU=&amp;h=397&amp;w=321&amp;sz=43&amp;hl=en&amp;start=17&amp;um=1&amp;itbs=1&amp;tbnid=LGZMgGr3hNqPyM:&amp;tbnh=124&amp;tbnw=100&amp;prev=/images?q=maple+leaf&amp;um=1&amp;hl=en&amp;sa=N&amp;tbs=isch:1" TargetMode="Externa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3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4.jpeg"/><Relationship Id="rId3" Type="http://schemas.openxmlformats.org/officeDocument/2006/relationships/image" Target="../media/image2.jpeg"/><Relationship Id="rId7" Type="http://schemas.openxmlformats.org/officeDocument/2006/relationships/image" Target="../media/image19.jpeg"/><Relationship Id="rId12" Type="http://schemas.openxmlformats.org/officeDocument/2006/relationships/image" Target="../media/image23.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8.gif"/><Relationship Id="rId11" Type="http://schemas.openxmlformats.org/officeDocument/2006/relationships/image" Target="../media/image22.jpeg"/><Relationship Id="rId5" Type="http://schemas.openxmlformats.org/officeDocument/2006/relationships/image" Target="../media/image17.jpeg"/><Relationship Id="rId10" Type="http://schemas.openxmlformats.org/officeDocument/2006/relationships/image" Target="../media/image3.png"/><Relationship Id="rId4" Type="http://schemas.openxmlformats.org/officeDocument/2006/relationships/image" Target="../media/image16.jpe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992" y="2492896"/>
            <a:ext cx="8779496" cy="821953"/>
          </a:xfrm>
        </p:spPr>
        <p:txBody>
          <a:bodyPr>
            <a:normAutofit/>
          </a:bodyPr>
          <a:lstStyle/>
          <a:p>
            <a:r>
              <a:rPr lang="en-CA" dirty="0" smtClean="0"/>
              <a:t>Aeronautical Collaborative Ring (ACR)</a:t>
            </a:r>
            <a:endParaRPr lang="en-CA" dirty="0"/>
          </a:p>
        </p:txBody>
      </p:sp>
      <p:sp>
        <p:nvSpPr>
          <p:cNvPr id="3" name="Subtitle 2"/>
          <p:cNvSpPr>
            <a:spLocks noGrp="1"/>
          </p:cNvSpPr>
          <p:nvPr>
            <p:ph type="subTitle" idx="1"/>
          </p:nvPr>
        </p:nvSpPr>
        <p:spPr>
          <a:xfrm>
            <a:off x="2771800" y="3140968"/>
            <a:ext cx="6077272" cy="2040632"/>
          </a:xfrm>
        </p:spPr>
        <p:txBody>
          <a:bodyPr>
            <a:normAutofit/>
          </a:bodyPr>
          <a:lstStyle/>
          <a:p>
            <a:pPr algn="r"/>
            <a:r>
              <a:rPr lang="en-CA" sz="2800" dirty="0" smtClean="0"/>
              <a:t>Readying Your Enterprise for SWIM</a:t>
            </a:r>
            <a:endParaRPr lang="en-CA" sz="2800" dirty="0"/>
          </a:p>
        </p:txBody>
      </p:sp>
      <p:sp>
        <p:nvSpPr>
          <p:cNvPr id="4" name="Date Placeholder 3"/>
          <p:cNvSpPr>
            <a:spLocks noGrp="1"/>
          </p:cNvSpPr>
          <p:nvPr>
            <p:ph type="dt" sz="half" idx="10"/>
          </p:nvPr>
        </p:nvSpPr>
        <p:spPr/>
        <p:txBody>
          <a:bodyPr/>
          <a:lstStyle/>
          <a:p>
            <a:r>
              <a:rPr lang="en-CA" dirty="0" smtClean="0"/>
              <a:t>05/03/2012</a:t>
            </a:r>
            <a:endParaRPr lang="en-CA" dirty="0"/>
          </a:p>
        </p:txBody>
      </p:sp>
      <p:sp>
        <p:nvSpPr>
          <p:cNvPr id="5" name="Slide Number Placeholder 4"/>
          <p:cNvSpPr>
            <a:spLocks noGrp="1"/>
          </p:cNvSpPr>
          <p:nvPr>
            <p:ph type="sldNum" sz="quarter" idx="11"/>
          </p:nvPr>
        </p:nvSpPr>
        <p:spPr/>
        <p:txBody>
          <a:bodyPr/>
          <a:lstStyle/>
          <a:p>
            <a:fld id="{7203CF92-3438-4B3A-955D-980B1F9D2C1A}" type="slidenum">
              <a:rPr lang="en-CA" smtClean="0"/>
              <a:pPr/>
              <a:t>1</a:t>
            </a:fld>
            <a:endParaRPr lang="en-CA" dirty="0"/>
          </a:p>
        </p:txBody>
      </p:sp>
      <p:sp>
        <p:nvSpPr>
          <p:cNvPr id="7" name="Footer Placeholder 6"/>
          <p:cNvSpPr>
            <a:spLocks noGrp="1"/>
          </p:cNvSpPr>
          <p:nvPr>
            <p:ph type="ftr" sz="quarter" idx="12"/>
          </p:nvPr>
        </p:nvSpPr>
        <p:spPr/>
        <p:txBody>
          <a:bodyPr/>
          <a:lstStyle/>
          <a:p>
            <a:r>
              <a:rPr lang="en-CA" dirty="0" smtClean="0"/>
              <a:t>Commercial-in-Confidence</a:t>
            </a:r>
            <a:endParaRPr lang="en-CA" dirty="0"/>
          </a:p>
        </p:txBody>
      </p:sp>
      <p:sp>
        <p:nvSpPr>
          <p:cNvPr id="9" name="Title 1"/>
          <p:cNvSpPr txBox="1">
            <a:spLocks/>
          </p:cNvSpPr>
          <p:nvPr/>
        </p:nvSpPr>
        <p:spPr>
          <a:xfrm>
            <a:off x="467544" y="2060848"/>
            <a:ext cx="967136" cy="821953"/>
          </a:xfrm>
          <a:prstGeom prst="rect">
            <a:avLst/>
          </a:prstGeom>
          <a:effectLst>
            <a:glow rad="101600">
              <a:schemeClr val="tx2">
                <a:lumMod val="50000"/>
                <a:alpha val="60000"/>
              </a:schemeClr>
            </a:glo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2800" b="0" i="0" u="none" strike="noStrike" kern="1200" cap="none" spc="0" normalizeH="0" baseline="0" noProof="0" dirty="0" smtClean="0">
                <a:ln>
                  <a:noFill/>
                </a:ln>
                <a:solidFill>
                  <a:schemeClr val="bg1">
                    <a:lumMod val="95000"/>
                  </a:schemeClr>
                </a:solidFill>
                <a:effectLst>
                  <a:glow rad="101600">
                    <a:schemeClr val="accent1">
                      <a:lumMod val="75000"/>
                      <a:alpha val="60000"/>
                    </a:schemeClr>
                  </a:glow>
                  <a:outerShdw blurRad="38100" dist="38100" dir="2700000" algn="tl">
                    <a:srgbClr val="000000">
                      <a:alpha val="43137"/>
                    </a:srgbClr>
                  </a:outerShdw>
                </a:effectLst>
                <a:uLnTx/>
                <a:uFillTx/>
                <a:latin typeface="+mj-lt"/>
                <a:ea typeface="+mj-ea"/>
                <a:cs typeface="+mj-cs"/>
              </a:rPr>
              <a:t>The</a:t>
            </a:r>
            <a:endParaRPr kumimoji="0" lang="en-CA" sz="2800" b="0" i="0" u="none" strike="noStrike" kern="1200" cap="none" spc="0" normalizeH="0" baseline="0" noProof="0" dirty="0">
              <a:ln>
                <a:noFill/>
              </a:ln>
              <a:solidFill>
                <a:schemeClr val="bg1">
                  <a:lumMod val="95000"/>
                </a:schemeClr>
              </a:solidFill>
              <a:effectLst>
                <a:glow rad="101600">
                  <a:schemeClr val="accent1">
                    <a:lumMod val="75000"/>
                    <a:alpha val="60000"/>
                  </a:schemeClr>
                </a:glow>
                <a:outerShdw blurRad="38100" dist="38100" dir="2700000" algn="tl">
                  <a:srgbClr val="000000">
                    <a:alpha val="43137"/>
                  </a:srgbClr>
                </a:outerShdw>
              </a:effectLst>
              <a:uLnTx/>
              <a:uFillTx/>
              <a:latin typeface="+mj-lt"/>
              <a:ea typeface="+mj-ea"/>
              <a:cs typeface="+mj-cs"/>
            </a:endParaRPr>
          </a:p>
        </p:txBody>
      </p:sp>
      <p:sp>
        <p:nvSpPr>
          <p:cNvPr id="8" name="TextBox 7"/>
          <p:cNvSpPr txBox="1"/>
          <p:nvPr/>
        </p:nvSpPr>
        <p:spPr>
          <a:xfrm>
            <a:off x="6012160" y="3861048"/>
            <a:ext cx="2799677" cy="1477328"/>
          </a:xfrm>
          <a:prstGeom prst="rect">
            <a:avLst/>
          </a:prstGeom>
          <a:noFill/>
          <a:effectLst>
            <a:glow rad="139700">
              <a:schemeClr val="accent1">
                <a:satMod val="175000"/>
                <a:alpha val="40000"/>
              </a:schemeClr>
            </a:glow>
          </a:effectLst>
        </p:spPr>
        <p:txBody>
          <a:bodyPr wrap="none" rtlCol="0">
            <a:spAutoFit/>
          </a:bodyPr>
          <a:lstStyle/>
          <a:p>
            <a:pPr algn="r"/>
            <a:r>
              <a:rPr lang="en-CA" b="1" dirty="0" smtClean="0">
                <a:solidFill>
                  <a:schemeClr val="bg1"/>
                </a:solidFill>
                <a:effectLst>
                  <a:glow rad="101600">
                    <a:srgbClr val="17375E">
                      <a:alpha val="60000"/>
                    </a:srgbClr>
                  </a:glow>
                  <a:outerShdw blurRad="38100" dist="38100" dir="2700000" algn="tl">
                    <a:srgbClr val="000000">
                      <a:alpha val="43137"/>
                    </a:srgbClr>
                  </a:outerShdw>
                </a:effectLst>
              </a:rPr>
              <a:t>Dario </a:t>
            </a:r>
            <a:r>
              <a:rPr lang="en-CA" b="1" dirty="0" err="1" smtClean="0">
                <a:solidFill>
                  <a:schemeClr val="bg1"/>
                </a:solidFill>
                <a:effectLst>
                  <a:glow rad="101600">
                    <a:srgbClr val="17375E">
                      <a:alpha val="60000"/>
                    </a:srgbClr>
                  </a:glow>
                  <a:outerShdw blurRad="38100" dist="38100" dir="2700000" algn="tl">
                    <a:srgbClr val="000000">
                      <a:alpha val="43137"/>
                    </a:srgbClr>
                  </a:outerShdw>
                </a:effectLst>
              </a:rPr>
              <a:t>Rossilli</a:t>
            </a:r>
            <a:endParaRPr lang="en-CA" b="1" dirty="0" smtClean="0">
              <a:solidFill>
                <a:schemeClr val="bg1"/>
              </a:solidFill>
              <a:effectLst>
                <a:glow rad="101600">
                  <a:srgbClr val="17375E">
                    <a:alpha val="60000"/>
                  </a:srgbClr>
                </a:glow>
                <a:outerShdw blurRad="38100" dist="38100" dir="2700000" algn="tl">
                  <a:srgbClr val="000000">
                    <a:alpha val="43137"/>
                  </a:srgbClr>
                </a:outerShdw>
              </a:effectLst>
            </a:endParaRPr>
          </a:p>
          <a:p>
            <a:pPr algn="r"/>
            <a:r>
              <a:rPr lang="en-CA" b="1" dirty="0" smtClean="0">
                <a:solidFill>
                  <a:schemeClr val="bg1"/>
                </a:solidFill>
                <a:effectLst>
                  <a:glow rad="101600">
                    <a:srgbClr val="17375E">
                      <a:alpha val="60000"/>
                    </a:srgbClr>
                  </a:glow>
                  <a:outerShdw blurRad="38100" dist="38100" dir="2700000" algn="tl">
                    <a:srgbClr val="000000">
                      <a:alpha val="43137"/>
                    </a:srgbClr>
                  </a:outerShdw>
                </a:effectLst>
              </a:rPr>
              <a:t>Chief Operating Officer</a:t>
            </a:r>
          </a:p>
          <a:p>
            <a:pPr algn="r"/>
            <a:endParaRPr lang="en-CA" b="1" dirty="0" smtClean="0">
              <a:solidFill>
                <a:schemeClr val="bg1"/>
              </a:solidFill>
              <a:effectLst>
                <a:glow rad="101600">
                  <a:srgbClr val="17375E">
                    <a:alpha val="60000"/>
                  </a:srgbClr>
                </a:glow>
                <a:outerShdw blurRad="38100" dist="38100" dir="2700000" algn="tl">
                  <a:srgbClr val="000000">
                    <a:alpha val="43137"/>
                  </a:srgbClr>
                </a:outerShdw>
              </a:effectLst>
            </a:endParaRPr>
          </a:p>
          <a:p>
            <a:pPr algn="r"/>
            <a:r>
              <a:rPr lang="en-CA" b="1" dirty="0" smtClean="0">
                <a:solidFill>
                  <a:schemeClr val="bg1"/>
                </a:solidFill>
                <a:effectLst>
                  <a:glow rad="101600">
                    <a:srgbClr val="17375E">
                      <a:alpha val="60000"/>
                    </a:srgbClr>
                  </a:glow>
                  <a:outerShdw blurRad="38100" dist="38100" dir="2700000" algn="tl">
                    <a:srgbClr val="000000">
                      <a:alpha val="43137"/>
                    </a:srgbClr>
                  </a:outerShdw>
                </a:effectLst>
              </a:rPr>
              <a:t>Dan Wilson</a:t>
            </a:r>
          </a:p>
          <a:p>
            <a:pPr algn="r"/>
            <a:r>
              <a:rPr lang="en-CA" b="1" dirty="0" smtClean="0">
                <a:solidFill>
                  <a:schemeClr val="bg1"/>
                </a:solidFill>
                <a:effectLst>
                  <a:glow rad="101600">
                    <a:srgbClr val="17375E">
                      <a:alpha val="60000"/>
                    </a:srgbClr>
                  </a:glow>
                  <a:outerShdw blurRad="38100" dist="38100" dir="2700000" algn="tl">
                    <a:srgbClr val="000000">
                      <a:alpha val="43137"/>
                    </a:srgbClr>
                  </a:outerShdw>
                </a:effectLst>
              </a:rPr>
              <a:t>Product Marketing Director</a:t>
            </a:r>
            <a:endParaRPr lang="en-CA" b="1" dirty="0">
              <a:solidFill>
                <a:schemeClr val="bg1"/>
              </a:solidFill>
              <a:effectLst>
                <a:glow rad="101600">
                  <a:srgbClr val="17375E">
                    <a:alpha val="60000"/>
                  </a:srgbClr>
                </a:glow>
                <a:outerShdw blurRad="38100" dist="38100" dir="2700000" algn="tl">
                  <a:srgbClr val="000000">
                    <a:alpha val="43137"/>
                  </a:srgbClr>
                </a:outerShdw>
              </a:effectLst>
            </a:endParaRPr>
          </a:p>
        </p:txBody>
      </p:sp>
      <p:sp>
        <p:nvSpPr>
          <p:cNvPr id="6" name="TextBox 5"/>
          <p:cNvSpPr txBox="1"/>
          <p:nvPr/>
        </p:nvSpPr>
        <p:spPr>
          <a:xfrm>
            <a:off x="6655914" y="332656"/>
            <a:ext cx="756084" cy="369332"/>
          </a:xfrm>
          <a:prstGeom prst="rect">
            <a:avLst/>
          </a:prstGeom>
          <a:noFill/>
        </p:spPr>
        <p:txBody>
          <a:bodyPr wrap="square" rtlCol="0">
            <a:spAutoFit/>
          </a:bodyPr>
          <a:lstStyle/>
          <a:p>
            <a:r>
              <a:rPr lang="en-US" dirty="0" smtClean="0"/>
              <a:t>SP/11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Worldwide References</a:t>
            </a:r>
            <a:endParaRPr lang="en-CA" dirty="0"/>
          </a:p>
        </p:txBody>
      </p:sp>
      <p:sp>
        <p:nvSpPr>
          <p:cNvPr id="4" name="Date Placeholder 3"/>
          <p:cNvSpPr>
            <a:spLocks noGrp="1"/>
          </p:cNvSpPr>
          <p:nvPr>
            <p:ph type="dt" sz="half" idx="10"/>
          </p:nvPr>
        </p:nvSpPr>
        <p:spPr/>
        <p:txBody>
          <a:bodyPr/>
          <a:lstStyle/>
          <a:p>
            <a:r>
              <a:rPr lang="en-CA" dirty="0" smtClean="0"/>
              <a:t>05/03/2012</a:t>
            </a:r>
          </a:p>
        </p:txBody>
      </p:sp>
      <p:sp>
        <p:nvSpPr>
          <p:cNvPr id="5" name="Slide Number Placeholder 4"/>
          <p:cNvSpPr>
            <a:spLocks noGrp="1"/>
          </p:cNvSpPr>
          <p:nvPr>
            <p:ph type="sldNum" sz="quarter" idx="11"/>
          </p:nvPr>
        </p:nvSpPr>
        <p:spPr/>
        <p:txBody>
          <a:bodyPr/>
          <a:lstStyle/>
          <a:p>
            <a:fld id="{7203CF92-3438-4B3A-955D-980B1F9D2C1A}" type="slidenum">
              <a:rPr lang="en-CA" smtClean="0"/>
              <a:pPr/>
              <a:t>10</a:t>
            </a:fld>
            <a:endParaRPr lang="en-CA" dirty="0"/>
          </a:p>
        </p:txBody>
      </p:sp>
      <p:sp>
        <p:nvSpPr>
          <p:cNvPr id="6" name="Footer Placeholder 5"/>
          <p:cNvSpPr>
            <a:spLocks noGrp="1"/>
          </p:cNvSpPr>
          <p:nvPr>
            <p:ph type="ftr" sz="quarter" idx="12"/>
          </p:nvPr>
        </p:nvSpPr>
        <p:spPr/>
        <p:txBody>
          <a:bodyPr/>
          <a:lstStyle/>
          <a:p>
            <a:r>
              <a:rPr lang="en-CA" dirty="0" smtClean="0"/>
              <a:t>Commercial-in-Confidence</a:t>
            </a:r>
            <a:endParaRPr lang="en-CA" dirty="0"/>
          </a:p>
        </p:txBody>
      </p:sp>
      <p:sp>
        <p:nvSpPr>
          <p:cNvPr id="8" name="Rettangolo 9"/>
          <p:cNvSpPr/>
          <p:nvPr/>
        </p:nvSpPr>
        <p:spPr>
          <a:xfrm>
            <a:off x="-63" y="1052736"/>
            <a:ext cx="7308336" cy="4779279"/>
          </a:xfrm>
          <a:prstGeom prst="rect">
            <a:avLst/>
          </a:prstGeom>
        </p:spPr>
        <p:txBody>
          <a:bodyPr numCol="3">
            <a:spAutoFit/>
          </a:bodyPr>
          <a:lstStyle/>
          <a:p>
            <a:pPr marL="342900" indent="-342900">
              <a:spcBef>
                <a:spcPct val="20000"/>
              </a:spcBef>
              <a:defRPr/>
            </a:pPr>
            <a:r>
              <a:rPr lang="it-IT" sz="1000" dirty="0">
                <a:solidFill>
                  <a:srgbClr val="17375E"/>
                </a:solidFill>
                <a:latin typeface="Verdana" pitchFamily="34" charset="0"/>
              </a:rPr>
              <a:t>Eurocontrol, Belgium</a:t>
            </a:r>
          </a:p>
          <a:p>
            <a:pPr marL="342900" indent="-342900">
              <a:spcBef>
                <a:spcPct val="20000"/>
              </a:spcBef>
              <a:defRPr/>
            </a:pPr>
            <a:r>
              <a:rPr lang="it-IT" sz="1000" dirty="0">
                <a:solidFill>
                  <a:srgbClr val="17375E"/>
                </a:solidFill>
                <a:latin typeface="Verdana" pitchFamily="34" charset="0"/>
              </a:rPr>
              <a:t>ACG, Austria</a:t>
            </a:r>
          </a:p>
          <a:p>
            <a:pPr marL="177800" indent="-177800">
              <a:spcBef>
                <a:spcPct val="20000"/>
              </a:spcBef>
              <a:defRPr/>
            </a:pPr>
            <a:r>
              <a:rPr lang="it-IT" sz="1000" dirty="0">
                <a:solidFill>
                  <a:srgbClr val="17375E"/>
                </a:solidFill>
                <a:latin typeface="Verdana" pitchFamily="34" charset="0"/>
              </a:rPr>
              <a:t>LVNL, </a:t>
            </a:r>
            <a:r>
              <a:rPr lang="it-IT" sz="1000" dirty="0" err="1">
                <a:solidFill>
                  <a:srgbClr val="17375E"/>
                </a:solidFill>
                <a:latin typeface="Verdana" pitchFamily="34" charset="0"/>
              </a:rPr>
              <a:t>Netherlands</a:t>
            </a:r>
            <a:endParaRPr lang="it-IT" sz="1000" dirty="0">
              <a:solidFill>
                <a:srgbClr val="17375E"/>
              </a:solidFill>
              <a:latin typeface="Verdana" pitchFamily="34" charset="0"/>
            </a:endParaRPr>
          </a:p>
          <a:p>
            <a:pPr marL="342900" indent="-342900">
              <a:spcBef>
                <a:spcPct val="20000"/>
              </a:spcBef>
              <a:defRPr/>
            </a:pPr>
            <a:r>
              <a:rPr lang="it-IT" sz="1000" dirty="0">
                <a:solidFill>
                  <a:srgbClr val="17375E"/>
                </a:solidFill>
                <a:latin typeface="Verdana" pitchFamily="34" charset="0"/>
              </a:rPr>
              <a:t>SLV, </a:t>
            </a:r>
            <a:r>
              <a:rPr lang="it-IT" sz="1000" dirty="0" err="1">
                <a:solidFill>
                  <a:srgbClr val="17375E"/>
                </a:solidFill>
                <a:latin typeface="Verdana" pitchFamily="34" charset="0"/>
              </a:rPr>
              <a:t>Denmark</a:t>
            </a:r>
            <a:endParaRPr lang="it-IT" sz="1000" dirty="0">
              <a:solidFill>
                <a:srgbClr val="17375E"/>
              </a:solidFill>
              <a:latin typeface="Verdana" pitchFamily="34" charset="0"/>
            </a:endParaRPr>
          </a:p>
          <a:p>
            <a:pPr marL="342900" indent="-342900">
              <a:spcBef>
                <a:spcPct val="20000"/>
              </a:spcBef>
              <a:defRPr/>
            </a:pPr>
            <a:r>
              <a:rPr lang="it-IT" sz="1000" dirty="0">
                <a:solidFill>
                  <a:srgbClr val="17375E"/>
                </a:solidFill>
                <a:latin typeface="Verdana" pitchFamily="34" charset="0"/>
              </a:rPr>
              <a:t>IAA, </a:t>
            </a:r>
            <a:r>
              <a:rPr lang="it-IT" sz="1000" dirty="0" err="1">
                <a:solidFill>
                  <a:srgbClr val="17375E"/>
                </a:solidFill>
                <a:latin typeface="Verdana" pitchFamily="34" charset="0"/>
              </a:rPr>
              <a:t>Ireland</a:t>
            </a:r>
            <a:endParaRPr lang="it-IT" sz="1000" dirty="0">
              <a:solidFill>
                <a:srgbClr val="17375E"/>
              </a:solidFill>
              <a:latin typeface="Verdana" pitchFamily="34" charset="0"/>
            </a:endParaRPr>
          </a:p>
          <a:p>
            <a:pPr marL="342900" indent="-342900">
              <a:spcBef>
                <a:spcPct val="20000"/>
              </a:spcBef>
              <a:defRPr/>
            </a:pPr>
            <a:r>
              <a:rPr lang="it-IT" sz="1000" dirty="0">
                <a:solidFill>
                  <a:srgbClr val="17375E"/>
                </a:solidFill>
                <a:latin typeface="Verdana" pitchFamily="34" charset="0"/>
              </a:rPr>
              <a:t>STNA, France</a:t>
            </a:r>
          </a:p>
          <a:p>
            <a:pPr marL="342900" indent="-342900">
              <a:spcBef>
                <a:spcPct val="20000"/>
              </a:spcBef>
              <a:defRPr/>
            </a:pPr>
            <a:r>
              <a:rPr lang="it-IT" sz="1000" dirty="0">
                <a:solidFill>
                  <a:srgbClr val="17375E"/>
                </a:solidFill>
                <a:latin typeface="Verdana" pitchFamily="34" charset="0"/>
              </a:rPr>
              <a:t>Airfrance, France</a:t>
            </a:r>
          </a:p>
          <a:p>
            <a:pPr marL="342900" indent="-342900">
              <a:spcBef>
                <a:spcPct val="20000"/>
              </a:spcBef>
              <a:defRPr/>
            </a:pPr>
            <a:r>
              <a:rPr lang="it-IT" sz="1000" dirty="0">
                <a:solidFill>
                  <a:srgbClr val="17375E"/>
                </a:solidFill>
                <a:latin typeface="Verdana" pitchFamily="34" charset="0"/>
              </a:rPr>
              <a:t>CECAF, Spain</a:t>
            </a:r>
          </a:p>
          <a:p>
            <a:pPr marL="342900" indent="-342900">
              <a:spcBef>
                <a:spcPct val="20000"/>
              </a:spcBef>
              <a:defRPr/>
            </a:pPr>
            <a:r>
              <a:rPr lang="it-IT" sz="1000" dirty="0">
                <a:solidFill>
                  <a:srgbClr val="17375E"/>
                </a:solidFill>
                <a:latin typeface="Verdana" pitchFamily="34" charset="0"/>
              </a:rPr>
              <a:t>ISDEFE, </a:t>
            </a:r>
            <a:r>
              <a:rPr lang="it-IT" sz="1000" dirty="0" err="1">
                <a:solidFill>
                  <a:srgbClr val="17375E"/>
                </a:solidFill>
                <a:latin typeface="Verdana" pitchFamily="34" charset="0"/>
              </a:rPr>
              <a:t>Spain</a:t>
            </a:r>
            <a:endParaRPr lang="it-IT" sz="1000" dirty="0">
              <a:solidFill>
                <a:srgbClr val="17375E"/>
              </a:solidFill>
              <a:latin typeface="Verdana" pitchFamily="34" charset="0"/>
            </a:endParaRPr>
          </a:p>
          <a:p>
            <a:pPr marL="342900" indent="-342900">
              <a:spcBef>
                <a:spcPct val="20000"/>
              </a:spcBef>
              <a:defRPr/>
            </a:pPr>
            <a:r>
              <a:rPr lang="it-IT" sz="1000" dirty="0">
                <a:solidFill>
                  <a:srgbClr val="17375E"/>
                </a:solidFill>
                <a:latin typeface="Verdana" pitchFamily="34" charset="0"/>
              </a:rPr>
              <a:t>AENA, </a:t>
            </a:r>
            <a:r>
              <a:rPr lang="it-IT" sz="1000" dirty="0" err="1">
                <a:solidFill>
                  <a:srgbClr val="17375E"/>
                </a:solidFill>
                <a:latin typeface="Verdana" pitchFamily="34" charset="0"/>
              </a:rPr>
              <a:t>Spain</a:t>
            </a:r>
            <a:endParaRPr lang="it-IT" sz="1000" dirty="0">
              <a:solidFill>
                <a:srgbClr val="17375E"/>
              </a:solidFill>
              <a:latin typeface="Verdana" pitchFamily="34" charset="0"/>
            </a:endParaRPr>
          </a:p>
          <a:p>
            <a:pPr marL="342900" indent="-342900">
              <a:spcBef>
                <a:spcPct val="20000"/>
              </a:spcBef>
              <a:defRPr/>
            </a:pPr>
            <a:r>
              <a:rPr lang="it-IT" sz="1000" dirty="0">
                <a:solidFill>
                  <a:srgbClr val="17375E"/>
                </a:solidFill>
                <a:latin typeface="Verdana" pitchFamily="34" charset="0"/>
              </a:rPr>
              <a:t>DFS, </a:t>
            </a:r>
            <a:r>
              <a:rPr lang="it-IT" sz="1000" dirty="0" err="1">
                <a:solidFill>
                  <a:srgbClr val="17375E"/>
                </a:solidFill>
                <a:latin typeface="Verdana" pitchFamily="34" charset="0"/>
              </a:rPr>
              <a:t>Germany</a:t>
            </a:r>
            <a:endParaRPr lang="it-IT" sz="1000" dirty="0">
              <a:solidFill>
                <a:srgbClr val="17375E"/>
              </a:solidFill>
              <a:latin typeface="Verdana" pitchFamily="34" charset="0"/>
            </a:endParaRPr>
          </a:p>
          <a:p>
            <a:pPr marL="342900" indent="-342900">
              <a:spcBef>
                <a:spcPct val="20000"/>
              </a:spcBef>
              <a:defRPr/>
            </a:pPr>
            <a:r>
              <a:rPr lang="it-IT" sz="1000" dirty="0" err="1">
                <a:solidFill>
                  <a:srgbClr val="17375E"/>
                </a:solidFill>
                <a:latin typeface="Verdana" pitchFamily="34" charset="0"/>
              </a:rPr>
              <a:t>Fraport</a:t>
            </a:r>
            <a:r>
              <a:rPr lang="it-IT" sz="1000" dirty="0">
                <a:solidFill>
                  <a:srgbClr val="17375E"/>
                </a:solidFill>
                <a:latin typeface="Verdana" pitchFamily="34" charset="0"/>
              </a:rPr>
              <a:t>, </a:t>
            </a:r>
            <a:r>
              <a:rPr lang="it-IT" sz="1000" dirty="0" err="1">
                <a:solidFill>
                  <a:srgbClr val="17375E"/>
                </a:solidFill>
                <a:latin typeface="Verdana" pitchFamily="34" charset="0"/>
              </a:rPr>
              <a:t>Germany</a:t>
            </a:r>
            <a:endParaRPr lang="it-IT" sz="1000" dirty="0">
              <a:solidFill>
                <a:srgbClr val="17375E"/>
              </a:solidFill>
              <a:latin typeface="Verdana" pitchFamily="34" charset="0"/>
            </a:endParaRPr>
          </a:p>
          <a:p>
            <a:pPr marL="342900" indent="-342900">
              <a:spcBef>
                <a:spcPct val="20000"/>
              </a:spcBef>
              <a:defRPr/>
            </a:pPr>
            <a:r>
              <a:rPr lang="it-IT" sz="1000" dirty="0">
                <a:solidFill>
                  <a:srgbClr val="17375E"/>
                </a:solidFill>
                <a:latin typeface="Verdana" pitchFamily="34" charset="0"/>
              </a:rPr>
              <a:t>Lufthansa, </a:t>
            </a:r>
            <a:r>
              <a:rPr lang="it-IT" sz="1000" dirty="0" err="1">
                <a:solidFill>
                  <a:srgbClr val="17375E"/>
                </a:solidFill>
                <a:latin typeface="Verdana" pitchFamily="34" charset="0"/>
              </a:rPr>
              <a:t>Germany</a:t>
            </a:r>
            <a:endParaRPr lang="it-IT" sz="1000" dirty="0">
              <a:solidFill>
                <a:srgbClr val="17375E"/>
              </a:solidFill>
              <a:latin typeface="Verdana" pitchFamily="34" charset="0"/>
            </a:endParaRPr>
          </a:p>
          <a:p>
            <a:pPr marL="342900" indent="-342900">
              <a:spcBef>
                <a:spcPct val="20000"/>
              </a:spcBef>
              <a:defRPr/>
            </a:pPr>
            <a:r>
              <a:rPr lang="it-IT" sz="1000" dirty="0">
                <a:solidFill>
                  <a:srgbClr val="17375E"/>
                </a:solidFill>
                <a:latin typeface="Verdana" pitchFamily="34" charset="0"/>
              </a:rPr>
              <a:t>ENAV, Italy</a:t>
            </a:r>
          </a:p>
          <a:p>
            <a:pPr marL="342900" indent="-342900">
              <a:spcBef>
                <a:spcPct val="20000"/>
              </a:spcBef>
              <a:defRPr/>
            </a:pPr>
            <a:r>
              <a:rPr lang="it-IT" sz="1000" dirty="0">
                <a:solidFill>
                  <a:srgbClr val="17375E"/>
                </a:solidFill>
                <a:latin typeface="Verdana" pitchFamily="34" charset="0"/>
              </a:rPr>
              <a:t>CIGA, Italy</a:t>
            </a:r>
          </a:p>
          <a:p>
            <a:pPr marL="342900" indent="-342900">
              <a:spcBef>
                <a:spcPct val="20000"/>
              </a:spcBef>
              <a:defRPr/>
            </a:pPr>
            <a:r>
              <a:rPr lang="it-IT" sz="1000" dirty="0">
                <a:solidFill>
                  <a:srgbClr val="17375E"/>
                </a:solidFill>
                <a:latin typeface="Verdana" pitchFamily="34" charset="0"/>
              </a:rPr>
              <a:t>ASSI, UK</a:t>
            </a:r>
          </a:p>
          <a:p>
            <a:pPr marL="342900" indent="-342900">
              <a:spcBef>
                <a:spcPct val="20000"/>
              </a:spcBef>
              <a:defRPr/>
            </a:pPr>
            <a:r>
              <a:rPr lang="it-IT" sz="1000" dirty="0">
                <a:solidFill>
                  <a:srgbClr val="17375E"/>
                </a:solidFill>
                <a:latin typeface="Verdana" pitchFamily="34" charset="0"/>
              </a:rPr>
              <a:t>Navtech, Sweden</a:t>
            </a:r>
          </a:p>
          <a:p>
            <a:pPr marL="342900" indent="-342900">
              <a:spcBef>
                <a:spcPct val="20000"/>
              </a:spcBef>
              <a:defRPr/>
            </a:pPr>
            <a:r>
              <a:rPr lang="it-IT" sz="1000" dirty="0">
                <a:solidFill>
                  <a:srgbClr val="17375E"/>
                </a:solidFill>
                <a:latin typeface="Verdana" pitchFamily="34" charset="0"/>
              </a:rPr>
              <a:t>LFV, Sweden</a:t>
            </a:r>
          </a:p>
          <a:p>
            <a:pPr marL="342900" indent="-342900">
              <a:spcBef>
                <a:spcPct val="20000"/>
              </a:spcBef>
              <a:defRPr/>
            </a:pPr>
            <a:r>
              <a:rPr lang="it-IT" sz="1000" dirty="0">
                <a:solidFill>
                  <a:srgbClr val="17375E"/>
                </a:solidFill>
                <a:latin typeface="Verdana" pitchFamily="34" charset="0"/>
              </a:rPr>
              <a:t>FINAVIA, Finland</a:t>
            </a:r>
          </a:p>
          <a:p>
            <a:pPr marL="342900" indent="-342900">
              <a:spcBef>
                <a:spcPct val="20000"/>
              </a:spcBef>
              <a:defRPr/>
            </a:pPr>
            <a:r>
              <a:rPr lang="it-IT" sz="1000" dirty="0">
                <a:solidFill>
                  <a:srgbClr val="17375E"/>
                </a:solidFill>
                <a:latin typeface="Verdana" pitchFamily="34" charset="0"/>
              </a:rPr>
              <a:t>Latvian CAA, Latvia</a:t>
            </a:r>
          </a:p>
          <a:p>
            <a:pPr marL="342900" indent="-342900">
              <a:spcBef>
                <a:spcPct val="20000"/>
              </a:spcBef>
              <a:defRPr/>
            </a:pPr>
            <a:r>
              <a:rPr lang="it-IT" sz="1000" dirty="0">
                <a:solidFill>
                  <a:srgbClr val="17375E"/>
                </a:solidFill>
                <a:latin typeface="Verdana" pitchFamily="34" charset="0"/>
              </a:rPr>
              <a:t>PANSA, </a:t>
            </a:r>
            <a:r>
              <a:rPr lang="it-IT" sz="1000" dirty="0" err="1">
                <a:solidFill>
                  <a:srgbClr val="17375E"/>
                </a:solidFill>
                <a:latin typeface="Verdana" pitchFamily="34" charset="0"/>
              </a:rPr>
              <a:t>Poland</a:t>
            </a:r>
            <a:endParaRPr lang="it-IT" sz="1000" dirty="0">
              <a:solidFill>
                <a:srgbClr val="17375E"/>
              </a:solidFill>
              <a:latin typeface="Verdana" pitchFamily="34" charset="0"/>
            </a:endParaRPr>
          </a:p>
          <a:p>
            <a:pPr marL="342900" indent="-342900">
              <a:spcBef>
                <a:spcPct val="20000"/>
              </a:spcBef>
              <a:defRPr/>
            </a:pPr>
            <a:r>
              <a:rPr lang="it-IT" sz="1000" dirty="0">
                <a:solidFill>
                  <a:srgbClr val="17375E"/>
                </a:solidFill>
                <a:latin typeface="Verdana" pitchFamily="34" charset="0"/>
              </a:rPr>
              <a:t>CAA, </a:t>
            </a:r>
            <a:r>
              <a:rPr lang="it-IT" sz="1000" dirty="0" err="1">
                <a:solidFill>
                  <a:srgbClr val="17375E"/>
                </a:solidFill>
                <a:latin typeface="Verdana" pitchFamily="34" charset="0"/>
              </a:rPr>
              <a:t>Czech</a:t>
            </a:r>
            <a:r>
              <a:rPr lang="it-IT" sz="1000" dirty="0">
                <a:solidFill>
                  <a:srgbClr val="17375E"/>
                </a:solidFill>
                <a:latin typeface="Verdana" pitchFamily="34" charset="0"/>
              </a:rPr>
              <a:t> Republic</a:t>
            </a:r>
          </a:p>
          <a:p>
            <a:pPr marL="228600" indent="-228600">
              <a:spcBef>
                <a:spcPct val="20000"/>
              </a:spcBef>
              <a:defRPr/>
            </a:pPr>
            <a:r>
              <a:rPr lang="it-IT" sz="1000" dirty="0">
                <a:solidFill>
                  <a:srgbClr val="17375E"/>
                </a:solidFill>
                <a:latin typeface="Verdana" pitchFamily="34" charset="0"/>
              </a:rPr>
              <a:t>CAA, Cyprus</a:t>
            </a:r>
          </a:p>
          <a:p>
            <a:pPr marL="342900" indent="-342900">
              <a:spcBef>
                <a:spcPct val="20000"/>
              </a:spcBef>
              <a:defRPr/>
            </a:pPr>
            <a:r>
              <a:rPr lang="it-IT" sz="1000" dirty="0">
                <a:solidFill>
                  <a:srgbClr val="17375E"/>
                </a:solidFill>
                <a:latin typeface="Verdana" pitchFamily="34" charset="0"/>
              </a:rPr>
              <a:t>NavCanada, Canada</a:t>
            </a:r>
          </a:p>
          <a:p>
            <a:pPr marL="342900" indent="-342900">
              <a:spcBef>
                <a:spcPct val="20000"/>
              </a:spcBef>
              <a:defRPr/>
            </a:pPr>
            <a:r>
              <a:rPr lang="it-IT" sz="1000" dirty="0">
                <a:solidFill>
                  <a:srgbClr val="17375E"/>
                </a:solidFill>
                <a:latin typeface="Verdana" pitchFamily="34" charset="0"/>
              </a:rPr>
              <a:t>SENAM, Mexico</a:t>
            </a:r>
          </a:p>
          <a:p>
            <a:pPr marL="342900" indent="-342900">
              <a:spcBef>
                <a:spcPct val="20000"/>
              </a:spcBef>
              <a:defRPr/>
            </a:pPr>
            <a:r>
              <a:rPr lang="it-IT" sz="1000" b="1" dirty="0">
                <a:solidFill>
                  <a:srgbClr val="17375E"/>
                </a:solidFill>
                <a:latin typeface="Verdana" pitchFamily="34" charset="0"/>
              </a:rPr>
              <a:t>FAA, USA</a:t>
            </a:r>
          </a:p>
          <a:p>
            <a:pPr marL="342900" indent="-342900">
              <a:spcBef>
                <a:spcPct val="20000"/>
              </a:spcBef>
              <a:defRPr/>
            </a:pPr>
            <a:r>
              <a:rPr lang="it-IT" sz="1000" dirty="0">
                <a:solidFill>
                  <a:srgbClr val="17375E"/>
                </a:solidFill>
                <a:latin typeface="Verdana" pitchFamily="34" charset="0"/>
              </a:rPr>
              <a:t>NOAA, USA</a:t>
            </a:r>
          </a:p>
          <a:p>
            <a:pPr marL="342900" indent="-342900">
              <a:spcBef>
                <a:spcPct val="20000"/>
              </a:spcBef>
              <a:defRPr/>
            </a:pPr>
            <a:r>
              <a:rPr lang="it-IT" sz="1000" dirty="0" err="1">
                <a:solidFill>
                  <a:srgbClr val="17375E"/>
                </a:solidFill>
                <a:latin typeface="Verdana" pitchFamily="34" charset="0"/>
              </a:rPr>
              <a:t>Jeppesen</a:t>
            </a:r>
            <a:r>
              <a:rPr lang="it-IT" sz="1000" dirty="0">
                <a:solidFill>
                  <a:srgbClr val="17375E"/>
                </a:solidFill>
                <a:latin typeface="Verdana" pitchFamily="34" charset="0"/>
              </a:rPr>
              <a:t>, USA</a:t>
            </a:r>
          </a:p>
          <a:p>
            <a:pPr marL="342900" indent="-342900">
              <a:spcBef>
                <a:spcPct val="20000"/>
              </a:spcBef>
              <a:defRPr/>
            </a:pPr>
            <a:r>
              <a:rPr lang="it-IT" sz="1000" dirty="0">
                <a:solidFill>
                  <a:srgbClr val="17375E"/>
                </a:solidFill>
                <a:latin typeface="Verdana" pitchFamily="34" charset="0"/>
              </a:rPr>
              <a:t>UAEAC, Colombia</a:t>
            </a:r>
          </a:p>
          <a:p>
            <a:pPr marL="342900" indent="-342900">
              <a:spcBef>
                <a:spcPct val="20000"/>
              </a:spcBef>
              <a:defRPr/>
            </a:pPr>
            <a:r>
              <a:rPr lang="it-IT" sz="1000" dirty="0">
                <a:solidFill>
                  <a:srgbClr val="17375E"/>
                </a:solidFill>
                <a:latin typeface="Verdana" pitchFamily="34" charset="0"/>
              </a:rPr>
              <a:t>DECEA, Brazil</a:t>
            </a:r>
          </a:p>
          <a:p>
            <a:pPr marL="342900" indent="-342900">
              <a:spcBef>
                <a:spcPct val="20000"/>
              </a:spcBef>
              <a:defRPr/>
            </a:pPr>
            <a:r>
              <a:rPr lang="it-IT" sz="1000" dirty="0">
                <a:solidFill>
                  <a:srgbClr val="17375E"/>
                </a:solidFill>
                <a:latin typeface="Verdana" pitchFamily="34" charset="0"/>
              </a:rPr>
              <a:t>Moroccan CAA, Morocco</a:t>
            </a:r>
          </a:p>
          <a:p>
            <a:pPr marL="342900" indent="-342900">
              <a:spcBef>
                <a:spcPct val="20000"/>
              </a:spcBef>
              <a:defRPr/>
            </a:pPr>
            <a:r>
              <a:rPr lang="it-IT" sz="1000" dirty="0">
                <a:solidFill>
                  <a:srgbClr val="17375E"/>
                </a:solidFill>
                <a:latin typeface="Verdana" pitchFamily="34" charset="0"/>
              </a:rPr>
              <a:t>GACA, </a:t>
            </a:r>
            <a:r>
              <a:rPr lang="it-IT" sz="1000" dirty="0" err="1">
                <a:solidFill>
                  <a:srgbClr val="17375E"/>
                </a:solidFill>
                <a:latin typeface="Verdana" pitchFamily="34" charset="0"/>
              </a:rPr>
              <a:t>Saudi</a:t>
            </a:r>
            <a:r>
              <a:rPr lang="it-IT" sz="1000" dirty="0">
                <a:solidFill>
                  <a:srgbClr val="17375E"/>
                </a:solidFill>
                <a:latin typeface="Verdana" pitchFamily="34" charset="0"/>
              </a:rPr>
              <a:t> Arabia</a:t>
            </a:r>
          </a:p>
          <a:p>
            <a:pPr marL="342900" indent="-342900">
              <a:spcBef>
                <a:spcPct val="20000"/>
              </a:spcBef>
              <a:defRPr/>
            </a:pPr>
            <a:r>
              <a:rPr lang="it-IT" sz="1000" dirty="0">
                <a:solidFill>
                  <a:srgbClr val="17375E"/>
                </a:solidFill>
                <a:latin typeface="Verdana" pitchFamily="34" charset="0"/>
              </a:rPr>
              <a:t>CAA, Angola</a:t>
            </a:r>
          </a:p>
          <a:p>
            <a:pPr marL="342900" indent="-342900">
              <a:spcBef>
                <a:spcPct val="20000"/>
              </a:spcBef>
              <a:defRPr/>
            </a:pPr>
            <a:r>
              <a:rPr lang="it-IT" sz="1000" b="1" dirty="0">
                <a:solidFill>
                  <a:srgbClr val="17375E"/>
                </a:solidFill>
                <a:latin typeface="Verdana" pitchFamily="34" charset="0"/>
              </a:rPr>
              <a:t>AAI, India</a:t>
            </a:r>
          </a:p>
          <a:p>
            <a:pPr marL="342900" indent="-342900">
              <a:spcBef>
                <a:spcPct val="20000"/>
              </a:spcBef>
              <a:defRPr/>
            </a:pPr>
            <a:r>
              <a:rPr lang="it-IT" sz="1000" dirty="0">
                <a:solidFill>
                  <a:srgbClr val="17375E"/>
                </a:solidFill>
                <a:latin typeface="Verdana" pitchFamily="34" charset="0"/>
              </a:rPr>
              <a:t>Chinese CAA, China</a:t>
            </a:r>
          </a:p>
          <a:p>
            <a:pPr marL="342900" indent="-342900">
              <a:spcBef>
                <a:spcPct val="20000"/>
              </a:spcBef>
              <a:defRPr/>
            </a:pPr>
            <a:r>
              <a:rPr lang="it-IT" sz="1000" b="1" dirty="0">
                <a:solidFill>
                  <a:srgbClr val="17375E"/>
                </a:solidFill>
                <a:latin typeface="Verdana" pitchFamily="34" charset="0"/>
              </a:rPr>
              <a:t>DCA, Malaysia</a:t>
            </a:r>
          </a:p>
          <a:p>
            <a:pPr>
              <a:spcBef>
                <a:spcPct val="20000"/>
              </a:spcBef>
              <a:defRPr/>
            </a:pPr>
            <a:r>
              <a:rPr lang="it-IT" sz="1000" b="1" dirty="0">
                <a:solidFill>
                  <a:srgbClr val="17375E"/>
                </a:solidFill>
                <a:latin typeface="Verdana" pitchFamily="34" charset="0"/>
              </a:rPr>
              <a:t>Indonesian CAA, Indonesia</a:t>
            </a:r>
          </a:p>
          <a:p>
            <a:pPr marL="342900" indent="-342900">
              <a:spcBef>
                <a:spcPct val="20000"/>
              </a:spcBef>
              <a:defRPr/>
            </a:pPr>
            <a:r>
              <a:rPr lang="it-IT" sz="1000" b="1" dirty="0">
                <a:solidFill>
                  <a:srgbClr val="17375E"/>
                </a:solidFill>
                <a:latin typeface="Verdana" pitchFamily="34" charset="0"/>
              </a:rPr>
              <a:t>Airservices Australia, Australia</a:t>
            </a:r>
          </a:p>
          <a:p>
            <a:pPr marL="342900" indent="-342900">
              <a:spcBef>
                <a:spcPct val="20000"/>
              </a:spcBef>
              <a:defRPr/>
            </a:pPr>
            <a:r>
              <a:rPr lang="it-IT" sz="1000" b="1" dirty="0">
                <a:solidFill>
                  <a:srgbClr val="17375E"/>
                </a:solidFill>
                <a:latin typeface="Verdana" pitchFamily="34" charset="0"/>
              </a:rPr>
              <a:t>RAAF, Australia</a:t>
            </a:r>
          </a:p>
          <a:p>
            <a:pPr marL="342900" indent="-342900">
              <a:spcBef>
                <a:spcPct val="20000"/>
              </a:spcBef>
              <a:defRPr/>
            </a:pPr>
            <a:r>
              <a:rPr lang="it-IT" sz="1000" b="1" dirty="0">
                <a:solidFill>
                  <a:srgbClr val="17375E"/>
                </a:solidFill>
                <a:latin typeface="Verdana" pitchFamily="34" charset="0"/>
              </a:rPr>
              <a:t>Taiwanese CAA, Taiwan</a:t>
            </a:r>
          </a:p>
          <a:p>
            <a:pPr marL="342900" indent="-342900">
              <a:spcBef>
                <a:spcPct val="20000"/>
              </a:spcBef>
              <a:defRPr/>
            </a:pPr>
            <a:r>
              <a:rPr lang="it-IT" sz="1000" b="1" dirty="0">
                <a:solidFill>
                  <a:srgbClr val="17375E"/>
                </a:solidFill>
                <a:latin typeface="Verdana" pitchFamily="34" charset="0"/>
              </a:rPr>
              <a:t>KAC, South </a:t>
            </a:r>
            <a:r>
              <a:rPr lang="it-IT" sz="1000" b="1" dirty="0" err="1">
                <a:solidFill>
                  <a:srgbClr val="17375E"/>
                </a:solidFill>
                <a:latin typeface="Verdana" pitchFamily="34" charset="0"/>
              </a:rPr>
              <a:t>Korea</a:t>
            </a:r>
            <a:endParaRPr lang="it-IT" sz="1000" b="1" dirty="0">
              <a:solidFill>
                <a:srgbClr val="17375E"/>
              </a:solidFill>
              <a:latin typeface="Verdana" pitchFamily="34" charset="0"/>
            </a:endParaRPr>
          </a:p>
          <a:p>
            <a:pPr marL="342900" indent="-342900">
              <a:spcBef>
                <a:spcPct val="20000"/>
              </a:spcBef>
              <a:defRPr/>
            </a:pPr>
            <a:r>
              <a:rPr lang="it-IT" sz="1000" b="1" dirty="0">
                <a:solidFill>
                  <a:srgbClr val="17375E"/>
                </a:solidFill>
                <a:latin typeface="Verdana" pitchFamily="34" charset="0"/>
              </a:rPr>
              <a:t>JCAB, </a:t>
            </a:r>
            <a:r>
              <a:rPr lang="it-IT" sz="1000" b="1" dirty="0" err="1">
                <a:solidFill>
                  <a:srgbClr val="17375E"/>
                </a:solidFill>
                <a:latin typeface="Verdana" pitchFamily="34" charset="0"/>
              </a:rPr>
              <a:t>Japan</a:t>
            </a:r>
            <a:endParaRPr lang="it-IT" sz="1000" b="1" dirty="0">
              <a:solidFill>
                <a:srgbClr val="17375E"/>
              </a:solidFill>
              <a:latin typeface="Verdana" pitchFamily="34" charset="0"/>
            </a:endParaRPr>
          </a:p>
          <a:p>
            <a:pPr marL="342900" indent="-342900">
              <a:spcBef>
                <a:spcPct val="20000"/>
              </a:spcBef>
              <a:defRPr/>
            </a:pPr>
            <a:r>
              <a:rPr lang="it-IT" sz="1000" b="1" dirty="0">
                <a:solidFill>
                  <a:srgbClr val="17375E"/>
                </a:solidFill>
                <a:latin typeface="Verdana" pitchFamily="34" charset="0"/>
              </a:rPr>
              <a:t>ATCAJ, </a:t>
            </a:r>
            <a:r>
              <a:rPr lang="it-IT" sz="1000" b="1" dirty="0" err="1">
                <a:solidFill>
                  <a:srgbClr val="17375E"/>
                </a:solidFill>
                <a:latin typeface="Verdana" pitchFamily="34" charset="0"/>
              </a:rPr>
              <a:t>Japan</a:t>
            </a:r>
            <a:endParaRPr lang="it-IT" sz="1000" b="1" dirty="0">
              <a:solidFill>
                <a:srgbClr val="17375E"/>
              </a:solidFill>
              <a:latin typeface="Verdana" pitchFamily="34" charset="0"/>
            </a:endParaRPr>
          </a:p>
          <a:p>
            <a:pPr>
              <a:spcBef>
                <a:spcPct val="20000"/>
              </a:spcBef>
              <a:defRPr/>
            </a:pPr>
            <a:r>
              <a:rPr lang="en-CA" sz="1000" dirty="0">
                <a:solidFill>
                  <a:srgbClr val="17375E"/>
                </a:solidFill>
                <a:latin typeface="Verdana" pitchFamily="34" charset="0"/>
              </a:rPr>
              <a:t>JCAA, Jamaica</a:t>
            </a:r>
          </a:p>
          <a:p>
            <a:pPr>
              <a:spcBef>
                <a:spcPct val="20000"/>
              </a:spcBef>
              <a:defRPr/>
            </a:pPr>
            <a:r>
              <a:rPr lang="en-CA" sz="1000" dirty="0">
                <a:solidFill>
                  <a:srgbClr val="17375E"/>
                </a:solidFill>
                <a:latin typeface="Verdana" pitchFamily="34" charset="0"/>
              </a:rPr>
              <a:t>IDAC, Dominican Republic</a:t>
            </a:r>
          </a:p>
          <a:p>
            <a:pPr>
              <a:spcBef>
                <a:spcPct val="20000"/>
              </a:spcBef>
              <a:defRPr/>
            </a:pPr>
            <a:r>
              <a:rPr lang="en-CA" sz="1000" dirty="0">
                <a:solidFill>
                  <a:srgbClr val="17375E"/>
                </a:solidFill>
                <a:latin typeface="Verdana" pitchFamily="34" charset="0"/>
              </a:rPr>
              <a:t>NAATC, Curacao</a:t>
            </a:r>
          </a:p>
          <a:p>
            <a:pPr>
              <a:spcBef>
                <a:spcPct val="20000"/>
              </a:spcBef>
              <a:defRPr/>
            </a:pPr>
            <a:r>
              <a:rPr lang="en-CA" sz="1000" dirty="0">
                <a:solidFill>
                  <a:srgbClr val="17375E"/>
                </a:solidFill>
                <a:latin typeface="Verdana" pitchFamily="34" charset="0"/>
              </a:rPr>
              <a:t>Aerocivil, Colombia</a:t>
            </a:r>
          </a:p>
          <a:p>
            <a:pPr>
              <a:spcBef>
                <a:spcPct val="20000"/>
              </a:spcBef>
              <a:defRPr/>
            </a:pPr>
            <a:r>
              <a:rPr lang="en-CA" sz="1000" dirty="0">
                <a:solidFill>
                  <a:srgbClr val="17375E"/>
                </a:solidFill>
                <a:latin typeface="Verdana" pitchFamily="34" charset="0"/>
              </a:rPr>
              <a:t>CAAB, Botswana</a:t>
            </a:r>
          </a:p>
          <a:p>
            <a:pPr>
              <a:spcBef>
                <a:spcPct val="20000"/>
              </a:spcBef>
              <a:defRPr/>
            </a:pPr>
            <a:r>
              <a:rPr lang="en-CA" sz="1000" dirty="0">
                <a:solidFill>
                  <a:srgbClr val="17375E"/>
                </a:solidFill>
                <a:latin typeface="Verdana" pitchFamily="34" charset="0"/>
              </a:rPr>
              <a:t>NACL, Zambia</a:t>
            </a:r>
          </a:p>
          <a:p>
            <a:pPr>
              <a:spcBef>
                <a:spcPct val="20000"/>
              </a:spcBef>
              <a:defRPr/>
            </a:pPr>
            <a:r>
              <a:rPr lang="en-CA" sz="1000" dirty="0">
                <a:solidFill>
                  <a:srgbClr val="17375E"/>
                </a:solidFill>
                <a:latin typeface="Verdana" pitchFamily="34" charset="0"/>
              </a:rPr>
              <a:t>DGCA, Kuwait</a:t>
            </a:r>
          </a:p>
          <a:p>
            <a:pPr>
              <a:spcBef>
                <a:spcPct val="20000"/>
              </a:spcBef>
              <a:defRPr/>
            </a:pPr>
            <a:r>
              <a:rPr lang="en-CA" sz="1000" dirty="0" smtClean="0">
                <a:solidFill>
                  <a:srgbClr val="17375E"/>
                </a:solidFill>
                <a:latin typeface="Verdana" pitchFamily="34" charset="0"/>
              </a:rPr>
              <a:t>Oro Navigacija,  </a:t>
            </a:r>
            <a:r>
              <a:rPr lang="en-CA" sz="1000" dirty="0">
                <a:solidFill>
                  <a:srgbClr val="17375E"/>
                </a:solidFill>
                <a:latin typeface="Verdana" pitchFamily="34" charset="0"/>
              </a:rPr>
              <a:t>Lithuania</a:t>
            </a:r>
          </a:p>
          <a:p>
            <a:pPr>
              <a:spcBef>
                <a:spcPct val="20000"/>
              </a:spcBef>
              <a:defRPr/>
            </a:pPr>
            <a:r>
              <a:rPr lang="en-CA" sz="1000" b="1" dirty="0">
                <a:solidFill>
                  <a:srgbClr val="17375E"/>
                </a:solidFill>
                <a:latin typeface="Verdana" pitchFamily="34" charset="0"/>
              </a:rPr>
              <a:t>Aerothai, Thailand</a:t>
            </a:r>
          </a:p>
          <a:p>
            <a:pPr>
              <a:spcBef>
                <a:spcPct val="20000"/>
              </a:spcBef>
              <a:defRPr/>
            </a:pPr>
            <a:r>
              <a:rPr lang="en-CA" sz="1000" b="1" dirty="0">
                <a:solidFill>
                  <a:srgbClr val="17375E"/>
                </a:solidFill>
                <a:latin typeface="Verdana" pitchFamily="34" charset="0"/>
              </a:rPr>
              <a:t>AASL, Sri Lanka</a:t>
            </a:r>
          </a:p>
          <a:p>
            <a:pPr>
              <a:spcBef>
                <a:spcPct val="20000"/>
              </a:spcBef>
              <a:defRPr/>
            </a:pPr>
            <a:r>
              <a:rPr lang="en-CA" sz="1000" dirty="0">
                <a:solidFill>
                  <a:srgbClr val="17375E"/>
                </a:solidFill>
                <a:latin typeface="Verdana" pitchFamily="34" charset="0"/>
              </a:rPr>
              <a:t>NANSC, Egypt</a:t>
            </a:r>
          </a:p>
          <a:p>
            <a:pPr>
              <a:spcBef>
                <a:spcPct val="20000"/>
              </a:spcBef>
              <a:defRPr/>
            </a:pPr>
            <a:r>
              <a:rPr lang="en-CA" sz="1000" dirty="0">
                <a:solidFill>
                  <a:srgbClr val="17375E"/>
                </a:solidFill>
                <a:latin typeface="Verdana" pitchFamily="34" charset="0"/>
              </a:rPr>
              <a:t>MoldATSA, Moldova</a:t>
            </a:r>
          </a:p>
          <a:p>
            <a:pPr>
              <a:spcBef>
                <a:spcPct val="20000"/>
              </a:spcBef>
              <a:defRPr/>
            </a:pPr>
            <a:r>
              <a:rPr lang="en-CA" sz="1000" dirty="0">
                <a:solidFill>
                  <a:srgbClr val="17375E"/>
                </a:solidFill>
                <a:latin typeface="Verdana" pitchFamily="34" charset="0"/>
              </a:rPr>
              <a:t>CAA, Uganda</a:t>
            </a:r>
          </a:p>
          <a:p>
            <a:pPr>
              <a:spcBef>
                <a:spcPct val="20000"/>
              </a:spcBef>
              <a:defRPr/>
            </a:pPr>
            <a:r>
              <a:rPr lang="en-CA" sz="1000" dirty="0">
                <a:solidFill>
                  <a:srgbClr val="17375E"/>
                </a:solidFill>
                <a:latin typeface="Verdana" pitchFamily="34" charset="0"/>
              </a:rPr>
              <a:t>ECAA, Ethiopia</a:t>
            </a:r>
          </a:p>
          <a:p>
            <a:pPr>
              <a:spcBef>
                <a:spcPct val="20000"/>
              </a:spcBef>
              <a:defRPr/>
            </a:pPr>
            <a:r>
              <a:rPr lang="en-CA" sz="1000" dirty="0">
                <a:solidFill>
                  <a:srgbClr val="17375E"/>
                </a:solidFill>
                <a:latin typeface="Verdana" pitchFamily="34" charset="0"/>
              </a:rPr>
              <a:t>CAA, DR Congo</a:t>
            </a:r>
          </a:p>
          <a:p>
            <a:pPr>
              <a:spcBef>
                <a:spcPct val="20000"/>
              </a:spcBef>
              <a:defRPr/>
            </a:pPr>
            <a:r>
              <a:rPr lang="en-CA" sz="1000" dirty="0">
                <a:solidFill>
                  <a:srgbClr val="17375E"/>
                </a:solidFill>
                <a:latin typeface="Verdana" pitchFamily="34" charset="0"/>
              </a:rPr>
              <a:t>PJIA, St. Maarten</a:t>
            </a:r>
          </a:p>
          <a:p>
            <a:pPr>
              <a:spcBef>
                <a:spcPct val="20000"/>
              </a:spcBef>
              <a:defRPr/>
            </a:pPr>
            <a:r>
              <a:rPr lang="en-CA" sz="1000" dirty="0">
                <a:solidFill>
                  <a:srgbClr val="17375E"/>
                </a:solidFill>
                <a:latin typeface="Verdana" pitchFamily="34" charset="0"/>
              </a:rPr>
              <a:t>CAF, Fujairah</a:t>
            </a:r>
          </a:p>
          <a:p>
            <a:pPr>
              <a:spcBef>
                <a:spcPct val="20000"/>
              </a:spcBef>
              <a:defRPr/>
            </a:pPr>
            <a:r>
              <a:rPr lang="en-CA" sz="1000" dirty="0">
                <a:solidFill>
                  <a:srgbClr val="17375E"/>
                </a:solidFill>
                <a:latin typeface="Verdana" pitchFamily="34" charset="0"/>
              </a:rPr>
              <a:t>ICAA, Iraq</a:t>
            </a:r>
          </a:p>
          <a:p>
            <a:pPr>
              <a:spcBef>
                <a:spcPct val="20000"/>
              </a:spcBef>
              <a:defRPr/>
            </a:pPr>
            <a:r>
              <a:rPr lang="en-CA" sz="1000" dirty="0">
                <a:solidFill>
                  <a:srgbClr val="17375E"/>
                </a:solidFill>
                <a:latin typeface="Verdana" pitchFamily="34" charset="0"/>
              </a:rPr>
              <a:t>CAA, Turkmenistan </a:t>
            </a:r>
          </a:p>
          <a:p>
            <a:pPr marL="342900" indent="-342900">
              <a:spcBef>
                <a:spcPct val="20000"/>
              </a:spcBef>
              <a:defRPr/>
            </a:pPr>
            <a:r>
              <a:rPr lang="it-IT" sz="1000" dirty="0">
                <a:solidFill>
                  <a:srgbClr val="17375E"/>
                </a:solidFill>
                <a:latin typeface="Verdana" pitchFamily="34" charset="0"/>
              </a:rPr>
              <a:t>AZANS, Azerbaijan</a:t>
            </a:r>
          </a:p>
        </p:txBody>
      </p:sp>
      <p:pic>
        <p:nvPicPr>
          <p:cNvPr id="2050" name="Picture 2"/>
          <p:cNvPicPr>
            <a:picLocks noChangeAspect="1" noChangeArrowheads="1"/>
          </p:cNvPicPr>
          <p:nvPr/>
        </p:nvPicPr>
        <p:blipFill>
          <a:blip r:embed="rId2" cstate="print"/>
          <a:srcRect/>
          <a:stretch>
            <a:fillRect/>
          </a:stretch>
        </p:blipFill>
        <p:spPr bwMode="auto">
          <a:xfrm>
            <a:off x="6588224" y="980728"/>
            <a:ext cx="2466975" cy="2286000"/>
          </a:xfrm>
          <a:prstGeom prst="rect">
            <a:avLst/>
          </a:prstGeom>
          <a:noFill/>
          <a:ln w="9525">
            <a:noFill/>
            <a:miter lim="800000"/>
            <a:headEnd/>
            <a:tailEnd/>
          </a:ln>
        </p:spPr>
      </p:pic>
      <p:pic>
        <p:nvPicPr>
          <p:cNvPr id="10" name="Picture 3" descr="C:\Documents and Settings\m.sensini\Desktop\JONATHAN-JOSEPH-PETERS.jpg"/>
          <p:cNvPicPr>
            <a:picLocks noChangeAspect="1" noChangeArrowheads="1"/>
          </p:cNvPicPr>
          <p:nvPr/>
        </p:nvPicPr>
        <p:blipFill>
          <a:blip r:embed="rId3" cstate="print">
            <a:clrChange>
              <a:clrFrom>
                <a:srgbClr val="FBFBFB"/>
              </a:clrFrom>
              <a:clrTo>
                <a:srgbClr val="FBFBFB">
                  <a:alpha val="0"/>
                </a:srgbClr>
              </a:clrTo>
            </a:clrChange>
          </a:blip>
          <a:srcRect l="27389"/>
          <a:stretch>
            <a:fillRect/>
          </a:stretch>
        </p:blipFill>
        <p:spPr bwMode="auto">
          <a:xfrm>
            <a:off x="7020272" y="1772816"/>
            <a:ext cx="1907704" cy="3506787"/>
          </a:xfrm>
          <a:prstGeom prst="rect">
            <a:avLst/>
          </a:prstGeom>
          <a:noFill/>
          <a:effectLst>
            <a:outerShdw blurRad="76200" dir="18900000" sy="23000" kx="-1200000" algn="bl" rotWithShape="0">
              <a:prstClr val="black">
                <a:alpha val="20000"/>
              </a:prst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Product Offering</a:t>
            </a:r>
            <a:endParaRPr lang="en-CA" dirty="0"/>
          </a:p>
        </p:txBody>
      </p:sp>
      <p:sp>
        <p:nvSpPr>
          <p:cNvPr id="4" name="Date Placeholder 3"/>
          <p:cNvSpPr>
            <a:spLocks noGrp="1"/>
          </p:cNvSpPr>
          <p:nvPr>
            <p:ph type="dt" sz="half" idx="10"/>
          </p:nvPr>
        </p:nvSpPr>
        <p:spPr/>
        <p:txBody>
          <a:bodyPr/>
          <a:lstStyle/>
          <a:p>
            <a:r>
              <a:rPr lang="en-CA" dirty="0" smtClean="0"/>
              <a:t>05/03/2012</a:t>
            </a:r>
          </a:p>
        </p:txBody>
      </p:sp>
      <p:sp>
        <p:nvSpPr>
          <p:cNvPr id="5" name="Slide Number Placeholder 4"/>
          <p:cNvSpPr>
            <a:spLocks noGrp="1"/>
          </p:cNvSpPr>
          <p:nvPr>
            <p:ph type="sldNum" sz="quarter" idx="11"/>
          </p:nvPr>
        </p:nvSpPr>
        <p:spPr/>
        <p:txBody>
          <a:bodyPr/>
          <a:lstStyle/>
          <a:p>
            <a:fld id="{7203CF92-3438-4B3A-955D-980B1F9D2C1A}" type="slidenum">
              <a:rPr lang="en-CA" smtClean="0"/>
              <a:pPr/>
              <a:t>11</a:t>
            </a:fld>
            <a:endParaRPr lang="en-CA" dirty="0"/>
          </a:p>
        </p:txBody>
      </p:sp>
      <p:sp>
        <p:nvSpPr>
          <p:cNvPr id="6" name="Footer Placeholder 5"/>
          <p:cNvSpPr>
            <a:spLocks noGrp="1"/>
          </p:cNvSpPr>
          <p:nvPr>
            <p:ph type="ftr" sz="quarter" idx="12"/>
          </p:nvPr>
        </p:nvSpPr>
        <p:spPr/>
        <p:txBody>
          <a:bodyPr/>
          <a:lstStyle/>
          <a:p>
            <a:r>
              <a:rPr lang="en-CA" dirty="0" smtClean="0"/>
              <a:t>Commercial-in-Confidence</a:t>
            </a:r>
            <a:endParaRPr lang="en-CA" dirty="0"/>
          </a:p>
        </p:txBody>
      </p:sp>
      <p:pic>
        <p:nvPicPr>
          <p:cNvPr id="17409" name="Picture 1"/>
          <p:cNvPicPr>
            <a:picLocks noChangeAspect="1" noChangeArrowheads="1"/>
          </p:cNvPicPr>
          <p:nvPr/>
        </p:nvPicPr>
        <p:blipFill>
          <a:blip r:embed="rId2" cstate="print"/>
          <a:srcRect l="7969" t="14354" r="6982" b="11029"/>
          <a:stretch>
            <a:fillRect/>
          </a:stretch>
        </p:blipFill>
        <p:spPr bwMode="auto">
          <a:xfrm>
            <a:off x="0" y="1124744"/>
            <a:ext cx="9144000" cy="482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IDS Acquisition of UTI</a:t>
            </a:r>
            <a:endParaRPr lang="en-CA" dirty="0"/>
          </a:p>
        </p:txBody>
      </p:sp>
      <p:sp>
        <p:nvSpPr>
          <p:cNvPr id="3" name="Content Placeholder 2"/>
          <p:cNvSpPr>
            <a:spLocks noGrp="1"/>
          </p:cNvSpPr>
          <p:nvPr>
            <p:ph idx="1"/>
          </p:nvPr>
        </p:nvSpPr>
        <p:spPr>
          <a:xfrm>
            <a:off x="457200" y="980728"/>
            <a:ext cx="8363272" cy="5256584"/>
          </a:xfrm>
        </p:spPr>
        <p:txBody>
          <a:bodyPr>
            <a:normAutofit lnSpcReduction="10000"/>
          </a:bodyPr>
          <a:lstStyle/>
          <a:p>
            <a:pPr>
              <a:defRPr/>
            </a:pPr>
            <a:r>
              <a:rPr lang="en-CA" dirty="0" smtClean="0"/>
              <a:t>Complete product offering for Aeronautical Information Management &amp; Communications</a:t>
            </a:r>
          </a:p>
          <a:p>
            <a:pPr>
              <a:defRPr/>
            </a:pPr>
            <a:r>
              <a:rPr lang="en-CA" dirty="0" smtClean="0"/>
              <a:t>Largest human resource base of aeronautical experts dedicated to this field (200+)</a:t>
            </a:r>
          </a:p>
          <a:p>
            <a:pPr>
              <a:defRPr/>
            </a:pPr>
            <a:r>
              <a:rPr lang="en-CA" dirty="0" smtClean="0"/>
              <a:t>Global corporation with an extensive network of dedicated local resellers</a:t>
            </a:r>
          </a:p>
          <a:p>
            <a:pPr>
              <a:defRPr/>
            </a:pPr>
            <a:r>
              <a:rPr lang="en-CA" dirty="0" smtClean="0"/>
              <a:t>Adopted a stringent development process in compliance to SWAL 3 and ESARR</a:t>
            </a:r>
          </a:p>
          <a:p>
            <a:pPr>
              <a:defRPr/>
            </a:pPr>
            <a:r>
              <a:rPr lang="en-CA" dirty="0" smtClean="0"/>
              <a:t>Substantial increase in investment in research &amp; development in Ubitech’s core markets</a:t>
            </a:r>
          </a:p>
        </p:txBody>
      </p:sp>
      <p:sp>
        <p:nvSpPr>
          <p:cNvPr id="4" name="Date Placeholder 3"/>
          <p:cNvSpPr>
            <a:spLocks noGrp="1"/>
          </p:cNvSpPr>
          <p:nvPr>
            <p:ph type="dt" sz="half" idx="10"/>
          </p:nvPr>
        </p:nvSpPr>
        <p:spPr/>
        <p:txBody>
          <a:bodyPr/>
          <a:lstStyle/>
          <a:p>
            <a:r>
              <a:rPr lang="en-CA" dirty="0" smtClean="0"/>
              <a:t>05/03/2012</a:t>
            </a:r>
          </a:p>
        </p:txBody>
      </p:sp>
      <p:sp>
        <p:nvSpPr>
          <p:cNvPr id="5" name="Slide Number Placeholder 4"/>
          <p:cNvSpPr>
            <a:spLocks noGrp="1"/>
          </p:cNvSpPr>
          <p:nvPr>
            <p:ph type="sldNum" sz="quarter" idx="11"/>
          </p:nvPr>
        </p:nvSpPr>
        <p:spPr/>
        <p:txBody>
          <a:bodyPr/>
          <a:lstStyle/>
          <a:p>
            <a:fld id="{7203CF92-3438-4B3A-955D-980B1F9D2C1A}" type="slidenum">
              <a:rPr lang="en-CA" smtClean="0"/>
              <a:pPr/>
              <a:t>12</a:t>
            </a:fld>
            <a:endParaRPr lang="en-CA" dirty="0"/>
          </a:p>
        </p:txBody>
      </p:sp>
      <p:sp>
        <p:nvSpPr>
          <p:cNvPr id="6" name="Footer Placeholder 5"/>
          <p:cNvSpPr>
            <a:spLocks noGrp="1"/>
          </p:cNvSpPr>
          <p:nvPr>
            <p:ph type="ftr" sz="quarter" idx="12"/>
          </p:nvPr>
        </p:nvSpPr>
        <p:spPr/>
        <p:txBody>
          <a:bodyPr/>
          <a:lstStyle/>
          <a:p>
            <a:r>
              <a:rPr lang="en-CA" dirty="0" smtClean="0"/>
              <a:t>Commercial-in-Confidence</a:t>
            </a:r>
            <a:endParaRPr lang="en-C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SWIM Introduction</a:t>
            </a:r>
            <a:endParaRPr lang="en-CA" dirty="0"/>
          </a:p>
        </p:txBody>
      </p:sp>
      <p:sp>
        <p:nvSpPr>
          <p:cNvPr id="8" name="Text Placeholder 7"/>
          <p:cNvSpPr>
            <a:spLocks noGrp="1"/>
          </p:cNvSpPr>
          <p:nvPr>
            <p:ph type="body" idx="1"/>
          </p:nvPr>
        </p:nvSpPr>
        <p:spPr/>
        <p:txBody>
          <a:bodyPr/>
          <a:lstStyle/>
          <a:p>
            <a:pPr>
              <a:spcBef>
                <a:spcPts val="0"/>
              </a:spcBef>
            </a:pPr>
            <a:r>
              <a:rPr lang="en-CA" i="1" dirty="0" smtClean="0"/>
              <a:t>The Aeronautical Collaborative Ring (ACR)</a:t>
            </a:r>
          </a:p>
          <a:p>
            <a:pPr>
              <a:spcBef>
                <a:spcPts val="0"/>
              </a:spcBef>
            </a:pPr>
            <a:r>
              <a:rPr lang="en-CA" i="1" dirty="0" smtClean="0"/>
              <a:t>Readying Your Enterprise for SWIM</a:t>
            </a:r>
            <a:endParaRPr lang="en-CA" i="1" dirty="0"/>
          </a:p>
        </p:txBody>
      </p:sp>
      <p:sp>
        <p:nvSpPr>
          <p:cNvPr id="4" name="Date Placeholder 3"/>
          <p:cNvSpPr>
            <a:spLocks noGrp="1"/>
          </p:cNvSpPr>
          <p:nvPr>
            <p:ph type="dt" sz="half" idx="10"/>
          </p:nvPr>
        </p:nvSpPr>
        <p:spPr/>
        <p:txBody>
          <a:bodyPr/>
          <a:lstStyle/>
          <a:p>
            <a:r>
              <a:rPr lang="en-CA" dirty="0" smtClean="0"/>
              <a:t>05/03/2012</a:t>
            </a:r>
          </a:p>
        </p:txBody>
      </p:sp>
      <p:sp>
        <p:nvSpPr>
          <p:cNvPr id="5" name="Slide Number Placeholder 4"/>
          <p:cNvSpPr>
            <a:spLocks noGrp="1"/>
          </p:cNvSpPr>
          <p:nvPr>
            <p:ph type="sldNum" sz="quarter" idx="11"/>
          </p:nvPr>
        </p:nvSpPr>
        <p:spPr/>
        <p:txBody>
          <a:bodyPr/>
          <a:lstStyle/>
          <a:p>
            <a:fld id="{7203CF92-3438-4B3A-955D-980B1F9D2C1A}" type="slidenum">
              <a:rPr lang="en-CA" smtClean="0"/>
              <a:pPr/>
              <a:t>13</a:t>
            </a:fld>
            <a:endParaRPr lang="en-CA" dirty="0"/>
          </a:p>
        </p:txBody>
      </p:sp>
      <p:sp>
        <p:nvSpPr>
          <p:cNvPr id="6" name="Footer Placeholder 5"/>
          <p:cNvSpPr>
            <a:spLocks noGrp="1"/>
          </p:cNvSpPr>
          <p:nvPr>
            <p:ph type="ftr" sz="quarter" idx="12"/>
          </p:nvPr>
        </p:nvSpPr>
        <p:spPr/>
        <p:txBody>
          <a:bodyPr/>
          <a:lstStyle/>
          <a:p>
            <a:r>
              <a:rPr lang="en-CA" dirty="0" smtClean="0"/>
              <a:t>Commercial-in-Confidence</a:t>
            </a:r>
            <a:endParaRPr lang="en-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SWIM Explained</a:t>
            </a:r>
            <a:endParaRPr lang="en-CA" dirty="0"/>
          </a:p>
        </p:txBody>
      </p:sp>
      <p:sp>
        <p:nvSpPr>
          <p:cNvPr id="4" name="Date Placeholder 3"/>
          <p:cNvSpPr>
            <a:spLocks noGrp="1"/>
          </p:cNvSpPr>
          <p:nvPr>
            <p:ph type="dt" sz="half" idx="10"/>
          </p:nvPr>
        </p:nvSpPr>
        <p:spPr/>
        <p:txBody>
          <a:bodyPr/>
          <a:lstStyle/>
          <a:p>
            <a:r>
              <a:rPr lang="en-CA" dirty="0" smtClean="0"/>
              <a:t>05/03/2012</a:t>
            </a:r>
          </a:p>
        </p:txBody>
      </p:sp>
      <p:sp>
        <p:nvSpPr>
          <p:cNvPr id="5" name="Slide Number Placeholder 4"/>
          <p:cNvSpPr>
            <a:spLocks noGrp="1"/>
          </p:cNvSpPr>
          <p:nvPr>
            <p:ph type="sldNum" sz="quarter" idx="11"/>
          </p:nvPr>
        </p:nvSpPr>
        <p:spPr/>
        <p:txBody>
          <a:bodyPr/>
          <a:lstStyle/>
          <a:p>
            <a:fld id="{7203CF92-3438-4B3A-955D-980B1F9D2C1A}" type="slidenum">
              <a:rPr lang="en-CA" smtClean="0"/>
              <a:pPr/>
              <a:t>14</a:t>
            </a:fld>
            <a:endParaRPr lang="en-CA" dirty="0"/>
          </a:p>
        </p:txBody>
      </p:sp>
      <p:sp>
        <p:nvSpPr>
          <p:cNvPr id="6" name="Footer Placeholder 5"/>
          <p:cNvSpPr>
            <a:spLocks noGrp="1"/>
          </p:cNvSpPr>
          <p:nvPr>
            <p:ph type="ftr" sz="quarter" idx="12"/>
          </p:nvPr>
        </p:nvSpPr>
        <p:spPr/>
        <p:txBody>
          <a:bodyPr/>
          <a:lstStyle/>
          <a:p>
            <a:r>
              <a:rPr lang="en-CA" dirty="0" smtClean="0"/>
              <a:t>Commercial-in-Confidence</a:t>
            </a:r>
            <a:endParaRPr lang="en-CA" dirty="0"/>
          </a:p>
        </p:txBody>
      </p:sp>
      <p:sp>
        <p:nvSpPr>
          <p:cNvPr id="7" name="TextBox 6"/>
          <p:cNvSpPr txBox="1"/>
          <p:nvPr/>
        </p:nvSpPr>
        <p:spPr>
          <a:xfrm>
            <a:off x="467544" y="836712"/>
            <a:ext cx="8208912" cy="1015663"/>
          </a:xfrm>
          <a:prstGeom prst="rect">
            <a:avLst/>
          </a:prstGeom>
          <a:noFill/>
        </p:spPr>
        <p:txBody>
          <a:bodyPr wrap="square" rtlCol="0">
            <a:spAutoFit/>
          </a:bodyPr>
          <a:lstStyle/>
          <a:p>
            <a:r>
              <a:rPr lang="en-CA" sz="3600" b="1" dirty="0" smtClean="0">
                <a:solidFill>
                  <a:srgbClr val="17375E"/>
                </a:solidFill>
              </a:rPr>
              <a:t>SWIM	</a:t>
            </a:r>
            <a:r>
              <a:rPr lang="en-CA" sz="2400" b="1" dirty="0" smtClean="0">
                <a:solidFill>
                  <a:srgbClr val="17375E"/>
                </a:solidFill>
              </a:rPr>
              <a:t>	</a:t>
            </a:r>
          </a:p>
          <a:p>
            <a:pPr marL="2333625" indent="-2333625"/>
            <a:r>
              <a:rPr lang="en-CA" sz="2400" dirty="0" smtClean="0">
                <a:solidFill>
                  <a:srgbClr val="17375E"/>
                </a:solidFill>
              </a:rPr>
              <a:t>Acronym:	</a:t>
            </a:r>
            <a:r>
              <a:rPr lang="en-CA" sz="2000" dirty="0" smtClean="0">
                <a:solidFill>
                  <a:srgbClr val="17375E"/>
                </a:solidFill>
              </a:rPr>
              <a:t>System Wide Information Management</a:t>
            </a:r>
          </a:p>
        </p:txBody>
      </p:sp>
      <p:sp>
        <p:nvSpPr>
          <p:cNvPr id="8" name="Rectangle 7"/>
          <p:cNvSpPr/>
          <p:nvPr/>
        </p:nvSpPr>
        <p:spPr>
          <a:xfrm>
            <a:off x="467544" y="1962706"/>
            <a:ext cx="8424936" cy="1692771"/>
          </a:xfrm>
          <a:prstGeom prst="rect">
            <a:avLst/>
          </a:prstGeom>
        </p:spPr>
        <p:txBody>
          <a:bodyPr wrap="square">
            <a:spAutoFit/>
          </a:bodyPr>
          <a:lstStyle/>
          <a:p>
            <a:pPr marL="2333625" indent="-2333625"/>
            <a:r>
              <a:rPr lang="en-CA" sz="2400" dirty="0" smtClean="0">
                <a:solidFill>
                  <a:srgbClr val="17375E"/>
                </a:solidFill>
              </a:rPr>
              <a:t>Definition:	</a:t>
            </a:r>
            <a:r>
              <a:rPr lang="en-CA" sz="2000" dirty="0" smtClean="0">
                <a:solidFill>
                  <a:srgbClr val="17375E"/>
                </a:solidFill>
              </a:rPr>
              <a:t>SWIM is an open, flexible, and secure information management architecture and technology infrastructure </a:t>
            </a:r>
            <a:r>
              <a:rPr lang="en-US" sz="2000" dirty="0" smtClean="0">
                <a:solidFill>
                  <a:srgbClr val="17375E"/>
                </a:solidFill>
              </a:rPr>
              <a:t>designed to facilitate the sharing of ATM system information to all ATM stakeholders at all points along the information lifecycle.</a:t>
            </a:r>
            <a:endParaRPr lang="en-CA" sz="2000" dirty="0">
              <a:solidFill>
                <a:srgbClr val="17375E"/>
              </a:solidFill>
            </a:endParaRPr>
          </a:p>
        </p:txBody>
      </p:sp>
      <p:sp>
        <p:nvSpPr>
          <p:cNvPr id="9" name="Rectangle 8"/>
          <p:cNvSpPr/>
          <p:nvPr/>
        </p:nvSpPr>
        <p:spPr>
          <a:xfrm>
            <a:off x="467544" y="3831431"/>
            <a:ext cx="8424936" cy="1384995"/>
          </a:xfrm>
          <a:prstGeom prst="rect">
            <a:avLst/>
          </a:prstGeom>
        </p:spPr>
        <p:txBody>
          <a:bodyPr wrap="square">
            <a:spAutoFit/>
          </a:bodyPr>
          <a:lstStyle/>
          <a:p>
            <a:pPr marL="2333625" indent="-2333625"/>
            <a:r>
              <a:rPr lang="en-CA" sz="2400" dirty="0" smtClean="0">
                <a:solidFill>
                  <a:srgbClr val="17375E"/>
                </a:solidFill>
              </a:rPr>
              <a:t>Key Technology:	</a:t>
            </a:r>
            <a:r>
              <a:rPr lang="en-US" sz="2000" dirty="0" smtClean="0">
                <a:solidFill>
                  <a:srgbClr val="17375E"/>
                </a:solidFill>
              </a:rPr>
              <a:t>SWIM employs Service Oriented Architecture (SOA) which relies on the development and international adoption of open standards for system interfaces and data exchange.</a:t>
            </a:r>
            <a:endParaRPr lang="en-CA" sz="2000" dirty="0">
              <a:solidFill>
                <a:srgbClr val="17375E"/>
              </a:solidFill>
            </a:endParaRPr>
          </a:p>
        </p:txBody>
      </p:sp>
      <p:sp>
        <p:nvSpPr>
          <p:cNvPr id="10" name="Rectangle 9"/>
          <p:cNvSpPr/>
          <p:nvPr/>
        </p:nvSpPr>
        <p:spPr>
          <a:xfrm>
            <a:off x="467544" y="5271591"/>
            <a:ext cx="8424936" cy="461665"/>
          </a:xfrm>
          <a:prstGeom prst="rect">
            <a:avLst/>
          </a:prstGeom>
        </p:spPr>
        <p:txBody>
          <a:bodyPr wrap="square">
            <a:spAutoFit/>
          </a:bodyPr>
          <a:lstStyle/>
          <a:p>
            <a:pPr marL="2333625" indent="-2333625"/>
            <a:r>
              <a:rPr lang="en-CA" sz="2400" dirty="0" smtClean="0">
                <a:solidFill>
                  <a:srgbClr val="17375E"/>
                </a:solidFill>
              </a:rPr>
              <a:t>Sponsors:	</a:t>
            </a:r>
            <a:r>
              <a:rPr lang="en-CA" sz="2000" dirty="0" smtClean="0">
                <a:solidFill>
                  <a:srgbClr val="17375E"/>
                </a:solidFill>
              </a:rPr>
              <a:t>FAA NextGen &amp; Eurocontrol SESAR </a:t>
            </a:r>
            <a:endParaRPr lang="en-CA" sz="2000" dirty="0">
              <a:solidFill>
                <a:srgbClr val="17375E"/>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SWIM Explained (Cont’d)</a:t>
            </a:r>
            <a:endParaRPr lang="en-CA" dirty="0"/>
          </a:p>
        </p:txBody>
      </p:sp>
      <p:sp>
        <p:nvSpPr>
          <p:cNvPr id="4" name="Date Placeholder 3"/>
          <p:cNvSpPr>
            <a:spLocks noGrp="1"/>
          </p:cNvSpPr>
          <p:nvPr>
            <p:ph type="dt" sz="half" idx="10"/>
          </p:nvPr>
        </p:nvSpPr>
        <p:spPr/>
        <p:txBody>
          <a:bodyPr/>
          <a:lstStyle/>
          <a:p>
            <a:r>
              <a:rPr lang="en-CA" dirty="0" smtClean="0"/>
              <a:t>05/03/2012</a:t>
            </a:r>
            <a:endParaRPr lang="en-CA" dirty="0"/>
          </a:p>
        </p:txBody>
      </p:sp>
      <p:sp>
        <p:nvSpPr>
          <p:cNvPr id="5" name="Slide Number Placeholder 4"/>
          <p:cNvSpPr>
            <a:spLocks noGrp="1"/>
          </p:cNvSpPr>
          <p:nvPr>
            <p:ph type="sldNum" sz="quarter" idx="11"/>
          </p:nvPr>
        </p:nvSpPr>
        <p:spPr/>
        <p:txBody>
          <a:bodyPr/>
          <a:lstStyle/>
          <a:p>
            <a:fld id="{7203CF92-3438-4B3A-955D-980B1F9D2C1A}" type="slidenum">
              <a:rPr lang="en-CA" smtClean="0"/>
              <a:pPr/>
              <a:t>15</a:t>
            </a:fld>
            <a:endParaRPr lang="en-CA" dirty="0"/>
          </a:p>
        </p:txBody>
      </p:sp>
      <p:sp>
        <p:nvSpPr>
          <p:cNvPr id="6" name="Footer Placeholder 5"/>
          <p:cNvSpPr>
            <a:spLocks noGrp="1"/>
          </p:cNvSpPr>
          <p:nvPr>
            <p:ph type="ftr" sz="quarter" idx="12"/>
          </p:nvPr>
        </p:nvSpPr>
        <p:spPr/>
        <p:txBody>
          <a:bodyPr/>
          <a:lstStyle/>
          <a:p>
            <a:r>
              <a:rPr lang="en-CA" dirty="0" smtClean="0"/>
              <a:t>Commercial-in-Confidence</a:t>
            </a:r>
            <a:endParaRPr lang="en-CA" dirty="0"/>
          </a:p>
        </p:txBody>
      </p:sp>
      <p:sp>
        <p:nvSpPr>
          <p:cNvPr id="13" name="Rectangle 12"/>
          <p:cNvSpPr/>
          <p:nvPr/>
        </p:nvSpPr>
        <p:spPr>
          <a:xfrm>
            <a:off x="467544" y="3573016"/>
            <a:ext cx="8424936" cy="2616101"/>
          </a:xfrm>
          <a:prstGeom prst="rect">
            <a:avLst/>
          </a:prstGeom>
        </p:spPr>
        <p:txBody>
          <a:bodyPr wrap="square">
            <a:spAutoFit/>
          </a:bodyPr>
          <a:lstStyle/>
          <a:p>
            <a:pPr marL="2333625" indent="-2333625"/>
            <a:r>
              <a:rPr lang="en-CA" sz="2400" dirty="0" smtClean="0">
                <a:solidFill>
                  <a:srgbClr val="17375E"/>
                </a:solidFill>
              </a:rPr>
              <a:t>Data types:</a:t>
            </a:r>
            <a:r>
              <a:rPr lang="en-CA" sz="2000" dirty="0" smtClean="0">
                <a:solidFill>
                  <a:srgbClr val="17375E"/>
                </a:solidFill>
              </a:rPr>
              <a:t>	Static Aeronautical Data</a:t>
            </a:r>
          </a:p>
          <a:p>
            <a:pPr marL="2333625"/>
            <a:r>
              <a:rPr lang="en-CA" sz="2000" dirty="0" smtClean="0">
                <a:solidFill>
                  <a:srgbClr val="17375E"/>
                </a:solidFill>
              </a:rPr>
              <a:t>Dynamic Aeronautical Data</a:t>
            </a:r>
          </a:p>
          <a:p>
            <a:pPr marL="2333625"/>
            <a:r>
              <a:rPr lang="en-CA" sz="2000" dirty="0" smtClean="0">
                <a:solidFill>
                  <a:srgbClr val="17375E"/>
                </a:solidFill>
              </a:rPr>
              <a:t>Flight trajectory</a:t>
            </a:r>
          </a:p>
          <a:p>
            <a:pPr marL="2333625"/>
            <a:r>
              <a:rPr lang="en-CA" sz="2000" dirty="0" smtClean="0">
                <a:solidFill>
                  <a:srgbClr val="17375E"/>
                </a:solidFill>
              </a:rPr>
              <a:t>Aerodrome operations</a:t>
            </a:r>
          </a:p>
          <a:p>
            <a:pPr marL="2333625"/>
            <a:r>
              <a:rPr lang="en-CA" sz="2000" dirty="0" smtClean="0">
                <a:solidFill>
                  <a:srgbClr val="17375E"/>
                </a:solidFill>
              </a:rPr>
              <a:t>Meteorological</a:t>
            </a:r>
          </a:p>
          <a:p>
            <a:pPr marL="2333625"/>
            <a:r>
              <a:rPr lang="en-CA" sz="2000" dirty="0" smtClean="0">
                <a:solidFill>
                  <a:srgbClr val="17375E"/>
                </a:solidFill>
              </a:rPr>
              <a:t>Air traffic flow</a:t>
            </a:r>
          </a:p>
          <a:p>
            <a:pPr marL="2333625"/>
            <a:r>
              <a:rPr lang="en-CA" sz="2000" dirty="0" smtClean="0">
                <a:solidFill>
                  <a:srgbClr val="17375E"/>
                </a:solidFill>
              </a:rPr>
              <a:t>Surveillance</a:t>
            </a:r>
          </a:p>
          <a:p>
            <a:pPr marL="2333625"/>
            <a:r>
              <a:rPr lang="en-CA" sz="2000" dirty="0" smtClean="0">
                <a:solidFill>
                  <a:srgbClr val="17375E"/>
                </a:solidFill>
              </a:rPr>
              <a:t>Capacity and demand</a:t>
            </a:r>
            <a:endParaRPr lang="en-CA" sz="2000" dirty="0">
              <a:solidFill>
                <a:srgbClr val="17375E"/>
              </a:solidFill>
            </a:endParaRPr>
          </a:p>
        </p:txBody>
      </p:sp>
      <p:sp>
        <p:nvSpPr>
          <p:cNvPr id="18" name="Rectangle 17"/>
          <p:cNvSpPr/>
          <p:nvPr/>
        </p:nvSpPr>
        <p:spPr>
          <a:xfrm>
            <a:off x="467544" y="908720"/>
            <a:ext cx="8424936" cy="2616101"/>
          </a:xfrm>
          <a:prstGeom prst="rect">
            <a:avLst/>
          </a:prstGeom>
        </p:spPr>
        <p:txBody>
          <a:bodyPr wrap="square">
            <a:spAutoFit/>
          </a:bodyPr>
          <a:lstStyle/>
          <a:p>
            <a:pPr marL="2333625" indent="-2333625">
              <a:tabLst>
                <a:tab pos="2333625" algn="l"/>
              </a:tabLst>
            </a:pPr>
            <a:r>
              <a:rPr lang="en-CA" sz="2400" dirty="0" smtClean="0">
                <a:solidFill>
                  <a:srgbClr val="17375E"/>
                </a:solidFill>
              </a:rPr>
              <a:t>Stakeholders:</a:t>
            </a:r>
            <a:r>
              <a:rPr lang="en-CA" sz="2000" dirty="0" smtClean="0">
                <a:solidFill>
                  <a:srgbClr val="17375E"/>
                </a:solidFill>
              </a:rPr>
              <a:t>	Pilots</a:t>
            </a:r>
          </a:p>
          <a:p>
            <a:pPr marL="2327275" defTabSz="889000">
              <a:tabLst>
                <a:tab pos="2238375" algn="l"/>
              </a:tabLst>
            </a:pPr>
            <a:r>
              <a:rPr lang="en-CA" sz="2000" dirty="0" smtClean="0">
                <a:solidFill>
                  <a:srgbClr val="17375E"/>
                </a:solidFill>
              </a:rPr>
              <a:t>Airports</a:t>
            </a:r>
          </a:p>
          <a:p>
            <a:pPr marL="2327275" lvl="5" defTabSz="1255713"/>
            <a:r>
              <a:rPr lang="en-CA" sz="2000" dirty="0" smtClean="0">
                <a:solidFill>
                  <a:srgbClr val="17375E"/>
                </a:solidFill>
              </a:rPr>
              <a:t>Airlines</a:t>
            </a:r>
          </a:p>
          <a:p>
            <a:pPr marL="2327275" lvl="5" defTabSz="1255713"/>
            <a:r>
              <a:rPr lang="en-CA" sz="2000" dirty="0" smtClean="0">
                <a:solidFill>
                  <a:srgbClr val="17375E"/>
                </a:solidFill>
              </a:rPr>
              <a:t>Civil Aviation Authorities</a:t>
            </a:r>
          </a:p>
          <a:p>
            <a:pPr marL="2327275" lvl="5" defTabSz="1255713"/>
            <a:r>
              <a:rPr lang="en-CA" sz="2000" dirty="0" smtClean="0">
                <a:solidFill>
                  <a:srgbClr val="17375E"/>
                </a:solidFill>
              </a:rPr>
              <a:t>Air Navigation Service Providers (ANSPs)</a:t>
            </a:r>
          </a:p>
          <a:p>
            <a:pPr marL="2327275" lvl="5" defTabSz="1255713"/>
            <a:r>
              <a:rPr lang="en-CA" sz="2000" dirty="0" smtClean="0">
                <a:solidFill>
                  <a:srgbClr val="17375E"/>
                </a:solidFill>
              </a:rPr>
              <a:t>Meteorological Authorities</a:t>
            </a:r>
          </a:p>
          <a:p>
            <a:pPr marL="2327275" lvl="5" defTabSz="1255713"/>
            <a:r>
              <a:rPr lang="en-CA" sz="2000" dirty="0" smtClean="0">
                <a:solidFill>
                  <a:srgbClr val="17375E"/>
                </a:solidFill>
              </a:rPr>
              <a:t>Military</a:t>
            </a:r>
          </a:p>
          <a:p>
            <a:pPr marL="2327275" lvl="5" defTabSz="1255713"/>
            <a:r>
              <a:rPr lang="en-CA" sz="2000" dirty="0" smtClean="0">
                <a:solidFill>
                  <a:srgbClr val="17375E"/>
                </a:solidFill>
              </a:rPr>
              <a:t>More…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Today and Tomorrow (SWIM)</a:t>
            </a:r>
            <a:endParaRPr lang="en-CA" dirty="0"/>
          </a:p>
        </p:txBody>
      </p:sp>
      <p:sp>
        <p:nvSpPr>
          <p:cNvPr id="22" name="Content Placeholder 21"/>
          <p:cNvSpPr>
            <a:spLocks noGrp="1"/>
          </p:cNvSpPr>
          <p:nvPr>
            <p:ph idx="1"/>
          </p:nvPr>
        </p:nvSpPr>
        <p:spPr>
          <a:xfrm>
            <a:off x="251520" y="5085184"/>
            <a:ext cx="8640960" cy="1152128"/>
          </a:xfrm>
        </p:spPr>
        <p:txBody>
          <a:bodyPr>
            <a:normAutofit fontScale="62500" lnSpcReduction="20000"/>
          </a:bodyPr>
          <a:lstStyle/>
          <a:p>
            <a:r>
              <a:rPr lang="en-CA" dirty="0" smtClean="0"/>
              <a:t>Removal of the traditional point-to-point communications environment</a:t>
            </a:r>
          </a:p>
          <a:p>
            <a:r>
              <a:rPr lang="en-CA" dirty="0" smtClean="0"/>
              <a:t>Creation of </a:t>
            </a:r>
            <a:r>
              <a:rPr lang="en-US" dirty="0" smtClean="0"/>
              <a:t>with an enterprise service bus (ESB) that provides secure interoperability between enterprise applications</a:t>
            </a:r>
            <a:endParaRPr lang="en-CA" dirty="0"/>
          </a:p>
        </p:txBody>
      </p:sp>
      <p:sp>
        <p:nvSpPr>
          <p:cNvPr id="4" name="Date Placeholder 3"/>
          <p:cNvSpPr>
            <a:spLocks noGrp="1"/>
          </p:cNvSpPr>
          <p:nvPr>
            <p:ph type="dt" sz="half" idx="10"/>
          </p:nvPr>
        </p:nvSpPr>
        <p:spPr/>
        <p:txBody>
          <a:bodyPr/>
          <a:lstStyle/>
          <a:p>
            <a:r>
              <a:rPr lang="en-CA" dirty="0" smtClean="0"/>
              <a:t>s</a:t>
            </a:r>
          </a:p>
        </p:txBody>
      </p:sp>
      <p:sp>
        <p:nvSpPr>
          <p:cNvPr id="5" name="Slide Number Placeholder 4"/>
          <p:cNvSpPr>
            <a:spLocks noGrp="1"/>
          </p:cNvSpPr>
          <p:nvPr>
            <p:ph type="sldNum" sz="quarter" idx="11"/>
          </p:nvPr>
        </p:nvSpPr>
        <p:spPr/>
        <p:txBody>
          <a:bodyPr/>
          <a:lstStyle/>
          <a:p>
            <a:fld id="{7203CF92-3438-4B3A-955D-980B1F9D2C1A}" type="slidenum">
              <a:rPr lang="en-CA" smtClean="0"/>
              <a:pPr/>
              <a:t>16</a:t>
            </a:fld>
            <a:endParaRPr lang="en-CA" dirty="0"/>
          </a:p>
        </p:txBody>
      </p:sp>
      <p:sp>
        <p:nvSpPr>
          <p:cNvPr id="6" name="Footer Placeholder 5"/>
          <p:cNvSpPr>
            <a:spLocks noGrp="1"/>
          </p:cNvSpPr>
          <p:nvPr>
            <p:ph type="ftr" sz="quarter" idx="12"/>
          </p:nvPr>
        </p:nvSpPr>
        <p:spPr/>
        <p:txBody>
          <a:bodyPr/>
          <a:lstStyle/>
          <a:p>
            <a:r>
              <a:rPr lang="en-CA" dirty="0" smtClean="0"/>
              <a:t>Commercial-in-Confidence</a:t>
            </a:r>
            <a:endParaRPr lang="en-CA" dirty="0"/>
          </a:p>
        </p:txBody>
      </p:sp>
      <p:pic>
        <p:nvPicPr>
          <p:cNvPr id="13313" name="Picture 1"/>
          <p:cNvPicPr>
            <a:picLocks noChangeAspect="1" noChangeArrowheads="1"/>
          </p:cNvPicPr>
          <p:nvPr/>
        </p:nvPicPr>
        <p:blipFill>
          <a:blip r:embed="rId2" cstate="print"/>
          <a:srcRect l="20963" t="33008" r="25747" b="15590"/>
          <a:stretch>
            <a:fillRect/>
          </a:stretch>
        </p:blipFill>
        <p:spPr bwMode="auto">
          <a:xfrm>
            <a:off x="1619672" y="1124744"/>
            <a:ext cx="5832648" cy="3384376"/>
          </a:xfrm>
          <a:prstGeom prst="rect">
            <a:avLst/>
          </a:prstGeom>
          <a:noFill/>
          <a:ln w="9525">
            <a:solidFill>
              <a:srgbClr val="17375E"/>
            </a:solidFill>
            <a:miter lim="800000"/>
            <a:headEnd/>
            <a:tailEnd/>
          </a:ln>
        </p:spPr>
      </p:pic>
      <p:pic>
        <p:nvPicPr>
          <p:cNvPr id="7" name="Picture 2"/>
          <p:cNvPicPr>
            <a:picLocks noChangeAspect="1" noChangeArrowheads="1"/>
          </p:cNvPicPr>
          <p:nvPr/>
        </p:nvPicPr>
        <p:blipFill>
          <a:blip r:embed="rId3" cstate="print"/>
          <a:srcRect l="20937" t="31941" r="27063" b="17901"/>
          <a:stretch>
            <a:fillRect/>
          </a:stretch>
        </p:blipFill>
        <p:spPr bwMode="auto">
          <a:xfrm>
            <a:off x="1619672" y="1124744"/>
            <a:ext cx="5832648" cy="3384376"/>
          </a:xfrm>
          <a:prstGeom prst="rect">
            <a:avLst/>
          </a:prstGeom>
          <a:noFill/>
          <a:ln w="9525">
            <a:solidFill>
              <a:srgbClr val="17375E"/>
            </a:solidFill>
            <a:miter lim="800000"/>
            <a:headEnd/>
            <a:tailEnd/>
          </a:ln>
        </p:spPr>
      </p:pic>
      <p:sp>
        <p:nvSpPr>
          <p:cNvPr id="9" name="TextBox 8"/>
          <p:cNvSpPr txBox="1"/>
          <p:nvPr/>
        </p:nvSpPr>
        <p:spPr>
          <a:xfrm>
            <a:off x="1619673" y="4250289"/>
            <a:ext cx="5832648" cy="276999"/>
          </a:xfrm>
          <a:prstGeom prst="rect">
            <a:avLst/>
          </a:prstGeom>
          <a:noFill/>
        </p:spPr>
        <p:txBody>
          <a:bodyPr wrap="square" rtlCol="0">
            <a:spAutoFit/>
          </a:bodyPr>
          <a:lstStyle/>
          <a:p>
            <a:pPr algn="ctr"/>
            <a:r>
              <a:rPr lang="en-CA" sz="1200" dirty="0" smtClean="0">
                <a:solidFill>
                  <a:schemeClr val="bg1"/>
                </a:solidFill>
              </a:rPr>
              <a:t>Source: www.eurocontrol.int/programmes/system-wide-information-management</a:t>
            </a:r>
            <a:endParaRPr lang="en-CA" sz="1200" dirty="0">
              <a:solidFill>
                <a:schemeClr val="bg1"/>
              </a:solidFill>
            </a:endParaRPr>
          </a:p>
        </p:txBody>
      </p:sp>
      <p:grpSp>
        <p:nvGrpSpPr>
          <p:cNvPr id="11" name="Group 10"/>
          <p:cNvGrpSpPr/>
          <p:nvPr/>
        </p:nvGrpSpPr>
        <p:grpSpPr>
          <a:xfrm>
            <a:off x="1619672" y="1124744"/>
            <a:ext cx="5832648" cy="3846041"/>
            <a:chOff x="1619672" y="1124744"/>
            <a:chExt cx="5832648" cy="3846041"/>
          </a:xfrm>
        </p:grpSpPr>
        <p:pic>
          <p:nvPicPr>
            <p:cNvPr id="8" name="Picture 4" descr="State of the System"/>
            <p:cNvPicPr>
              <a:picLocks noChangeAspect="1" noChangeArrowheads="1"/>
            </p:cNvPicPr>
            <p:nvPr/>
          </p:nvPicPr>
          <p:blipFill>
            <a:blip r:embed="rId4" cstate="print"/>
            <a:srcRect/>
            <a:stretch>
              <a:fillRect/>
            </a:stretch>
          </p:blipFill>
          <p:spPr bwMode="auto">
            <a:xfrm>
              <a:off x="1619672" y="1124744"/>
              <a:ext cx="5832648" cy="3384376"/>
            </a:xfrm>
            <a:prstGeom prst="rect">
              <a:avLst/>
            </a:prstGeom>
            <a:noFill/>
            <a:ln>
              <a:solidFill>
                <a:srgbClr val="17375E"/>
              </a:solidFill>
            </a:ln>
          </p:spPr>
        </p:pic>
        <p:sp>
          <p:nvSpPr>
            <p:cNvPr id="10" name="TextBox 9"/>
            <p:cNvSpPr txBox="1"/>
            <p:nvPr/>
          </p:nvSpPr>
          <p:spPr>
            <a:xfrm>
              <a:off x="2123728" y="4509120"/>
              <a:ext cx="4857805" cy="461665"/>
            </a:xfrm>
            <a:prstGeom prst="rect">
              <a:avLst/>
            </a:prstGeom>
            <a:noFill/>
          </p:spPr>
          <p:txBody>
            <a:bodyPr wrap="none" rtlCol="0">
              <a:spAutoFit/>
            </a:bodyPr>
            <a:lstStyle/>
            <a:p>
              <a:r>
                <a:rPr lang="en-CA" sz="1200" dirty="0" smtClean="0"/>
                <a:t>Source: http://www.faa.gov/about/office_org/headquarters_offices/</a:t>
              </a:r>
            </a:p>
            <a:p>
              <a:r>
                <a:rPr lang="en-CA" sz="1200" dirty="0" smtClean="0"/>
                <a:t>ato/service_units/techops/atc_comms_services/swim/program_overview/</a:t>
              </a:r>
              <a:endParaRPr lang="en-CA" sz="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p:cNvSpPr/>
          <p:nvPr/>
        </p:nvSpPr>
        <p:spPr>
          <a:xfrm>
            <a:off x="6660232" y="980728"/>
            <a:ext cx="1152128" cy="3600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sz="1100" dirty="0" smtClean="0"/>
              <a:t>Description</a:t>
            </a:r>
            <a:endParaRPr lang="en-CA" sz="1100" dirty="0"/>
          </a:p>
        </p:txBody>
      </p:sp>
      <p:sp>
        <p:nvSpPr>
          <p:cNvPr id="91" name="Rectangle 90"/>
          <p:cNvSpPr/>
          <p:nvPr/>
        </p:nvSpPr>
        <p:spPr>
          <a:xfrm>
            <a:off x="7812360" y="980728"/>
            <a:ext cx="1152128" cy="3600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sz="1100" dirty="0" smtClean="0"/>
              <a:t>Service</a:t>
            </a:r>
            <a:endParaRPr lang="en-CA" sz="1100" dirty="0"/>
          </a:p>
        </p:txBody>
      </p:sp>
      <p:sp>
        <p:nvSpPr>
          <p:cNvPr id="92" name="Rectangle 91"/>
          <p:cNvSpPr/>
          <p:nvPr/>
        </p:nvSpPr>
        <p:spPr>
          <a:xfrm>
            <a:off x="6660232" y="1340768"/>
            <a:ext cx="2304256" cy="10801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CA" dirty="0" smtClean="0"/>
              <a:t>Service Provider</a:t>
            </a:r>
            <a:endParaRPr lang="en-CA" dirty="0"/>
          </a:p>
        </p:txBody>
      </p:sp>
      <p:sp>
        <p:nvSpPr>
          <p:cNvPr id="93" name="Rectangle 92"/>
          <p:cNvSpPr/>
          <p:nvPr/>
        </p:nvSpPr>
        <p:spPr>
          <a:xfrm>
            <a:off x="7524328" y="1124744"/>
            <a:ext cx="1152128" cy="3600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sz="1100" dirty="0" smtClean="0"/>
              <a:t>Service</a:t>
            </a:r>
            <a:endParaRPr lang="en-CA" sz="1100" dirty="0"/>
          </a:p>
        </p:txBody>
      </p:sp>
      <p:sp>
        <p:nvSpPr>
          <p:cNvPr id="84" name="Rectangle 83"/>
          <p:cNvSpPr/>
          <p:nvPr/>
        </p:nvSpPr>
        <p:spPr>
          <a:xfrm>
            <a:off x="6444208" y="1124744"/>
            <a:ext cx="1152128" cy="3600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sz="1100" dirty="0" smtClean="0"/>
              <a:t>Description</a:t>
            </a:r>
            <a:endParaRPr lang="en-CA" sz="1100" dirty="0"/>
          </a:p>
        </p:txBody>
      </p:sp>
      <p:sp>
        <p:nvSpPr>
          <p:cNvPr id="85" name="Rectangle 84"/>
          <p:cNvSpPr/>
          <p:nvPr/>
        </p:nvSpPr>
        <p:spPr>
          <a:xfrm>
            <a:off x="7596336" y="1124744"/>
            <a:ext cx="1152128" cy="3600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sz="1100" dirty="0" smtClean="0"/>
              <a:t>Service</a:t>
            </a:r>
            <a:endParaRPr lang="en-CA" sz="1100" dirty="0"/>
          </a:p>
        </p:txBody>
      </p:sp>
      <p:sp>
        <p:nvSpPr>
          <p:cNvPr id="82" name="Rectangle 81"/>
          <p:cNvSpPr/>
          <p:nvPr/>
        </p:nvSpPr>
        <p:spPr>
          <a:xfrm>
            <a:off x="6444208" y="1484784"/>
            <a:ext cx="2304256" cy="10801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CA" dirty="0" smtClean="0"/>
              <a:t>Service Provider</a:t>
            </a:r>
            <a:endParaRPr lang="en-CA" dirty="0"/>
          </a:p>
        </p:txBody>
      </p:sp>
      <p:sp>
        <p:nvSpPr>
          <p:cNvPr id="2" name="Title 1"/>
          <p:cNvSpPr>
            <a:spLocks noGrp="1"/>
          </p:cNvSpPr>
          <p:nvPr>
            <p:ph type="title"/>
          </p:nvPr>
        </p:nvSpPr>
        <p:spPr/>
        <p:txBody>
          <a:bodyPr>
            <a:normAutofit fontScale="90000"/>
          </a:bodyPr>
          <a:lstStyle/>
          <a:p>
            <a:r>
              <a:rPr lang="en-CA" dirty="0" smtClean="0"/>
              <a:t>Service Oriented Architecture (SOA)</a:t>
            </a:r>
            <a:endParaRPr lang="en-CA" dirty="0"/>
          </a:p>
        </p:txBody>
      </p:sp>
      <p:sp>
        <p:nvSpPr>
          <p:cNvPr id="11" name="Content Placeholder 10"/>
          <p:cNvSpPr>
            <a:spLocks noGrp="1"/>
          </p:cNvSpPr>
          <p:nvPr>
            <p:ph idx="1"/>
          </p:nvPr>
        </p:nvSpPr>
        <p:spPr>
          <a:xfrm>
            <a:off x="179512" y="908720"/>
            <a:ext cx="4320480" cy="4968552"/>
          </a:xfrm>
        </p:spPr>
        <p:txBody>
          <a:bodyPr>
            <a:normAutofit fontScale="77500" lnSpcReduction="20000"/>
          </a:bodyPr>
          <a:lstStyle/>
          <a:p>
            <a:r>
              <a:rPr lang="en-CA" dirty="0" smtClean="0"/>
              <a:t>Architectural approach for organizing and using services to support interoperability</a:t>
            </a:r>
          </a:p>
          <a:p>
            <a:r>
              <a:rPr lang="en-CA" dirty="0" smtClean="0"/>
              <a:t>Helps align software applications with business requirements and provide quicker, cheaper adaptation to future requirements</a:t>
            </a:r>
          </a:p>
          <a:p>
            <a:r>
              <a:rPr lang="en-CA" dirty="0" smtClean="0"/>
              <a:t>Leverages reusable technology and information</a:t>
            </a:r>
          </a:p>
          <a:p>
            <a:r>
              <a:rPr lang="en-CA" dirty="0" smtClean="0"/>
              <a:t>Decouples the development of business applications from the information technology</a:t>
            </a:r>
            <a:endParaRPr lang="en-CA" dirty="0"/>
          </a:p>
        </p:txBody>
      </p:sp>
      <p:sp>
        <p:nvSpPr>
          <p:cNvPr id="4" name="Date Placeholder 3"/>
          <p:cNvSpPr>
            <a:spLocks noGrp="1"/>
          </p:cNvSpPr>
          <p:nvPr>
            <p:ph type="dt" sz="half" idx="10"/>
          </p:nvPr>
        </p:nvSpPr>
        <p:spPr/>
        <p:txBody>
          <a:bodyPr/>
          <a:lstStyle/>
          <a:p>
            <a:r>
              <a:rPr lang="en-CA" dirty="0" smtClean="0"/>
              <a:t>05/03/2012</a:t>
            </a:r>
            <a:endParaRPr lang="en-CA" dirty="0"/>
          </a:p>
        </p:txBody>
      </p:sp>
      <p:sp>
        <p:nvSpPr>
          <p:cNvPr id="5" name="Slide Number Placeholder 4"/>
          <p:cNvSpPr>
            <a:spLocks noGrp="1"/>
          </p:cNvSpPr>
          <p:nvPr>
            <p:ph type="sldNum" sz="quarter" idx="11"/>
          </p:nvPr>
        </p:nvSpPr>
        <p:spPr/>
        <p:txBody>
          <a:bodyPr/>
          <a:lstStyle/>
          <a:p>
            <a:fld id="{7203CF92-3438-4B3A-955D-980B1F9D2C1A}" type="slidenum">
              <a:rPr lang="en-CA" smtClean="0"/>
              <a:pPr/>
              <a:t>17</a:t>
            </a:fld>
            <a:endParaRPr lang="en-CA" dirty="0"/>
          </a:p>
        </p:txBody>
      </p:sp>
      <p:sp>
        <p:nvSpPr>
          <p:cNvPr id="6" name="Footer Placeholder 5"/>
          <p:cNvSpPr>
            <a:spLocks noGrp="1"/>
          </p:cNvSpPr>
          <p:nvPr>
            <p:ph type="ftr" sz="quarter" idx="12"/>
          </p:nvPr>
        </p:nvSpPr>
        <p:spPr/>
        <p:txBody>
          <a:bodyPr/>
          <a:lstStyle/>
          <a:p>
            <a:r>
              <a:rPr lang="en-CA" dirty="0" smtClean="0"/>
              <a:t>Commercial-in-Confidence</a:t>
            </a:r>
            <a:endParaRPr lang="en-CA" dirty="0"/>
          </a:p>
        </p:txBody>
      </p:sp>
      <p:sp>
        <p:nvSpPr>
          <p:cNvPr id="14" name="Rectangle 13"/>
          <p:cNvSpPr/>
          <p:nvPr/>
        </p:nvSpPr>
        <p:spPr>
          <a:xfrm>
            <a:off x="6228184" y="4437112"/>
            <a:ext cx="2304256" cy="10801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CA" dirty="0" smtClean="0"/>
              <a:t>Service Requestor</a:t>
            </a:r>
            <a:endParaRPr lang="en-CA" dirty="0"/>
          </a:p>
        </p:txBody>
      </p:sp>
      <p:sp>
        <p:nvSpPr>
          <p:cNvPr id="15" name="Rectangle 14"/>
          <p:cNvSpPr/>
          <p:nvPr/>
        </p:nvSpPr>
        <p:spPr>
          <a:xfrm>
            <a:off x="6228184" y="1628800"/>
            <a:ext cx="2304256" cy="10801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CA" dirty="0" smtClean="0"/>
              <a:t>Service Provider</a:t>
            </a:r>
            <a:endParaRPr lang="en-CA" dirty="0"/>
          </a:p>
        </p:txBody>
      </p:sp>
      <p:sp>
        <p:nvSpPr>
          <p:cNvPr id="19" name="Rectangle 18"/>
          <p:cNvSpPr/>
          <p:nvPr/>
        </p:nvSpPr>
        <p:spPr>
          <a:xfrm>
            <a:off x="6228184" y="1268760"/>
            <a:ext cx="1152128" cy="3600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sz="1100" dirty="0" smtClean="0"/>
              <a:t>Service Description</a:t>
            </a:r>
            <a:endParaRPr lang="en-CA" sz="1100" dirty="0"/>
          </a:p>
        </p:txBody>
      </p:sp>
      <p:sp>
        <p:nvSpPr>
          <p:cNvPr id="21" name="Rectangle 20"/>
          <p:cNvSpPr/>
          <p:nvPr/>
        </p:nvSpPr>
        <p:spPr>
          <a:xfrm>
            <a:off x="6228184" y="5517232"/>
            <a:ext cx="2304256" cy="3600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sz="1100" dirty="0" smtClean="0"/>
              <a:t>Client</a:t>
            </a:r>
            <a:endParaRPr lang="en-CA" sz="1100" dirty="0"/>
          </a:p>
        </p:txBody>
      </p:sp>
      <p:sp>
        <p:nvSpPr>
          <p:cNvPr id="48" name="TextBox 47"/>
          <p:cNvSpPr txBox="1"/>
          <p:nvPr/>
        </p:nvSpPr>
        <p:spPr>
          <a:xfrm rot="5400000">
            <a:off x="6859786" y="3373462"/>
            <a:ext cx="1554400" cy="369332"/>
          </a:xfrm>
          <a:prstGeom prst="rect">
            <a:avLst/>
          </a:prstGeom>
          <a:noFill/>
        </p:spPr>
        <p:txBody>
          <a:bodyPr wrap="none" rtlCol="0">
            <a:spAutoFit/>
          </a:bodyPr>
          <a:lstStyle/>
          <a:p>
            <a:r>
              <a:rPr lang="en-CA" dirty="0" smtClean="0"/>
              <a:t>Data Exchange</a:t>
            </a:r>
            <a:endParaRPr lang="en-CA" dirty="0"/>
          </a:p>
        </p:txBody>
      </p:sp>
      <p:sp>
        <p:nvSpPr>
          <p:cNvPr id="52" name="Rectangle 51"/>
          <p:cNvSpPr/>
          <p:nvPr/>
        </p:nvSpPr>
        <p:spPr>
          <a:xfrm>
            <a:off x="7380312" y="1268760"/>
            <a:ext cx="1152128" cy="3600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sz="1100" dirty="0" smtClean="0"/>
              <a:t>Service</a:t>
            </a:r>
            <a:endParaRPr lang="en-CA" sz="1100" dirty="0"/>
          </a:p>
        </p:txBody>
      </p:sp>
      <p:sp>
        <p:nvSpPr>
          <p:cNvPr id="55" name="Rectangle 54"/>
          <p:cNvSpPr/>
          <p:nvPr/>
        </p:nvSpPr>
        <p:spPr>
          <a:xfrm>
            <a:off x="4572000" y="3140968"/>
            <a:ext cx="1152128" cy="9475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CA" dirty="0" smtClean="0"/>
              <a:t>Service Registry</a:t>
            </a:r>
          </a:p>
          <a:p>
            <a:pPr algn="ctr"/>
            <a:r>
              <a:rPr lang="en-CA" dirty="0" smtClean="0"/>
              <a:t>/Broker</a:t>
            </a:r>
            <a:endParaRPr lang="en-CA" dirty="0"/>
          </a:p>
        </p:txBody>
      </p:sp>
      <p:cxnSp>
        <p:nvCxnSpPr>
          <p:cNvPr id="58" name="Shape 57"/>
          <p:cNvCxnSpPr>
            <a:stCxn id="19" idx="1"/>
            <a:endCxn id="55" idx="0"/>
          </p:cNvCxnSpPr>
          <p:nvPr/>
        </p:nvCxnSpPr>
        <p:spPr>
          <a:xfrm rot="10800000" flipV="1">
            <a:off x="5148064" y="1448780"/>
            <a:ext cx="1080120" cy="1692188"/>
          </a:xfrm>
          <a:prstGeom prst="curvedConnector2">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rot="18193927">
            <a:off x="4819171" y="1690805"/>
            <a:ext cx="864339" cy="369332"/>
          </a:xfrm>
          <a:prstGeom prst="rect">
            <a:avLst/>
          </a:prstGeom>
          <a:noFill/>
        </p:spPr>
        <p:txBody>
          <a:bodyPr wrap="none" rtlCol="0">
            <a:spAutoFit/>
          </a:bodyPr>
          <a:lstStyle/>
          <a:p>
            <a:r>
              <a:rPr lang="en-CA" dirty="0" smtClean="0"/>
              <a:t>Publish</a:t>
            </a:r>
            <a:endParaRPr lang="en-CA" dirty="0"/>
          </a:p>
        </p:txBody>
      </p:sp>
      <p:cxnSp>
        <p:nvCxnSpPr>
          <p:cNvPr id="60" name="Shape 59"/>
          <p:cNvCxnSpPr>
            <a:stCxn id="21" idx="1"/>
            <a:endCxn id="55" idx="2"/>
          </p:cNvCxnSpPr>
          <p:nvPr/>
        </p:nvCxnSpPr>
        <p:spPr>
          <a:xfrm rot="10800000">
            <a:off x="5148064" y="4088468"/>
            <a:ext cx="1080120" cy="1608784"/>
          </a:xfrm>
          <a:prstGeom prst="curvedConnector2">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rot="3682093">
            <a:off x="4869251" y="4958593"/>
            <a:ext cx="587020" cy="369332"/>
          </a:xfrm>
          <a:prstGeom prst="rect">
            <a:avLst/>
          </a:prstGeom>
          <a:noFill/>
        </p:spPr>
        <p:txBody>
          <a:bodyPr wrap="none" rtlCol="0">
            <a:spAutoFit/>
          </a:bodyPr>
          <a:lstStyle/>
          <a:p>
            <a:r>
              <a:rPr lang="en-CA" dirty="0" smtClean="0"/>
              <a:t>Find</a:t>
            </a:r>
            <a:endParaRPr lang="en-CA" dirty="0"/>
          </a:p>
        </p:txBody>
      </p:sp>
      <p:cxnSp>
        <p:nvCxnSpPr>
          <p:cNvPr id="73" name="Straight Arrow Connector 72"/>
          <p:cNvCxnSpPr>
            <a:stCxn id="14" idx="0"/>
            <a:endCxn id="15" idx="2"/>
          </p:cNvCxnSpPr>
          <p:nvPr/>
        </p:nvCxnSpPr>
        <p:spPr>
          <a:xfrm flipV="1">
            <a:off x="7380312" y="2708920"/>
            <a:ext cx="0" cy="1728192"/>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Benefits of SWIM</a:t>
            </a:r>
            <a:endParaRPr lang="en-CA" dirty="0"/>
          </a:p>
        </p:txBody>
      </p:sp>
      <p:sp>
        <p:nvSpPr>
          <p:cNvPr id="3" name="Content Placeholder 2"/>
          <p:cNvSpPr>
            <a:spLocks noGrp="1"/>
          </p:cNvSpPr>
          <p:nvPr>
            <p:ph idx="1"/>
          </p:nvPr>
        </p:nvSpPr>
        <p:spPr/>
        <p:txBody>
          <a:bodyPr/>
          <a:lstStyle/>
          <a:p>
            <a:r>
              <a:rPr lang="en-US" dirty="0" smtClean="0"/>
              <a:t>By assuring the provision of quality information to the right people at the right time, SWIM will:</a:t>
            </a:r>
          </a:p>
          <a:p>
            <a:pPr lvl="1"/>
            <a:r>
              <a:rPr lang="en-US" dirty="0" smtClean="0"/>
              <a:t>Improve the efficiency of airspace usage</a:t>
            </a:r>
          </a:p>
          <a:p>
            <a:pPr lvl="1"/>
            <a:r>
              <a:rPr lang="en-US" dirty="0" smtClean="0"/>
              <a:t>Increase aviation safety through common situational awareness</a:t>
            </a:r>
          </a:p>
          <a:p>
            <a:pPr lvl="1"/>
            <a:r>
              <a:rPr lang="en-US" dirty="0" smtClean="0"/>
              <a:t>Reduce environmental impact</a:t>
            </a:r>
          </a:p>
          <a:p>
            <a:pPr lvl="1"/>
            <a:r>
              <a:rPr lang="en-US" dirty="0" smtClean="0"/>
              <a:t>Shrink infrastructure costs through standardized system interfaces</a:t>
            </a:r>
            <a:endParaRPr lang="en-CA" dirty="0"/>
          </a:p>
        </p:txBody>
      </p:sp>
      <p:sp>
        <p:nvSpPr>
          <p:cNvPr id="4" name="Date Placeholder 3"/>
          <p:cNvSpPr>
            <a:spLocks noGrp="1"/>
          </p:cNvSpPr>
          <p:nvPr>
            <p:ph type="dt" sz="half" idx="10"/>
          </p:nvPr>
        </p:nvSpPr>
        <p:spPr/>
        <p:txBody>
          <a:bodyPr/>
          <a:lstStyle/>
          <a:p>
            <a:r>
              <a:rPr lang="en-CA" dirty="0" smtClean="0"/>
              <a:t>05/03/2012</a:t>
            </a:r>
          </a:p>
        </p:txBody>
      </p:sp>
      <p:sp>
        <p:nvSpPr>
          <p:cNvPr id="5" name="Slide Number Placeholder 4"/>
          <p:cNvSpPr>
            <a:spLocks noGrp="1"/>
          </p:cNvSpPr>
          <p:nvPr>
            <p:ph type="sldNum" sz="quarter" idx="11"/>
          </p:nvPr>
        </p:nvSpPr>
        <p:spPr/>
        <p:txBody>
          <a:bodyPr/>
          <a:lstStyle/>
          <a:p>
            <a:fld id="{7203CF92-3438-4B3A-955D-980B1F9D2C1A}" type="slidenum">
              <a:rPr lang="en-CA" smtClean="0"/>
              <a:pPr/>
              <a:t>18</a:t>
            </a:fld>
            <a:endParaRPr lang="en-CA" dirty="0"/>
          </a:p>
        </p:txBody>
      </p:sp>
      <p:sp>
        <p:nvSpPr>
          <p:cNvPr id="6" name="Footer Placeholder 5"/>
          <p:cNvSpPr>
            <a:spLocks noGrp="1"/>
          </p:cNvSpPr>
          <p:nvPr>
            <p:ph type="ftr" sz="quarter" idx="12"/>
          </p:nvPr>
        </p:nvSpPr>
        <p:spPr/>
        <p:txBody>
          <a:bodyPr/>
          <a:lstStyle/>
          <a:p>
            <a:r>
              <a:rPr lang="en-CA" dirty="0" smtClean="0"/>
              <a:t>Commercial-in-Confidence</a:t>
            </a:r>
            <a:endParaRPr lang="en-C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CA" sz="3200" dirty="0" smtClean="0"/>
              <a:t>Aeronautical Collaborative Ring</a:t>
            </a:r>
            <a:endParaRPr lang="en-CA" sz="3200" dirty="0"/>
          </a:p>
        </p:txBody>
      </p:sp>
      <p:sp>
        <p:nvSpPr>
          <p:cNvPr id="8" name="Text Placeholder 7"/>
          <p:cNvSpPr>
            <a:spLocks noGrp="1"/>
          </p:cNvSpPr>
          <p:nvPr>
            <p:ph type="body" idx="1"/>
          </p:nvPr>
        </p:nvSpPr>
        <p:spPr/>
        <p:txBody>
          <a:bodyPr/>
          <a:lstStyle/>
          <a:p>
            <a:pPr>
              <a:spcBef>
                <a:spcPts val="0"/>
              </a:spcBef>
            </a:pPr>
            <a:r>
              <a:rPr lang="en-CA" i="1" dirty="0" smtClean="0"/>
              <a:t>The Aeronautical Collaborative Ring (ACR)</a:t>
            </a:r>
          </a:p>
          <a:p>
            <a:pPr>
              <a:spcBef>
                <a:spcPts val="0"/>
              </a:spcBef>
            </a:pPr>
            <a:r>
              <a:rPr lang="en-CA" i="1" dirty="0" smtClean="0"/>
              <a:t>Readying Your Enterprise for SWIM</a:t>
            </a:r>
            <a:endParaRPr lang="en-CA" i="1" dirty="0"/>
          </a:p>
        </p:txBody>
      </p:sp>
      <p:sp>
        <p:nvSpPr>
          <p:cNvPr id="4" name="Date Placeholder 3"/>
          <p:cNvSpPr>
            <a:spLocks noGrp="1"/>
          </p:cNvSpPr>
          <p:nvPr>
            <p:ph type="dt" sz="half" idx="10"/>
          </p:nvPr>
        </p:nvSpPr>
        <p:spPr/>
        <p:txBody>
          <a:bodyPr/>
          <a:lstStyle/>
          <a:p>
            <a:r>
              <a:rPr lang="en-CA" dirty="0" smtClean="0"/>
              <a:t>05/03/2012</a:t>
            </a:r>
          </a:p>
        </p:txBody>
      </p:sp>
      <p:sp>
        <p:nvSpPr>
          <p:cNvPr id="5" name="Slide Number Placeholder 4"/>
          <p:cNvSpPr>
            <a:spLocks noGrp="1"/>
          </p:cNvSpPr>
          <p:nvPr>
            <p:ph type="sldNum" sz="quarter" idx="11"/>
          </p:nvPr>
        </p:nvSpPr>
        <p:spPr/>
        <p:txBody>
          <a:bodyPr/>
          <a:lstStyle/>
          <a:p>
            <a:fld id="{7203CF92-3438-4B3A-955D-980B1F9D2C1A}" type="slidenum">
              <a:rPr lang="en-CA" smtClean="0"/>
              <a:pPr/>
              <a:t>19</a:t>
            </a:fld>
            <a:endParaRPr lang="en-CA" dirty="0"/>
          </a:p>
        </p:txBody>
      </p:sp>
      <p:sp>
        <p:nvSpPr>
          <p:cNvPr id="6" name="Footer Placeholder 5"/>
          <p:cNvSpPr>
            <a:spLocks noGrp="1"/>
          </p:cNvSpPr>
          <p:nvPr>
            <p:ph type="ftr" sz="quarter" idx="12"/>
          </p:nvPr>
        </p:nvSpPr>
        <p:spPr/>
        <p:txBody>
          <a:bodyPr/>
          <a:lstStyle/>
          <a:p>
            <a:r>
              <a:rPr lang="en-CA" dirty="0" smtClean="0"/>
              <a:t>Commercial-in-Confidence</a:t>
            </a:r>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Presentation Overview</a:t>
            </a:r>
            <a:endParaRPr lang="en-CA" dirty="0"/>
          </a:p>
        </p:txBody>
      </p:sp>
      <p:sp>
        <p:nvSpPr>
          <p:cNvPr id="3" name="Content Placeholder 2"/>
          <p:cNvSpPr>
            <a:spLocks noGrp="1"/>
          </p:cNvSpPr>
          <p:nvPr>
            <p:ph idx="1"/>
          </p:nvPr>
        </p:nvSpPr>
        <p:spPr>
          <a:xfrm>
            <a:off x="251520" y="908720"/>
            <a:ext cx="8712968" cy="5328592"/>
          </a:xfrm>
        </p:spPr>
        <p:txBody>
          <a:bodyPr numCol="2">
            <a:normAutofit/>
          </a:bodyPr>
          <a:lstStyle/>
          <a:p>
            <a:pPr>
              <a:buFont typeface="+mj-lt"/>
              <a:buAutoNum type="arabicParenR"/>
            </a:pPr>
            <a:r>
              <a:rPr lang="en-CA" sz="2800" dirty="0" smtClean="0"/>
              <a:t>Corporate Introduction</a:t>
            </a:r>
          </a:p>
          <a:p>
            <a:pPr marL="1052513" lvl="1" indent="-514350">
              <a:buNone/>
            </a:pPr>
            <a:r>
              <a:rPr lang="en-CA" sz="2400" dirty="0" smtClean="0"/>
              <a:t>About Ubitech</a:t>
            </a:r>
          </a:p>
          <a:p>
            <a:pPr marL="1052513" lvl="1" indent="-514350">
              <a:buNone/>
            </a:pPr>
            <a:r>
              <a:rPr lang="en-CA" sz="2400" dirty="0" smtClean="0"/>
              <a:t>About IDS</a:t>
            </a:r>
          </a:p>
          <a:p>
            <a:pPr marL="1052513" lvl="1" indent="-514350">
              <a:buNone/>
            </a:pPr>
            <a:r>
              <a:rPr lang="en-CA" sz="2400" dirty="0" smtClean="0"/>
              <a:t>Product Offering</a:t>
            </a:r>
          </a:p>
          <a:p>
            <a:pPr>
              <a:buFont typeface="+mj-lt"/>
              <a:buAutoNum type="arabicParenR"/>
            </a:pPr>
            <a:r>
              <a:rPr lang="en-CA" sz="2800" dirty="0" smtClean="0"/>
              <a:t>SWIM Introduction</a:t>
            </a:r>
          </a:p>
          <a:p>
            <a:pPr marL="1052513" lvl="1" indent="-514350">
              <a:buNone/>
            </a:pPr>
            <a:r>
              <a:rPr lang="en-CA" sz="2400" dirty="0" smtClean="0"/>
              <a:t>SWIM Explained</a:t>
            </a:r>
          </a:p>
          <a:p>
            <a:pPr marL="1052513" lvl="1" indent="-514350">
              <a:buNone/>
            </a:pPr>
            <a:r>
              <a:rPr lang="en-CA" sz="2400" dirty="0" smtClean="0"/>
              <a:t>The Future with SWIM</a:t>
            </a:r>
          </a:p>
          <a:p>
            <a:pPr marL="531813" lvl="1" indent="6350">
              <a:buNone/>
            </a:pPr>
            <a:r>
              <a:rPr lang="en-CA" sz="2400" dirty="0" smtClean="0"/>
              <a:t>Service Oriented Architecture</a:t>
            </a:r>
          </a:p>
          <a:p>
            <a:pPr marL="1052513" lvl="1" indent="-514350">
              <a:buNone/>
            </a:pPr>
            <a:r>
              <a:rPr lang="en-CA" sz="2400" dirty="0" smtClean="0"/>
              <a:t>SWIM Benefits</a:t>
            </a:r>
          </a:p>
          <a:p>
            <a:pPr>
              <a:buFont typeface="+mj-lt"/>
              <a:buAutoNum type="arabicParenR"/>
            </a:pPr>
            <a:r>
              <a:rPr lang="en-CA" sz="2800" dirty="0" smtClean="0"/>
              <a:t>Aeronautical Collaborative Ring (ACR)</a:t>
            </a:r>
          </a:p>
          <a:p>
            <a:pPr marL="1052513" lvl="1" indent="-514350">
              <a:buNone/>
            </a:pPr>
            <a:r>
              <a:rPr lang="en-CA" sz="2400" dirty="0" smtClean="0"/>
              <a:t>ACR Core Capabilities</a:t>
            </a:r>
          </a:p>
          <a:p>
            <a:pPr marL="1052513" lvl="1" indent="-514350">
              <a:buNone/>
            </a:pPr>
            <a:r>
              <a:rPr lang="en-CA" sz="2400" dirty="0" smtClean="0"/>
              <a:t>ACR Functional Services</a:t>
            </a:r>
          </a:p>
          <a:p>
            <a:pPr marL="1052513" lvl="1" indent="-514350">
              <a:buNone/>
            </a:pPr>
            <a:r>
              <a:rPr lang="en-CA" sz="2400" dirty="0" smtClean="0"/>
              <a:t>ACR Adapters</a:t>
            </a:r>
          </a:p>
          <a:p>
            <a:pPr marL="1052513" lvl="1" indent="-514350">
              <a:buNone/>
            </a:pPr>
            <a:r>
              <a:rPr lang="en-CA" sz="2400" dirty="0" smtClean="0"/>
              <a:t>The Future with ACR</a:t>
            </a:r>
          </a:p>
          <a:p>
            <a:pPr>
              <a:buFont typeface="+mj-lt"/>
              <a:buAutoNum type="arabicParenR"/>
            </a:pPr>
            <a:r>
              <a:rPr lang="en-CA" sz="2800" dirty="0" smtClean="0"/>
              <a:t>Conclusion</a:t>
            </a:r>
          </a:p>
          <a:p>
            <a:pPr marL="1052513" lvl="1" indent="-514350">
              <a:buNone/>
            </a:pPr>
            <a:r>
              <a:rPr lang="en-CA" sz="2400" dirty="0" smtClean="0"/>
              <a:t>Benefits of the ACR</a:t>
            </a:r>
          </a:p>
          <a:p>
            <a:pPr marL="1052513" lvl="1" indent="-514350">
              <a:buNone/>
            </a:pPr>
            <a:r>
              <a:rPr lang="en-CA" sz="2400" dirty="0" smtClean="0"/>
              <a:t>Additional Information</a:t>
            </a:r>
          </a:p>
          <a:p>
            <a:pPr marL="1052513" lvl="1" indent="-514350">
              <a:buNone/>
            </a:pPr>
            <a:r>
              <a:rPr lang="en-CA" sz="2400" dirty="0" smtClean="0"/>
              <a:t>Questions</a:t>
            </a:r>
          </a:p>
        </p:txBody>
      </p:sp>
      <p:sp>
        <p:nvSpPr>
          <p:cNvPr id="4" name="Date Placeholder 3"/>
          <p:cNvSpPr>
            <a:spLocks noGrp="1"/>
          </p:cNvSpPr>
          <p:nvPr>
            <p:ph type="dt" sz="half" idx="10"/>
          </p:nvPr>
        </p:nvSpPr>
        <p:spPr/>
        <p:txBody>
          <a:bodyPr/>
          <a:lstStyle/>
          <a:p>
            <a:r>
              <a:rPr lang="en-CA" dirty="0" smtClean="0"/>
              <a:t>05/03/2012</a:t>
            </a:r>
            <a:endParaRPr lang="en-CA" dirty="0"/>
          </a:p>
        </p:txBody>
      </p:sp>
      <p:sp>
        <p:nvSpPr>
          <p:cNvPr id="5" name="Slide Number Placeholder 4"/>
          <p:cNvSpPr>
            <a:spLocks noGrp="1"/>
          </p:cNvSpPr>
          <p:nvPr>
            <p:ph type="sldNum" sz="quarter" idx="11"/>
          </p:nvPr>
        </p:nvSpPr>
        <p:spPr/>
        <p:txBody>
          <a:bodyPr/>
          <a:lstStyle/>
          <a:p>
            <a:fld id="{7203CF92-3438-4B3A-955D-980B1F9D2C1A}" type="slidenum">
              <a:rPr lang="en-CA" smtClean="0"/>
              <a:pPr/>
              <a:t>2</a:t>
            </a:fld>
            <a:endParaRPr lang="en-CA" dirty="0"/>
          </a:p>
        </p:txBody>
      </p:sp>
      <p:sp>
        <p:nvSpPr>
          <p:cNvPr id="6" name="Footer Placeholder 5"/>
          <p:cNvSpPr>
            <a:spLocks noGrp="1"/>
          </p:cNvSpPr>
          <p:nvPr>
            <p:ph type="ftr" sz="quarter" idx="12"/>
          </p:nvPr>
        </p:nvSpPr>
        <p:spPr/>
        <p:txBody>
          <a:bodyPr/>
          <a:lstStyle/>
          <a:p>
            <a:r>
              <a:rPr lang="en-CA" dirty="0" smtClean="0"/>
              <a:t>Commercial-in-Confidence</a:t>
            </a:r>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CA" dirty="0" smtClean="0"/>
              <a:t>ACR Project</a:t>
            </a:r>
            <a:endParaRPr lang="en-CA" dirty="0"/>
          </a:p>
        </p:txBody>
      </p:sp>
      <p:sp>
        <p:nvSpPr>
          <p:cNvPr id="11" name="Content Placeholder 10"/>
          <p:cNvSpPr>
            <a:spLocks noGrp="1"/>
          </p:cNvSpPr>
          <p:nvPr>
            <p:ph idx="1"/>
          </p:nvPr>
        </p:nvSpPr>
        <p:spPr>
          <a:xfrm>
            <a:off x="457200" y="908720"/>
            <a:ext cx="5698976" cy="5328592"/>
          </a:xfrm>
        </p:spPr>
        <p:txBody>
          <a:bodyPr>
            <a:normAutofit fontScale="92500" lnSpcReduction="20000"/>
          </a:bodyPr>
          <a:lstStyle/>
          <a:p>
            <a:r>
              <a:rPr lang="en-CA" dirty="0" smtClean="0"/>
              <a:t>R&amp;D project in partnership between Ubitech, IDS, &amp; ENAV (Italian ANSP)</a:t>
            </a:r>
          </a:p>
          <a:p>
            <a:r>
              <a:rPr lang="en-CA" dirty="0" smtClean="0"/>
              <a:t>Deliver an infrastructure to enable seamless information sharing across the enterprise</a:t>
            </a:r>
          </a:p>
          <a:p>
            <a:r>
              <a:rPr lang="en-CA" dirty="0" smtClean="0"/>
              <a:t>Build an enterprise Service Bus (ESB) to provide secure interoperability between enterprise applications</a:t>
            </a:r>
          </a:p>
          <a:p>
            <a:r>
              <a:rPr lang="en-CA" dirty="0" smtClean="0"/>
              <a:t>To be developed and delivered in an iterative fashion over 2 years</a:t>
            </a:r>
            <a:endParaRPr lang="en-CA" dirty="0"/>
          </a:p>
        </p:txBody>
      </p:sp>
      <p:sp>
        <p:nvSpPr>
          <p:cNvPr id="4" name="Date Placeholder 3"/>
          <p:cNvSpPr>
            <a:spLocks noGrp="1"/>
          </p:cNvSpPr>
          <p:nvPr>
            <p:ph type="dt" sz="half" idx="10"/>
          </p:nvPr>
        </p:nvSpPr>
        <p:spPr/>
        <p:txBody>
          <a:bodyPr/>
          <a:lstStyle/>
          <a:p>
            <a:r>
              <a:rPr lang="en-CA" dirty="0" smtClean="0"/>
              <a:t>05/03/2012</a:t>
            </a:r>
          </a:p>
        </p:txBody>
      </p:sp>
      <p:sp>
        <p:nvSpPr>
          <p:cNvPr id="5" name="Slide Number Placeholder 4"/>
          <p:cNvSpPr>
            <a:spLocks noGrp="1"/>
          </p:cNvSpPr>
          <p:nvPr>
            <p:ph type="sldNum" sz="quarter" idx="11"/>
          </p:nvPr>
        </p:nvSpPr>
        <p:spPr/>
        <p:txBody>
          <a:bodyPr/>
          <a:lstStyle/>
          <a:p>
            <a:fld id="{7203CF92-3438-4B3A-955D-980B1F9D2C1A}" type="slidenum">
              <a:rPr lang="en-CA" smtClean="0"/>
              <a:pPr/>
              <a:t>20</a:t>
            </a:fld>
            <a:endParaRPr lang="en-CA" dirty="0"/>
          </a:p>
        </p:txBody>
      </p:sp>
      <p:sp>
        <p:nvSpPr>
          <p:cNvPr id="6" name="Footer Placeholder 5"/>
          <p:cNvSpPr>
            <a:spLocks noGrp="1"/>
          </p:cNvSpPr>
          <p:nvPr>
            <p:ph type="ftr" sz="quarter" idx="12"/>
          </p:nvPr>
        </p:nvSpPr>
        <p:spPr/>
        <p:txBody>
          <a:bodyPr/>
          <a:lstStyle/>
          <a:p>
            <a:r>
              <a:rPr lang="en-CA" dirty="0" smtClean="0"/>
              <a:t>Commercial-in-Confidence</a:t>
            </a:r>
            <a:endParaRPr lang="en-CA" dirty="0"/>
          </a:p>
        </p:txBody>
      </p:sp>
      <p:pic>
        <p:nvPicPr>
          <p:cNvPr id="12290" name="Picture 2" descr="http://www.seeklogo.com/images/E/ENAV-logo-595468981A-seeklogo.com.gif"/>
          <p:cNvPicPr>
            <a:picLocks noChangeAspect="1" noChangeArrowheads="1"/>
          </p:cNvPicPr>
          <p:nvPr/>
        </p:nvPicPr>
        <p:blipFill>
          <a:blip r:embed="rId2" cstate="print"/>
          <a:srcRect t="34020" b="35741"/>
          <a:stretch>
            <a:fillRect/>
          </a:stretch>
        </p:blipFill>
        <p:spPr bwMode="auto">
          <a:xfrm>
            <a:off x="6300192" y="1536795"/>
            <a:ext cx="2619375" cy="792088"/>
          </a:xfrm>
          <a:prstGeom prst="rect">
            <a:avLst/>
          </a:prstGeom>
          <a:noFill/>
        </p:spPr>
      </p:pic>
      <p:pic>
        <p:nvPicPr>
          <p:cNvPr id="12" name="Picture 3" descr="C:\Users\dwilson\Desktop\UTI-Log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76256" y="3841051"/>
            <a:ext cx="1929185" cy="956101"/>
          </a:xfrm>
          <a:prstGeom prst="rect">
            <a:avLst/>
          </a:prstGeom>
          <a:noFill/>
        </p:spPr>
      </p:pic>
      <p:pic>
        <p:nvPicPr>
          <p:cNvPr id="13"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092280" y="2760931"/>
            <a:ext cx="1126431" cy="8230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 name="Group 104"/>
          <p:cNvGrpSpPr/>
          <p:nvPr/>
        </p:nvGrpSpPr>
        <p:grpSpPr>
          <a:xfrm>
            <a:off x="2987824" y="2276872"/>
            <a:ext cx="2736304" cy="2268252"/>
            <a:chOff x="2987824" y="2276872"/>
            <a:chExt cx="2736304" cy="2268252"/>
          </a:xfrm>
        </p:grpSpPr>
        <p:pic>
          <p:nvPicPr>
            <p:cNvPr id="99" name="Picture 4" descr="State of the System"/>
            <p:cNvPicPr>
              <a:picLocks noChangeAspect="1" noChangeArrowheads="1"/>
            </p:cNvPicPr>
            <p:nvPr/>
          </p:nvPicPr>
          <p:blipFill>
            <a:blip r:embed="rId2" cstate="print"/>
            <a:srcRect l="12346" t="44681" r="58024" b="10638"/>
            <a:stretch>
              <a:fillRect/>
            </a:stretch>
          </p:blipFill>
          <p:spPr bwMode="auto">
            <a:xfrm>
              <a:off x="3131840" y="2276872"/>
              <a:ext cx="2592288" cy="2268252"/>
            </a:xfrm>
            <a:prstGeom prst="rect">
              <a:avLst/>
            </a:prstGeom>
            <a:noFill/>
            <a:ln>
              <a:noFill/>
            </a:ln>
          </p:spPr>
        </p:pic>
        <p:sp>
          <p:nvSpPr>
            <p:cNvPr id="101" name="Rectangle 100"/>
            <p:cNvSpPr/>
            <p:nvPr/>
          </p:nvSpPr>
          <p:spPr>
            <a:xfrm>
              <a:off x="5508104" y="2564904"/>
              <a:ext cx="21602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2" name="Rectangle 101"/>
            <p:cNvSpPr/>
            <p:nvPr/>
          </p:nvSpPr>
          <p:spPr>
            <a:xfrm>
              <a:off x="5364088" y="4149080"/>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3" name="Rectangle 102"/>
            <p:cNvSpPr/>
            <p:nvPr/>
          </p:nvSpPr>
          <p:spPr>
            <a:xfrm>
              <a:off x="3131840" y="4149080"/>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4" name="Rectangle 103"/>
            <p:cNvSpPr/>
            <p:nvPr/>
          </p:nvSpPr>
          <p:spPr>
            <a:xfrm>
              <a:off x="2987824" y="2420888"/>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 name="Title 1"/>
          <p:cNvSpPr>
            <a:spLocks noGrp="1"/>
          </p:cNvSpPr>
          <p:nvPr>
            <p:ph type="title"/>
          </p:nvPr>
        </p:nvSpPr>
        <p:spPr/>
        <p:txBody>
          <a:bodyPr>
            <a:normAutofit fontScale="90000"/>
          </a:bodyPr>
          <a:lstStyle/>
          <a:p>
            <a:r>
              <a:rPr lang="en-CA" dirty="0" smtClean="0"/>
              <a:t>Aeronautical Collaborative Ring</a:t>
            </a:r>
            <a:endParaRPr lang="en-CA" dirty="0"/>
          </a:p>
        </p:txBody>
      </p:sp>
      <p:sp>
        <p:nvSpPr>
          <p:cNvPr id="4" name="Date Placeholder 3"/>
          <p:cNvSpPr>
            <a:spLocks noGrp="1"/>
          </p:cNvSpPr>
          <p:nvPr>
            <p:ph type="dt" sz="half" idx="10"/>
          </p:nvPr>
        </p:nvSpPr>
        <p:spPr/>
        <p:txBody>
          <a:bodyPr/>
          <a:lstStyle/>
          <a:p>
            <a:r>
              <a:rPr lang="en-CA" smtClean="0"/>
              <a:t>05/03/2012</a:t>
            </a:r>
            <a:endParaRPr lang="en-CA" dirty="0"/>
          </a:p>
        </p:txBody>
      </p:sp>
      <p:sp>
        <p:nvSpPr>
          <p:cNvPr id="5" name="Slide Number Placeholder 4"/>
          <p:cNvSpPr>
            <a:spLocks noGrp="1"/>
          </p:cNvSpPr>
          <p:nvPr>
            <p:ph type="sldNum" sz="quarter" idx="11"/>
          </p:nvPr>
        </p:nvSpPr>
        <p:spPr/>
        <p:txBody>
          <a:bodyPr/>
          <a:lstStyle/>
          <a:p>
            <a:fld id="{7203CF92-3438-4B3A-955D-980B1F9D2C1A}" type="slidenum">
              <a:rPr lang="en-CA" smtClean="0"/>
              <a:pPr/>
              <a:t>21</a:t>
            </a:fld>
            <a:endParaRPr lang="en-CA" dirty="0"/>
          </a:p>
        </p:txBody>
      </p:sp>
      <p:sp>
        <p:nvSpPr>
          <p:cNvPr id="6" name="Footer Placeholder 5"/>
          <p:cNvSpPr>
            <a:spLocks noGrp="1"/>
          </p:cNvSpPr>
          <p:nvPr>
            <p:ph type="ftr" sz="quarter" idx="12"/>
          </p:nvPr>
        </p:nvSpPr>
        <p:spPr/>
        <p:txBody>
          <a:bodyPr/>
          <a:lstStyle/>
          <a:p>
            <a:r>
              <a:rPr lang="en-CA" dirty="0" smtClean="0"/>
              <a:t>Commercial-in-Confidence</a:t>
            </a:r>
            <a:endParaRPr lang="en-CA" dirty="0"/>
          </a:p>
        </p:txBody>
      </p:sp>
      <p:sp>
        <p:nvSpPr>
          <p:cNvPr id="7" name="Rectangle 6"/>
          <p:cNvSpPr/>
          <p:nvPr/>
        </p:nvSpPr>
        <p:spPr>
          <a:xfrm>
            <a:off x="683568" y="1268760"/>
            <a:ext cx="1296144" cy="7200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CA" sz="1400" dirty="0" smtClean="0"/>
              <a:t>Airline Dispatch</a:t>
            </a:r>
            <a:endParaRPr lang="en-CA" sz="1400" dirty="0"/>
          </a:p>
        </p:txBody>
      </p:sp>
      <p:sp>
        <p:nvSpPr>
          <p:cNvPr id="8" name="Rectangle 7"/>
          <p:cNvSpPr/>
          <p:nvPr/>
        </p:nvSpPr>
        <p:spPr>
          <a:xfrm>
            <a:off x="683568" y="3140968"/>
            <a:ext cx="1296144" cy="7200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CA" sz="1400" dirty="0" smtClean="0"/>
              <a:t>Flight Management</a:t>
            </a:r>
          </a:p>
          <a:p>
            <a:pPr algn="ctr"/>
            <a:r>
              <a:rPr lang="en-CA" sz="1400" dirty="0" smtClean="0"/>
              <a:t>Systems (FMS)</a:t>
            </a:r>
            <a:endParaRPr lang="en-CA" sz="1400" dirty="0"/>
          </a:p>
        </p:txBody>
      </p:sp>
      <p:sp>
        <p:nvSpPr>
          <p:cNvPr id="9" name="Rectangle 8"/>
          <p:cNvSpPr/>
          <p:nvPr/>
        </p:nvSpPr>
        <p:spPr>
          <a:xfrm>
            <a:off x="683568" y="4077072"/>
            <a:ext cx="1296144" cy="7200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CA" sz="1400" dirty="0" smtClean="0"/>
              <a:t>Airport CDM &amp; AODB</a:t>
            </a:r>
            <a:endParaRPr lang="en-CA" sz="1400" dirty="0"/>
          </a:p>
        </p:txBody>
      </p:sp>
      <p:sp>
        <p:nvSpPr>
          <p:cNvPr id="10" name="Rectangle 9"/>
          <p:cNvSpPr/>
          <p:nvPr/>
        </p:nvSpPr>
        <p:spPr>
          <a:xfrm>
            <a:off x="5220072" y="5661248"/>
            <a:ext cx="1296144" cy="7200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CA" sz="1400" dirty="0" smtClean="0"/>
              <a:t>AMHS/AFTN</a:t>
            </a:r>
            <a:endParaRPr lang="en-CA" sz="1400" dirty="0"/>
          </a:p>
        </p:txBody>
      </p:sp>
      <p:sp>
        <p:nvSpPr>
          <p:cNvPr id="11" name="Rectangle 10"/>
          <p:cNvSpPr/>
          <p:nvPr/>
        </p:nvSpPr>
        <p:spPr>
          <a:xfrm>
            <a:off x="683568" y="2204864"/>
            <a:ext cx="1296144" cy="7200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CA" sz="1400" dirty="0" smtClean="0"/>
              <a:t>ATM/ATC</a:t>
            </a:r>
            <a:endParaRPr lang="en-CA" sz="1400" dirty="0"/>
          </a:p>
        </p:txBody>
      </p:sp>
      <p:sp>
        <p:nvSpPr>
          <p:cNvPr id="12" name="Rectangle 11"/>
          <p:cNvSpPr/>
          <p:nvPr/>
        </p:nvSpPr>
        <p:spPr>
          <a:xfrm>
            <a:off x="2195736" y="764704"/>
            <a:ext cx="1296144" cy="7200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CA" sz="1400" dirty="0" smtClean="0"/>
              <a:t>ATFM</a:t>
            </a:r>
            <a:endParaRPr lang="en-CA" sz="1400" dirty="0"/>
          </a:p>
        </p:txBody>
      </p:sp>
      <p:sp>
        <p:nvSpPr>
          <p:cNvPr id="13" name="Rectangle 12"/>
          <p:cNvSpPr/>
          <p:nvPr/>
        </p:nvSpPr>
        <p:spPr>
          <a:xfrm>
            <a:off x="3707904" y="764704"/>
            <a:ext cx="1296144" cy="7200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CA" sz="1400" dirty="0" smtClean="0"/>
              <a:t>Airspace Management &amp; Design</a:t>
            </a:r>
            <a:endParaRPr lang="en-CA" sz="1400" dirty="0"/>
          </a:p>
        </p:txBody>
      </p:sp>
      <p:sp>
        <p:nvSpPr>
          <p:cNvPr id="14" name="Rectangle 13"/>
          <p:cNvSpPr/>
          <p:nvPr/>
        </p:nvSpPr>
        <p:spPr>
          <a:xfrm>
            <a:off x="5220072" y="764704"/>
            <a:ext cx="1296144" cy="720080"/>
          </a:xfrm>
          <a:prstGeom prst="rect">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CA" sz="1400" dirty="0" smtClean="0"/>
              <a:t>Electromagnetic Analysis</a:t>
            </a:r>
            <a:endParaRPr lang="en-CA" sz="1400" dirty="0"/>
          </a:p>
        </p:txBody>
      </p:sp>
      <p:sp>
        <p:nvSpPr>
          <p:cNvPr id="15" name="Rectangle 14"/>
          <p:cNvSpPr/>
          <p:nvPr/>
        </p:nvSpPr>
        <p:spPr>
          <a:xfrm>
            <a:off x="6732240" y="1268760"/>
            <a:ext cx="1296144" cy="720080"/>
          </a:xfrm>
          <a:prstGeom prst="rect">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CA" sz="1400" dirty="0" smtClean="0"/>
              <a:t>Terrain &amp; Obstacle Management</a:t>
            </a:r>
            <a:endParaRPr lang="en-CA" sz="1400" dirty="0"/>
          </a:p>
        </p:txBody>
      </p:sp>
      <p:sp>
        <p:nvSpPr>
          <p:cNvPr id="16" name="Rectangle 15"/>
          <p:cNvSpPr/>
          <p:nvPr/>
        </p:nvSpPr>
        <p:spPr>
          <a:xfrm>
            <a:off x="6732240" y="2204864"/>
            <a:ext cx="1296144" cy="720080"/>
          </a:xfrm>
          <a:prstGeom prst="rect">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CA" sz="1400" dirty="0" smtClean="0"/>
              <a:t>Flight Procedure</a:t>
            </a:r>
          </a:p>
          <a:p>
            <a:pPr algn="ctr"/>
            <a:r>
              <a:rPr lang="en-CA" sz="1400" dirty="0" smtClean="0"/>
              <a:t>Design</a:t>
            </a:r>
            <a:endParaRPr lang="en-CA" sz="1400" dirty="0"/>
          </a:p>
        </p:txBody>
      </p:sp>
      <p:sp>
        <p:nvSpPr>
          <p:cNvPr id="17" name="Rectangle 16"/>
          <p:cNvSpPr/>
          <p:nvPr/>
        </p:nvSpPr>
        <p:spPr>
          <a:xfrm>
            <a:off x="6732240" y="3140968"/>
            <a:ext cx="1296144" cy="720080"/>
          </a:xfrm>
          <a:prstGeom prst="rect">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CA" sz="1400" dirty="0" smtClean="0"/>
              <a:t>Simulation</a:t>
            </a:r>
            <a:endParaRPr lang="en-CA" sz="1400" dirty="0"/>
          </a:p>
        </p:txBody>
      </p:sp>
      <p:sp>
        <p:nvSpPr>
          <p:cNvPr id="18" name="Rectangle 17"/>
          <p:cNvSpPr/>
          <p:nvPr/>
        </p:nvSpPr>
        <p:spPr>
          <a:xfrm>
            <a:off x="6732240" y="4077072"/>
            <a:ext cx="1296144" cy="720080"/>
          </a:xfrm>
          <a:prstGeom prst="rect">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CA" sz="1400" dirty="0" smtClean="0"/>
              <a:t>Weather</a:t>
            </a:r>
          </a:p>
          <a:p>
            <a:pPr algn="ctr"/>
            <a:r>
              <a:rPr lang="en-CA" sz="1400" dirty="0" smtClean="0"/>
              <a:t>Systems</a:t>
            </a:r>
            <a:endParaRPr lang="en-CA" sz="1400" dirty="0"/>
          </a:p>
        </p:txBody>
      </p:sp>
      <p:sp>
        <p:nvSpPr>
          <p:cNvPr id="19" name="Rectangle 18"/>
          <p:cNvSpPr/>
          <p:nvPr/>
        </p:nvSpPr>
        <p:spPr>
          <a:xfrm>
            <a:off x="6732240" y="5013176"/>
            <a:ext cx="1296144" cy="720080"/>
          </a:xfrm>
          <a:prstGeom prst="rect">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CA" sz="1400" dirty="0" smtClean="0"/>
              <a:t>AIM/AIS</a:t>
            </a:r>
            <a:endParaRPr lang="en-CA" sz="1400" dirty="0"/>
          </a:p>
        </p:txBody>
      </p:sp>
      <p:sp>
        <p:nvSpPr>
          <p:cNvPr id="20" name="Rectangle 19"/>
          <p:cNvSpPr/>
          <p:nvPr/>
        </p:nvSpPr>
        <p:spPr>
          <a:xfrm>
            <a:off x="683568" y="5013176"/>
            <a:ext cx="1296144" cy="7200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CA" sz="1400" dirty="0" smtClean="0"/>
              <a:t>General</a:t>
            </a:r>
          </a:p>
          <a:p>
            <a:pPr algn="ctr"/>
            <a:r>
              <a:rPr lang="en-CA" sz="1400" dirty="0" smtClean="0"/>
              <a:t>Aviation</a:t>
            </a:r>
            <a:endParaRPr lang="en-CA" sz="1400" dirty="0"/>
          </a:p>
        </p:txBody>
      </p:sp>
      <p:sp>
        <p:nvSpPr>
          <p:cNvPr id="21" name="Rectangle 20"/>
          <p:cNvSpPr/>
          <p:nvPr/>
        </p:nvSpPr>
        <p:spPr>
          <a:xfrm>
            <a:off x="2267744" y="5661248"/>
            <a:ext cx="1296144" cy="7200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CA" sz="1400" dirty="0" smtClean="0"/>
              <a:t>Search &amp;</a:t>
            </a:r>
          </a:p>
          <a:p>
            <a:pPr algn="ctr"/>
            <a:r>
              <a:rPr lang="en-CA" sz="1400" dirty="0" smtClean="0"/>
              <a:t>Rescue</a:t>
            </a:r>
            <a:endParaRPr lang="en-CA" sz="1400" dirty="0"/>
          </a:p>
        </p:txBody>
      </p:sp>
      <p:sp>
        <p:nvSpPr>
          <p:cNvPr id="22" name="Rectangle 21"/>
          <p:cNvSpPr/>
          <p:nvPr/>
        </p:nvSpPr>
        <p:spPr>
          <a:xfrm>
            <a:off x="3779912" y="5661248"/>
            <a:ext cx="1296144" cy="7200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CA" sz="1400" dirty="0" smtClean="0"/>
              <a:t>Global SWIM</a:t>
            </a:r>
            <a:endParaRPr lang="en-CA" sz="1400" dirty="0"/>
          </a:p>
        </p:txBody>
      </p:sp>
      <p:grpSp>
        <p:nvGrpSpPr>
          <p:cNvPr id="23" name="Group 22"/>
          <p:cNvGrpSpPr/>
          <p:nvPr/>
        </p:nvGrpSpPr>
        <p:grpSpPr>
          <a:xfrm>
            <a:off x="2555776" y="1700808"/>
            <a:ext cx="3744416" cy="3744416"/>
            <a:chOff x="2411760" y="1196752"/>
            <a:chExt cx="4608512" cy="4608512"/>
          </a:xfrm>
        </p:grpSpPr>
        <p:sp>
          <p:nvSpPr>
            <p:cNvPr id="24" name="Pie 23"/>
            <p:cNvSpPr/>
            <p:nvPr/>
          </p:nvSpPr>
          <p:spPr>
            <a:xfrm>
              <a:off x="2411760" y="1196752"/>
              <a:ext cx="4608512" cy="4608512"/>
            </a:xfrm>
            <a:prstGeom prst="pie">
              <a:avLst>
                <a:gd name="adj1" fmla="val 2137178"/>
                <a:gd name="adj2" fmla="val 434719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sz="1200">
                <a:solidFill>
                  <a:schemeClr val="tx1"/>
                </a:solidFill>
              </a:endParaRPr>
            </a:p>
          </p:txBody>
        </p:sp>
        <p:sp>
          <p:nvSpPr>
            <p:cNvPr id="25" name="Pie 24"/>
            <p:cNvSpPr/>
            <p:nvPr/>
          </p:nvSpPr>
          <p:spPr>
            <a:xfrm>
              <a:off x="2411760" y="1196752"/>
              <a:ext cx="4608512" cy="4608512"/>
            </a:xfrm>
            <a:prstGeom prst="pie">
              <a:avLst>
                <a:gd name="adj1" fmla="val 13410254"/>
                <a:gd name="adj2" fmla="val 1544860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sz="1200">
                <a:solidFill>
                  <a:schemeClr val="tx1"/>
                </a:solidFill>
              </a:endParaRPr>
            </a:p>
          </p:txBody>
        </p:sp>
        <p:sp>
          <p:nvSpPr>
            <p:cNvPr id="26" name="Pie 25"/>
            <p:cNvSpPr/>
            <p:nvPr/>
          </p:nvSpPr>
          <p:spPr>
            <a:xfrm>
              <a:off x="2411760" y="1196752"/>
              <a:ext cx="4608512" cy="4608512"/>
            </a:xfrm>
            <a:prstGeom prst="pie">
              <a:avLst>
                <a:gd name="adj1" fmla="val 15445408"/>
                <a:gd name="adj2" fmla="val 1754554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sz="1200">
                <a:solidFill>
                  <a:schemeClr val="tx1"/>
                </a:solidFill>
              </a:endParaRPr>
            </a:p>
          </p:txBody>
        </p:sp>
        <p:sp>
          <p:nvSpPr>
            <p:cNvPr id="27" name="Pie 26"/>
            <p:cNvSpPr/>
            <p:nvPr/>
          </p:nvSpPr>
          <p:spPr>
            <a:xfrm>
              <a:off x="2411760" y="1196752"/>
              <a:ext cx="4608512" cy="4608512"/>
            </a:xfrm>
            <a:prstGeom prst="pie">
              <a:avLst>
                <a:gd name="adj1" fmla="val 17535627"/>
                <a:gd name="adj2" fmla="val 1962758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sz="1200">
                <a:solidFill>
                  <a:schemeClr val="tx1"/>
                </a:solidFill>
              </a:endParaRPr>
            </a:p>
          </p:txBody>
        </p:sp>
        <p:sp>
          <p:nvSpPr>
            <p:cNvPr id="28" name="Pie 27"/>
            <p:cNvSpPr/>
            <p:nvPr/>
          </p:nvSpPr>
          <p:spPr>
            <a:xfrm>
              <a:off x="2411760" y="1196752"/>
              <a:ext cx="4608512" cy="4608512"/>
            </a:xfrm>
            <a:prstGeom prst="pie">
              <a:avLst>
                <a:gd name="adj1" fmla="val 19636120"/>
                <a:gd name="adj2" fmla="val 10299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sz="1200">
                <a:solidFill>
                  <a:schemeClr val="tx1"/>
                </a:solidFill>
              </a:endParaRPr>
            </a:p>
          </p:txBody>
        </p:sp>
        <p:sp>
          <p:nvSpPr>
            <p:cNvPr id="29" name="Pie 28"/>
            <p:cNvSpPr/>
            <p:nvPr/>
          </p:nvSpPr>
          <p:spPr>
            <a:xfrm>
              <a:off x="2411760" y="1196752"/>
              <a:ext cx="4608512" cy="4608512"/>
            </a:xfrm>
            <a:prstGeom prst="pie">
              <a:avLst>
                <a:gd name="adj1" fmla="val 104815"/>
                <a:gd name="adj2" fmla="val 213963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sz="1200">
                <a:solidFill>
                  <a:schemeClr val="tx1"/>
                </a:solidFill>
              </a:endParaRPr>
            </a:p>
          </p:txBody>
        </p:sp>
        <p:sp>
          <p:nvSpPr>
            <p:cNvPr id="30" name="Pie 29"/>
            <p:cNvSpPr/>
            <p:nvPr/>
          </p:nvSpPr>
          <p:spPr>
            <a:xfrm>
              <a:off x="2411760" y="1196752"/>
              <a:ext cx="4608512" cy="4608512"/>
            </a:xfrm>
            <a:prstGeom prst="pie">
              <a:avLst>
                <a:gd name="adj1" fmla="val 4354203"/>
                <a:gd name="adj2" fmla="val 665476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sz="1200">
                <a:solidFill>
                  <a:schemeClr val="tx1"/>
                </a:solidFill>
              </a:endParaRPr>
            </a:p>
          </p:txBody>
        </p:sp>
        <p:sp>
          <p:nvSpPr>
            <p:cNvPr id="31" name="Pie 30"/>
            <p:cNvSpPr/>
            <p:nvPr/>
          </p:nvSpPr>
          <p:spPr>
            <a:xfrm>
              <a:off x="2411760" y="1196752"/>
              <a:ext cx="4608512" cy="4608512"/>
            </a:xfrm>
            <a:prstGeom prst="pie">
              <a:avLst>
                <a:gd name="adj1" fmla="val 6654431"/>
                <a:gd name="adj2" fmla="val 91351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sz="1200">
                <a:solidFill>
                  <a:schemeClr val="tx1"/>
                </a:solidFill>
              </a:endParaRPr>
            </a:p>
          </p:txBody>
        </p:sp>
        <p:sp>
          <p:nvSpPr>
            <p:cNvPr id="32" name="Pie 31"/>
            <p:cNvSpPr/>
            <p:nvPr/>
          </p:nvSpPr>
          <p:spPr>
            <a:xfrm>
              <a:off x="2411760" y="1196752"/>
              <a:ext cx="4608512" cy="4608512"/>
            </a:xfrm>
            <a:prstGeom prst="pie">
              <a:avLst>
                <a:gd name="adj1" fmla="val 9141592"/>
                <a:gd name="adj2" fmla="val 112202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sz="1200">
                <a:solidFill>
                  <a:schemeClr val="tx1"/>
                </a:solidFill>
              </a:endParaRPr>
            </a:p>
          </p:txBody>
        </p:sp>
        <p:sp>
          <p:nvSpPr>
            <p:cNvPr id="33" name="Pie 32"/>
            <p:cNvSpPr/>
            <p:nvPr/>
          </p:nvSpPr>
          <p:spPr>
            <a:xfrm>
              <a:off x="2411760" y="1196752"/>
              <a:ext cx="4608512" cy="4608512"/>
            </a:xfrm>
            <a:prstGeom prst="pie">
              <a:avLst>
                <a:gd name="adj1" fmla="val 11227518"/>
                <a:gd name="adj2" fmla="val 1339342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sz="1200">
                <a:solidFill>
                  <a:schemeClr val="tx1"/>
                </a:solidFill>
              </a:endParaRPr>
            </a:p>
          </p:txBody>
        </p:sp>
        <p:sp>
          <p:nvSpPr>
            <p:cNvPr id="34" name="TextBox 33"/>
            <p:cNvSpPr txBox="1"/>
            <p:nvPr/>
          </p:nvSpPr>
          <p:spPr>
            <a:xfrm rot="377919">
              <a:off x="4311969" y="1613075"/>
              <a:ext cx="1040658" cy="266184"/>
            </a:xfrm>
            <a:prstGeom prst="rect">
              <a:avLst/>
            </a:prstGeom>
            <a:noFill/>
          </p:spPr>
          <p:txBody>
            <a:bodyPr wrap="none" rtlCol="0">
              <a:prstTxWarp prst="textArchUp">
                <a:avLst>
                  <a:gd name="adj" fmla="val 11004644"/>
                </a:avLst>
              </a:prstTxWarp>
              <a:spAutoFit/>
            </a:bodyPr>
            <a:lstStyle/>
            <a:p>
              <a:pPr algn="ctr"/>
              <a:r>
                <a:rPr lang="en-CA" sz="1200" dirty="0" smtClean="0"/>
                <a:t>Flight Data</a:t>
              </a:r>
            </a:p>
            <a:p>
              <a:pPr algn="ctr"/>
              <a:r>
                <a:rPr lang="en-CA" sz="1200" dirty="0" smtClean="0"/>
                <a:t>Service</a:t>
              </a:r>
              <a:endParaRPr lang="en-CA" sz="1200" dirty="0"/>
            </a:p>
          </p:txBody>
        </p:sp>
        <p:sp>
          <p:nvSpPr>
            <p:cNvPr id="35" name="TextBox 34"/>
            <p:cNvSpPr txBox="1"/>
            <p:nvPr/>
          </p:nvSpPr>
          <p:spPr>
            <a:xfrm rot="19774228">
              <a:off x="3391591" y="1973706"/>
              <a:ext cx="1040658" cy="266185"/>
            </a:xfrm>
            <a:prstGeom prst="rect">
              <a:avLst/>
            </a:prstGeom>
            <a:noFill/>
          </p:spPr>
          <p:txBody>
            <a:bodyPr wrap="none" rtlCol="0">
              <a:prstTxWarp prst="textArchUp">
                <a:avLst>
                  <a:gd name="adj" fmla="val 11004644"/>
                </a:avLst>
              </a:prstTxWarp>
              <a:spAutoFit/>
            </a:bodyPr>
            <a:lstStyle/>
            <a:p>
              <a:pPr algn="ctr"/>
              <a:r>
                <a:rPr lang="en-CA" sz="1200" dirty="0" smtClean="0"/>
                <a:t>Aeronautical</a:t>
              </a:r>
            </a:p>
            <a:p>
              <a:pPr algn="ctr"/>
              <a:r>
                <a:rPr lang="en-CA" sz="1200" dirty="0" smtClean="0"/>
                <a:t>Information</a:t>
              </a:r>
            </a:p>
            <a:p>
              <a:pPr algn="ctr"/>
              <a:r>
                <a:rPr lang="en-CA" sz="1200" dirty="0" smtClean="0"/>
                <a:t>Service</a:t>
              </a:r>
              <a:endParaRPr lang="en-CA" sz="1200" dirty="0"/>
            </a:p>
          </p:txBody>
        </p:sp>
        <p:sp>
          <p:nvSpPr>
            <p:cNvPr id="36" name="TextBox 35"/>
            <p:cNvSpPr txBox="1"/>
            <p:nvPr/>
          </p:nvSpPr>
          <p:spPr>
            <a:xfrm rot="2579413">
              <a:off x="5315117" y="1979660"/>
              <a:ext cx="1040658" cy="266184"/>
            </a:xfrm>
            <a:prstGeom prst="rect">
              <a:avLst/>
            </a:prstGeom>
            <a:noFill/>
          </p:spPr>
          <p:txBody>
            <a:bodyPr wrap="none" rtlCol="0">
              <a:prstTxWarp prst="textArchUp">
                <a:avLst>
                  <a:gd name="adj" fmla="val 11004644"/>
                </a:avLst>
              </a:prstTxWarp>
              <a:spAutoFit/>
            </a:bodyPr>
            <a:lstStyle/>
            <a:p>
              <a:pPr algn="ctr"/>
              <a:r>
                <a:rPr lang="en-CA" sz="1200" dirty="0" smtClean="0"/>
                <a:t>Surveillance</a:t>
              </a:r>
            </a:p>
            <a:p>
              <a:pPr algn="ctr"/>
              <a:r>
                <a:rPr lang="en-CA" sz="1200" dirty="0" smtClean="0"/>
                <a:t>Data Service</a:t>
              </a:r>
              <a:endParaRPr lang="en-CA" sz="1200" dirty="0"/>
            </a:p>
          </p:txBody>
        </p:sp>
        <p:sp>
          <p:nvSpPr>
            <p:cNvPr id="37" name="TextBox 36"/>
            <p:cNvSpPr txBox="1"/>
            <p:nvPr/>
          </p:nvSpPr>
          <p:spPr>
            <a:xfrm rot="4398128">
              <a:off x="5779831" y="2896434"/>
              <a:ext cx="1040660" cy="266185"/>
            </a:xfrm>
            <a:prstGeom prst="rect">
              <a:avLst/>
            </a:prstGeom>
            <a:noFill/>
          </p:spPr>
          <p:txBody>
            <a:bodyPr wrap="none" rtlCol="0">
              <a:prstTxWarp prst="textArchUp">
                <a:avLst>
                  <a:gd name="adj" fmla="val 11004644"/>
                </a:avLst>
              </a:prstTxWarp>
              <a:spAutoFit/>
            </a:bodyPr>
            <a:lstStyle/>
            <a:p>
              <a:pPr algn="ctr"/>
              <a:r>
                <a:rPr lang="en-CA" sz="1200" dirty="0" smtClean="0"/>
                <a:t>Navigation</a:t>
              </a:r>
            </a:p>
            <a:p>
              <a:pPr algn="ctr"/>
              <a:r>
                <a:rPr lang="en-CA" sz="1200" dirty="0" smtClean="0"/>
                <a:t>Database</a:t>
              </a:r>
            </a:p>
            <a:p>
              <a:pPr algn="ctr"/>
              <a:r>
                <a:rPr lang="en-CA" sz="1200" dirty="0" smtClean="0"/>
                <a:t>Service</a:t>
              </a:r>
            </a:p>
          </p:txBody>
        </p:sp>
        <p:sp>
          <p:nvSpPr>
            <p:cNvPr id="38" name="TextBox 37"/>
            <p:cNvSpPr txBox="1"/>
            <p:nvPr/>
          </p:nvSpPr>
          <p:spPr>
            <a:xfrm rot="17703824">
              <a:off x="2630564" y="2599487"/>
              <a:ext cx="1040660" cy="266186"/>
            </a:xfrm>
            <a:prstGeom prst="rect">
              <a:avLst/>
            </a:prstGeom>
            <a:noFill/>
          </p:spPr>
          <p:txBody>
            <a:bodyPr wrap="none" rtlCol="0">
              <a:prstTxWarp prst="textArchUp">
                <a:avLst>
                  <a:gd name="adj" fmla="val 11004644"/>
                </a:avLst>
              </a:prstTxWarp>
              <a:spAutoFit/>
            </a:bodyPr>
            <a:lstStyle/>
            <a:p>
              <a:pPr algn="ctr"/>
              <a:r>
                <a:rPr lang="en-CA" sz="1200" dirty="0" smtClean="0"/>
                <a:t>Briefing</a:t>
              </a:r>
            </a:p>
            <a:p>
              <a:pPr algn="ctr"/>
              <a:r>
                <a:rPr lang="en-CA" sz="1200" dirty="0" smtClean="0"/>
                <a:t>Service</a:t>
              </a:r>
              <a:endParaRPr lang="en-CA" sz="1200" dirty="0"/>
            </a:p>
          </p:txBody>
        </p:sp>
        <p:sp>
          <p:nvSpPr>
            <p:cNvPr id="39" name="TextBox 38"/>
            <p:cNvSpPr txBox="1"/>
            <p:nvPr/>
          </p:nvSpPr>
          <p:spPr>
            <a:xfrm rot="4500000">
              <a:off x="2420289" y="3688939"/>
              <a:ext cx="1040660" cy="266184"/>
            </a:xfrm>
            <a:prstGeom prst="rect">
              <a:avLst/>
            </a:prstGeom>
            <a:noFill/>
          </p:spPr>
          <p:txBody>
            <a:bodyPr wrap="none" rtlCol="0">
              <a:prstTxWarp prst="textArchDown">
                <a:avLst/>
              </a:prstTxWarp>
              <a:spAutoFit/>
            </a:bodyPr>
            <a:lstStyle/>
            <a:p>
              <a:pPr algn="ctr"/>
              <a:r>
                <a:rPr lang="en-CA" sz="1200" dirty="0" smtClean="0"/>
                <a:t>Mapping</a:t>
              </a:r>
            </a:p>
            <a:p>
              <a:pPr algn="ctr"/>
              <a:r>
                <a:rPr lang="en-CA" sz="1200" dirty="0" smtClean="0"/>
                <a:t>Service</a:t>
              </a:r>
            </a:p>
          </p:txBody>
        </p:sp>
        <p:sp>
          <p:nvSpPr>
            <p:cNvPr id="40" name="TextBox 39"/>
            <p:cNvSpPr txBox="1"/>
            <p:nvPr/>
          </p:nvSpPr>
          <p:spPr>
            <a:xfrm rot="2519649">
              <a:off x="2927830" y="4721067"/>
              <a:ext cx="1040666" cy="266186"/>
            </a:xfrm>
            <a:prstGeom prst="rect">
              <a:avLst/>
            </a:prstGeom>
            <a:noFill/>
          </p:spPr>
          <p:txBody>
            <a:bodyPr wrap="none" rtlCol="0">
              <a:prstTxWarp prst="textArchDown">
                <a:avLst/>
              </a:prstTxWarp>
              <a:spAutoFit/>
            </a:bodyPr>
            <a:lstStyle/>
            <a:p>
              <a:pPr algn="ctr"/>
              <a:r>
                <a:rPr lang="en-CA" sz="1200" dirty="0" smtClean="0"/>
                <a:t>Weather</a:t>
              </a:r>
            </a:p>
            <a:p>
              <a:pPr algn="ctr"/>
              <a:r>
                <a:rPr lang="en-CA" sz="1200" dirty="0" smtClean="0"/>
                <a:t>Service</a:t>
              </a:r>
            </a:p>
          </p:txBody>
        </p:sp>
        <p:sp>
          <p:nvSpPr>
            <p:cNvPr id="41" name="TextBox 40"/>
            <p:cNvSpPr txBox="1"/>
            <p:nvPr/>
          </p:nvSpPr>
          <p:spPr>
            <a:xfrm>
              <a:off x="4170119" y="5179040"/>
              <a:ext cx="1040658" cy="266184"/>
            </a:xfrm>
            <a:prstGeom prst="rect">
              <a:avLst/>
            </a:prstGeom>
            <a:noFill/>
          </p:spPr>
          <p:txBody>
            <a:bodyPr wrap="none" rtlCol="0">
              <a:prstTxWarp prst="textArchDown">
                <a:avLst/>
              </a:prstTxWarp>
              <a:spAutoFit/>
            </a:bodyPr>
            <a:lstStyle/>
            <a:p>
              <a:pPr algn="ctr"/>
              <a:r>
                <a:rPr lang="en-CA" sz="1200" dirty="0" smtClean="0"/>
                <a:t>SWIM</a:t>
              </a:r>
            </a:p>
            <a:p>
              <a:pPr algn="ctr"/>
              <a:r>
                <a:rPr lang="en-CA" sz="1200" dirty="0" smtClean="0"/>
                <a:t>Service</a:t>
              </a:r>
            </a:p>
          </p:txBody>
        </p:sp>
        <p:sp>
          <p:nvSpPr>
            <p:cNvPr id="42" name="TextBox 41"/>
            <p:cNvSpPr txBox="1"/>
            <p:nvPr/>
          </p:nvSpPr>
          <p:spPr>
            <a:xfrm rot="19525278">
              <a:off x="5275698" y="4852924"/>
              <a:ext cx="1040658" cy="266184"/>
            </a:xfrm>
            <a:prstGeom prst="rect">
              <a:avLst/>
            </a:prstGeom>
            <a:noFill/>
          </p:spPr>
          <p:txBody>
            <a:bodyPr wrap="none" rtlCol="0">
              <a:prstTxWarp prst="textArchDown">
                <a:avLst/>
              </a:prstTxWarp>
              <a:spAutoFit/>
            </a:bodyPr>
            <a:lstStyle/>
            <a:p>
              <a:pPr algn="ctr"/>
              <a:r>
                <a:rPr lang="en-CA" sz="1200" dirty="0" smtClean="0"/>
                <a:t>ATS Messaging</a:t>
              </a:r>
            </a:p>
            <a:p>
              <a:pPr algn="ctr"/>
              <a:r>
                <a:rPr lang="en-CA" sz="1200" dirty="0" smtClean="0"/>
                <a:t>Service</a:t>
              </a:r>
            </a:p>
          </p:txBody>
        </p:sp>
        <p:sp>
          <p:nvSpPr>
            <p:cNvPr id="43" name="TextBox 42"/>
            <p:cNvSpPr txBox="1"/>
            <p:nvPr/>
          </p:nvSpPr>
          <p:spPr>
            <a:xfrm rot="17370340">
              <a:off x="5935040" y="3985136"/>
              <a:ext cx="1040658" cy="266186"/>
            </a:xfrm>
            <a:prstGeom prst="rect">
              <a:avLst/>
            </a:prstGeom>
            <a:noFill/>
          </p:spPr>
          <p:txBody>
            <a:bodyPr wrap="none" rtlCol="0">
              <a:prstTxWarp prst="textArchDown">
                <a:avLst/>
              </a:prstTxWarp>
              <a:spAutoFit/>
            </a:bodyPr>
            <a:lstStyle/>
            <a:p>
              <a:pPr algn="ctr"/>
              <a:r>
                <a:rPr lang="en-CA" sz="1200" dirty="0" smtClean="0"/>
                <a:t>Airport CDM</a:t>
              </a:r>
            </a:p>
            <a:p>
              <a:pPr algn="ctr"/>
              <a:r>
                <a:rPr lang="en-CA" sz="1200" dirty="0" smtClean="0"/>
                <a:t>Service</a:t>
              </a:r>
            </a:p>
          </p:txBody>
        </p:sp>
      </p:grpSp>
      <p:sp>
        <p:nvSpPr>
          <p:cNvPr id="44" name="Oval 43"/>
          <p:cNvSpPr/>
          <p:nvPr/>
        </p:nvSpPr>
        <p:spPr>
          <a:xfrm>
            <a:off x="3011178" y="2210480"/>
            <a:ext cx="2833612" cy="2749760"/>
          </a:xfrm>
          <a:prstGeom prst="ellipse">
            <a:avLst/>
          </a:prstGeom>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sz="1200"/>
          </a:p>
        </p:txBody>
      </p:sp>
      <p:grpSp>
        <p:nvGrpSpPr>
          <p:cNvPr id="45" name="Group 44"/>
          <p:cNvGrpSpPr/>
          <p:nvPr/>
        </p:nvGrpSpPr>
        <p:grpSpPr>
          <a:xfrm>
            <a:off x="3213579" y="2358611"/>
            <a:ext cx="2428810" cy="2428810"/>
            <a:chOff x="3221363" y="2006355"/>
            <a:chExt cx="2989306" cy="2989306"/>
          </a:xfrm>
        </p:grpSpPr>
        <p:sp>
          <p:nvSpPr>
            <p:cNvPr id="46" name="Pie 45"/>
            <p:cNvSpPr/>
            <p:nvPr/>
          </p:nvSpPr>
          <p:spPr>
            <a:xfrm>
              <a:off x="3221363" y="2006355"/>
              <a:ext cx="2989306" cy="2989306"/>
            </a:xfrm>
            <a:prstGeom prst="pie">
              <a:avLst>
                <a:gd name="adj1" fmla="val 12164233"/>
                <a:gd name="adj2" fmla="val 1620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sz="1200" dirty="0">
                <a:solidFill>
                  <a:schemeClr val="tx1"/>
                </a:solidFill>
              </a:endParaRPr>
            </a:p>
          </p:txBody>
        </p:sp>
        <p:sp>
          <p:nvSpPr>
            <p:cNvPr id="47" name="Pie 46"/>
            <p:cNvSpPr/>
            <p:nvPr/>
          </p:nvSpPr>
          <p:spPr>
            <a:xfrm>
              <a:off x="3221363" y="2006355"/>
              <a:ext cx="2989306" cy="2989306"/>
            </a:xfrm>
            <a:prstGeom prst="pie">
              <a:avLst>
                <a:gd name="adj1" fmla="val 16167090"/>
                <a:gd name="adj2" fmla="val 2027489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sz="1200">
                <a:solidFill>
                  <a:schemeClr val="tx1"/>
                </a:solidFill>
              </a:endParaRPr>
            </a:p>
          </p:txBody>
        </p:sp>
        <p:sp>
          <p:nvSpPr>
            <p:cNvPr id="48" name="Pie 47"/>
            <p:cNvSpPr/>
            <p:nvPr/>
          </p:nvSpPr>
          <p:spPr>
            <a:xfrm>
              <a:off x="3221363" y="2006355"/>
              <a:ext cx="2989306" cy="2989306"/>
            </a:xfrm>
            <a:prstGeom prst="pie">
              <a:avLst>
                <a:gd name="adj1" fmla="val 20278305"/>
                <a:gd name="adj2" fmla="val 32087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sz="1200">
                <a:solidFill>
                  <a:schemeClr val="tx1"/>
                </a:solidFill>
              </a:endParaRPr>
            </a:p>
          </p:txBody>
        </p:sp>
        <p:sp>
          <p:nvSpPr>
            <p:cNvPr id="49" name="Pie 48"/>
            <p:cNvSpPr/>
            <p:nvPr/>
          </p:nvSpPr>
          <p:spPr>
            <a:xfrm>
              <a:off x="3221363" y="2006355"/>
              <a:ext cx="2989306" cy="2989306"/>
            </a:xfrm>
            <a:prstGeom prst="pie">
              <a:avLst>
                <a:gd name="adj1" fmla="val 3177170"/>
                <a:gd name="adj2" fmla="val 773595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sz="1200">
                <a:solidFill>
                  <a:schemeClr val="tx1"/>
                </a:solidFill>
              </a:endParaRPr>
            </a:p>
          </p:txBody>
        </p:sp>
        <p:sp>
          <p:nvSpPr>
            <p:cNvPr id="50" name="Pie 49"/>
            <p:cNvSpPr/>
            <p:nvPr/>
          </p:nvSpPr>
          <p:spPr>
            <a:xfrm>
              <a:off x="3221363" y="2006355"/>
              <a:ext cx="2989306" cy="2989306"/>
            </a:xfrm>
            <a:prstGeom prst="pie">
              <a:avLst>
                <a:gd name="adj1" fmla="val 7717161"/>
                <a:gd name="adj2" fmla="val 1216147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sz="1200">
                <a:solidFill>
                  <a:schemeClr val="tx1"/>
                </a:solidFill>
              </a:endParaRPr>
            </a:p>
          </p:txBody>
        </p:sp>
        <p:sp>
          <p:nvSpPr>
            <p:cNvPr id="51" name="TextBox 50"/>
            <p:cNvSpPr txBox="1"/>
            <p:nvPr/>
          </p:nvSpPr>
          <p:spPr>
            <a:xfrm rot="19774228">
              <a:off x="3657787" y="2466371"/>
              <a:ext cx="832106" cy="266184"/>
            </a:xfrm>
            <a:prstGeom prst="rect">
              <a:avLst/>
            </a:prstGeom>
            <a:noFill/>
          </p:spPr>
          <p:txBody>
            <a:bodyPr wrap="none" rtlCol="0">
              <a:prstTxWarp prst="textArchUp">
                <a:avLst>
                  <a:gd name="adj" fmla="val 10532804"/>
                </a:avLst>
              </a:prstTxWarp>
              <a:spAutoFit/>
            </a:bodyPr>
            <a:lstStyle/>
            <a:p>
              <a:pPr algn="ctr"/>
              <a:r>
                <a:rPr lang="en-CA" sz="1200" dirty="0" smtClean="0"/>
                <a:t>Messaging</a:t>
              </a:r>
              <a:endParaRPr lang="en-CA" sz="1200" dirty="0"/>
            </a:p>
          </p:txBody>
        </p:sp>
        <p:sp>
          <p:nvSpPr>
            <p:cNvPr id="52" name="TextBox 51"/>
            <p:cNvSpPr txBox="1"/>
            <p:nvPr/>
          </p:nvSpPr>
          <p:spPr>
            <a:xfrm rot="2171766">
              <a:off x="4930340" y="2438746"/>
              <a:ext cx="832106" cy="266184"/>
            </a:xfrm>
            <a:prstGeom prst="rect">
              <a:avLst/>
            </a:prstGeom>
            <a:noFill/>
          </p:spPr>
          <p:txBody>
            <a:bodyPr wrap="none" rtlCol="0">
              <a:prstTxWarp prst="textArchUp">
                <a:avLst>
                  <a:gd name="adj" fmla="val 10532804"/>
                </a:avLst>
              </a:prstTxWarp>
              <a:spAutoFit/>
            </a:bodyPr>
            <a:lstStyle/>
            <a:p>
              <a:pPr algn="ctr"/>
              <a:r>
                <a:rPr lang="en-CA" sz="1200" dirty="0" smtClean="0"/>
                <a:t>Reporting</a:t>
              </a:r>
              <a:endParaRPr lang="en-CA" sz="1200" dirty="0"/>
            </a:p>
          </p:txBody>
        </p:sp>
        <p:sp>
          <p:nvSpPr>
            <p:cNvPr id="53" name="TextBox 52"/>
            <p:cNvSpPr txBox="1"/>
            <p:nvPr/>
          </p:nvSpPr>
          <p:spPr>
            <a:xfrm rot="17410136">
              <a:off x="5389795" y="3717528"/>
              <a:ext cx="953976" cy="266186"/>
            </a:xfrm>
            <a:prstGeom prst="rect">
              <a:avLst/>
            </a:prstGeom>
            <a:noFill/>
          </p:spPr>
          <p:txBody>
            <a:bodyPr wrap="none" rtlCol="0">
              <a:prstTxWarp prst="textArchDown">
                <a:avLst>
                  <a:gd name="adj" fmla="val 18418524"/>
                </a:avLst>
              </a:prstTxWarp>
              <a:spAutoFit/>
            </a:bodyPr>
            <a:lstStyle/>
            <a:p>
              <a:pPr algn="ctr"/>
              <a:r>
                <a:rPr lang="en-CA" sz="1200" dirty="0" smtClean="0"/>
                <a:t>Authentication</a:t>
              </a:r>
              <a:endParaRPr lang="en-CA" sz="1200" dirty="0"/>
            </a:p>
          </p:txBody>
        </p:sp>
        <p:sp>
          <p:nvSpPr>
            <p:cNvPr id="54" name="TextBox 53"/>
            <p:cNvSpPr txBox="1"/>
            <p:nvPr/>
          </p:nvSpPr>
          <p:spPr>
            <a:xfrm>
              <a:off x="4286490" y="4530968"/>
              <a:ext cx="953974" cy="266184"/>
            </a:xfrm>
            <a:prstGeom prst="rect">
              <a:avLst/>
            </a:prstGeom>
            <a:noFill/>
          </p:spPr>
          <p:txBody>
            <a:bodyPr wrap="none" rtlCol="0">
              <a:prstTxWarp prst="textArchDown">
                <a:avLst>
                  <a:gd name="adj" fmla="val 19318799"/>
                </a:avLst>
              </a:prstTxWarp>
              <a:spAutoFit/>
            </a:bodyPr>
            <a:lstStyle/>
            <a:p>
              <a:pPr algn="ctr"/>
              <a:r>
                <a:rPr lang="en-CA" sz="1200" dirty="0" smtClean="0"/>
                <a:t>Security</a:t>
              </a:r>
              <a:endParaRPr lang="en-CA" sz="1200" dirty="0"/>
            </a:p>
          </p:txBody>
        </p:sp>
        <p:sp>
          <p:nvSpPr>
            <p:cNvPr id="55" name="TextBox 54"/>
            <p:cNvSpPr txBox="1"/>
            <p:nvPr/>
          </p:nvSpPr>
          <p:spPr>
            <a:xfrm rot="4396479">
              <a:off x="2820729" y="3678785"/>
              <a:ext cx="1570417" cy="266184"/>
            </a:xfrm>
            <a:prstGeom prst="rect">
              <a:avLst/>
            </a:prstGeom>
            <a:noFill/>
          </p:spPr>
          <p:txBody>
            <a:bodyPr wrap="none" rtlCol="0">
              <a:prstTxWarp prst="textArchDown">
                <a:avLst>
                  <a:gd name="adj" fmla="val 21434026"/>
                </a:avLst>
              </a:prstTxWarp>
              <a:spAutoFit/>
            </a:bodyPr>
            <a:lstStyle/>
            <a:p>
              <a:pPr algn="ctr"/>
              <a:r>
                <a:rPr lang="en-CA" sz="1200" dirty="0" smtClean="0"/>
                <a:t>Notifications &amp; Alerts</a:t>
              </a:r>
              <a:endParaRPr lang="en-CA" sz="1200" dirty="0"/>
            </a:p>
          </p:txBody>
        </p:sp>
      </p:grpSp>
      <p:sp>
        <p:nvSpPr>
          <p:cNvPr id="56" name="Oval 55"/>
          <p:cNvSpPr/>
          <p:nvPr/>
        </p:nvSpPr>
        <p:spPr>
          <a:xfrm>
            <a:off x="3578483" y="2712812"/>
            <a:ext cx="1771010" cy="1720408"/>
          </a:xfrm>
          <a:prstGeom prst="ellipse">
            <a:avLst/>
          </a:prstGeom>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sz="1200"/>
          </a:p>
        </p:txBody>
      </p:sp>
      <p:grpSp>
        <p:nvGrpSpPr>
          <p:cNvPr id="57" name="Group 56"/>
          <p:cNvGrpSpPr/>
          <p:nvPr/>
        </p:nvGrpSpPr>
        <p:grpSpPr>
          <a:xfrm>
            <a:off x="3730284" y="2860275"/>
            <a:ext cx="1467408" cy="1425482"/>
            <a:chOff x="3849000" y="2623789"/>
            <a:chExt cx="1806040" cy="1754438"/>
          </a:xfrm>
        </p:grpSpPr>
        <p:sp>
          <p:nvSpPr>
            <p:cNvPr id="58" name="Oval 57"/>
            <p:cNvSpPr/>
            <p:nvPr/>
          </p:nvSpPr>
          <p:spPr>
            <a:xfrm>
              <a:off x="3849000" y="2623789"/>
              <a:ext cx="1806040" cy="1754438"/>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sz="1200"/>
            </a:p>
          </p:txBody>
        </p:sp>
        <p:sp>
          <p:nvSpPr>
            <p:cNvPr id="59" name="TextBox 58"/>
            <p:cNvSpPr txBox="1"/>
            <p:nvPr/>
          </p:nvSpPr>
          <p:spPr>
            <a:xfrm>
              <a:off x="3849001" y="3232222"/>
              <a:ext cx="1806038" cy="568203"/>
            </a:xfrm>
            <a:prstGeom prst="rect">
              <a:avLst/>
            </a:prstGeom>
            <a:noFill/>
          </p:spPr>
          <p:txBody>
            <a:bodyPr wrap="square" rtlCol="0">
              <a:spAutoFit/>
            </a:bodyPr>
            <a:lstStyle/>
            <a:p>
              <a:pPr algn="ctr"/>
              <a:r>
                <a:rPr lang="en-CA" sz="1200" b="1" dirty="0" smtClean="0">
                  <a:effectLst>
                    <a:outerShdw blurRad="50800" dist="38100" dir="5400000" algn="t" rotWithShape="0">
                      <a:prstClr val="black">
                        <a:alpha val="40000"/>
                      </a:prstClr>
                    </a:outerShdw>
                  </a:effectLst>
                </a:rPr>
                <a:t>Aeronautical</a:t>
              </a:r>
            </a:p>
            <a:p>
              <a:pPr algn="ctr"/>
              <a:r>
                <a:rPr lang="en-CA" sz="1200" b="1" dirty="0" smtClean="0">
                  <a:effectLst>
                    <a:outerShdw blurRad="50800" dist="38100" dir="5400000" algn="t" rotWithShape="0">
                      <a:prstClr val="black">
                        <a:alpha val="40000"/>
                      </a:prstClr>
                    </a:outerShdw>
                  </a:effectLst>
                </a:rPr>
                <a:t>Collaborative Ring</a:t>
              </a:r>
            </a:p>
          </p:txBody>
        </p:sp>
      </p:grpSp>
      <p:sp>
        <p:nvSpPr>
          <p:cNvPr id="106" name="Circular Arrow 105"/>
          <p:cNvSpPr/>
          <p:nvPr/>
        </p:nvSpPr>
        <p:spPr>
          <a:xfrm flipH="1">
            <a:off x="899592" y="260648"/>
            <a:ext cx="7128792" cy="6597352"/>
          </a:xfrm>
          <a:prstGeom prst="circularArrow">
            <a:avLst>
              <a:gd name="adj1" fmla="val 5742"/>
              <a:gd name="adj2" fmla="val 997690"/>
              <a:gd name="adj3" fmla="val 9531579"/>
              <a:gd name="adj4" fmla="val 10800000"/>
              <a:gd name="adj5" fmla="val 125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anim calcmode="lin" valueType="num">
                                      <p:cBhvr>
                                        <p:cTn id="8" dur="2000" fill="hold"/>
                                        <p:tgtEl>
                                          <p:spTgt spid="23"/>
                                        </p:tgtEl>
                                        <p:attrNameLst>
                                          <p:attrName>style.rotation</p:attrName>
                                        </p:attrNameLst>
                                      </p:cBhvr>
                                      <p:tavLst>
                                        <p:tav tm="0">
                                          <p:val>
                                            <p:fltVal val="720"/>
                                          </p:val>
                                        </p:tav>
                                        <p:tav tm="100000">
                                          <p:val>
                                            <p:fltVal val="0"/>
                                          </p:val>
                                        </p:tav>
                                      </p:tavLst>
                                    </p:anim>
                                    <p:anim calcmode="lin" valueType="num">
                                      <p:cBhvr>
                                        <p:cTn id="9" dur="2000" fill="hold"/>
                                        <p:tgtEl>
                                          <p:spTgt spid="23"/>
                                        </p:tgtEl>
                                        <p:attrNameLst>
                                          <p:attrName>ppt_h</p:attrName>
                                        </p:attrNameLst>
                                      </p:cBhvr>
                                      <p:tavLst>
                                        <p:tav tm="0">
                                          <p:val>
                                            <p:fltVal val="0"/>
                                          </p:val>
                                        </p:tav>
                                        <p:tav tm="100000">
                                          <p:val>
                                            <p:strVal val="#ppt_h"/>
                                          </p:val>
                                        </p:tav>
                                      </p:tavLst>
                                    </p:anim>
                                    <p:anim calcmode="lin" valueType="num">
                                      <p:cBhvr>
                                        <p:cTn id="10" dur="2000" fill="hold"/>
                                        <p:tgtEl>
                                          <p:spTgt spid="23"/>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2000"/>
                                        <p:tgtEl>
                                          <p:spTgt spid="44"/>
                                        </p:tgtEl>
                                      </p:cBhvr>
                                    </p:animEffect>
                                    <p:anim calcmode="lin" valueType="num">
                                      <p:cBhvr>
                                        <p:cTn id="14" dur="2000" fill="hold"/>
                                        <p:tgtEl>
                                          <p:spTgt spid="44"/>
                                        </p:tgtEl>
                                        <p:attrNameLst>
                                          <p:attrName>style.rotation</p:attrName>
                                        </p:attrNameLst>
                                      </p:cBhvr>
                                      <p:tavLst>
                                        <p:tav tm="0">
                                          <p:val>
                                            <p:fltVal val="720"/>
                                          </p:val>
                                        </p:tav>
                                        <p:tav tm="100000">
                                          <p:val>
                                            <p:fltVal val="0"/>
                                          </p:val>
                                        </p:tav>
                                      </p:tavLst>
                                    </p:anim>
                                    <p:anim calcmode="lin" valueType="num">
                                      <p:cBhvr>
                                        <p:cTn id="15" dur="2000" fill="hold"/>
                                        <p:tgtEl>
                                          <p:spTgt spid="44"/>
                                        </p:tgtEl>
                                        <p:attrNameLst>
                                          <p:attrName>ppt_h</p:attrName>
                                        </p:attrNameLst>
                                      </p:cBhvr>
                                      <p:tavLst>
                                        <p:tav tm="0">
                                          <p:val>
                                            <p:fltVal val="0"/>
                                          </p:val>
                                        </p:tav>
                                        <p:tav tm="100000">
                                          <p:val>
                                            <p:strVal val="#ppt_h"/>
                                          </p:val>
                                        </p:tav>
                                      </p:tavLst>
                                    </p:anim>
                                    <p:anim calcmode="lin" valueType="num">
                                      <p:cBhvr>
                                        <p:cTn id="16" dur="2000" fill="hold"/>
                                        <p:tgtEl>
                                          <p:spTgt spid="44"/>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2000"/>
                                        <p:tgtEl>
                                          <p:spTgt spid="45"/>
                                        </p:tgtEl>
                                      </p:cBhvr>
                                    </p:animEffect>
                                    <p:anim calcmode="lin" valueType="num">
                                      <p:cBhvr>
                                        <p:cTn id="20" dur="2000" fill="hold"/>
                                        <p:tgtEl>
                                          <p:spTgt spid="45"/>
                                        </p:tgtEl>
                                        <p:attrNameLst>
                                          <p:attrName>style.rotation</p:attrName>
                                        </p:attrNameLst>
                                      </p:cBhvr>
                                      <p:tavLst>
                                        <p:tav tm="0">
                                          <p:val>
                                            <p:fltVal val="720"/>
                                          </p:val>
                                        </p:tav>
                                        <p:tav tm="100000">
                                          <p:val>
                                            <p:fltVal val="0"/>
                                          </p:val>
                                        </p:tav>
                                      </p:tavLst>
                                    </p:anim>
                                    <p:anim calcmode="lin" valueType="num">
                                      <p:cBhvr>
                                        <p:cTn id="21" dur="2000" fill="hold"/>
                                        <p:tgtEl>
                                          <p:spTgt spid="45"/>
                                        </p:tgtEl>
                                        <p:attrNameLst>
                                          <p:attrName>ppt_h</p:attrName>
                                        </p:attrNameLst>
                                      </p:cBhvr>
                                      <p:tavLst>
                                        <p:tav tm="0">
                                          <p:val>
                                            <p:fltVal val="0"/>
                                          </p:val>
                                        </p:tav>
                                        <p:tav tm="100000">
                                          <p:val>
                                            <p:strVal val="#ppt_h"/>
                                          </p:val>
                                        </p:tav>
                                      </p:tavLst>
                                    </p:anim>
                                    <p:anim calcmode="lin" valueType="num">
                                      <p:cBhvr>
                                        <p:cTn id="22" dur="2000" fill="hold"/>
                                        <p:tgtEl>
                                          <p:spTgt spid="45"/>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2000"/>
                                        <p:tgtEl>
                                          <p:spTgt spid="56"/>
                                        </p:tgtEl>
                                      </p:cBhvr>
                                    </p:animEffect>
                                    <p:anim calcmode="lin" valueType="num">
                                      <p:cBhvr>
                                        <p:cTn id="26" dur="2000" fill="hold"/>
                                        <p:tgtEl>
                                          <p:spTgt spid="56"/>
                                        </p:tgtEl>
                                        <p:attrNameLst>
                                          <p:attrName>style.rotation</p:attrName>
                                        </p:attrNameLst>
                                      </p:cBhvr>
                                      <p:tavLst>
                                        <p:tav tm="0">
                                          <p:val>
                                            <p:fltVal val="720"/>
                                          </p:val>
                                        </p:tav>
                                        <p:tav tm="100000">
                                          <p:val>
                                            <p:fltVal val="0"/>
                                          </p:val>
                                        </p:tav>
                                      </p:tavLst>
                                    </p:anim>
                                    <p:anim calcmode="lin" valueType="num">
                                      <p:cBhvr>
                                        <p:cTn id="27" dur="2000" fill="hold"/>
                                        <p:tgtEl>
                                          <p:spTgt spid="56"/>
                                        </p:tgtEl>
                                        <p:attrNameLst>
                                          <p:attrName>ppt_h</p:attrName>
                                        </p:attrNameLst>
                                      </p:cBhvr>
                                      <p:tavLst>
                                        <p:tav tm="0">
                                          <p:val>
                                            <p:fltVal val="0"/>
                                          </p:val>
                                        </p:tav>
                                        <p:tav tm="100000">
                                          <p:val>
                                            <p:strVal val="#ppt_h"/>
                                          </p:val>
                                        </p:tav>
                                      </p:tavLst>
                                    </p:anim>
                                    <p:anim calcmode="lin" valueType="num">
                                      <p:cBhvr>
                                        <p:cTn id="28" dur="2000" fill="hold"/>
                                        <p:tgtEl>
                                          <p:spTgt spid="56"/>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2000"/>
                                        <p:tgtEl>
                                          <p:spTgt spid="57"/>
                                        </p:tgtEl>
                                      </p:cBhvr>
                                    </p:animEffect>
                                    <p:anim calcmode="lin" valueType="num">
                                      <p:cBhvr>
                                        <p:cTn id="32" dur="2000" fill="hold"/>
                                        <p:tgtEl>
                                          <p:spTgt spid="57"/>
                                        </p:tgtEl>
                                        <p:attrNameLst>
                                          <p:attrName>style.rotation</p:attrName>
                                        </p:attrNameLst>
                                      </p:cBhvr>
                                      <p:tavLst>
                                        <p:tav tm="0">
                                          <p:val>
                                            <p:fltVal val="720"/>
                                          </p:val>
                                        </p:tav>
                                        <p:tav tm="100000">
                                          <p:val>
                                            <p:fltVal val="0"/>
                                          </p:val>
                                        </p:tav>
                                      </p:tavLst>
                                    </p:anim>
                                    <p:anim calcmode="lin" valueType="num">
                                      <p:cBhvr>
                                        <p:cTn id="33" dur="2000" fill="hold"/>
                                        <p:tgtEl>
                                          <p:spTgt spid="57"/>
                                        </p:tgtEl>
                                        <p:attrNameLst>
                                          <p:attrName>ppt_h</p:attrName>
                                        </p:attrNameLst>
                                      </p:cBhvr>
                                      <p:tavLst>
                                        <p:tav tm="0">
                                          <p:val>
                                            <p:fltVal val="0"/>
                                          </p:val>
                                        </p:tav>
                                        <p:tav tm="100000">
                                          <p:val>
                                            <p:strVal val="#ppt_h"/>
                                          </p:val>
                                        </p:tav>
                                      </p:tavLst>
                                    </p:anim>
                                    <p:anim calcmode="lin" valueType="num">
                                      <p:cBhvr>
                                        <p:cTn id="34" dur="2000" fill="hold"/>
                                        <p:tgtEl>
                                          <p:spTgt spid="57"/>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5000" fill="hold"/>
                                        <p:tgtEl>
                                          <p:spTgt spid="45"/>
                                        </p:tgtEl>
                                        <p:attrNameLst>
                                          <p:attrName>r</p:attrName>
                                        </p:attrNameLst>
                                      </p:cBhvr>
                                    </p:animRot>
                                  </p:childTnLst>
                                </p:cTn>
                              </p:par>
                              <p:par>
                                <p:cTn id="39" presetID="8" presetClass="emph" presetSubtype="0" fill="hold" nodeType="withEffect">
                                  <p:stCondLst>
                                    <p:cond delay="0"/>
                                  </p:stCondLst>
                                  <p:childTnLst>
                                    <p:animRot by="21600000">
                                      <p:cBhvr>
                                        <p:cTn id="40" dur="5000" fill="hold"/>
                                        <p:tgtEl>
                                          <p:spTgt spid="23"/>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grpId="0" nodeType="clickEffect">
                                  <p:stCondLst>
                                    <p:cond delay="0"/>
                                  </p:stCondLst>
                                  <p:childTnLst>
                                    <p:set>
                                      <p:cBhvr>
                                        <p:cTn id="44" dur="1" fill="hold">
                                          <p:stCondLst>
                                            <p:cond delay="0"/>
                                          </p:stCondLst>
                                        </p:cTn>
                                        <p:tgtEl>
                                          <p:spTgt spid="106"/>
                                        </p:tgtEl>
                                        <p:attrNameLst>
                                          <p:attrName>style.visibility</p:attrName>
                                        </p:attrNameLst>
                                      </p:cBhvr>
                                      <p:to>
                                        <p:strVal val="visible"/>
                                      </p:to>
                                    </p:set>
                                    <p:animEffect transition="in" filter="fade">
                                      <p:cBhvr>
                                        <p:cTn id="45" dur="2000"/>
                                        <p:tgtEl>
                                          <p:spTgt spid="106"/>
                                        </p:tgtEl>
                                      </p:cBhvr>
                                    </p:animEffect>
                                    <p:anim calcmode="lin" valueType="num">
                                      <p:cBhvr>
                                        <p:cTn id="46" dur="2000" fill="hold"/>
                                        <p:tgtEl>
                                          <p:spTgt spid="106"/>
                                        </p:tgtEl>
                                        <p:attrNameLst>
                                          <p:attrName>style.rotation</p:attrName>
                                        </p:attrNameLst>
                                      </p:cBhvr>
                                      <p:tavLst>
                                        <p:tav tm="0">
                                          <p:val>
                                            <p:fltVal val="720"/>
                                          </p:val>
                                        </p:tav>
                                        <p:tav tm="100000">
                                          <p:val>
                                            <p:fltVal val="0"/>
                                          </p:val>
                                        </p:tav>
                                      </p:tavLst>
                                    </p:anim>
                                    <p:anim calcmode="lin" valueType="num">
                                      <p:cBhvr>
                                        <p:cTn id="47" dur="2000" fill="hold"/>
                                        <p:tgtEl>
                                          <p:spTgt spid="106"/>
                                        </p:tgtEl>
                                        <p:attrNameLst>
                                          <p:attrName>ppt_h</p:attrName>
                                        </p:attrNameLst>
                                      </p:cBhvr>
                                      <p:tavLst>
                                        <p:tav tm="0">
                                          <p:val>
                                            <p:fltVal val="0"/>
                                          </p:val>
                                        </p:tav>
                                        <p:tav tm="100000">
                                          <p:val>
                                            <p:strVal val="#ppt_h"/>
                                          </p:val>
                                        </p:tav>
                                      </p:tavLst>
                                    </p:anim>
                                    <p:anim calcmode="lin" valueType="num">
                                      <p:cBhvr>
                                        <p:cTn id="48" dur="2000" fill="hold"/>
                                        <p:tgtEl>
                                          <p:spTgt spid="10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6" grpId="0" animBg="1"/>
      <p:bldP spid="10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mtClean="0"/>
              <a:t>ACR Core Capabilities</a:t>
            </a:r>
            <a:endParaRPr lang="en-CA" dirty="0"/>
          </a:p>
        </p:txBody>
      </p:sp>
      <p:sp>
        <p:nvSpPr>
          <p:cNvPr id="3" name="Content Placeholder 2"/>
          <p:cNvSpPr>
            <a:spLocks noGrp="1"/>
          </p:cNvSpPr>
          <p:nvPr>
            <p:ph idx="1"/>
          </p:nvPr>
        </p:nvSpPr>
        <p:spPr/>
        <p:txBody>
          <a:bodyPr>
            <a:normAutofit fontScale="85000" lnSpcReduction="20000"/>
          </a:bodyPr>
          <a:lstStyle/>
          <a:p>
            <a:pPr lvl="0"/>
            <a:r>
              <a:rPr lang="en-US" b="1" dirty="0" smtClean="0"/>
              <a:t>Messaging</a:t>
            </a:r>
            <a:r>
              <a:rPr lang="en-US" dirty="0" smtClean="0"/>
              <a:t> –decoupled communication and interoperability between distributed end-user applications.  ACR supports Request/Reply, Publish/Subscribe, and Push/Pull communications.</a:t>
            </a:r>
            <a:endParaRPr lang="en-CA" dirty="0" smtClean="0"/>
          </a:p>
          <a:p>
            <a:pPr lvl="0"/>
            <a:r>
              <a:rPr lang="en-US" b="1" dirty="0" smtClean="0"/>
              <a:t>Authentication </a:t>
            </a:r>
            <a:r>
              <a:rPr lang="en-US" dirty="0" smtClean="0"/>
              <a:t>–standardized, secure, and consolidated access to information, abstracting consumers from the complexity that lies behind in the backend systems.  ACR infrastructure supports multiple authentication levels as well as promotion/demotion of the user authentication.</a:t>
            </a:r>
            <a:endParaRPr lang="en-CA" dirty="0" smtClean="0"/>
          </a:p>
          <a:p>
            <a:pPr lvl="0"/>
            <a:r>
              <a:rPr lang="en-US" b="1" dirty="0" smtClean="0"/>
              <a:t>Security</a:t>
            </a:r>
            <a:r>
              <a:rPr lang="en-US" dirty="0" smtClean="0"/>
              <a:t> –protection of Confidentiality, Integrity and Availability.  ACR implements security principles of access control, accountability, authenticity, non-repudiation and reliability.</a:t>
            </a:r>
            <a:endParaRPr lang="en-CA" dirty="0" smtClean="0"/>
          </a:p>
        </p:txBody>
      </p:sp>
      <p:sp>
        <p:nvSpPr>
          <p:cNvPr id="4" name="Date Placeholder 3"/>
          <p:cNvSpPr>
            <a:spLocks noGrp="1"/>
          </p:cNvSpPr>
          <p:nvPr>
            <p:ph type="dt" sz="half" idx="10"/>
          </p:nvPr>
        </p:nvSpPr>
        <p:spPr/>
        <p:txBody>
          <a:bodyPr/>
          <a:lstStyle/>
          <a:p>
            <a:r>
              <a:rPr lang="en-CA" smtClean="0"/>
              <a:t>05/03/2012</a:t>
            </a:r>
            <a:endParaRPr lang="en-CA" dirty="0"/>
          </a:p>
        </p:txBody>
      </p:sp>
      <p:sp>
        <p:nvSpPr>
          <p:cNvPr id="5" name="Slide Number Placeholder 4"/>
          <p:cNvSpPr>
            <a:spLocks noGrp="1"/>
          </p:cNvSpPr>
          <p:nvPr>
            <p:ph type="sldNum" sz="quarter" idx="11"/>
          </p:nvPr>
        </p:nvSpPr>
        <p:spPr/>
        <p:txBody>
          <a:bodyPr/>
          <a:lstStyle/>
          <a:p>
            <a:fld id="{7203CF92-3438-4B3A-955D-980B1F9D2C1A}" type="slidenum">
              <a:rPr lang="en-CA" smtClean="0"/>
              <a:pPr/>
              <a:t>22</a:t>
            </a:fld>
            <a:endParaRPr lang="en-CA" dirty="0"/>
          </a:p>
        </p:txBody>
      </p:sp>
      <p:sp>
        <p:nvSpPr>
          <p:cNvPr id="6" name="Footer Placeholder 5"/>
          <p:cNvSpPr>
            <a:spLocks noGrp="1"/>
          </p:cNvSpPr>
          <p:nvPr>
            <p:ph type="ftr" sz="quarter" idx="12"/>
          </p:nvPr>
        </p:nvSpPr>
        <p:spPr/>
        <p:txBody>
          <a:bodyPr/>
          <a:lstStyle/>
          <a:p>
            <a:r>
              <a:rPr lang="en-CA" smtClean="0"/>
              <a:t>Commercial-in-Confidence</a:t>
            </a:r>
            <a:endParaRPr lang="en-C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ACR Core Capabilities (Cont’d)</a:t>
            </a:r>
            <a:endParaRPr lang="en-CA" dirty="0"/>
          </a:p>
        </p:txBody>
      </p:sp>
      <p:sp>
        <p:nvSpPr>
          <p:cNvPr id="3" name="Content Placeholder 2"/>
          <p:cNvSpPr>
            <a:spLocks noGrp="1"/>
          </p:cNvSpPr>
          <p:nvPr>
            <p:ph idx="1"/>
          </p:nvPr>
        </p:nvSpPr>
        <p:spPr/>
        <p:txBody>
          <a:bodyPr>
            <a:noAutofit/>
          </a:bodyPr>
          <a:lstStyle/>
          <a:p>
            <a:pPr lvl="0"/>
            <a:r>
              <a:rPr lang="en-US" sz="2700" b="1" dirty="0" smtClean="0"/>
              <a:t>Notifications &amp; Alerts</a:t>
            </a:r>
            <a:r>
              <a:rPr lang="en-US" sz="2700" dirty="0" smtClean="0"/>
              <a:t> –interaction services for applications communicating through ACR.  Allows connected applications to publish event notifications and alerts, enable subscribers to express their interests in receiving events, and mediate published notification and alerts to affected subscribers.</a:t>
            </a:r>
            <a:endParaRPr lang="en-CA" sz="2700" dirty="0" smtClean="0"/>
          </a:p>
          <a:p>
            <a:pPr lvl="0"/>
            <a:r>
              <a:rPr lang="en-US" sz="2700" b="1" dirty="0" smtClean="0"/>
              <a:t>Reporting </a:t>
            </a:r>
            <a:r>
              <a:rPr lang="en-US" sz="2700" dirty="0" smtClean="0"/>
              <a:t>– collects, stores and retrieves all relevant information exchanged during the communication sessions via the ACR Interfaces. It provides means for recording/ logging the data exchange as well as functionality for recorded data retrieval.</a:t>
            </a:r>
            <a:endParaRPr lang="en-CA" sz="2700" dirty="0" smtClean="0"/>
          </a:p>
          <a:p>
            <a:endParaRPr lang="en-CA" sz="2700" dirty="0"/>
          </a:p>
        </p:txBody>
      </p:sp>
      <p:sp>
        <p:nvSpPr>
          <p:cNvPr id="4" name="Date Placeholder 3"/>
          <p:cNvSpPr>
            <a:spLocks noGrp="1"/>
          </p:cNvSpPr>
          <p:nvPr>
            <p:ph type="dt" sz="half" idx="10"/>
          </p:nvPr>
        </p:nvSpPr>
        <p:spPr/>
        <p:txBody>
          <a:bodyPr/>
          <a:lstStyle/>
          <a:p>
            <a:r>
              <a:rPr lang="en-CA" dirty="0" smtClean="0"/>
              <a:t>05/03/2012</a:t>
            </a:r>
            <a:endParaRPr lang="en-CA" dirty="0"/>
          </a:p>
        </p:txBody>
      </p:sp>
      <p:sp>
        <p:nvSpPr>
          <p:cNvPr id="5" name="Slide Number Placeholder 4"/>
          <p:cNvSpPr>
            <a:spLocks noGrp="1"/>
          </p:cNvSpPr>
          <p:nvPr>
            <p:ph type="sldNum" sz="quarter" idx="11"/>
          </p:nvPr>
        </p:nvSpPr>
        <p:spPr/>
        <p:txBody>
          <a:bodyPr/>
          <a:lstStyle/>
          <a:p>
            <a:fld id="{7203CF92-3438-4B3A-955D-980B1F9D2C1A}" type="slidenum">
              <a:rPr lang="en-CA" smtClean="0"/>
              <a:pPr/>
              <a:t>23</a:t>
            </a:fld>
            <a:endParaRPr lang="en-CA" dirty="0"/>
          </a:p>
        </p:txBody>
      </p:sp>
      <p:sp>
        <p:nvSpPr>
          <p:cNvPr id="6" name="Footer Placeholder 5"/>
          <p:cNvSpPr>
            <a:spLocks noGrp="1"/>
          </p:cNvSpPr>
          <p:nvPr>
            <p:ph type="ftr" sz="quarter" idx="12"/>
          </p:nvPr>
        </p:nvSpPr>
        <p:spPr/>
        <p:txBody>
          <a:bodyPr/>
          <a:lstStyle/>
          <a:p>
            <a:r>
              <a:rPr lang="en-CA" dirty="0" smtClean="0"/>
              <a:t>Commercial-in-Confidence</a:t>
            </a:r>
            <a:endParaRPr lang="en-C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ACR Functional Services</a:t>
            </a:r>
            <a:endParaRPr lang="en-CA" dirty="0"/>
          </a:p>
        </p:txBody>
      </p:sp>
      <p:sp>
        <p:nvSpPr>
          <p:cNvPr id="3" name="Content Placeholder 2"/>
          <p:cNvSpPr>
            <a:spLocks noGrp="1"/>
          </p:cNvSpPr>
          <p:nvPr>
            <p:ph idx="1"/>
          </p:nvPr>
        </p:nvSpPr>
        <p:spPr/>
        <p:txBody>
          <a:bodyPr>
            <a:normAutofit fontScale="77500" lnSpcReduction="20000"/>
          </a:bodyPr>
          <a:lstStyle/>
          <a:p>
            <a:pPr lvl="0"/>
            <a:r>
              <a:rPr lang="en-US" b="1" dirty="0" smtClean="0"/>
              <a:t>Aeronautical Information Service</a:t>
            </a:r>
            <a:r>
              <a:rPr lang="en-US" dirty="0" smtClean="0"/>
              <a:t> – provides exchange of aeronautical data in AIXM format using an enhanced Web Feature Service (WFS) to provide AIXM baseline data, AIXM deltas, and </a:t>
            </a:r>
            <a:r>
              <a:rPr lang="en-US" dirty="0" err="1" smtClean="0"/>
              <a:t>xNOTAMs</a:t>
            </a:r>
            <a:r>
              <a:rPr lang="en-US" dirty="0" smtClean="0"/>
              <a:t>.</a:t>
            </a:r>
            <a:endParaRPr lang="en-CA" dirty="0" smtClean="0"/>
          </a:p>
          <a:p>
            <a:pPr lvl="0"/>
            <a:r>
              <a:rPr lang="en-US" b="1" dirty="0" smtClean="0"/>
              <a:t>Flight Data Service</a:t>
            </a:r>
            <a:r>
              <a:rPr lang="en-US" dirty="0" smtClean="0"/>
              <a:t> – enables exchange of flight object information in FIOPS and FIXM formats using WFS.</a:t>
            </a:r>
            <a:endParaRPr lang="en-CA" dirty="0" smtClean="0"/>
          </a:p>
          <a:p>
            <a:pPr lvl="0"/>
            <a:r>
              <a:rPr lang="en-US" b="1" dirty="0" smtClean="0"/>
              <a:t>Surveillance Data Service</a:t>
            </a:r>
            <a:r>
              <a:rPr lang="en-US" dirty="0" smtClean="0"/>
              <a:t> – enables exchange of aircraft position information in ASTERIX Category 62 in XML &amp; BXML WFS.</a:t>
            </a:r>
            <a:endParaRPr lang="en-CA" dirty="0" smtClean="0"/>
          </a:p>
          <a:p>
            <a:pPr lvl="0"/>
            <a:r>
              <a:rPr lang="en-US" b="1" dirty="0" smtClean="0"/>
              <a:t>Weather Service</a:t>
            </a:r>
            <a:r>
              <a:rPr lang="en-US" dirty="0" smtClean="0"/>
              <a:t> – provides exchange of weather data in WXXM format using WFS.</a:t>
            </a:r>
            <a:endParaRPr lang="en-CA" dirty="0" smtClean="0"/>
          </a:p>
          <a:p>
            <a:pPr lvl="0"/>
            <a:r>
              <a:rPr lang="en-US" b="1" dirty="0" smtClean="0"/>
              <a:t>Briefing Service </a:t>
            </a:r>
            <a:r>
              <a:rPr lang="en-US" dirty="0" smtClean="0"/>
              <a:t>– provides exchange of consolidated AIS and MET information in upcoming </a:t>
            </a:r>
            <a:r>
              <a:rPr lang="en-US" dirty="0" err="1" smtClean="0"/>
              <a:t>ePIB</a:t>
            </a:r>
            <a:r>
              <a:rPr lang="en-US" dirty="0" smtClean="0"/>
              <a:t> format using Web Service (WS).</a:t>
            </a:r>
            <a:endParaRPr lang="en-CA" dirty="0" smtClean="0"/>
          </a:p>
        </p:txBody>
      </p:sp>
      <p:sp>
        <p:nvSpPr>
          <p:cNvPr id="4" name="Date Placeholder 3"/>
          <p:cNvSpPr>
            <a:spLocks noGrp="1"/>
          </p:cNvSpPr>
          <p:nvPr>
            <p:ph type="dt" sz="half" idx="10"/>
          </p:nvPr>
        </p:nvSpPr>
        <p:spPr/>
        <p:txBody>
          <a:bodyPr/>
          <a:lstStyle/>
          <a:p>
            <a:r>
              <a:rPr lang="en-CA" smtClean="0"/>
              <a:t>05/03/2012</a:t>
            </a:r>
            <a:endParaRPr lang="en-CA" dirty="0"/>
          </a:p>
        </p:txBody>
      </p:sp>
      <p:sp>
        <p:nvSpPr>
          <p:cNvPr id="5" name="Slide Number Placeholder 4"/>
          <p:cNvSpPr>
            <a:spLocks noGrp="1"/>
          </p:cNvSpPr>
          <p:nvPr>
            <p:ph type="sldNum" sz="quarter" idx="11"/>
          </p:nvPr>
        </p:nvSpPr>
        <p:spPr/>
        <p:txBody>
          <a:bodyPr/>
          <a:lstStyle/>
          <a:p>
            <a:fld id="{7203CF92-3438-4B3A-955D-980B1F9D2C1A}" type="slidenum">
              <a:rPr lang="en-CA" smtClean="0"/>
              <a:pPr/>
              <a:t>24</a:t>
            </a:fld>
            <a:endParaRPr lang="en-CA" dirty="0"/>
          </a:p>
        </p:txBody>
      </p:sp>
      <p:sp>
        <p:nvSpPr>
          <p:cNvPr id="6" name="Footer Placeholder 5"/>
          <p:cNvSpPr>
            <a:spLocks noGrp="1"/>
          </p:cNvSpPr>
          <p:nvPr>
            <p:ph type="ftr" sz="quarter" idx="12"/>
          </p:nvPr>
        </p:nvSpPr>
        <p:spPr/>
        <p:txBody>
          <a:bodyPr/>
          <a:lstStyle/>
          <a:p>
            <a:r>
              <a:rPr lang="en-CA" smtClean="0"/>
              <a:t>Commercial-in-Confidence</a:t>
            </a:r>
            <a:endParaRPr lang="en-C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ACR Functional Services (Cont’d)</a:t>
            </a:r>
            <a:endParaRPr lang="en-CA" dirty="0"/>
          </a:p>
        </p:txBody>
      </p:sp>
      <p:sp>
        <p:nvSpPr>
          <p:cNvPr id="3" name="Content Placeholder 2"/>
          <p:cNvSpPr>
            <a:spLocks noGrp="1"/>
          </p:cNvSpPr>
          <p:nvPr>
            <p:ph idx="1"/>
          </p:nvPr>
        </p:nvSpPr>
        <p:spPr/>
        <p:txBody>
          <a:bodyPr>
            <a:normAutofit fontScale="77500" lnSpcReduction="20000"/>
          </a:bodyPr>
          <a:lstStyle/>
          <a:p>
            <a:pPr lvl="0"/>
            <a:r>
              <a:rPr lang="en-US" b="1" dirty="0" smtClean="0"/>
              <a:t>Navigation Database Service</a:t>
            </a:r>
            <a:r>
              <a:rPr lang="en-US" dirty="0" smtClean="0"/>
              <a:t> – provides exchange of aeronautical data in ARINC 424A in XML/BXML using WFS which can be used to directly populate the FMC.</a:t>
            </a:r>
            <a:endParaRPr lang="en-CA" dirty="0" smtClean="0"/>
          </a:p>
          <a:p>
            <a:pPr lvl="0"/>
            <a:r>
              <a:rPr lang="en-US" b="1" dirty="0" smtClean="0"/>
              <a:t>Mapping Service</a:t>
            </a:r>
            <a:r>
              <a:rPr lang="en-US" dirty="0" smtClean="0"/>
              <a:t> – provides the exchange of aeronautical/geographical data and satellite imagery in the form of maps using Web Mapping Service (WMS).  Aeronautical chart types with predefined styles and </a:t>
            </a:r>
            <a:r>
              <a:rPr lang="en-US" dirty="0" err="1" smtClean="0"/>
              <a:t>symbology</a:t>
            </a:r>
            <a:r>
              <a:rPr lang="en-US" dirty="0" smtClean="0"/>
              <a:t> are supported.</a:t>
            </a:r>
            <a:endParaRPr lang="en-CA" dirty="0" smtClean="0"/>
          </a:p>
          <a:p>
            <a:pPr lvl="0"/>
            <a:r>
              <a:rPr lang="en-US" b="1" dirty="0" smtClean="0"/>
              <a:t>Airport CDM Service </a:t>
            </a:r>
            <a:r>
              <a:rPr lang="en-US" dirty="0" smtClean="0"/>
              <a:t>–</a:t>
            </a:r>
            <a:r>
              <a:rPr lang="en-US" b="1" dirty="0" smtClean="0"/>
              <a:t> </a:t>
            </a:r>
            <a:r>
              <a:rPr lang="en-US" dirty="0" smtClean="0"/>
              <a:t>provides the exchange of airport operations information in AOXM format using WFS.</a:t>
            </a:r>
            <a:endParaRPr lang="en-CA" dirty="0" smtClean="0"/>
          </a:p>
          <a:p>
            <a:pPr lvl="0"/>
            <a:r>
              <a:rPr lang="en-US" b="1" dirty="0" smtClean="0"/>
              <a:t>ATS Messaging Service</a:t>
            </a:r>
            <a:r>
              <a:rPr lang="en-US" dirty="0" smtClean="0"/>
              <a:t> – provides capability to send and receive messages over the AMHS or AFTN networks.</a:t>
            </a:r>
            <a:endParaRPr lang="en-CA" dirty="0" smtClean="0"/>
          </a:p>
          <a:p>
            <a:pPr lvl="0"/>
            <a:r>
              <a:rPr lang="en-US" b="1" dirty="0" smtClean="0"/>
              <a:t>SWIM Service – </a:t>
            </a:r>
            <a:r>
              <a:rPr lang="en-US" dirty="0" smtClean="0"/>
              <a:t>enabling connection of end-user applications, connected to ACR, with other SWIM-compliant functional services all over the world.</a:t>
            </a:r>
            <a:endParaRPr lang="en-CA" dirty="0" smtClean="0"/>
          </a:p>
        </p:txBody>
      </p:sp>
      <p:sp>
        <p:nvSpPr>
          <p:cNvPr id="4" name="Date Placeholder 3"/>
          <p:cNvSpPr>
            <a:spLocks noGrp="1"/>
          </p:cNvSpPr>
          <p:nvPr>
            <p:ph type="dt" sz="half" idx="10"/>
          </p:nvPr>
        </p:nvSpPr>
        <p:spPr/>
        <p:txBody>
          <a:bodyPr/>
          <a:lstStyle/>
          <a:p>
            <a:r>
              <a:rPr lang="en-CA" smtClean="0"/>
              <a:t>05/03/2012</a:t>
            </a:r>
            <a:endParaRPr lang="en-CA" dirty="0"/>
          </a:p>
        </p:txBody>
      </p:sp>
      <p:sp>
        <p:nvSpPr>
          <p:cNvPr id="5" name="Slide Number Placeholder 4"/>
          <p:cNvSpPr>
            <a:spLocks noGrp="1"/>
          </p:cNvSpPr>
          <p:nvPr>
            <p:ph type="sldNum" sz="quarter" idx="11"/>
          </p:nvPr>
        </p:nvSpPr>
        <p:spPr/>
        <p:txBody>
          <a:bodyPr/>
          <a:lstStyle/>
          <a:p>
            <a:fld id="{7203CF92-3438-4B3A-955D-980B1F9D2C1A}" type="slidenum">
              <a:rPr lang="en-CA" smtClean="0"/>
              <a:pPr/>
              <a:t>25</a:t>
            </a:fld>
            <a:endParaRPr lang="en-CA" dirty="0"/>
          </a:p>
        </p:txBody>
      </p:sp>
      <p:sp>
        <p:nvSpPr>
          <p:cNvPr id="6" name="Footer Placeholder 5"/>
          <p:cNvSpPr>
            <a:spLocks noGrp="1"/>
          </p:cNvSpPr>
          <p:nvPr>
            <p:ph type="ftr" sz="quarter" idx="12"/>
          </p:nvPr>
        </p:nvSpPr>
        <p:spPr/>
        <p:txBody>
          <a:bodyPr/>
          <a:lstStyle/>
          <a:p>
            <a:r>
              <a:rPr lang="en-CA" smtClean="0"/>
              <a:t>Commercial-in-Confidence</a:t>
            </a:r>
            <a:endParaRPr lang="en-C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ACR Adaptors</a:t>
            </a:r>
            <a:endParaRPr lang="en-CA" dirty="0"/>
          </a:p>
        </p:txBody>
      </p:sp>
      <p:sp>
        <p:nvSpPr>
          <p:cNvPr id="3" name="Content Placeholder 2"/>
          <p:cNvSpPr>
            <a:spLocks noGrp="1"/>
          </p:cNvSpPr>
          <p:nvPr>
            <p:ph idx="1"/>
          </p:nvPr>
        </p:nvSpPr>
        <p:spPr>
          <a:xfrm>
            <a:off x="457200" y="908720"/>
            <a:ext cx="8229600" cy="2088232"/>
          </a:xfrm>
        </p:spPr>
        <p:txBody>
          <a:bodyPr>
            <a:normAutofit fontScale="92500" lnSpcReduction="20000"/>
          </a:bodyPr>
          <a:lstStyle/>
          <a:p>
            <a:r>
              <a:rPr lang="en-CA" dirty="0" smtClean="0"/>
              <a:t>Most systems in operation today are not SWIM compliant and cannot be replaced quickly</a:t>
            </a:r>
          </a:p>
          <a:p>
            <a:r>
              <a:rPr lang="en-CA" dirty="0" smtClean="0"/>
              <a:t>Through the use of ACR Adapters these non-SWIM systems can be made active participants in the ACR</a:t>
            </a:r>
            <a:endParaRPr lang="en-CA" dirty="0"/>
          </a:p>
        </p:txBody>
      </p:sp>
      <p:sp>
        <p:nvSpPr>
          <p:cNvPr id="4" name="Date Placeholder 3"/>
          <p:cNvSpPr>
            <a:spLocks noGrp="1"/>
          </p:cNvSpPr>
          <p:nvPr>
            <p:ph type="dt" sz="half" idx="10"/>
          </p:nvPr>
        </p:nvSpPr>
        <p:spPr/>
        <p:txBody>
          <a:bodyPr/>
          <a:lstStyle/>
          <a:p>
            <a:r>
              <a:rPr lang="en-CA" dirty="0" smtClean="0"/>
              <a:t>05/03/2012</a:t>
            </a:r>
            <a:endParaRPr lang="en-CA" dirty="0"/>
          </a:p>
        </p:txBody>
      </p:sp>
      <p:sp>
        <p:nvSpPr>
          <p:cNvPr id="5" name="Slide Number Placeholder 4"/>
          <p:cNvSpPr>
            <a:spLocks noGrp="1"/>
          </p:cNvSpPr>
          <p:nvPr>
            <p:ph type="sldNum" sz="quarter" idx="11"/>
          </p:nvPr>
        </p:nvSpPr>
        <p:spPr/>
        <p:txBody>
          <a:bodyPr/>
          <a:lstStyle/>
          <a:p>
            <a:fld id="{7203CF92-3438-4B3A-955D-980B1F9D2C1A}" type="slidenum">
              <a:rPr lang="en-CA" smtClean="0"/>
              <a:pPr/>
              <a:t>26</a:t>
            </a:fld>
            <a:endParaRPr lang="en-CA" dirty="0"/>
          </a:p>
        </p:txBody>
      </p:sp>
      <p:sp>
        <p:nvSpPr>
          <p:cNvPr id="6" name="Footer Placeholder 5"/>
          <p:cNvSpPr>
            <a:spLocks noGrp="1"/>
          </p:cNvSpPr>
          <p:nvPr>
            <p:ph type="ftr" sz="quarter" idx="12"/>
          </p:nvPr>
        </p:nvSpPr>
        <p:spPr/>
        <p:txBody>
          <a:bodyPr/>
          <a:lstStyle/>
          <a:p>
            <a:r>
              <a:rPr lang="en-CA" dirty="0" smtClean="0"/>
              <a:t>Commercial-in-Confidence</a:t>
            </a:r>
            <a:endParaRPr lang="en-CA" dirty="0"/>
          </a:p>
        </p:txBody>
      </p:sp>
      <p:sp>
        <p:nvSpPr>
          <p:cNvPr id="8" name="Rectangular Callout 7"/>
          <p:cNvSpPr/>
          <p:nvPr/>
        </p:nvSpPr>
        <p:spPr>
          <a:xfrm>
            <a:off x="4572000" y="4725144"/>
            <a:ext cx="1728192" cy="1008112"/>
          </a:xfrm>
          <a:prstGeom prst="wedgeRectCallout">
            <a:avLst>
              <a:gd name="adj1" fmla="val -94276"/>
              <a:gd name="adj2" fmla="val 3407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sz="1400" dirty="0"/>
          </a:p>
        </p:txBody>
      </p:sp>
      <p:grpSp>
        <p:nvGrpSpPr>
          <p:cNvPr id="9" name="Group 8"/>
          <p:cNvGrpSpPr/>
          <p:nvPr/>
        </p:nvGrpSpPr>
        <p:grpSpPr>
          <a:xfrm>
            <a:off x="395536" y="2996952"/>
            <a:ext cx="3168352" cy="3168352"/>
            <a:chOff x="2411760" y="1196752"/>
            <a:chExt cx="4608512" cy="4608512"/>
          </a:xfrm>
        </p:grpSpPr>
        <p:sp>
          <p:nvSpPr>
            <p:cNvPr id="10" name="Pie 9"/>
            <p:cNvSpPr/>
            <p:nvPr/>
          </p:nvSpPr>
          <p:spPr>
            <a:xfrm>
              <a:off x="2411760" y="1196752"/>
              <a:ext cx="4608512" cy="4608512"/>
            </a:xfrm>
            <a:prstGeom prst="pie">
              <a:avLst>
                <a:gd name="adj1" fmla="val 2137178"/>
                <a:gd name="adj2" fmla="val 434719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sz="1000">
                <a:solidFill>
                  <a:schemeClr val="tx1"/>
                </a:solidFill>
              </a:endParaRPr>
            </a:p>
          </p:txBody>
        </p:sp>
        <p:sp>
          <p:nvSpPr>
            <p:cNvPr id="11" name="Pie 10"/>
            <p:cNvSpPr/>
            <p:nvPr/>
          </p:nvSpPr>
          <p:spPr>
            <a:xfrm>
              <a:off x="2411760" y="1196752"/>
              <a:ext cx="4608512" cy="4608512"/>
            </a:xfrm>
            <a:prstGeom prst="pie">
              <a:avLst>
                <a:gd name="adj1" fmla="val 13410254"/>
                <a:gd name="adj2" fmla="val 1544860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sz="1000">
                <a:solidFill>
                  <a:schemeClr val="tx1"/>
                </a:solidFill>
              </a:endParaRPr>
            </a:p>
          </p:txBody>
        </p:sp>
        <p:sp>
          <p:nvSpPr>
            <p:cNvPr id="12" name="Pie 11"/>
            <p:cNvSpPr/>
            <p:nvPr/>
          </p:nvSpPr>
          <p:spPr>
            <a:xfrm>
              <a:off x="2411760" y="1196752"/>
              <a:ext cx="4608512" cy="4608512"/>
            </a:xfrm>
            <a:prstGeom prst="pie">
              <a:avLst>
                <a:gd name="adj1" fmla="val 15445408"/>
                <a:gd name="adj2" fmla="val 1754554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sz="1000">
                <a:solidFill>
                  <a:schemeClr val="tx1"/>
                </a:solidFill>
              </a:endParaRPr>
            </a:p>
          </p:txBody>
        </p:sp>
        <p:sp>
          <p:nvSpPr>
            <p:cNvPr id="13" name="Pie 12"/>
            <p:cNvSpPr/>
            <p:nvPr/>
          </p:nvSpPr>
          <p:spPr>
            <a:xfrm>
              <a:off x="2411760" y="1196752"/>
              <a:ext cx="4608512" cy="4608512"/>
            </a:xfrm>
            <a:prstGeom prst="pie">
              <a:avLst>
                <a:gd name="adj1" fmla="val 17535627"/>
                <a:gd name="adj2" fmla="val 1962758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sz="1000">
                <a:solidFill>
                  <a:schemeClr val="tx1"/>
                </a:solidFill>
              </a:endParaRPr>
            </a:p>
          </p:txBody>
        </p:sp>
        <p:sp>
          <p:nvSpPr>
            <p:cNvPr id="14" name="Pie 13"/>
            <p:cNvSpPr/>
            <p:nvPr/>
          </p:nvSpPr>
          <p:spPr>
            <a:xfrm>
              <a:off x="2411760" y="1196752"/>
              <a:ext cx="4608512" cy="4608512"/>
            </a:xfrm>
            <a:prstGeom prst="pie">
              <a:avLst>
                <a:gd name="adj1" fmla="val 19636120"/>
                <a:gd name="adj2" fmla="val 10299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sz="1000">
                <a:solidFill>
                  <a:schemeClr val="tx1"/>
                </a:solidFill>
              </a:endParaRPr>
            </a:p>
          </p:txBody>
        </p:sp>
        <p:sp>
          <p:nvSpPr>
            <p:cNvPr id="15" name="Pie 14"/>
            <p:cNvSpPr/>
            <p:nvPr/>
          </p:nvSpPr>
          <p:spPr>
            <a:xfrm>
              <a:off x="2411760" y="1196752"/>
              <a:ext cx="4608512" cy="4608512"/>
            </a:xfrm>
            <a:prstGeom prst="pie">
              <a:avLst>
                <a:gd name="adj1" fmla="val 104815"/>
                <a:gd name="adj2" fmla="val 213963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sz="1000">
                <a:solidFill>
                  <a:schemeClr val="tx1"/>
                </a:solidFill>
              </a:endParaRPr>
            </a:p>
          </p:txBody>
        </p:sp>
        <p:sp>
          <p:nvSpPr>
            <p:cNvPr id="16" name="Pie 15"/>
            <p:cNvSpPr/>
            <p:nvPr/>
          </p:nvSpPr>
          <p:spPr>
            <a:xfrm>
              <a:off x="2411760" y="1196752"/>
              <a:ext cx="4608512" cy="4608512"/>
            </a:xfrm>
            <a:prstGeom prst="pie">
              <a:avLst>
                <a:gd name="adj1" fmla="val 4354203"/>
                <a:gd name="adj2" fmla="val 665476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sz="1000">
                <a:solidFill>
                  <a:schemeClr val="tx1"/>
                </a:solidFill>
              </a:endParaRPr>
            </a:p>
          </p:txBody>
        </p:sp>
        <p:sp>
          <p:nvSpPr>
            <p:cNvPr id="17" name="Pie 16"/>
            <p:cNvSpPr/>
            <p:nvPr/>
          </p:nvSpPr>
          <p:spPr>
            <a:xfrm>
              <a:off x="2411760" y="1196752"/>
              <a:ext cx="4608512" cy="4608512"/>
            </a:xfrm>
            <a:prstGeom prst="pie">
              <a:avLst>
                <a:gd name="adj1" fmla="val 6654431"/>
                <a:gd name="adj2" fmla="val 91351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sz="1000">
                <a:solidFill>
                  <a:schemeClr val="tx1"/>
                </a:solidFill>
              </a:endParaRPr>
            </a:p>
          </p:txBody>
        </p:sp>
        <p:sp>
          <p:nvSpPr>
            <p:cNvPr id="18" name="Pie 17"/>
            <p:cNvSpPr/>
            <p:nvPr/>
          </p:nvSpPr>
          <p:spPr>
            <a:xfrm>
              <a:off x="2411760" y="1196752"/>
              <a:ext cx="4608512" cy="4608512"/>
            </a:xfrm>
            <a:prstGeom prst="pie">
              <a:avLst>
                <a:gd name="adj1" fmla="val 9141592"/>
                <a:gd name="adj2" fmla="val 112202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sz="1000">
                <a:solidFill>
                  <a:schemeClr val="tx1"/>
                </a:solidFill>
              </a:endParaRPr>
            </a:p>
          </p:txBody>
        </p:sp>
        <p:sp>
          <p:nvSpPr>
            <p:cNvPr id="19" name="Pie 18"/>
            <p:cNvSpPr/>
            <p:nvPr/>
          </p:nvSpPr>
          <p:spPr>
            <a:xfrm>
              <a:off x="2411760" y="1196752"/>
              <a:ext cx="4608512" cy="4608512"/>
            </a:xfrm>
            <a:prstGeom prst="pie">
              <a:avLst>
                <a:gd name="adj1" fmla="val 11227518"/>
                <a:gd name="adj2" fmla="val 1339342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sz="1000">
                <a:solidFill>
                  <a:schemeClr val="tx1"/>
                </a:solidFill>
              </a:endParaRPr>
            </a:p>
          </p:txBody>
        </p:sp>
        <p:sp>
          <p:nvSpPr>
            <p:cNvPr id="20" name="TextBox 19"/>
            <p:cNvSpPr txBox="1"/>
            <p:nvPr/>
          </p:nvSpPr>
          <p:spPr>
            <a:xfrm rot="377919">
              <a:off x="4311969" y="1613075"/>
              <a:ext cx="1040658" cy="266184"/>
            </a:xfrm>
            <a:prstGeom prst="rect">
              <a:avLst/>
            </a:prstGeom>
            <a:noFill/>
          </p:spPr>
          <p:txBody>
            <a:bodyPr wrap="none" rtlCol="0">
              <a:prstTxWarp prst="textArchUp">
                <a:avLst>
                  <a:gd name="adj" fmla="val 11004644"/>
                </a:avLst>
              </a:prstTxWarp>
              <a:spAutoFit/>
            </a:bodyPr>
            <a:lstStyle/>
            <a:p>
              <a:pPr algn="ctr"/>
              <a:r>
                <a:rPr lang="en-CA" sz="1000" dirty="0" smtClean="0"/>
                <a:t>Flight Data</a:t>
              </a:r>
            </a:p>
            <a:p>
              <a:pPr algn="ctr"/>
              <a:r>
                <a:rPr lang="en-CA" sz="1000" dirty="0" smtClean="0"/>
                <a:t>Service</a:t>
              </a:r>
              <a:endParaRPr lang="en-CA" sz="1000" dirty="0"/>
            </a:p>
          </p:txBody>
        </p:sp>
        <p:sp>
          <p:nvSpPr>
            <p:cNvPr id="21" name="TextBox 20"/>
            <p:cNvSpPr txBox="1"/>
            <p:nvPr/>
          </p:nvSpPr>
          <p:spPr>
            <a:xfrm rot="19774228">
              <a:off x="3391591" y="1909501"/>
              <a:ext cx="1040658" cy="266184"/>
            </a:xfrm>
            <a:prstGeom prst="rect">
              <a:avLst/>
            </a:prstGeom>
            <a:noFill/>
          </p:spPr>
          <p:txBody>
            <a:bodyPr wrap="none" rtlCol="0">
              <a:prstTxWarp prst="textArchUp">
                <a:avLst>
                  <a:gd name="adj" fmla="val 11004644"/>
                </a:avLst>
              </a:prstTxWarp>
              <a:spAutoFit/>
            </a:bodyPr>
            <a:lstStyle/>
            <a:p>
              <a:pPr algn="ctr"/>
              <a:r>
                <a:rPr lang="en-CA" sz="1000" dirty="0" smtClean="0"/>
                <a:t>Aeronautical</a:t>
              </a:r>
            </a:p>
            <a:p>
              <a:pPr algn="ctr"/>
              <a:r>
                <a:rPr lang="en-CA" sz="1000" dirty="0" smtClean="0"/>
                <a:t>Information</a:t>
              </a:r>
            </a:p>
            <a:p>
              <a:pPr algn="ctr"/>
              <a:r>
                <a:rPr lang="en-CA" sz="1000" dirty="0" smtClean="0"/>
                <a:t>Service</a:t>
              </a:r>
              <a:endParaRPr lang="en-CA" sz="1000" dirty="0"/>
            </a:p>
          </p:txBody>
        </p:sp>
        <p:sp>
          <p:nvSpPr>
            <p:cNvPr id="22" name="TextBox 21"/>
            <p:cNvSpPr txBox="1"/>
            <p:nvPr/>
          </p:nvSpPr>
          <p:spPr>
            <a:xfrm rot="2579413">
              <a:off x="5315117" y="1979660"/>
              <a:ext cx="1040658" cy="266184"/>
            </a:xfrm>
            <a:prstGeom prst="rect">
              <a:avLst/>
            </a:prstGeom>
            <a:noFill/>
          </p:spPr>
          <p:txBody>
            <a:bodyPr wrap="none" rtlCol="0">
              <a:prstTxWarp prst="textArchUp">
                <a:avLst>
                  <a:gd name="adj" fmla="val 11004644"/>
                </a:avLst>
              </a:prstTxWarp>
              <a:spAutoFit/>
            </a:bodyPr>
            <a:lstStyle/>
            <a:p>
              <a:pPr algn="ctr"/>
              <a:r>
                <a:rPr lang="en-CA" sz="1000" dirty="0" smtClean="0"/>
                <a:t>Surveillance</a:t>
              </a:r>
            </a:p>
            <a:p>
              <a:pPr algn="ctr"/>
              <a:r>
                <a:rPr lang="en-CA" sz="1000" dirty="0" smtClean="0"/>
                <a:t>Data Service</a:t>
              </a:r>
              <a:endParaRPr lang="en-CA" sz="1000" dirty="0"/>
            </a:p>
          </p:txBody>
        </p:sp>
        <p:sp>
          <p:nvSpPr>
            <p:cNvPr id="23" name="TextBox 22"/>
            <p:cNvSpPr txBox="1"/>
            <p:nvPr/>
          </p:nvSpPr>
          <p:spPr>
            <a:xfrm rot="4398128">
              <a:off x="5840822" y="2896434"/>
              <a:ext cx="1040660" cy="266184"/>
            </a:xfrm>
            <a:prstGeom prst="rect">
              <a:avLst/>
            </a:prstGeom>
            <a:noFill/>
          </p:spPr>
          <p:txBody>
            <a:bodyPr wrap="none" rtlCol="0">
              <a:prstTxWarp prst="textArchUp">
                <a:avLst>
                  <a:gd name="adj" fmla="val 11004644"/>
                </a:avLst>
              </a:prstTxWarp>
              <a:spAutoFit/>
            </a:bodyPr>
            <a:lstStyle/>
            <a:p>
              <a:pPr algn="ctr"/>
              <a:r>
                <a:rPr lang="en-CA" sz="1000" dirty="0" smtClean="0"/>
                <a:t>Navigation</a:t>
              </a:r>
            </a:p>
            <a:p>
              <a:pPr algn="ctr"/>
              <a:r>
                <a:rPr lang="en-CA" sz="1000" dirty="0" smtClean="0"/>
                <a:t>Database</a:t>
              </a:r>
            </a:p>
            <a:p>
              <a:pPr algn="ctr"/>
              <a:r>
                <a:rPr lang="en-CA" sz="1000" dirty="0" smtClean="0"/>
                <a:t>Service</a:t>
              </a:r>
            </a:p>
          </p:txBody>
        </p:sp>
        <p:sp>
          <p:nvSpPr>
            <p:cNvPr id="24" name="TextBox 23"/>
            <p:cNvSpPr txBox="1"/>
            <p:nvPr/>
          </p:nvSpPr>
          <p:spPr>
            <a:xfrm rot="17703824">
              <a:off x="2630564" y="2599487"/>
              <a:ext cx="1040660" cy="266186"/>
            </a:xfrm>
            <a:prstGeom prst="rect">
              <a:avLst/>
            </a:prstGeom>
            <a:noFill/>
          </p:spPr>
          <p:txBody>
            <a:bodyPr wrap="none" rtlCol="0">
              <a:prstTxWarp prst="textArchUp">
                <a:avLst>
                  <a:gd name="adj" fmla="val 11004644"/>
                </a:avLst>
              </a:prstTxWarp>
              <a:spAutoFit/>
            </a:bodyPr>
            <a:lstStyle/>
            <a:p>
              <a:pPr algn="ctr"/>
              <a:r>
                <a:rPr lang="en-CA" sz="1000" dirty="0" smtClean="0"/>
                <a:t>Briefing</a:t>
              </a:r>
            </a:p>
            <a:p>
              <a:pPr algn="ctr"/>
              <a:r>
                <a:rPr lang="en-CA" sz="1000" dirty="0" smtClean="0"/>
                <a:t>Service</a:t>
              </a:r>
              <a:endParaRPr lang="en-CA" sz="1000" dirty="0"/>
            </a:p>
          </p:txBody>
        </p:sp>
        <p:sp>
          <p:nvSpPr>
            <p:cNvPr id="25" name="TextBox 24"/>
            <p:cNvSpPr txBox="1"/>
            <p:nvPr/>
          </p:nvSpPr>
          <p:spPr>
            <a:xfrm rot="4500000">
              <a:off x="2420289" y="3688939"/>
              <a:ext cx="1040660" cy="266184"/>
            </a:xfrm>
            <a:prstGeom prst="rect">
              <a:avLst/>
            </a:prstGeom>
            <a:noFill/>
          </p:spPr>
          <p:txBody>
            <a:bodyPr wrap="none" rtlCol="0">
              <a:prstTxWarp prst="textArchDown">
                <a:avLst/>
              </a:prstTxWarp>
              <a:spAutoFit/>
            </a:bodyPr>
            <a:lstStyle/>
            <a:p>
              <a:pPr algn="ctr"/>
              <a:r>
                <a:rPr lang="en-CA" sz="1000" dirty="0" smtClean="0"/>
                <a:t>Mapping</a:t>
              </a:r>
            </a:p>
            <a:p>
              <a:pPr algn="ctr"/>
              <a:r>
                <a:rPr lang="en-CA" sz="1000" dirty="0" smtClean="0"/>
                <a:t>Service</a:t>
              </a:r>
            </a:p>
          </p:txBody>
        </p:sp>
        <p:sp>
          <p:nvSpPr>
            <p:cNvPr id="26" name="TextBox 25"/>
            <p:cNvSpPr txBox="1"/>
            <p:nvPr/>
          </p:nvSpPr>
          <p:spPr>
            <a:xfrm rot="2519649">
              <a:off x="2927830" y="4721067"/>
              <a:ext cx="1040666" cy="266186"/>
            </a:xfrm>
            <a:prstGeom prst="rect">
              <a:avLst/>
            </a:prstGeom>
            <a:noFill/>
          </p:spPr>
          <p:txBody>
            <a:bodyPr wrap="none" rtlCol="0">
              <a:prstTxWarp prst="textArchDown">
                <a:avLst/>
              </a:prstTxWarp>
              <a:spAutoFit/>
            </a:bodyPr>
            <a:lstStyle/>
            <a:p>
              <a:pPr algn="ctr"/>
              <a:r>
                <a:rPr lang="en-CA" sz="1000" dirty="0" smtClean="0"/>
                <a:t>Weather</a:t>
              </a:r>
            </a:p>
            <a:p>
              <a:pPr algn="ctr"/>
              <a:r>
                <a:rPr lang="en-CA" sz="1000" dirty="0" smtClean="0"/>
                <a:t>Service</a:t>
              </a:r>
            </a:p>
          </p:txBody>
        </p:sp>
        <p:sp>
          <p:nvSpPr>
            <p:cNvPr id="27" name="TextBox 26"/>
            <p:cNvSpPr txBox="1"/>
            <p:nvPr/>
          </p:nvSpPr>
          <p:spPr>
            <a:xfrm>
              <a:off x="4170119" y="5179040"/>
              <a:ext cx="1040658" cy="266184"/>
            </a:xfrm>
            <a:prstGeom prst="rect">
              <a:avLst/>
            </a:prstGeom>
            <a:noFill/>
          </p:spPr>
          <p:txBody>
            <a:bodyPr wrap="none" rtlCol="0">
              <a:prstTxWarp prst="textArchDown">
                <a:avLst/>
              </a:prstTxWarp>
              <a:spAutoFit/>
            </a:bodyPr>
            <a:lstStyle/>
            <a:p>
              <a:pPr algn="ctr"/>
              <a:r>
                <a:rPr lang="en-CA" sz="1000" dirty="0" smtClean="0"/>
                <a:t>SWIM</a:t>
              </a:r>
            </a:p>
            <a:p>
              <a:pPr algn="ctr"/>
              <a:r>
                <a:rPr lang="en-CA" sz="1000" dirty="0" smtClean="0"/>
                <a:t>Service</a:t>
              </a:r>
            </a:p>
          </p:txBody>
        </p:sp>
        <p:sp>
          <p:nvSpPr>
            <p:cNvPr id="28" name="TextBox 27"/>
            <p:cNvSpPr txBox="1"/>
            <p:nvPr/>
          </p:nvSpPr>
          <p:spPr>
            <a:xfrm rot="19525278">
              <a:off x="5275698" y="4852924"/>
              <a:ext cx="1040658" cy="266184"/>
            </a:xfrm>
            <a:prstGeom prst="rect">
              <a:avLst/>
            </a:prstGeom>
            <a:noFill/>
          </p:spPr>
          <p:txBody>
            <a:bodyPr wrap="none" rtlCol="0">
              <a:prstTxWarp prst="textArchDown">
                <a:avLst/>
              </a:prstTxWarp>
              <a:spAutoFit/>
            </a:bodyPr>
            <a:lstStyle/>
            <a:p>
              <a:pPr algn="ctr"/>
              <a:r>
                <a:rPr lang="en-CA" sz="1000" dirty="0" smtClean="0"/>
                <a:t>ATS Messaging</a:t>
              </a:r>
            </a:p>
            <a:p>
              <a:pPr algn="ctr"/>
              <a:r>
                <a:rPr lang="en-CA" sz="1000" dirty="0" smtClean="0"/>
                <a:t>Service</a:t>
              </a:r>
            </a:p>
          </p:txBody>
        </p:sp>
        <p:sp>
          <p:nvSpPr>
            <p:cNvPr id="29" name="TextBox 28"/>
            <p:cNvSpPr txBox="1"/>
            <p:nvPr/>
          </p:nvSpPr>
          <p:spPr>
            <a:xfrm rot="17370340">
              <a:off x="5935040" y="3985136"/>
              <a:ext cx="1040658" cy="266186"/>
            </a:xfrm>
            <a:prstGeom prst="rect">
              <a:avLst/>
            </a:prstGeom>
            <a:noFill/>
          </p:spPr>
          <p:txBody>
            <a:bodyPr wrap="none" rtlCol="0">
              <a:prstTxWarp prst="textArchDown">
                <a:avLst/>
              </a:prstTxWarp>
              <a:spAutoFit/>
            </a:bodyPr>
            <a:lstStyle/>
            <a:p>
              <a:pPr algn="ctr"/>
              <a:r>
                <a:rPr lang="en-CA" sz="1000" dirty="0" smtClean="0"/>
                <a:t>Airport CDM</a:t>
              </a:r>
            </a:p>
            <a:p>
              <a:pPr algn="ctr"/>
              <a:r>
                <a:rPr lang="en-CA" sz="1000" dirty="0" smtClean="0"/>
                <a:t>Service</a:t>
              </a:r>
            </a:p>
          </p:txBody>
        </p:sp>
      </p:grpSp>
      <p:sp>
        <p:nvSpPr>
          <p:cNvPr id="30" name="Oval 29"/>
          <p:cNvSpPr/>
          <p:nvPr/>
        </p:nvSpPr>
        <p:spPr>
          <a:xfrm>
            <a:off x="780877" y="3430112"/>
            <a:ext cx="2397670" cy="2326720"/>
          </a:xfrm>
          <a:prstGeom prst="ellipse">
            <a:avLst/>
          </a:prstGeom>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sz="1000"/>
          </a:p>
        </p:txBody>
      </p:sp>
      <p:grpSp>
        <p:nvGrpSpPr>
          <p:cNvPr id="31" name="Group 30"/>
          <p:cNvGrpSpPr/>
          <p:nvPr/>
        </p:nvGrpSpPr>
        <p:grpSpPr>
          <a:xfrm>
            <a:off x="952138" y="3553554"/>
            <a:ext cx="2055148" cy="2055148"/>
            <a:chOff x="3221363" y="2006355"/>
            <a:chExt cx="2989306" cy="2989306"/>
          </a:xfrm>
        </p:grpSpPr>
        <p:sp>
          <p:nvSpPr>
            <p:cNvPr id="32" name="Pie 31"/>
            <p:cNvSpPr/>
            <p:nvPr/>
          </p:nvSpPr>
          <p:spPr>
            <a:xfrm>
              <a:off x="3221363" y="2006355"/>
              <a:ext cx="2989306" cy="2989306"/>
            </a:xfrm>
            <a:prstGeom prst="pie">
              <a:avLst>
                <a:gd name="adj1" fmla="val 12164233"/>
                <a:gd name="adj2" fmla="val 1620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sz="1000" dirty="0">
                <a:solidFill>
                  <a:schemeClr val="tx1"/>
                </a:solidFill>
              </a:endParaRPr>
            </a:p>
          </p:txBody>
        </p:sp>
        <p:sp>
          <p:nvSpPr>
            <p:cNvPr id="33" name="Pie 32"/>
            <p:cNvSpPr/>
            <p:nvPr/>
          </p:nvSpPr>
          <p:spPr>
            <a:xfrm>
              <a:off x="3221363" y="2006355"/>
              <a:ext cx="2989306" cy="2989306"/>
            </a:xfrm>
            <a:prstGeom prst="pie">
              <a:avLst>
                <a:gd name="adj1" fmla="val 16167090"/>
                <a:gd name="adj2" fmla="val 2027489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sz="1000">
                <a:solidFill>
                  <a:schemeClr val="tx1"/>
                </a:solidFill>
              </a:endParaRPr>
            </a:p>
          </p:txBody>
        </p:sp>
        <p:sp>
          <p:nvSpPr>
            <p:cNvPr id="34" name="Pie 33"/>
            <p:cNvSpPr/>
            <p:nvPr/>
          </p:nvSpPr>
          <p:spPr>
            <a:xfrm>
              <a:off x="3221363" y="2006355"/>
              <a:ext cx="2989306" cy="2989306"/>
            </a:xfrm>
            <a:prstGeom prst="pie">
              <a:avLst>
                <a:gd name="adj1" fmla="val 20278305"/>
                <a:gd name="adj2" fmla="val 32087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sz="1000">
                <a:solidFill>
                  <a:schemeClr val="tx1"/>
                </a:solidFill>
              </a:endParaRPr>
            </a:p>
          </p:txBody>
        </p:sp>
        <p:sp>
          <p:nvSpPr>
            <p:cNvPr id="35" name="Pie 34"/>
            <p:cNvSpPr/>
            <p:nvPr/>
          </p:nvSpPr>
          <p:spPr>
            <a:xfrm>
              <a:off x="3221363" y="2006355"/>
              <a:ext cx="2989306" cy="2989306"/>
            </a:xfrm>
            <a:prstGeom prst="pie">
              <a:avLst>
                <a:gd name="adj1" fmla="val 3177170"/>
                <a:gd name="adj2" fmla="val 773595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sz="1000">
                <a:solidFill>
                  <a:schemeClr val="tx1"/>
                </a:solidFill>
              </a:endParaRPr>
            </a:p>
          </p:txBody>
        </p:sp>
        <p:sp>
          <p:nvSpPr>
            <p:cNvPr id="36" name="Pie 35"/>
            <p:cNvSpPr/>
            <p:nvPr/>
          </p:nvSpPr>
          <p:spPr>
            <a:xfrm>
              <a:off x="3221363" y="2006355"/>
              <a:ext cx="2989306" cy="2989306"/>
            </a:xfrm>
            <a:prstGeom prst="pie">
              <a:avLst>
                <a:gd name="adj1" fmla="val 7717161"/>
                <a:gd name="adj2" fmla="val 1216147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sz="1000">
                <a:solidFill>
                  <a:schemeClr val="tx1"/>
                </a:solidFill>
              </a:endParaRPr>
            </a:p>
          </p:txBody>
        </p:sp>
        <p:sp>
          <p:nvSpPr>
            <p:cNvPr id="37" name="TextBox 36"/>
            <p:cNvSpPr txBox="1"/>
            <p:nvPr/>
          </p:nvSpPr>
          <p:spPr>
            <a:xfrm rot="19774228">
              <a:off x="3657787" y="2466371"/>
              <a:ext cx="832106" cy="266184"/>
            </a:xfrm>
            <a:prstGeom prst="rect">
              <a:avLst/>
            </a:prstGeom>
            <a:noFill/>
          </p:spPr>
          <p:txBody>
            <a:bodyPr wrap="none" rtlCol="0">
              <a:prstTxWarp prst="textArchUp">
                <a:avLst>
                  <a:gd name="adj" fmla="val 10532804"/>
                </a:avLst>
              </a:prstTxWarp>
              <a:spAutoFit/>
            </a:bodyPr>
            <a:lstStyle/>
            <a:p>
              <a:pPr algn="ctr"/>
              <a:r>
                <a:rPr lang="en-CA" sz="1000" dirty="0" smtClean="0"/>
                <a:t>Messaging</a:t>
              </a:r>
              <a:endParaRPr lang="en-CA" sz="1000" dirty="0"/>
            </a:p>
          </p:txBody>
        </p:sp>
        <p:sp>
          <p:nvSpPr>
            <p:cNvPr id="38" name="TextBox 37"/>
            <p:cNvSpPr txBox="1"/>
            <p:nvPr/>
          </p:nvSpPr>
          <p:spPr>
            <a:xfrm rot="2171766">
              <a:off x="4930340" y="2438746"/>
              <a:ext cx="832106" cy="266184"/>
            </a:xfrm>
            <a:prstGeom prst="rect">
              <a:avLst/>
            </a:prstGeom>
            <a:noFill/>
          </p:spPr>
          <p:txBody>
            <a:bodyPr wrap="none" rtlCol="0">
              <a:prstTxWarp prst="textArchUp">
                <a:avLst>
                  <a:gd name="adj" fmla="val 10532804"/>
                </a:avLst>
              </a:prstTxWarp>
              <a:spAutoFit/>
            </a:bodyPr>
            <a:lstStyle/>
            <a:p>
              <a:pPr algn="ctr"/>
              <a:r>
                <a:rPr lang="en-CA" sz="1000" dirty="0" smtClean="0"/>
                <a:t>Reporting</a:t>
              </a:r>
              <a:endParaRPr lang="en-CA" sz="1000" dirty="0"/>
            </a:p>
          </p:txBody>
        </p:sp>
        <p:sp>
          <p:nvSpPr>
            <p:cNvPr id="39" name="TextBox 38"/>
            <p:cNvSpPr txBox="1"/>
            <p:nvPr/>
          </p:nvSpPr>
          <p:spPr>
            <a:xfrm rot="17410136">
              <a:off x="5389795" y="3717528"/>
              <a:ext cx="953976" cy="266186"/>
            </a:xfrm>
            <a:prstGeom prst="rect">
              <a:avLst/>
            </a:prstGeom>
            <a:noFill/>
          </p:spPr>
          <p:txBody>
            <a:bodyPr wrap="none" rtlCol="0">
              <a:prstTxWarp prst="textArchDown">
                <a:avLst>
                  <a:gd name="adj" fmla="val 18418524"/>
                </a:avLst>
              </a:prstTxWarp>
              <a:spAutoFit/>
            </a:bodyPr>
            <a:lstStyle/>
            <a:p>
              <a:pPr algn="ctr"/>
              <a:r>
                <a:rPr lang="en-CA" sz="1000" dirty="0" smtClean="0"/>
                <a:t>Authentication</a:t>
              </a:r>
              <a:endParaRPr lang="en-CA" sz="1000" dirty="0"/>
            </a:p>
          </p:txBody>
        </p:sp>
        <p:sp>
          <p:nvSpPr>
            <p:cNvPr id="40" name="TextBox 39"/>
            <p:cNvSpPr txBox="1"/>
            <p:nvPr/>
          </p:nvSpPr>
          <p:spPr>
            <a:xfrm>
              <a:off x="4286490" y="4530968"/>
              <a:ext cx="953974" cy="266184"/>
            </a:xfrm>
            <a:prstGeom prst="rect">
              <a:avLst/>
            </a:prstGeom>
            <a:noFill/>
          </p:spPr>
          <p:txBody>
            <a:bodyPr wrap="none" rtlCol="0">
              <a:prstTxWarp prst="textArchDown">
                <a:avLst>
                  <a:gd name="adj" fmla="val 19318799"/>
                </a:avLst>
              </a:prstTxWarp>
              <a:spAutoFit/>
            </a:bodyPr>
            <a:lstStyle/>
            <a:p>
              <a:pPr algn="ctr"/>
              <a:r>
                <a:rPr lang="en-CA" sz="1000" dirty="0" smtClean="0"/>
                <a:t>Security</a:t>
              </a:r>
              <a:endParaRPr lang="en-CA" sz="1000" dirty="0"/>
            </a:p>
          </p:txBody>
        </p:sp>
        <p:sp>
          <p:nvSpPr>
            <p:cNvPr id="41" name="TextBox 40"/>
            <p:cNvSpPr txBox="1"/>
            <p:nvPr/>
          </p:nvSpPr>
          <p:spPr>
            <a:xfrm rot="4396479">
              <a:off x="2944853" y="3679503"/>
              <a:ext cx="1322602" cy="266184"/>
            </a:xfrm>
            <a:prstGeom prst="rect">
              <a:avLst/>
            </a:prstGeom>
            <a:noFill/>
          </p:spPr>
          <p:txBody>
            <a:bodyPr wrap="none" rtlCol="0">
              <a:prstTxWarp prst="textArchDown">
                <a:avLst>
                  <a:gd name="adj" fmla="val 18890285"/>
                </a:avLst>
              </a:prstTxWarp>
              <a:spAutoFit/>
            </a:bodyPr>
            <a:lstStyle/>
            <a:p>
              <a:pPr algn="ctr"/>
              <a:r>
                <a:rPr lang="en-CA" sz="1000" dirty="0" smtClean="0"/>
                <a:t>Notifications &amp; Alerts</a:t>
              </a:r>
              <a:endParaRPr lang="en-CA" sz="1000" dirty="0"/>
            </a:p>
          </p:txBody>
        </p:sp>
      </p:grpSp>
      <p:sp>
        <p:nvSpPr>
          <p:cNvPr id="42" name="Oval 41"/>
          <p:cNvSpPr/>
          <p:nvPr/>
        </p:nvSpPr>
        <p:spPr>
          <a:xfrm>
            <a:off x="1266444" y="3853264"/>
            <a:ext cx="1498544" cy="1455728"/>
          </a:xfrm>
          <a:prstGeom prst="ellipse">
            <a:avLst/>
          </a:prstGeom>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sz="1000"/>
          </a:p>
        </p:txBody>
      </p:sp>
      <p:grpSp>
        <p:nvGrpSpPr>
          <p:cNvPr id="43" name="Group 42"/>
          <p:cNvGrpSpPr/>
          <p:nvPr/>
        </p:nvGrpSpPr>
        <p:grpSpPr>
          <a:xfrm>
            <a:off x="1394889" y="3978040"/>
            <a:ext cx="1241654" cy="1206176"/>
            <a:chOff x="3849000" y="2623789"/>
            <a:chExt cx="1806040" cy="1754438"/>
          </a:xfrm>
        </p:grpSpPr>
        <p:sp>
          <p:nvSpPr>
            <p:cNvPr id="44" name="Oval 43"/>
            <p:cNvSpPr/>
            <p:nvPr/>
          </p:nvSpPr>
          <p:spPr>
            <a:xfrm>
              <a:off x="3849000" y="2623789"/>
              <a:ext cx="1806040" cy="1754438"/>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sz="1000"/>
            </a:p>
          </p:txBody>
        </p:sp>
        <p:sp>
          <p:nvSpPr>
            <p:cNvPr id="45" name="TextBox 44"/>
            <p:cNvSpPr txBox="1"/>
            <p:nvPr/>
          </p:nvSpPr>
          <p:spPr>
            <a:xfrm>
              <a:off x="3849001" y="3232223"/>
              <a:ext cx="1806039" cy="581978"/>
            </a:xfrm>
            <a:prstGeom prst="rect">
              <a:avLst/>
            </a:prstGeom>
            <a:noFill/>
          </p:spPr>
          <p:txBody>
            <a:bodyPr wrap="square" rtlCol="0">
              <a:spAutoFit/>
            </a:bodyPr>
            <a:lstStyle/>
            <a:p>
              <a:pPr algn="ctr"/>
              <a:r>
                <a:rPr lang="en-CA" sz="1000" b="1" dirty="0" smtClean="0">
                  <a:effectLst>
                    <a:outerShdw blurRad="50800" dist="38100" dir="5400000" algn="t" rotWithShape="0">
                      <a:prstClr val="black">
                        <a:alpha val="40000"/>
                      </a:prstClr>
                    </a:outerShdw>
                  </a:effectLst>
                </a:rPr>
                <a:t>Aeronautical</a:t>
              </a:r>
            </a:p>
            <a:p>
              <a:pPr algn="ctr"/>
              <a:r>
                <a:rPr lang="en-CA" sz="1000" b="1" dirty="0" smtClean="0">
                  <a:effectLst>
                    <a:outerShdw blurRad="50800" dist="38100" dir="5400000" algn="t" rotWithShape="0">
                      <a:prstClr val="black">
                        <a:alpha val="40000"/>
                      </a:prstClr>
                    </a:outerShdw>
                  </a:effectLst>
                </a:rPr>
                <a:t>Collaborative Ring</a:t>
              </a:r>
            </a:p>
          </p:txBody>
        </p:sp>
      </p:grpSp>
      <p:sp>
        <p:nvSpPr>
          <p:cNvPr id="46" name="Rectangle 45"/>
          <p:cNvSpPr/>
          <p:nvPr/>
        </p:nvSpPr>
        <p:spPr>
          <a:xfrm>
            <a:off x="4572000" y="4725144"/>
            <a:ext cx="1728192" cy="504056"/>
          </a:xfrm>
          <a:prstGeom prst="rect">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CA" sz="1400" dirty="0" smtClean="0"/>
              <a:t>ACR Adapter</a:t>
            </a:r>
            <a:endParaRPr lang="en-CA" sz="1400" dirty="0"/>
          </a:p>
        </p:txBody>
      </p:sp>
      <p:sp>
        <p:nvSpPr>
          <p:cNvPr id="47" name="Rectangle 46"/>
          <p:cNvSpPr/>
          <p:nvPr/>
        </p:nvSpPr>
        <p:spPr>
          <a:xfrm>
            <a:off x="4572000" y="5229200"/>
            <a:ext cx="864096" cy="504056"/>
          </a:xfrm>
          <a:prstGeom prst="rect">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CA" sz="1400" dirty="0" smtClean="0"/>
              <a:t>ACR Interface</a:t>
            </a:r>
            <a:endParaRPr lang="en-CA" sz="1400" dirty="0"/>
          </a:p>
        </p:txBody>
      </p:sp>
      <p:sp>
        <p:nvSpPr>
          <p:cNvPr id="48" name="Rectangle 47"/>
          <p:cNvSpPr/>
          <p:nvPr/>
        </p:nvSpPr>
        <p:spPr>
          <a:xfrm>
            <a:off x="5436096" y="5229200"/>
            <a:ext cx="864096" cy="504056"/>
          </a:xfrm>
          <a:prstGeom prst="rect">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CA" sz="1400" dirty="0" smtClean="0"/>
              <a:t>Custom</a:t>
            </a:r>
          </a:p>
          <a:p>
            <a:pPr algn="ctr"/>
            <a:r>
              <a:rPr lang="en-CA" sz="1400" dirty="0" smtClean="0"/>
              <a:t>Interface</a:t>
            </a:r>
            <a:endParaRPr lang="en-CA" sz="1400" dirty="0"/>
          </a:p>
        </p:txBody>
      </p:sp>
      <p:sp>
        <p:nvSpPr>
          <p:cNvPr id="49" name="Rectangular Callout 48"/>
          <p:cNvSpPr/>
          <p:nvPr/>
        </p:nvSpPr>
        <p:spPr>
          <a:xfrm>
            <a:off x="4572000" y="3356992"/>
            <a:ext cx="1728192" cy="1008112"/>
          </a:xfrm>
          <a:prstGeom prst="wedgeRectCallout">
            <a:avLst>
              <a:gd name="adj1" fmla="val -98224"/>
              <a:gd name="adj2" fmla="val 35425"/>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CA" sz="1400" dirty="0" smtClean="0"/>
              <a:t>SWIM-Compliant</a:t>
            </a:r>
          </a:p>
          <a:p>
            <a:pPr algn="ctr"/>
            <a:r>
              <a:rPr lang="en-CA" sz="1400" dirty="0" smtClean="0"/>
              <a:t>Application</a:t>
            </a:r>
            <a:endParaRPr lang="en-CA" sz="1400" dirty="0"/>
          </a:p>
        </p:txBody>
      </p:sp>
      <p:sp>
        <p:nvSpPr>
          <p:cNvPr id="50" name="Rectangular Callout 49"/>
          <p:cNvSpPr/>
          <p:nvPr/>
        </p:nvSpPr>
        <p:spPr>
          <a:xfrm>
            <a:off x="7092280" y="4725144"/>
            <a:ext cx="1728192" cy="1008112"/>
          </a:xfrm>
          <a:prstGeom prst="wedgeRectCallout">
            <a:avLst>
              <a:gd name="adj1" fmla="val -91907"/>
              <a:gd name="adj2" fmla="val 34072"/>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CA" sz="1400" dirty="0" smtClean="0"/>
              <a:t>Non-Compliant</a:t>
            </a:r>
          </a:p>
          <a:p>
            <a:pPr algn="ctr"/>
            <a:r>
              <a:rPr lang="en-CA" sz="1400" dirty="0" smtClean="0"/>
              <a:t>Application</a:t>
            </a:r>
            <a:endParaRPr lang="en-CA" sz="1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Operational Concept</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ANSPs are responsible for the data and making it available to Stakeholders</a:t>
            </a:r>
          </a:p>
          <a:p>
            <a:pPr lvl="1"/>
            <a:r>
              <a:rPr lang="en-CA" dirty="0" smtClean="0"/>
              <a:t>ACR can facilitate this collaborative data sharing while still keeping data ownership within the related ANSP</a:t>
            </a:r>
          </a:p>
          <a:p>
            <a:r>
              <a:rPr lang="en-CA" dirty="0" smtClean="0"/>
              <a:t>Access to data by Stakeholders should be regulated by the ANSP</a:t>
            </a:r>
          </a:p>
          <a:p>
            <a:pPr lvl="1"/>
            <a:r>
              <a:rPr lang="en-CA" dirty="0" smtClean="0"/>
              <a:t>ACR provides access-level security down to the attribute level</a:t>
            </a:r>
          </a:p>
          <a:p>
            <a:r>
              <a:rPr lang="en-CA" dirty="0" smtClean="0"/>
              <a:t>Example:</a:t>
            </a:r>
          </a:p>
          <a:p>
            <a:pPr lvl="1"/>
            <a:r>
              <a:rPr lang="en-CA" dirty="0" smtClean="0"/>
              <a:t>Coordination of </a:t>
            </a:r>
            <a:r>
              <a:rPr lang="en-CA" dirty="0" err="1" smtClean="0"/>
              <a:t>GeoBorders</a:t>
            </a:r>
            <a:r>
              <a:rPr lang="en-CA" dirty="0" smtClean="0"/>
              <a:t> for adjoining airspaces of different ANSPs</a:t>
            </a:r>
            <a:endParaRPr lang="en-CA" dirty="0"/>
          </a:p>
        </p:txBody>
      </p:sp>
      <p:sp>
        <p:nvSpPr>
          <p:cNvPr id="4" name="Date Placeholder 3"/>
          <p:cNvSpPr>
            <a:spLocks noGrp="1"/>
          </p:cNvSpPr>
          <p:nvPr>
            <p:ph type="dt" sz="half" idx="10"/>
          </p:nvPr>
        </p:nvSpPr>
        <p:spPr/>
        <p:txBody>
          <a:bodyPr/>
          <a:lstStyle/>
          <a:p>
            <a:r>
              <a:rPr lang="en-CA" dirty="0" smtClean="0"/>
              <a:t>05/03/2012</a:t>
            </a:r>
            <a:endParaRPr lang="en-CA" dirty="0"/>
          </a:p>
        </p:txBody>
      </p:sp>
      <p:sp>
        <p:nvSpPr>
          <p:cNvPr id="5" name="Slide Number Placeholder 4"/>
          <p:cNvSpPr>
            <a:spLocks noGrp="1"/>
          </p:cNvSpPr>
          <p:nvPr>
            <p:ph type="sldNum" sz="quarter" idx="11"/>
          </p:nvPr>
        </p:nvSpPr>
        <p:spPr/>
        <p:txBody>
          <a:bodyPr/>
          <a:lstStyle/>
          <a:p>
            <a:fld id="{7203CF92-3438-4B3A-955D-980B1F9D2C1A}" type="slidenum">
              <a:rPr lang="en-CA" smtClean="0"/>
              <a:pPr/>
              <a:t>27</a:t>
            </a:fld>
            <a:endParaRPr lang="en-CA" dirty="0"/>
          </a:p>
        </p:txBody>
      </p:sp>
      <p:sp>
        <p:nvSpPr>
          <p:cNvPr id="6" name="Footer Placeholder 5"/>
          <p:cNvSpPr>
            <a:spLocks noGrp="1"/>
          </p:cNvSpPr>
          <p:nvPr>
            <p:ph type="ftr" sz="quarter" idx="12"/>
          </p:nvPr>
        </p:nvSpPr>
        <p:spPr/>
        <p:txBody>
          <a:bodyPr/>
          <a:lstStyle/>
          <a:p>
            <a:r>
              <a:rPr lang="en-CA" dirty="0" smtClean="0"/>
              <a:t>Commercial-in-Confidence</a:t>
            </a:r>
            <a:endParaRPr lang="en-C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mtClean="0"/>
              <a:t>Towards Global SWIM with ACR</a:t>
            </a:r>
            <a:endParaRPr lang="en-CA" dirty="0"/>
          </a:p>
        </p:txBody>
      </p:sp>
      <p:sp>
        <p:nvSpPr>
          <p:cNvPr id="209" name="Content Placeholder 208"/>
          <p:cNvSpPr>
            <a:spLocks noGrp="1"/>
          </p:cNvSpPr>
          <p:nvPr>
            <p:ph idx="1"/>
          </p:nvPr>
        </p:nvSpPr>
        <p:spPr>
          <a:xfrm>
            <a:off x="169168" y="908720"/>
            <a:ext cx="4834880" cy="1224136"/>
          </a:xfrm>
        </p:spPr>
        <p:txBody>
          <a:bodyPr>
            <a:normAutofit/>
          </a:bodyPr>
          <a:lstStyle/>
          <a:p>
            <a:r>
              <a:rPr lang="en-CA" sz="2400" b="1" dirty="0" smtClean="0"/>
              <a:t>National ACR</a:t>
            </a:r>
          </a:p>
          <a:p>
            <a:pPr lvl="1"/>
            <a:r>
              <a:rPr lang="en-CA" sz="2000" dirty="0" smtClean="0"/>
              <a:t>Individual states implement ACR</a:t>
            </a:r>
          </a:p>
        </p:txBody>
      </p:sp>
      <p:sp>
        <p:nvSpPr>
          <p:cNvPr id="4" name="Date Placeholder 3"/>
          <p:cNvSpPr>
            <a:spLocks noGrp="1"/>
          </p:cNvSpPr>
          <p:nvPr>
            <p:ph type="dt" sz="half" idx="10"/>
          </p:nvPr>
        </p:nvSpPr>
        <p:spPr/>
        <p:txBody>
          <a:bodyPr/>
          <a:lstStyle/>
          <a:p>
            <a:r>
              <a:rPr lang="en-CA" smtClean="0"/>
              <a:t>05/03/2012</a:t>
            </a:r>
            <a:endParaRPr lang="en-CA" dirty="0"/>
          </a:p>
        </p:txBody>
      </p:sp>
      <p:sp>
        <p:nvSpPr>
          <p:cNvPr id="5" name="Slide Number Placeholder 4"/>
          <p:cNvSpPr>
            <a:spLocks noGrp="1"/>
          </p:cNvSpPr>
          <p:nvPr>
            <p:ph type="sldNum" sz="quarter" idx="11"/>
          </p:nvPr>
        </p:nvSpPr>
        <p:spPr/>
        <p:txBody>
          <a:bodyPr/>
          <a:lstStyle/>
          <a:p>
            <a:fld id="{7203CF92-3438-4B3A-955D-980B1F9D2C1A}" type="slidenum">
              <a:rPr lang="en-CA" smtClean="0"/>
              <a:pPr/>
              <a:t>28</a:t>
            </a:fld>
            <a:endParaRPr lang="en-CA" dirty="0"/>
          </a:p>
        </p:txBody>
      </p:sp>
      <p:sp>
        <p:nvSpPr>
          <p:cNvPr id="6" name="Footer Placeholder 5"/>
          <p:cNvSpPr>
            <a:spLocks noGrp="1"/>
          </p:cNvSpPr>
          <p:nvPr>
            <p:ph type="ftr" sz="quarter" idx="12"/>
          </p:nvPr>
        </p:nvSpPr>
        <p:spPr/>
        <p:txBody>
          <a:bodyPr/>
          <a:lstStyle/>
          <a:p>
            <a:r>
              <a:rPr lang="en-CA" smtClean="0"/>
              <a:t>Commercial-in-Confidence</a:t>
            </a:r>
            <a:endParaRPr lang="en-CA" dirty="0"/>
          </a:p>
        </p:txBody>
      </p:sp>
      <p:sp>
        <p:nvSpPr>
          <p:cNvPr id="265" name="Content Placeholder 208"/>
          <p:cNvSpPr txBox="1">
            <a:spLocks/>
          </p:cNvSpPr>
          <p:nvPr/>
        </p:nvSpPr>
        <p:spPr>
          <a:xfrm>
            <a:off x="107504" y="1844824"/>
            <a:ext cx="4896544" cy="2304256"/>
          </a:xfrm>
          <a:prstGeom prst="rect">
            <a:avLst/>
          </a:prstGeom>
        </p:spPr>
        <p:txBody>
          <a:bodyPr vert="horz" lIns="91440" tIns="45720" rIns="91440" bIns="45720" rtlCol="0">
            <a:noAutofit/>
          </a:bodyPr>
          <a:lstStyle/>
          <a:p>
            <a:pPr marL="538163" lvl="0" indent="-538163">
              <a:spcBef>
                <a:spcPct val="20000"/>
              </a:spcBef>
              <a:buFont typeface="Wingdings" pitchFamily="2" charset="2"/>
              <a:buChar char=""/>
            </a:pPr>
            <a:r>
              <a:rPr lang="en-CA" sz="2400" b="1" dirty="0" smtClean="0">
                <a:solidFill>
                  <a:schemeClr val="tx2">
                    <a:lumMod val="75000"/>
                  </a:schemeClr>
                </a:solidFill>
              </a:rPr>
              <a:t>Regional ACR</a:t>
            </a:r>
          </a:p>
          <a:p>
            <a:pPr marL="995363" lvl="1" indent="-538163">
              <a:spcBef>
                <a:spcPct val="20000"/>
              </a:spcBef>
              <a:buFont typeface="Wingdings" pitchFamily="2" charset="2"/>
              <a:buChar char=""/>
            </a:pPr>
            <a:r>
              <a:rPr lang="en-CA" sz="2000" dirty="0" smtClean="0">
                <a:solidFill>
                  <a:schemeClr val="tx2">
                    <a:lumMod val="75000"/>
                  </a:schemeClr>
                </a:solidFill>
              </a:rPr>
              <a:t>Through bi-lateral coordination, states grant access to the ACR to regional peers</a:t>
            </a:r>
          </a:p>
        </p:txBody>
      </p:sp>
      <p:sp>
        <p:nvSpPr>
          <p:cNvPr id="266" name="Content Placeholder 208"/>
          <p:cNvSpPr txBox="1">
            <a:spLocks/>
          </p:cNvSpPr>
          <p:nvPr/>
        </p:nvSpPr>
        <p:spPr>
          <a:xfrm>
            <a:off x="107504" y="3356992"/>
            <a:ext cx="4824536" cy="1944216"/>
          </a:xfrm>
          <a:prstGeom prst="rect">
            <a:avLst/>
          </a:prstGeom>
        </p:spPr>
        <p:txBody>
          <a:bodyPr vert="horz" lIns="91440" tIns="45720" rIns="91440" bIns="45720" rtlCol="0">
            <a:noAutofit/>
          </a:bodyPr>
          <a:lstStyle/>
          <a:p>
            <a:pPr marL="538163" lvl="0" indent="-538163">
              <a:spcBef>
                <a:spcPct val="20000"/>
              </a:spcBef>
              <a:buFont typeface="Wingdings" pitchFamily="2" charset="2"/>
              <a:buChar char=""/>
            </a:pPr>
            <a:r>
              <a:rPr lang="en-CA" sz="2400" b="1" dirty="0" smtClean="0">
                <a:solidFill>
                  <a:schemeClr val="tx2">
                    <a:lumMod val="75000"/>
                  </a:schemeClr>
                </a:solidFill>
              </a:rPr>
              <a:t>Global ACR</a:t>
            </a:r>
          </a:p>
          <a:p>
            <a:pPr marL="995363" lvl="1" indent="-538163">
              <a:spcBef>
                <a:spcPct val="20000"/>
              </a:spcBef>
              <a:buFont typeface="Wingdings" pitchFamily="2" charset="2"/>
              <a:buChar char=""/>
            </a:pPr>
            <a:r>
              <a:rPr lang="en-CA" sz="2000" dirty="0" smtClean="0">
                <a:solidFill>
                  <a:schemeClr val="tx2">
                    <a:lumMod val="75000"/>
                  </a:schemeClr>
                </a:solidFill>
              </a:rPr>
              <a:t>As ACR implementation expands at the national and regional level, global coordination can occur</a:t>
            </a:r>
          </a:p>
        </p:txBody>
      </p:sp>
      <p:sp>
        <p:nvSpPr>
          <p:cNvPr id="269" name="Freeform 268"/>
          <p:cNvSpPr/>
          <p:nvPr/>
        </p:nvSpPr>
        <p:spPr>
          <a:xfrm>
            <a:off x="4860032" y="2382118"/>
            <a:ext cx="1584176" cy="1406922"/>
          </a:xfrm>
          <a:custGeom>
            <a:avLst/>
            <a:gdLst>
              <a:gd name="connsiteX0" fmla="*/ 457200 w 2412124"/>
              <a:gd name="connsiteY0" fmla="*/ 788276 h 2144110"/>
              <a:gd name="connsiteX1" fmla="*/ 551793 w 2412124"/>
              <a:gd name="connsiteY1" fmla="*/ 378373 h 2144110"/>
              <a:gd name="connsiteX2" fmla="*/ 993228 w 2412124"/>
              <a:gd name="connsiteY2" fmla="*/ 268014 h 2144110"/>
              <a:gd name="connsiteX3" fmla="*/ 1340069 w 2412124"/>
              <a:gd name="connsiteY3" fmla="*/ 0 h 2144110"/>
              <a:gd name="connsiteX4" fmla="*/ 1718441 w 2412124"/>
              <a:gd name="connsiteY4" fmla="*/ 31531 h 2144110"/>
              <a:gd name="connsiteX5" fmla="*/ 2065283 w 2412124"/>
              <a:gd name="connsiteY5" fmla="*/ 362607 h 2144110"/>
              <a:gd name="connsiteX6" fmla="*/ 2412124 w 2412124"/>
              <a:gd name="connsiteY6" fmla="*/ 977462 h 2144110"/>
              <a:gd name="connsiteX7" fmla="*/ 1765738 w 2412124"/>
              <a:gd name="connsiteY7" fmla="*/ 1686910 h 2144110"/>
              <a:gd name="connsiteX8" fmla="*/ 1545021 w 2412124"/>
              <a:gd name="connsiteY8" fmla="*/ 2144110 h 2144110"/>
              <a:gd name="connsiteX9" fmla="*/ 756745 w 2412124"/>
              <a:gd name="connsiteY9" fmla="*/ 1813035 h 2144110"/>
              <a:gd name="connsiteX10" fmla="*/ 0 w 2412124"/>
              <a:gd name="connsiteY10" fmla="*/ 1371600 h 2144110"/>
              <a:gd name="connsiteX11" fmla="*/ 252248 w 2412124"/>
              <a:gd name="connsiteY11" fmla="*/ 1040524 h 2144110"/>
              <a:gd name="connsiteX12" fmla="*/ 457200 w 2412124"/>
              <a:gd name="connsiteY12" fmla="*/ 788276 h 214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2124" h="2144110">
                <a:moveTo>
                  <a:pt x="457200" y="788276"/>
                </a:moveTo>
                <a:lnTo>
                  <a:pt x="551793" y="378373"/>
                </a:lnTo>
                <a:lnTo>
                  <a:pt x="993228" y="268014"/>
                </a:lnTo>
                <a:lnTo>
                  <a:pt x="1340069" y="0"/>
                </a:lnTo>
                <a:lnTo>
                  <a:pt x="1718441" y="31531"/>
                </a:lnTo>
                <a:lnTo>
                  <a:pt x="2065283" y="362607"/>
                </a:lnTo>
                <a:lnTo>
                  <a:pt x="2412124" y="977462"/>
                </a:lnTo>
                <a:lnTo>
                  <a:pt x="1765738" y="1686910"/>
                </a:lnTo>
                <a:lnTo>
                  <a:pt x="1545021" y="2144110"/>
                </a:lnTo>
                <a:lnTo>
                  <a:pt x="756745" y="1813035"/>
                </a:lnTo>
                <a:lnTo>
                  <a:pt x="0" y="1371600"/>
                </a:lnTo>
                <a:lnTo>
                  <a:pt x="252248" y="1040524"/>
                </a:lnTo>
                <a:lnTo>
                  <a:pt x="457200" y="788276"/>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70" name="Freeform 269"/>
          <p:cNvSpPr/>
          <p:nvPr/>
        </p:nvSpPr>
        <p:spPr>
          <a:xfrm>
            <a:off x="5796136" y="908720"/>
            <a:ext cx="2129974" cy="1128788"/>
          </a:xfrm>
          <a:custGeom>
            <a:avLst/>
            <a:gdLst>
              <a:gd name="connsiteX0" fmla="*/ 378372 w 3421117"/>
              <a:gd name="connsiteY0" fmla="*/ 1813034 h 1813034"/>
              <a:gd name="connsiteX1" fmla="*/ 0 w 3421117"/>
              <a:gd name="connsiteY1" fmla="*/ 1087820 h 1813034"/>
              <a:gd name="connsiteX2" fmla="*/ 220717 w 3421117"/>
              <a:gd name="connsiteY2" fmla="*/ 646386 h 1813034"/>
              <a:gd name="connsiteX3" fmla="*/ 977462 w 3421117"/>
              <a:gd name="connsiteY3" fmla="*/ 0 h 1813034"/>
              <a:gd name="connsiteX4" fmla="*/ 2506717 w 3421117"/>
              <a:gd name="connsiteY4" fmla="*/ 488731 h 1813034"/>
              <a:gd name="connsiteX5" fmla="*/ 3342289 w 3421117"/>
              <a:gd name="connsiteY5" fmla="*/ 315310 h 1813034"/>
              <a:gd name="connsiteX6" fmla="*/ 3421117 w 3421117"/>
              <a:gd name="connsiteY6" fmla="*/ 867103 h 1813034"/>
              <a:gd name="connsiteX7" fmla="*/ 2806262 w 3421117"/>
              <a:gd name="connsiteY7" fmla="*/ 1686910 h 1813034"/>
              <a:gd name="connsiteX8" fmla="*/ 1939158 w 3421117"/>
              <a:gd name="connsiteY8" fmla="*/ 1813034 h 1813034"/>
              <a:gd name="connsiteX9" fmla="*/ 1576551 w 3421117"/>
              <a:gd name="connsiteY9" fmla="*/ 1481958 h 1813034"/>
              <a:gd name="connsiteX10" fmla="*/ 1182413 w 3421117"/>
              <a:gd name="connsiteY10" fmla="*/ 1450427 h 1813034"/>
              <a:gd name="connsiteX11" fmla="*/ 867103 w 3421117"/>
              <a:gd name="connsiteY11" fmla="*/ 1734206 h 1813034"/>
              <a:gd name="connsiteX12" fmla="*/ 378372 w 3421117"/>
              <a:gd name="connsiteY12" fmla="*/ 1813034 h 181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1117" h="1813034">
                <a:moveTo>
                  <a:pt x="378372" y="1813034"/>
                </a:moveTo>
                <a:lnTo>
                  <a:pt x="0" y="1087820"/>
                </a:lnTo>
                <a:lnTo>
                  <a:pt x="220717" y="646386"/>
                </a:lnTo>
                <a:lnTo>
                  <a:pt x="977462" y="0"/>
                </a:lnTo>
                <a:lnTo>
                  <a:pt x="2506717" y="488731"/>
                </a:lnTo>
                <a:lnTo>
                  <a:pt x="3342289" y="315310"/>
                </a:lnTo>
                <a:lnTo>
                  <a:pt x="3421117" y="867103"/>
                </a:lnTo>
                <a:lnTo>
                  <a:pt x="2806262" y="1686910"/>
                </a:lnTo>
                <a:lnTo>
                  <a:pt x="1939158" y="1813034"/>
                </a:lnTo>
                <a:lnTo>
                  <a:pt x="1576551" y="1481958"/>
                </a:lnTo>
                <a:lnTo>
                  <a:pt x="1182413" y="1450427"/>
                </a:lnTo>
                <a:lnTo>
                  <a:pt x="867103" y="1734206"/>
                </a:lnTo>
                <a:lnTo>
                  <a:pt x="378372" y="1813034"/>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271" name="Freeform 270"/>
          <p:cNvSpPr/>
          <p:nvPr/>
        </p:nvSpPr>
        <p:spPr>
          <a:xfrm>
            <a:off x="7308304" y="2564904"/>
            <a:ext cx="1524708" cy="1796244"/>
          </a:xfrm>
          <a:custGeom>
            <a:avLst/>
            <a:gdLst>
              <a:gd name="connsiteX0" fmla="*/ 851338 w 2333296"/>
              <a:gd name="connsiteY0" fmla="*/ 709448 h 2885090"/>
              <a:gd name="connsiteX1" fmla="*/ 204951 w 2333296"/>
              <a:gd name="connsiteY1" fmla="*/ 1340069 h 2885090"/>
              <a:gd name="connsiteX2" fmla="*/ 0 w 2333296"/>
              <a:gd name="connsiteY2" fmla="*/ 1876096 h 2885090"/>
              <a:gd name="connsiteX3" fmla="*/ 331076 w 2333296"/>
              <a:gd name="connsiteY3" fmla="*/ 2475186 h 2885090"/>
              <a:gd name="connsiteX4" fmla="*/ 1198179 w 2333296"/>
              <a:gd name="connsiteY4" fmla="*/ 2885090 h 2885090"/>
              <a:gd name="connsiteX5" fmla="*/ 1939158 w 2333296"/>
              <a:gd name="connsiteY5" fmla="*/ 2664372 h 2885090"/>
              <a:gd name="connsiteX6" fmla="*/ 2317531 w 2333296"/>
              <a:gd name="connsiteY6" fmla="*/ 1623848 h 2885090"/>
              <a:gd name="connsiteX7" fmla="*/ 2333296 w 2333296"/>
              <a:gd name="connsiteY7" fmla="*/ 772510 h 2885090"/>
              <a:gd name="connsiteX8" fmla="*/ 1923393 w 2333296"/>
              <a:gd name="connsiteY8" fmla="*/ 189186 h 2885090"/>
              <a:gd name="connsiteX9" fmla="*/ 1355834 w 2333296"/>
              <a:gd name="connsiteY9" fmla="*/ 0 h 2885090"/>
              <a:gd name="connsiteX10" fmla="*/ 504496 w 2333296"/>
              <a:gd name="connsiteY10" fmla="*/ 110359 h 2885090"/>
              <a:gd name="connsiteX11" fmla="*/ 851338 w 2333296"/>
              <a:gd name="connsiteY11" fmla="*/ 709448 h 288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33296" h="2885090">
                <a:moveTo>
                  <a:pt x="851338" y="709448"/>
                </a:moveTo>
                <a:lnTo>
                  <a:pt x="204951" y="1340069"/>
                </a:lnTo>
                <a:lnTo>
                  <a:pt x="0" y="1876096"/>
                </a:lnTo>
                <a:lnTo>
                  <a:pt x="331076" y="2475186"/>
                </a:lnTo>
                <a:lnTo>
                  <a:pt x="1198179" y="2885090"/>
                </a:lnTo>
                <a:lnTo>
                  <a:pt x="1939158" y="2664372"/>
                </a:lnTo>
                <a:lnTo>
                  <a:pt x="2317531" y="1623848"/>
                </a:lnTo>
                <a:lnTo>
                  <a:pt x="2333296" y="772510"/>
                </a:lnTo>
                <a:lnTo>
                  <a:pt x="1923393" y="189186"/>
                </a:lnTo>
                <a:lnTo>
                  <a:pt x="1355834" y="0"/>
                </a:lnTo>
                <a:lnTo>
                  <a:pt x="504496" y="110359"/>
                </a:lnTo>
                <a:lnTo>
                  <a:pt x="851338" y="709448"/>
                </a:lnTo>
                <a:close/>
              </a:path>
            </a:pathLst>
          </a:cu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CA"/>
          </a:p>
        </p:txBody>
      </p:sp>
      <p:sp>
        <p:nvSpPr>
          <p:cNvPr id="272" name="Freeform 271"/>
          <p:cNvSpPr/>
          <p:nvPr/>
        </p:nvSpPr>
        <p:spPr>
          <a:xfrm>
            <a:off x="5371424" y="4005064"/>
            <a:ext cx="2080896" cy="1560672"/>
          </a:xfrm>
          <a:custGeom>
            <a:avLst/>
            <a:gdLst>
              <a:gd name="connsiteX0" fmla="*/ 536028 w 3342290"/>
              <a:gd name="connsiteY0" fmla="*/ 0 h 2506717"/>
              <a:gd name="connsiteX1" fmla="*/ 1308538 w 3342290"/>
              <a:gd name="connsiteY1" fmla="*/ 504497 h 2506717"/>
              <a:gd name="connsiteX2" fmla="*/ 2144111 w 3342290"/>
              <a:gd name="connsiteY2" fmla="*/ 819807 h 2506717"/>
              <a:gd name="connsiteX3" fmla="*/ 2459421 w 3342290"/>
              <a:gd name="connsiteY3" fmla="*/ 1418897 h 2506717"/>
              <a:gd name="connsiteX4" fmla="*/ 3342290 w 3342290"/>
              <a:gd name="connsiteY4" fmla="*/ 1828800 h 2506717"/>
              <a:gd name="connsiteX5" fmla="*/ 3279228 w 3342290"/>
              <a:gd name="connsiteY5" fmla="*/ 2506717 h 2506717"/>
              <a:gd name="connsiteX6" fmla="*/ 709449 w 3342290"/>
              <a:gd name="connsiteY6" fmla="*/ 2490952 h 2506717"/>
              <a:gd name="connsiteX7" fmla="*/ 110359 w 3342290"/>
              <a:gd name="connsiteY7" fmla="*/ 2081048 h 2506717"/>
              <a:gd name="connsiteX8" fmla="*/ 0 w 3342290"/>
              <a:gd name="connsiteY8" fmla="*/ 898635 h 2506717"/>
              <a:gd name="connsiteX9" fmla="*/ 536028 w 3342290"/>
              <a:gd name="connsiteY9" fmla="*/ 0 h 250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2290" h="2506717">
                <a:moveTo>
                  <a:pt x="536028" y="0"/>
                </a:moveTo>
                <a:lnTo>
                  <a:pt x="1308538" y="504497"/>
                </a:lnTo>
                <a:lnTo>
                  <a:pt x="2144111" y="819807"/>
                </a:lnTo>
                <a:lnTo>
                  <a:pt x="2459421" y="1418897"/>
                </a:lnTo>
                <a:lnTo>
                  <a:pt x="3342290" y="1828800"/>
                </a:lnTo>
                <a:lnTo>
                  <a:pt x="3279228" y="2506717"/>
                </a:lnTo>
                <a:lnTo>
                  <a:pt x="709449" y="2490952"/>
                </a:lnTo>
                <a:lnTo>
                  <a:pt x="110359" y="2081048"/>
                </a:lnTo>
                <a:lnTo>
                  <a:pt x="0" y="898635"/>
                </a:lnTo>
                <a:lnTo>
                  <a:pt x="536028" y="0"/>
                </a:lnTo>
                <a:close/>
              </a:path>
            </a:pathLst>
          </a:cu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CA"/>
          </a:p>
        </p:txBody>
      </p:sp>
      <p:pic>
        <p:nvPicPr>
          <p:cNvPr id="1038" name="Picture 1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156176" y="980728"/>
            <a:ext cx="1139899" cy="1139899"/>
          </a:xfrm>
          <a:prstGeom prst="rect">
            <a:avLst/>
          </a:prstGeom>
          <a:noFill/>
          <a:ln w="9525">
            <a:noFill/>
            <a:miter lim="800000"/>
            <a:headEnd/>
            <a:tailEnd/>
          </a:ln>
          <a:effectLst/>
        </p:spPr>
      </p:pic>
      <p:pic>
        <p:nvPicPr>
          <p:cNvPr id="317" name="Picture 1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731464" y="4365104"/>
            <a:ext cx="1139899" cy="1139899"/>
          </a:xfrm>
          <a:prstGeom prst="rect">
            <a:avLst/>
          </a:prstGeom>
          <a:noFill/>
          <a:ln w="9525">
            <a:noFill/>
            <a:miter lim="800000"/>
            <a:headEnd/>
            <a:tailEnd/>
          </a:ln>
          <a:effectLst/>
        </p:spPr>
      </p:pic>
      <p:pic>
        <p:nvPicPr>
          <p:cNvPr id="318" name="Picture 1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68344" y="2924944"/>
            <a:ext cx="1139899" cy="1139899"/>
          </a:xfrm>
          <a:prstGeom prst="rect">
            <a:avLst/>
          </a:prstGeom>
          <a:noFill/>
          <a:ln w="9525">
            <a:noFill/>
            <a:miter lim="800000"/>
            <a:headEnd/>
            <a:tailEnd/>
          </a:ln>
          <a:effectLst/>
        </p:spPr>
      </p:pic>
      <p:pic>
        <p:nvPicPr>
          <p:cNvPr id="320" name="Picture 1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004048" y="2526134"/>
            <a:ext cx="1139899" cy="1139899"/>
          </a:xfrm>
          <a:prstGeom prst="rect">
            <a:avLst/>
          </a:prstGeom>
          <a:noFill/>
          <a:ln w="9525">
            <a:noFill/>
            <a:miter lim="800000"/>
            <a:headEnd/>
            <a:tailEnd/>
          </a:ln>
          <a:effectLst/>
        </p:spPr>
      </p:pic>
      <p:pic>
        <p:nvPicPr>
          <p:cNvPr id="321" name="Picture 1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96136" y="2060848"/>
            <a:ext cx="2372419" cy="2372419"/>
          </a:xfrm>
          <a:prstGeom prst="rect">
            <a:avLst/>
          </a:prstGeom>
          <a:noFill/>
          <a:ln w="9525">
            <a:noFill/>
            <a:miter lim="800000"/>
            <a:headEnd/>
            <a:tailEnd/>
          </a:ln>
          <a:effectLst/>
        </p:spPr>
      </p:pic>
      <p:pic>
        <p:nvPicPr>
          <p:cNvPr id="1042" name="Picture 18" descr="http://www.medicarethailand.com/yahoo_site_admin/assets/images/asiaBlueGlobeBig.15664120_std.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76056" y="1268760"/>
            <a:ext cx="3810000" cy="3810000"/>
          </a:xfrm>
          <a:prstGeom prst="rect">
            <a:avLst/>
          </a:prstGeom>
          <a:noFill/>
        </p:spPr>
      </p:pic>
      <p:pic>
        <p:nvPicPr>
          <p:cNvPr id="324" name="Picture 1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652120" y="1844824"/>
            <a:ext cx="2655912" cy="2655912"/>
          </a:xfrm>
          <a:prstGeom prst="rect">
            <a:avLst/>
          </a:prstGeom>
          <a:noFill/>
          <a:ln w="9525">
            <a:noFill/>
            <a:miter lim="800000"/>
            <a:headEnd/>
            <a:tailEnd/>
          </a:ln>
          <a:effectLst/>
        </p:spPr>
      </p:pic>
      <p:sp>
        <p:nvSpPr>
          <p:cNvPr id="325" name="TextBox 324"/>
          <p:cNvSpPr txBox="1"/>
          <p:nvPr/>
        </p:nvSpPr>
        <p:spPr>
          <a:xfrm>
            <a:off x="683568" y="5157192"/>
            <a:ext cx="7712816" cy="954107"/>
          </a:xfrm>
          <a:prstGeom prst="rect">
            <a:avLst/>
          </a:prstGeom>
          <a:noFill/>
        </p:spPr>
        <p:txBody>
          <a:bodyPr wrap="none" rtlCol="0">
            <a:spAutoFit/>
          </a:bodyPr>
          <a:lstStyle/>
          <a:p>
            <a:pPr algn="ctr"/>
            <a:r>
              <a:rPr lang="en-CA" sz="2800" dirty="0" smtClean="0">
                <a:solidFill>
                  <a:srgbClr val="FF0000"/>
                </a:solidFill>
              </a:rPr>
              <a:t>ACR is SWIM-compliant and therefore is compatible</a:t>
            </a:r>
          </a:p>
          <a:p>
            <a:pPr algn="ctr"/>
            <a:r>
              <a:rPr lang="en-CA" sz="2800" dirty="0" smtClean="0">
                <a:solidFill>
                  <a:srgbClr val="FF0000"/>
                </a:solidFill>
              </a:rPr>
              <a:t>with other non-ACR SWIM infrastructure</a:t>
            </a:r>
            <a:endParaRPr lang="en-CA"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animEffect transition="in" filter="fade">
                                      <p:cBhvr>
                                        <p:cTn id="7" dur="1000"/>
                                        <p:tgtEl>
                                          <p:spTgt spid="209">
                                            <p:txEl>
                                              <p:pRg st="0" end="0"/>
                                            </p:txEl>
                                          </p:spTgt>
                                        </p:tgtEl>
                                      </p:cBhvr>
                                    </p:animEffect>
                                    <p:anim calcmode="lin" valueType="num">
                                      <p:cBhvr>
                                        <p:cTn id="8" dur="1000" fill="hold"/>
                                        <p:tgtEl>
                                          <p:spTgt spid="20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0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9">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09">
                                            <p:txEl>
                                              <p:pRg st="1" end="1"/>
                                            </p:txEl>
                                          </p:spTgt>
                                        </p:tgtEl>
                                        <p:attrNameLst>
                                          <p:attrName>style.visibility</p:attrName>
                                        </p:attrNameLst>
                                      </p:cBhvr>
                                      <p:to>
                                        <p:strVal val="visible"/>
                                      </p:to>
                                    </p:set>
                                    <p:animEffect transition="in" filter="fade">
                                      <p:cBhvr>
                                        <p:cTn id="13" dur="1000"/>
                                        <p:tgtEl>
                                          <p:spTgt spid="209">
                                            <p:txEl>
                                              <p:pRg st="1" end="1"/>
                                            </p:txEl>
                                          </p:spTgt>
                                        </p:tgtEl>
                                      </p:cBhvr>
                                    </p:animEffect>
                                    <p:anim calcmode="lin" valueType="num">
                                      <p:cBhvr>
                                        <p:cTn id="14" dur="1000" fill="hold"/>
                                        <p:tgtEl>
                                          <p:spTgt spid="209">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09">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09">
                                            <p:txEl>
                                              <p:pRg st="1" end="1"/>
                                            </p:txEl>
                                          </p:spTgt>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55" presetClass="entr" presetSubtype="0" fill="hold" grpId="0" nodeType="afterEffect">
                                  <p:stCondLst>
                                    <p:cond delay="1000"/>
                                  </p:stCondLst>
                                  <p:childTnLst>
                                    <p:set>
                                      <p:cBhvr>
                                        <p:cTn id="19" dur="1" fill="hold">
                                          <p:stCondLst>
                                            <p:cond delay="0"/>
                                          </p:stCondLst>
                                        </p:cTn>
                                        <p:tgtEl>
                                          <p:spTgt spid="270"/>
                                        </p:tgtEl>
                                        <p:attrNameLst>
                                          <p:attrName>style.visibility</p:attrName>
                                        </p:attrNameLst>
                                      </p:cBhvr>
                                      <p:to>
                                        <p:strVal val="visible"/>
                                      </p:to>
                                    </p:set>
                                    <p:anim calcmode="lin" valueType="num">
                                      <p:cBhvr>
                                        <p:cTn id="20" dur="1000" fill="hold"/>
                                        <p:tgtEl>
                                          <p:spTgt spid="270"/>
                                        </p:tgtEl>
                                        <p:attrNameLst>
                                          <p:attrName>ppt_w</p:attrName>
                                        </p:attrNameLst>
                                      </p:cBhvr>
                                      <p:tavLst>
                                        <p:tav tm="0">
                                          <p:val>
                                            <p:strVal val="#ppt_w*0.70"/>
                                          </p:val>
                                        </p:tav>
                                        <p:tav tm="100000">
                                          <p:val>
                                            <p:strVal val="#ppt_w"/>
                                          </p:val>
                                        </p:tav>
                                      </p:tavLst>
                                    </p:anim>
                                    <p:anim calcmode="lin" valueType="num">
                                      <p:cBhvr>
                                        <p:cTn id="21" dur="1000" fill="hold"/>
                                        <p:tgtEl>
                                          <p:spTgt spid="270"/>
                                        </p:tgtEl>
                                        <p:attrNameLst>
                                          <p:attrName>ppt_h</p:attrName>
                                        </p:attrNameLst>
                                      </p:cBhvr>
                                      <p:tavLst>
                                        <p:tav tm="0">
                                          <p:val>
                                            <p:strVal val="#ppt_h"/>
                                          </p:val>
                                        </p:tav>
                                        <p:tav tm="100000">
                                          <p:val>
                                            <p:strVal val="#ppt_h"/>
                                          </p:val>
                                        </p:tav>
                                      </p:tavLst>
                                    </p:anim>
                                    <p:animEffect transition="in" filter="fade">
                                      <p:cBhvr>
                                        <p:cTn id="22" dur="1000"/>
                                        <p:tgtEl>
                                          <p:spTgt spid="270"/>
                                        </p:tgtEl>
                                      </p:cBhvr>
                                    </p:animEffect>
                                  </p:childTnLst>
                                </p:cTn>
                              </p:par>
                              <p:par>
                                <p:cTn id="23" presetID="55" presetClass="entr" presetSubtype="0" fill="hold" grpId="0" nodeType="withEffect">
                                  <p:stCondLst>
                                    <p:cond delay="1000"/>
                                  </p:stCondLst>
                                  <p:childTnLst>
                                    <p:set>
                                      <p:cBhvr>
                                        <p:cTn id="24" dur="1" fill="hold">
                                          <p:stCondLst>
                                            <p:cond delay="0"/>
                                          </p:stCondLst>
                                        </p:cTn>
                                        <p:tgtEl>
                                          <p:spTgt spid="269"/>
                                        </p:tgtEl>
                                        <p:attrNameLst>
                                          <p:attrName>style.visibility</p:attrName>
                                        </p:attrNameLst>
                                      </p:cBhvr>
                                      <p:to>
                                        <p:strVal val="visible"/>
                                      </p:to>
                                    </p:set>
                                    <p:anim calcmode="lin" valueType="num">
                                      <p:cBhvr>
                                        <p:cTn id="25" dur="1000" fill="hold"/>
                                        <p:tgtEl>
                                          <p:spTgt spid="269"/>
                                        </p:tgtEl>
                                        <p:attrNameLst>
                                          <p:attrName>ppt_w</p:attrName>
                                        </p:attrNameLst>
                                      </p:cBhvr>
                                      <p:tavLst>
                                        <p:tav tm="0">
                                          <p:val>
                                            <p:strVal val="#ppt_w*0.70"/>
                                          </p:val>
                                        </p:tav>
                                        <p:tav tm="100000">
                                          <p:val>
                                            <p:strVal val="#ppt_w"/>
                                          </p:val>
                                        </p:tav>
                                      </p:tavLst>
                                    </p:anim>
                                    <p:anim calcmode="lin" valueType="num">
                                      <p:cBhvr>
                                        <p:cTn id="26" dur="1000" fill="hold"/>
                                        <p:tgtEl>
                                          <p:spTgt spid="269"/>
                                        </p:tgtEl>
                                        <p:attrNameLst>
                                          <p:attrName>ppt_h</p:attrName>
                                        </p:attrNameLst>
                                      </p:cBhvr>
                                      <p:tavLst>
                                        <p:tav tm="0">
                                          <p:val>
                                            <p:strVal val="#ppt_h"/>
                                          </p:val>
                                        </p:tav>
                                        <p:tav tm="100000">
                                          <p:val>
                                            <p:strVal val="#ppt_h"/>
                                          </p:val>
                                        </p:tav>
                                      </p:tavLst>
                                    </p:anim>
                                    <p:animEffect transition="in" filter="fade">
                                      <p:cBhvr>
                                        <p:cTn id="27" dur="1000"/>
                                        <p:tgtEl>
                                          <p:spTgt spid="269"/>
                                        </p:tgtEl>
                                      </p:cBhvr>
                                    </p:animEffect>
                                  </p:childTnLst>
                                </p:cTn>
                              </p:par>
                              <p:par>
                                <p:cTn id="28" presetID="55" presetClass="entr" presetSubtype="0" fill="hold" grpId="0" nodeType="withEffect">
                                  <p:stCondLst>
                                    <p:cond delay="1000"/>
                                  </p:stCondLst>
                                  <p:childTnLst>
                                    <p:set>
                                      <p:cBhvr>
                                        <p:cTn id="29" dur="1" fill="hold">
                                          <p:stCondLst>
                                            <p:cond delay="0"/>
                                          </p:stCondLst>
                                        </p:cTn>
                                        <p:tgtEl>
                                          <p:spTgt spid="271"/>
                                        </p:tgtEl>
                                        <p:attrNameLst>
                                          <p:attrName>style.visibility</p:attrName>
                                        </p:attrNameLst>
                                      </p:cBhvr>
                                      <p:to>
                                        <p:strVal val="visible"/>
                                      </p:to>
                                    </p:set>
                                    <p:anim calcmode="lin" valueType="num">
                                      <p:cBhvr>
                                        <p:cTn id="30" dur="1000" fill="hold"/>
                                        <p:tgtEl>
                                          <p:spTgt spid="271"/>
                                        </p:tgtEl>
                                        <p:attrNameLst>
                                          <p:attrName>ppt_w</p:attrName>
                                        </p:attrNameLst>
                                      </p:cBhvr>
                                      <p:tavLst>
                                        <p:tav tm="0">
                                          <p:val>
                                            <p:strVal val="#ppt_w*0.70"/>
                                          </p:val>
                                        </p:tav>
                                        <p:tav tm="100000">
                                          <p:val>
                                            <p:strVal val="#ppt_w"/>
                                          </p:val>
                                        </p:tav>
                                      </p:tavLst>
                                    </p:anim>
                                    <p:anim calcmode="lin" valueType="num">
                                      <p:cBhvr>
                                        <p:cTn id="31" dur="1000" fill="hold"/>
                                        <p:tgtEl>
                                          <p:spTgt spid="271"/>
                                        </p:tgtEl>
                                        <p:attrNameLst>
                                          <p:attrName>ppt_h</p:attrName>
                                        </p:attrNameLst>
                                      </p:cBhvr>
                                      <p:tavLst>
                                        <p:tav tm="0">
                                          <p:val>
                                            <p:strVal val="#ppt_h"/>
                                          </p:val>
                                        </p:tav>
                                        <p:tav tm="100000">
                                          <p:val>
                                            <p:strVal val="#ppt_h"/>
                                          </p:val>
                                        </p:tav>
                                      </p:tavLst>
                                    </p:anim>
                                    <p:animEffect transition="in" filter="fade">
                                      <p:cBhvr>
                                        <p:cTn id="32" dur="1000"/>
                                        <p:tgtEl>
                                          <p:spTgt spid="271"/>
                                        </p:tgtEl>
                                      </p:cBhvr>
                                    </p:animEffect>
                                  </p:childTnLst>
                                </p:cTn>
                              </p:par>
                              <p:par>
                                <p:cTn id="33" presetID="55" presetClass="entr" presetSubtype="0" fill="hold" grpId="0" nodeType="withEffect">
                                  <p:stCondLst>
                                    <p:cond delay="1000"/>
                                  </p:stCondLst>
                                  <p:childTnLst>
                                    <p:set>
                                      <p:cBhvr>
                                        <p:cTn id="34" dur="1" fill="hold">
                                          <p:stCondLst>
                                            <p:cond delay="0"/>
                                          </p:stCondLst>
                                        </p:cTn>
                                        <p:tgtEl>
                                          <p:spTgt spid="272"/>
                                        </p:tgtEl>
                                        <p:attrNameLst>
                                          <p:attrName>style.visibility</p:attrName>
                                        </p:attrNameLst>
                                      </p:cBhvr>
                                      <p:to>
                                        <p:strVal val="visible"/>
                                      </p:to>
                                    </p:set>
                                    <p:anim calcmode="lin" valueType="num">
                                      <p:cBhvr>
                                        <p:cTn id="35" dur="1000" fill="hold"/>
                                        <p:tgtEl>
                                          <p:spTgt spid="272"/>
                                        </p:tgtEl>
                                        <p:attrNameLst>
                                          <p:attrName>ppt_w</p:attrName>
                                        </p:attrNameLst>
                                      </p:cBhvr>
                                      <p:tavLst>
                                        <p:tav tm="0">
                                          <p:val>
                                            <p:strVal val="#ppt_w*0.70"/>
                                          </p:val>
                                        </p:tav>
                                        <p:tav tm="100000">
                                          <p:val>
                                            <p:strVal val="#ppt_w"/>
                                          </p:val>
                                        </p:tav>
                                      </p:tavLst>
                                    </p:anim>
                                    <p:anim calcmode="lin" valueType="num">
                                      <p:cBhvr>
                                        <p:cTn id="36" dur="1000" fill="hold"/>
                                        <p:tgtEl>
                                          <p:spTgt spid="272"/>
                                        </p:tgtEl>
                                        <p:attrNameLst>
                                          <p:attrName>ppt_h</p:attrName>
                                        </p:attrNameLst>
                                      </p:cBhvr>
                                      <p:tavLst>
                                        <p:tav tm="0">
                                          <p:val>
                                            <p:strVal val="#ppt_h"/>
                                          </p:val>
                                        </p:tav>
                                        <p:tav tm="100000">
                                          <p:val>
                                            <p:strVal val="#ppt_h"/>
                                          </p:val>
                                        </p:tav>
                                      </p:tavLst>
                                    </p:anim>
                                    <p:animEffect transition="in" filter="fade">
                                      <p:cBhvr>
                                        <p:cTn id="37" dur="1000"/>
                                        <p:tgtEl>
                                          <p:spTgt spid="272"/>
                                        </p:tgtEl>
                                      </p:cBhvr>
                                    </p:animEffect>
                                  </p:childTnLst>
                                </p:cTn>
                              </p:par>
                            </p:childTnLst>
                          </p:cTn>
                        </p:par>
                        <p:par>
                          <p:cTn id="38" fill="hold">
                            <p:stCondLst>
                              <p:cond delay="3000"/>
                            </p:stCondLst>
                            <p:childTnLst>
                              <p:par>
                                <p:cTn id="39" presetID="37" presetClass="entr" presetSubtype="0" fill="hold" nodeType="afterEffect">
                                  <p:stCondLst>
                                    <p:cond delay="2000"/>
                                  </p:stCondLst>
                                  <p:childTnLst>
                                    <p:set>
                                      <p:cBhvr>
                                        <p:cTn id="40" dur="1" fill="hold">
                                          <p:stCondLst>
                                            <p:cond delay="0"/>
                                          </p:stCondLst>
                                        </p:cTn>
                                        <p:tgtEl>
                                          <p:spTgt spid="320"/>
                                        </p:tgtEl>
                                        <p:attrNameLst>
                                          <p:attrName>style.visibility</p:attrName>
                                        </p:attrNameLst>
                                      </p:cBhvr>
                                      <p:to>
                                        <p:strVal val="visible"/>
                                      </p:to>
                                    </p:set>
                                    <p:animEffect transition="in" filter="fade">
                                      <p:cBhvr>
                                        <p:cTn id="41" dur="1000"/>
                                        <p:tgtEl>
                                          <p:spTgt spid="320"/>
                                        </p:tgtEl>
                                      </p:cBhvr>
                                    </p:animEffect>
                                    <p:anim calcmode="lin" valueType="num">
                                      <p:cBhvr>
                                        <p:cTn id="42" dur="1000" fill="hold"/>
                                        <p:tgtEl>
                                          <p:spTgt spid="320"/>
                                        </p:tgtEl>
                                        <p:attrNameLst>
                                          <p:attrName>ppt_x</p:attrName>
                                        </p:attrNameLst>
                                      </p:cBhvr>
                                      <p:tavLst>
                                        <p:tav tm="0">
                                          <p:val>
                                            <p:strVal val="#ppt_x"/>
                                          </p:val>
                                        </p:tav>
                                        <p:tav tm="100000">
                                          <p:val>
                                            <p:strVal val="#ppt_x"/>
                                          </p:val>
                                        </p:tav>
                                      </p:tavLst>
                                    </p:anim>
                                    <p:anim calcmode="lin" valueType="num">
                                      <p:cBhvr>
                                        <p:cTn id="43" dur="900" decel="100000" fill="hold"/>
                                        <p:tgtEl>
                                          <p:spTgt spid="320"/>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320"/>
                                        </p:tgtEl>
                                        <p:attrNameLst>
                                          <p:attrName>ppt_y</p:attrName>
                                        </p:attrNameLst>
                                      </p:cBhvr>
                                      <p:tavLst>
                                        <p:tav tm="0">
                                          <p:val>
                                            <p:strVal val="#ppt_y-.03"/>
                                          </p:val>
                                        </p:tav>
                                        <p:tav tm="100000">
                                          <p:val>
                                            <p:strVal val="#ppt_y"/>
                                          </p:val>
                                        </p:tav>
                                      </p:tavLst>
                                    </p:anim>
                                  </p:childTnLst>
                                </p:cTn>
                              </p:par>
                            </p:childTnLst>
                          </p:cTn>
                        </p:par>
                        <p:par>
                          <p:cTn id="45" fill="hold">
                            <p:stCondLst>
                              <p:cond delay="6000"/>
                            </p:stCondLst>
                            <p:childTnLst>
                              <p:par>
                                <p:cTn id="46" presetID="37" presetClass="entr" presetSubtype="0" fill="hold" nodeType="afterEffect">
                                  <p:stCondLst>
                                    <p:cond delay="0"/>
                                  </p:stCondLst>
                                  <p:childTnLst>
                                    <p:set>
                                      <p:cBhvr>
                                        <p:cTn id="47" dur="1" fill="hold">
                                          <p:stCondLst>
                                            <p:cond delay="0"/>
                                          </p:stCondLst>
                                        </p:cTn>
                                        <p:tgtEl>
                                          <p:spTgt spid="318"/>
                                        </p:tgtEl>
                                        <p:attrNameLst>
                                          <p:attrName>style.visibility</p:attrName>
                                        </p:attrNameLst>
                                      </p:cBhvr>
                                      <p:to>
                                        <p:strVal val="visible"/>
                                      </p:to>
                                    </p:set>
                                    <p:animEffect transition="in" filter="fade">
                                      <p:cBhvr>
                                        <p:cTn id="48" dur="1000"/>
                                        <p:tgtEl>
                                          <p:spTgt spid="318"/>
                                        </p:tgtEl>
                                      </p:cBhvr>
                                    </p:animEffect>
                                    <p:anim calcmode="lin" valueType="num">
                                      <p:cBhvr>
                                        <p:cTn id="49" dur="1000" fill="hold"/>
                                        <p:tgtEl>
                                          <p:spTgt spid="318"/>
                                        </p:tgtEl>
                                        <p:attrNameLst>
                                          <p:attrName>ppt_x</p:attrName>
                                        </p:attrNameLst>
                                      </p:cBhvr>
                                      <p:tavLst>
                                        <p:tav tm="0">
                                          <p:val>
                                            <p:strVal val="#ppt_x"/>
                                          </p:val>
                                        </p:tav>
                                        <p:tav tm="100000">
                                          <p:val>
                                            <p:strVal val="#ppt_x"/>
                                          </p:val>
                                        </p:tav>
                                      </p:tavLst>
                                    </p:anim>
                                    <p:anim calcmode="lin" valueType="num">
                                      <p:cBhvr>
                                        <p:cTn id="50" dur="900" decel="100000" fill="hold"/>
                                        <p:tgtEl>
                                          <p:spTgt spid="318"/>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18"/>
                                        </p:tgtEl>
                                        <p:attrNameLst>
                                          <p:attrName>ppt_y</p:attrName>
                                        </p:attrNameLst>
                                      </p:cBhvr>
                                      <p:tavLst>
                                        <p:tav tm="0">
                                          <p:val>
                                            <p:strVal val="#ppt_y-.03"/>
                                          </p:val>
                                        </p:tav>
                                        <p:tav tm="100000">
                                          <p:val>
                                            <p:strVal val="#ppt_y"/>
                                          </p:val>
                                        </p:tav>
                                      </p:tavLst>
                                    </p:anim>
                                  </p:childTnLst>
                                </p:cTn>
                              </p:par>
                            </p:childTnLst>
                          </p:cTn>
                        </p:par>
                        <p:par>
                          <p:cTn id="52" fill="hold">
                            <p:stCondLst>
                              <p:cond delay="7000"/>
                            </p:stCondLst>
                            <p:childTnLst>
                              <p:par>
                                <p:cTn id="53" presetID="37" presetClass="entr" presetSubtype="0" fill="hold" nodeType="afterEffect">
                                  <p:stCondLst>
                                    <p:cond delay="0"/>
                                  </p:stCondLst>
                                  <p:childTnLst>
                                    <p:set>
                                      <p:cBhvr>
                                        <p:cTn id="54" dur="1" fill="hold">
                                          <p:stCondLst>
                                            <p:cond delay="0"/>
                                          </p:stCondLst>
                                        </p:cTn>
                                        <p:tgtEl>
                                          <p:spTgt spid="1038"/>
                                        </p:tgtEl>
                                        <p:attrNameLst>
                                          <p:attrName>style.visibility</p:attrName>
                                        </p:attrNameLst>
                                      </p:cBhvr>
                                      <p:to>
                                        <p:strVal val="visible"/>
                                      </p:to>
                                    </p:set>
                                    <p:animEffect transition="in" filter="fade">
                                      <p:cBhvr>
                                        <p:cTn id="55" dur="1000"/>
                                        <p:tgtEl>
                                          <p:spTgt spid="1038"/>
                                        </p:tgtEl>
                                      </p:cBhvr>
                                    </p:animEffect>
                                    <p:anim calcmode="lin" valueType="num">
                                      <p:cBhvr>
                                        <p:cTn id="56" dur="1000" fill="hold"/>
                                        <p:tgtEl>
                                          <p:spTgt spid="1038"/>
                                        </p:tgtEl>
                                        <p:attrNameLst>
                                          <p:attrName>ppt_x</p:attrName>
                                        </p:attrNameLst>
                                      </p:cBhvr>
                                      <p:tavLst>
                                        <p:tav tm="0">
                                          <p:val>
                                            <p:strVal val="#ppt_x"/>
                                          </p:val>
                                        </p:tav>
                                        <p:tav tm="100000">
                                          <p:val>
                                            <p:strVal val="#ppt_x"/>
                                          </p:val>
                                        </p:tav>
                                      </p:tavLst>
                                    </p:anim>
                                    <p:anim calcmode="lin" valueType="num">
                                      <p:cBhvr>
                                        <p:cTn id="57" dur="900" decel="100000" fill="hold"/>
                                        <p:tgtEl>
                                          <p:spTgt spid="1038"/>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038"/>
                                        </p:tgtEl>
                                        <p:attrNameLst>
                                          <p:attrName>ppt_y</p:attrName>
                                        </p:attrNameLst>
                                      </p:cBhvr>
                                      <p:tavLst>
                                        <p:tav tm="0">
                                          <p:val>
                                            <p:strVal val="#ppt_y-.03"/>
                                          </p:val>
                                        </p:tav>
                                        <p:tav tm="100000">
                                          <p:val>
                                            <p:strVal val="#ppt_y"/>
                                          </p:val>
                                        </p:tav>
                                      </p:tavLst>
                                    </p:anim>
                                  </p:childTnLst>
                                </p:cTn>
                              </p:par>
                            </p:childTnLst>
                          </p:cTn>
                        </p:par>
                        <p:par>
                          <p:cTn id="59" fill="hold">
                            <p:stCondLst>
                              <p:cond delay="8000"/>
                            </p:stCondLst>
                            <p:childTnLst>
                              <p:par>
                                <p:cTn id="60" presetID="37" presetClass="entr" presetSubtype="0" fill="hold" nodeType="afterEffect">
                                  <p:stCondLst>
                                    <p:cond delay="0"/>
                                  </p:stCondLst>
                                  <p:childTnLst>
                                    <p:set>
                                      <p:cBhvr>
                                        <p:cTn id="61" dur="1" fill="hold">
                                          <p:stCondLst>
                                            <p:cond delay="0"/>
                                          </p:stCondLst>
                                        </p:cTn>
                                        <p:tgtEl>
                                          <p:spTgt spid="317"/>
                                        </p:tgtEl>
                                        <p:attrNameLst>
                                          <p:attrName>style.visibility</p:attrName>
                                        </p:attrNameLst>
                                      </p:cBhvr>
                                      <p:to>
                                        <p:strVal val="visible"/>
                                      </p:to>
                                    </p:set>
                                    <p:animEffect transition="in" filter="fade">
                                      <p:cBhvr>
                                        <p:cTn id="62" dur="1000"/>
                                        <p:tgtEl>
                                          <p:spTgt spid="317"/>
                                        </p:tgtEl>
                                      </p:cBhvr>
                                    </p:animEffect>
                                    <p:anim calcmode="lin" valueType="num">
                                      <p:cBhvr>
                                        <p:cTn id="63" dur="1000" fill="hold"/>
                                        <p:tgtEl>
                                          <p:spTgt spid="317"/>
                                        </p:tgtEl>
                                        <p:attrNameLst>
                                          <p:attrName>ppt_x</p:attrName>
                                        </p:attrNameLst>
                                      </p:cBhvr>
                                      <p:tavLst>
                                        <p:tav tm="0">
                                          <p:val>
                                            <p:strVal val="#ppt_x"/>
                                          </p:val>
                                        </p:tav>
                                        <p:tav tm="100000">
                                          <p:val>
                                            <p:strVal val="#ppt_x"/>
                                          </p:val>
                                        </p:tav>
                                      </p:tavLst>
                                    </p:anim>
                                    <p:anim calcmode="lin" valueType="num">
                                      <p:cBhvr>
                                        <p:cTn id="64" dur="900" decel="100000" fill="hold"/>
                                        <p:tgtEl>
                                          <p:spTgt spid="317"/>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317"/>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7" presetClass="exit" presetSubtype="0" fill="hold" nodeType="clickEffect">
                                  <p:stCondLst>
                                    <p:cond delay="0"/>
                                  </p:stCondLst>
                                  <p:childTnLst>
                                    <p:animEffect transition="out" filter="fade">
                                      <p:cBhvr>
                                        <p:cTn id="69" dur="1000"/>
                                        <p:tgtEl>
                                          <p:spTgt spid="1038"/>
                                        </p:tgtEl>
                                      </p:cBhvr>
                                    </p:animEffect>
                                    <p:anim calcmode="lin" valueType="num">
                                      <p:cBhvr>
                                        <p:cTn id="70" dur="1000"/>
                                        <p:tgtEl>
                                          <p:spTgt spid="1038"/>
                                        </p:tgtEl>
                                        <p:attrNameLst>
                                          <p:attrName>ppt_x</p:attrName>
                                        </p:attrNameLst>
                                      </p:cBhvr>
                                      <p:tavLst>
                                        <p:tav tm="0">
                                          <p:val>
                                            <p:strVal val="ppt_x"/>
                                          </p:val>
                                        </p:tav>
                                        <p:tav tm="100000">
                                          <p:val>
                                            <p:strVal val="ppt_x"/>
                                          </p:val>
                                        </p:tav>
                                      </p:tavLst>
                                    </p:anim>
                                    <p:anim calcmode="lin" valueType="num">
                                      <p:cBhvr>
                                        <p:cTn id="71" dur="100" decel="100000"/>
                                        <p:tgtEl>
                                          <p:spTgt spid="1038"/>
                                        </p:tgtEl>
                                        <p:attrNameLst>
                                          <p:attrName>ppt_y</p:attrName>
                                        </p:attrNameLst>
                                      </p:cBhvr>
                                      <p:tavLst>
                                        <p:tav tm="0">
                                          <p:val>
                                            <p:strVal val="ppt_y"/>
                                          </p:val>
                                        </p:tav>
                                        <p:tav tm="100000">
                                          <p:val>
                                            <p:strVal val="ppt_y-.03"/>
                                          </p:val>
                                        </p:tav>
                                      </p:tavLst>
                                    </p:anim>
                                    <p:anim calcmode="lin" valueType="num">
                                      <p:cBhvr>
                                        <p:cTn id="72" dur="900" accel="100000">
                                          <p:stCondLst>
                                            <p:cond delay="100"/>
                                          </p:stCondLst>
                                        </p:cTn>
                                        <p:tgtEl>
                                          <p:spTgt spid="1038"/>
                                        </p:tgtEl>
                                        <p:attrNameLst>
                                          <p:attrName>ppt_y</p:attrName>
                                        </p:attrNameLst>
                                      </p:cBhvr>
                                      <p:tavLst>
                                        <p:tav tm="0">
                                          <p:val>
                                            <p:strVal val="ppt_y"/>
                                          </p:val>
                                        </p:tav>
                                        <p:tav tm="100000">
                                          <p:val>
                                            <p:strVal val="ppt_y+1"/>
                                          </p:val>
                                        </p:tav>
                                      </p:tavLst>
                                    </p:anim>
                                    <p:set>
                                      <p:cBhvr>
                                        <p:cTn id="73" dur="1" fill="hold">
                                          <p:stCondLst>
                                            <p:cond delay="999"/>
                                          </p:stCondLst>
                                        </p:cTn>
                                        <p:tgtEl>
                                          <p:spTgt spid="1038"/>
                                        </p:tgtEl>
                                        <p:attrNameLst>
                                          <p:attrName>style.visibility</p:attrName>
                                        </p:attrNameLst>
                                      </p:cBhvr>
                                      <p:to>
                                        <p:strVal val="hidden"/>
                                      </p:to>
                                    </p:set>
                                  </p:childTnLst>
                                </p:cTn>
                              </p:par>
                              <p:par>
                                <p:cTn id="74" presetID="37" presetClass="exit" presetSubtype="0" fill="hold" nodeType="withEffect">
                                  <p:stCondLst>
                                    <p:cond delay="0"/>
                                  </p:stCondLst>
                                  <p:childTnLst>
                                    <p:animEffect transition="out" filter="fade">
                                      <p:cBhvr>
                                        <p:cTn id="75" dur="1000"/>
                                        <p:tgtEl>
                                          <p:spTgt spid="320"/>
                                        </p:tgtEl>
                                      </p:cBhvr>
                                    </p:animEffect>
                                    <p:anim calcmode="lin" valueType="num">
                                      <p:cBhvr>
                                        <p:cTn id="76" dur="1000"/>
                                        <p:tgtEl>
                                          <p:spTgt spid="320"/>
                                        </p:tgtEl>
                                        <p:attrNameLst>
                                          <p:attrName>ppt_x</p:attrName>
                                        </p:attrNameLst>
                                      </p:cBhvr>
                                      <p:tavLst>
                                        <p:tav tm="0">
                                          <p:val>
                                            <p:strVal val="ppt_x"/>
                                          </p:val>
                                        </p:tav>
                                        <p:tav tm="100000">
                                          <p:val>
                                            <p:strVal val="ppt_x"/>
                                          </p:val>
                                        </p:tav>
                                      </p:tavLst>
                                    </p:anim>
                                    <p:anim calcmode="lin" valueType="num">
                                      <p:cBhvr>
                                        <p:cTn id="77" dur="100" decel="100000"/>
                                        <p:tgtEl>
                                          <p:spTgt spid="320"/>
                                        </p:tgtEl>
                                        <p:attrNameLst>
                                          <p:attrName>ppt_y</p:attrName>
                                        </p:attrNameLst>
                                      </p:cBhvr>
                                      <p:tavLst>
                                        <p:tav tm="0">
                                          <p:val>
                                            <p:strVal val="ppt_y"/>
                                          </p:val>
                                        </p:tav>
                                        <p:tav tm="100000">
                                          <p:val>
                                            <p:strVal val="ppt_y-.03"/>
                                          </p:val>
                                        </p:tav>
                                      </p:tavLst>
                                    </p:anim>
                                    <p:anim calcmode="lin" valueType="num">
                                      <p:cBhvr>
                                        <p:cTn id="78" dur="900" accel="100000">
                                          <p:stCondLst>
                                            <p:cond delay="100"/>
                                          </p:stCondLst>
                                        </p:cTn>
                                        <p:tgtEl>
                                          <p:spTgt spid="320"/>
                                        </p:tgtEl>
                                        <p:attrNameLst>
                                          <p:attrName>ppt_y</p:attrName>
                                        </p:attrNameLst>
                                      </p:cBhvr>
                                      <p:tavLst>
                                        <p:tav tm="0">
                                          <p:val>
                                            <p:strVal val="ppt_y"/>
                                          </p:val>
                                        </p:tav>
                                        <p:tav tm="100000">
                                          <p:val>
                                            <p:strVal val="ppt_y+1"/>
                                          </p:val>
                                        </p:tav>
                                      </p:tavLst>
                                    </p:anim>
                                    <p:set>
                                      <p:cBhvr>
                                        <p:cTn id="79" dur="1" fill="hold">
                                          <p:stCondLst>
                                            <p:cond delay="999"/>
                                          </p:stCondLst>
                                        </p:cTn>
                                        <p:tgtEl>
                                          <p:spTgt spid="320"/>
                                        </p:tgtEl>
                                        <p:attrNameLst>
                                          <p:attrName>style.visibility</p:attrName>
                                        </p:attrNameLst>
                                      </p:cBhvr>
                                      <p:to>
                                        <p:strVal val="hidden"/>
                                      </p:to>
                                    </p:set>
                                  </p:childTnLst>
                                </p:cTn>
                              </p:par>
                              <p:par>
                                <p:cTn id="80" presetID="37" presetClass="exit" presetSubtype="0" fill="hold" nodeType="withEffect">
                                  <p:stCondLst>
                                    <p:cond delay="0"/>
                                  </p:stCondLst>
                                  <p:childTnLst>
                                    <p:animEffect transition="out" filter="fade">
                                      <p:cBhvr>
                                        <p:cTn id="81" dur="1000"/>
                                        <p:tgtEl>
                                          <p:spTgt spid="318"/>
                                        </p:tgtEl>
                                      </p:cBhvr>
                                    </p:animEffect>
                                    <p:anim calcmode="lin" valueType="num">
                                      <p:cBhvr>
                                        <p:cTn id="82" dur="1000"/>
                                        <p:tgtEl>
                                          <p:spTgt spid="318"/>
                                        </p:tgtEl>
                                        <p:attrNameLst>
                                          <p:attrName>ppt_x</p:attrName>
                                        </p:attrNameLst>
                                      </p:cBhvr>
                                      <p:tavLst>
                                        <p:tav tm="0">
                                          <p:val>
                                            <p:strVal val="ppt_x"/>
                                          </p:val>
                                        </p:tav>
                                        <p:tav tm="100000">
                                          <p:val>
                                            <p:strVal val="ppt_x"/>
                                          </p:val>
                                        </p:tav>
                                      </p:tavLst>
                                    </p:anim>
                                    <p:anim calcmode="lin" valueType="num">
                                      <p:cBhvr>
                                        <p:cTn id="83" dur="100" decel="100000"/>
                                        <p:tgtEl>
                                          <p:spTgt spid="318"/>
                                        </p:tgtEl>
                                        <p:attrNameLst>
                                          <p:attrName>ppt_y</p:attrName>
                                        </p:attrNameLst>
                                      </p:cBhvr>
                                      <p:tavLst>
                                        <p:tav tm="0">
                                          <p:val>
                                            <p:strVal val="ppt_y"/>
                                          </p:val>
                                        </p:tav>
                                        <p:tav tm="100000">
                                          <p:val>
                                            <p:strVal val="ppt_y-.03"/>
                                          </p:val>
                                        </p:tav>
                                      </p:tavLst>
                                    </p:anim>
                                    <p:anim calcmode="lin" valueType="num">
                                      <p:cBhvr>
                                        <p:cTn id="84" dur="900" accel="100000">
                                          <p:stCondLst>
                                            <p:cond delay="100"/>
                                          </p:stCondLst>
                                        </p:cTn>
                                        <p:tgtEl>
                                          <p:spTgt spid="318"/>
                                        </p:tgtEl>
                                        <p:attrNameLst>
                                          <p:attrName>ppt_y</p:attrName>
                                        </p:attrNameLst>
                                      </p:cBhvr>
                                      <p:tavLst>
                                        <p:tav tm="0">
                                          <p:val>
                                            <p:strVal val="ppt_y"/>
                                          </p:val>
                                        </p:tav>
                                        <p:tav tm="100000">
                                          <p:val>
                                            <p:strVal val="ppt_y+1"/>
                                          </p:val>
                                        </p:tav>
                                      </p:tavLst>
                                    </p:anim>
                                    <p:set>
                                      <p:cBhvr>
                                        <p:cTn id="85" dur="1" fill="hold">
                                          <p:stCondLst>
                                            <p:cond delay="999"/>
                                          </p:stCondLst>
                                        </p:cTn>
                                        <p:tgtEl>
                                          <p:spTgt spid="318"/>
                                        </p:tgtEl>
                                        <p:attrNameLst>
                                          <p:attrName>style.visibility</p:attrName>
                                        </p:attrNameLst>
                                      </p:cBhvr>
                                      <p:to>
                                        <p:strVal val="hidden"/>
                                      </p:to>
                                    </p:set>
                                  </p:childTnLst>
                                </p:cTn>
                              </p:par>
                              <p:par>
                                <p:cTn id="86" presetID="37" presetClass="exit" presetSubtype="0" fill="hold" nodeType="withEffect">
                                  <p:stCondLst>
                                    <p:cond delay="0"/>
                                  </p:stCondLst>
                                  <p:childTnLst>
                                    <p:animEffect transition="out" filter="fade">
                                      <p:cBhvr>
                                        <p:cTn id="87" dur="1000"/>
                                        <p:tgtEl>
                                          <p:spTgt spid="317"/>
                                        </p:tgtEl>
                                      </p:cBhvr>
                                    </p:animEffect>
                                    <p:anim calcmode="lin" valueType="num">
                                      <p:cBhvr>
                                        <p:cTn id="88" dur="1000"/>
                                        <p:tgtEl>
                                          <p:spTgt spid="317"/>
                                        </p:tgtEl>
                                        <p:attrNameLst>
                                          <p:attrName>ppt_x</p:attrName>
                                        </p:attrNameLst>
                                      </p:cBhvr>
                                      <p:tavLst>
                                        <p:tav tm="0">
                                          <p:val>
                                            <p:strVal val="ppt_x"/>
                                          </p:val>
                                        </p:tav>
                                        <p:tav tm="100000">
                                          <p:val>
                                            <p:strVal val="ppt_x"/>
                                          </p:val>
                                        </p:tav>
                                      </p:tavLst>
                                    </p:anim>
                                    <p:anim calcmode="lin" valueType="num">
                                      <p:cBhvr>
                                        <p:cTn id="89" dur="100" decel="100000"/>
                                        <p:tgtEl>
                                          <p:spTgt spid="317"/>
                                        </p:tgtEl>
                                        <p:attrNameLst>
                                          <p:attrName>ppt_y</p:attrName>
                                        </p:attrNameLst>
                                      </p:cBhvr>
                                      <p:tavLst>
                                        <p:tav tm="0">
                                          <p:val>
                                            <p:strVal val="ppt_y"/>
                                          </p:val>
                                        </p:tav>
                                        <p:tav tm="100000">
                                          <p:val>
                                            <p:strVal val="ppt_y-.03"/>
                                          </p:val>
                                        </p:tav>
                                      </p:tavLst>
                                    </p:anim>
                                    <p:anim calcmode="lin" valueType="num">
                                      <p:cBhvr>
                                        <p:cTn id="90" dur="900" accel="100000">
                                          <p:stCondLst>
                                            <p:cond delay="100"/>
                                          </p:stCondLst>
                                        </p:cTn>
                                        <p:tgtEl>
                                          <p:spTgt spid="317"/>
                                        </p:tgtEl>
                                        <p:attrNameLst>
                                          <p:attrName>ppt_y</p:attrName>
                                        </p:attrNameLst>
                                      </p:cBhvr>
                                      <p:tavLst>
                                        <p:tav tm="0">
                                          <p:val>
                                            <p:strVal val="ppt_y"/>
                                          </p:val>
                                        </p:tav>
                                        <p:tav tm="100000">
                                          <p:val>
                                            <p:strVal val="ppt_y+1"/>
                                          </p:val>
                                        </p:tav>
                                      </p:tavLst>
                                    </p:anim>
                                    <p:set>
                                      <p:cBhvr>
                                        <p:cTn id="91" dur="1" fill="hold">
                                          <p:stCondLst>
                                            <p:cond delay="999"/>
                                          </p:stCondLst>
                                        </p:cTn>
                                        <p:tgtEl>
                                          <p:spTgt spid="317"/>
                                        </p:tgtEl>
                                        <p:attrNameLst>
                                          <p:attrName>style.visibility</p:attrName>
                                        </p:attrNameLst>
                                      </p:cBhvr>
                                      <p:to>
                                        <p:strVal val="hidden"/>
                                      </p:to>
                                    </p:set>
                                  </p:childTnLst>
                                </p:cTn>
                              </p:par>
                            </p:childTnLst>
                          </p:cTn>
                        </p:par>
                        <p:par>
                          <p:cTn id="92" fill="hold">
                            <p:stCondLst>
                              <p:cond delay="1000"/>
                            </p:stCondLst>
                            <p:childTnLst>
                              <p:par>
                                <p:cTn id="93" presetID="37" presetClass="entr" presetSubtype="0" fill="hold" grpId="0" nodeType="afterEffect">
                                  <p:stCondLst>
                                    <p:cond delay="0"/>
                                  </p:stCondLst>
                                  <p:childTnLst>
                                    <p:set>
                                      <p:cBhvr>
                                        <p:cTn id="94" dur="1" fill="hold">
                                          <p:stCondLst>
                                            <p:cond delay="0"/>
                                          </p:stCondLst>
                                        </p:cTn>
                                        <p:tgtEl>
                                          <p:spTgt spid="265"/>
                                        </p:tgtEl>
                                        <p:attrNameLst>
                                          <p:attrName>style.visibility</p:attrName>
                                        </p:attrNameLst>
                                      </p:cBhvr>
                                      <p:to>
                                        <p:strVal val="visible"/>
                                      </p:to>
                                    </p:set>
                                    <p:animEffect transition="in" filter="fade">
                                      <p:cBhvr>
                                        <p:cTn id="95" dur="1000"/>
                                        <p:tgtEl>
                                          <p:spTgt spid="265"/>
                                        </p:tgtEl>
                                      </p:cBhvr>
                                    </p:animEffect>
                                    <p:anim calcmode="lin" valueType="num">
                                      <p:cBhvr>
                                        <p:cTn id="96" dur="1000" fill="hold"/>
                                        <p:tgtEl>
                                          <p:spTgt spid="265"/>
                                        </p:tgtEl>
                                        <p:attrNameLst>
                                          <p:attrName>ppt_x</p:attrName>
                                        </p:attrNameLst>
                                      </p:cBhvr>
                                      <p:tavLst>
                                        <p:tav tm="0">
                                          <p:val>
                                            <p:strVal val="#ppt_x"/>
                                          </p:val>
                                        </p:tav>
                                        <p:tav tm="100000">
                                          <p:val>
                                            <p:strVal val="#ppt_x"/>
                                          </p:val>
                                        </p:tav>
                                      </p:tavLst>
                                    </p:anim>
                                    <p:anim calcmode="lin" valueType="num">
                                      <p:cBhvr>
                                        <p:cTn id="97" dur="900" decel="100000" fill="hold"/>
                                        <p:tgtEl>
                                          <p:spTgt spid="265"/>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265"/>
                                        </p:tgtEl>
                                        <p:attrNameLst>
                                          <p:attrName>ppt_y</p:attrName>
                                        </p:attrNameLst>
                                      </p:cBhvr>
                                      <p:tavLst>
                                        <p:tav tm="0">
                                          <p:val>
                                            <p:strVal val="#ppt_y-.03"/>
                                          </p:val>
                                        </p:tav>
                                        <p:tav tm="100000">
                                          <p:val>
                                            <p:strVal val="#ppt_y"/>
                                          </p:val>
                                        </p:tav>
                                      </p:tavLst>
                                    </p:anim>
                                  </p:childTnLst>
                                </p:cTn>
                              </p:par>
                            </p:childTnLst>
                          </p:cTn>
                        </p:par>
                        <p:par>
                          <p:cTn id="99" fill="hold">
                            <p:stCondLst>
                              <p:cond delay="2000"/>
                            </p:stCondLst>
                            <p:childTnLst>
                              <p:par>
                                <p:cTn id="100" presetID="42" presetClass="path" presetSubtype="0" accel="50000" decel="50000" fill="hold" grpId="1" nodeType="afterEffect">
                                  <p:stCondLst>
                                    <p:cond delay="0"/>
                                  </p:stCondLst>
                                  <p:childTnLst>
                                    <p:animMotion origin="layout" path="M 2.77778E-6 -3.33333E-6 L 2.77778E-6 0.08588 " pathEditMode="relative" rAng="0" ptsTypes="AA">
                                      <p:cBhvr>
                                        <p:cTn id="101" dur="2000" fill="hold"/>
                                        <p:tgtEl>
                                          <p:spTgt spid="270"/>
                                        </p:tgtEl>
                                        <p:attrNameLst>
                                          <p:attrName>ppt_x</p:attrName>
                                          <p:attrName>ppt_y</p:attrName>
                                        </p:attrNameLst>
                                      </p:cBhvr>
                                      <p:rCtr x="0" y="43"/>
                                    </p:animMotion>
                                  </p:childTnLst>
                                </p:cTn>
                              </p:par>
                              <p:par>
                                <p:cTn id="102" presetID="63" presetClass="path" presetSubtype="0" accel="50000" decel="50000" fill="hold" grpId="1" nodeType="withEffect">
                                  <p:stCondLst>
                                    <p:cond delay="0"/>
                                  </p:stCondLst>
                                  <p:childTnLst>
                                    <p:animMotion origin="layout" path="M 4.44444E-6 1.11111E-6 L 0.08663 1.11111E-6 " pathEditMode="relative" rAng="0" ptsTypes="AA">
                                      <p:cBhvr>
                                        <p:cTn id="103" dur="2000" fill="hold"/>
                                        <p:tgtEl>
                                          <p:spTgt spid="269"/>
                                        </p:tgtEl>
                                        <p:attrNameLst>
                                          <p:attrName>ppt_x</p:attrName>
                                          <p:attrName>ppt_y</p:attrName>
                                        </p:attrNameLst>
                                      </p:cBhvr>
                                      <p:rCtr x="43" y="0"/>
                                    </p:animMotion>
                                  </p:childTnLst>
                                </p:cTn>
                              </p:par>
                              <p:par>
                                <p:cTn id="104" presetID="35" presetClass="path" presetSubtype="0" accel="50000" decel="50000" fill="hold" grpId="1" nodeType="withEffect">
                                  <p:stCondLst>
                                    <p:cond delay="0"/>
                                  </p:stCondLst>
                                  <p:childTnLst>
                                    <p:animMotion origin="layout" path="M 1.11111E-6 -1.11111E-6 L -0.06771 -1.11111E-6 " pathEditMode="relative" rAng="0" ptsTypes="AA">
                                      <p:cBhvr>
                                        <p:cTn id="105" dur="2000" fill="hold"/>
                                        <p:tgtEl>
                                          <p:spTgt spid="271"/>
                                        </p:tgtEl>
                                        <p:attrNameLst>
                                          <p:attrName>ppt_x</p:attrName>
                                          <p:attrName>ppt_y</p:attrName>
                                        </p:attrNameLst>
                                      </p:cBhvr>
                                      <p:rCtr x="-34" y="0"/>
                                    </p:animMotion>
                                  </p:childTnLst>
                                </p:cTn>
                              </p:par>
                              <p:par>
                                <p:cTn id="106" presetID="64" presetClass="path" presetSubtype="0" accel="50000" decel="50000" fill="hold" grpId="1" nodeType="withEffect">
                                  <p:stCondLst>
                                    <p:cond delay="0"/>
                                  </p:stCondLst>
                                  <p:childTnLst>
                                    <p:animMotion origin="layout" path="M -4.72222E-6 4.81481E-6 L -4.72222E-6 -0.11366 " pathEditMode="relative" rAng="0" ptsTypes="AA">
                                      <p:cBhvr>
                                        <p:cTn id="107" dur="2000" fill="hold"/>
                                        <p:tgtEl>
                                          <p:spTgt spid="272"/>
                                        </p:tgtEl>
                                        <p:attrNameLst>
                                          <p:attrName>ppt_x</p:attrName>
                                          <p:attrName>ppt_y</p:attrName>
                                        </p:attrNameLst>
                                      </p:cBhvr>
                                      <p:rCtr x="0" y="-57"/>
                                    </p:animMotion>
                                  </p:childTnLst>
                                </p:cTn>
                              </p:par>
                            </p:childTnLst>
                          </p:cTn>
                        </p:par>
                        <p:par>
                          <p:cTn id="108" fill="hold">
                            <p:stCondLst>
                              <p:cond delay="4000"/>
                            </p:stCondLst>
                            <p:childTnLst>
                              <p:par>
                                <p:cTn id="109" presetID="37" presetClass="entr" presetSubtype="0" fill="hold" nodeType="afterEffect">
                                  <p:stCondLst>
                                    <p:cond delay="1000"/>
                                  </p:stCondLst>
                                  <p:childTnLst>
                                    <p:set>
                                      <p:cBhvr>
                                        <p:cTn id="110" dur="1" fill="hold">
                                          <p:stCondLst>
                                            <p:cond delay="0"/>
                                          </p:stCondLst>
                                        </p:cTn>
                                        <p:tgtEl>
                                          <p:spTgt spid="321"/>
                                        </p:tgtEl>
                                        <p:attrNameLst>
                                          <p:attrName>style.visibility</p:attrName>
                                        </p:attrNameLst>
                                      </p:cBhvr>
                                      <p:to>
                                        <p:strVal val="visible"/>
                                      </p:to>
                                    </p:set>
                                    <p:animEffect transition="in" filter="fade">
                                      <p:cBhvr>
                                        <p:cTn id="111" dur="1000"/>
                                        <p:tgtEl>
                                          <p:spTgt spid="321"/>
                                        </p:tgtEl>
                                      </p:cBhvr>
                                    </p:animEffect>
                                    <p:anim calcmode="lin" valueType="num">
                                      <p:cBhvr>
                                        <p:cTn id="112" dur="1000" fill="hold"/>
                                        <p:tgtEl>
                                          <p:spTgt spid="321"/>
                                        </p:tgtEl>
                                        <p:attrNameLst>
                                          <p:attrName>ppt_x</p:attrName>
                                        </p:attrNameLst>
                                      </p:cBhvr>
                                      <p:tavLst>
                                        <p:tav tm="0">
                                          <p:val>
                                            <p:strVal val="#ppt_x"/>
                                          </p:val>
                                        </p:tav>
                                        <p:tav tm="100000">
                                          <p:val>
                                            <p:strVal val="#ppt_x"/>
                                          </p:val>
                                        </p:tav>
                                      </p:tavLst>
                                    </p:anim>
                                    <p:anim calcmode="lin" valueType="num">
                                      <p:cBhvr>
                                        <p:cTn id="113" dur="900" decel="100000" fill="hold"/>
                                        <p:tgtEl>
                                          <p:spTgt spid="321"/>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321"/>
                                        </p:tgtEl>
                                        <p:attrNameLst>
                                          <p:attrName>ppt_y</p:attrName>
                                        </p:attrNameLst>
                                      </p:cBhvr>
                                      <p:tavLst>
                                        <p:tav tm="0">
                                          <p:val>
                                            <p:strVal val="#ppt_y-.03"/>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37" presetClass="exit" presetSubtype="0" fill="hold" grpId="2" nodeType="clickEffect">
                                  <p:stCondLst>
                                    <p:cond delay="0"/>
                                  </p:stCondLst>
                                  <p:childTnLst>
                                    <p:animEffect transition="out" filter="fade">
                                      <p:cBhvr>
                                        <p:cTn id="118" dur="1000"/>
                                        <p:tgtEl>
                                          <p:spTgt spid="269"/>
                                        </p:tgtEl>
                                      </p:cBhvr>
                                    </p:animEffect>
                                    <p:anim calcmode="lin" valueType="num">
                                      <p:cBhvr>
                                        <p:cTn id="119" dur="1000"/>
                                        <p:tgtEl>
                                          <p:spTgt spid="269"/>
                                        </p:tgtEl>
                                        <p:attrNameLst>
                                          <p:attrName>ppt_x</p:attrName>
                                        </p:attrNameLst>
                                      </p:cBhvr>
                                      <p:tavLst>
                                        <p:tav tm="0">
                                          <p:val>
                                            <p:strVal val="ppt_x"/>
                                          </p:val>
                                        </p:tav>
                                        <p:tav tm="100000">
                                          <p:val>
                                            <p:strVal val="ppt_x"/>
                                          </p:val>
                                        </p:tav>
                                      </p:tavLst>
                                    </p:anim>
                                    <p:anim calcmode="lin" valueType="num">
                                      <p:cBhvr>
                                        <p:cTn id="120" dur="100" decel="100000"/>
                                        <p:tgtEl>
                                          <p:spTgt spid="269"/>
                                        </p:tgtEl>
                                        <p:attrNameLst>
                                          <p:attrName>ppt_y</p:attrName>
                                        </p:attrNameLst>
                                      </p:cBhvr>
                                      <p:tavLst>
                                        <p:tav tm="0">
                                          <p:val>
                                            <p:strVal val="ppt_y"/>
                                          </p:val>
                                        </p:tav>
                                        <p:tav tm="100000">
                                          <p:val>
                                            <p:strVal val="ppt_y-.03"/>
                                          </p:val>
                                        </p:tav>
                                      </p:tavLst>
                                    </p:anim>
                                    <p:anim calcmode="lin" valueType="num">
                                      <p:cBhvr>
                                        <p:cTn id="121" dur="900" accel="100000">
                                          <p:stCondLst>
                                            <p:cond delay="100"/>
                                          </p:stCondLst>
                                        </p:cTn>
                                        <p:tgtEl>
                                          <p:spTgt spid="269"/>
                                        </p:tgtEl>
                                        <p:attrNameLst>
                                          <p:attrName>ppt_y</p:attrName>
                                        </p:attrNameLst>
                                      </p:cBhvr>
                                      <p:tavLst>
                                        <p:tav tm="0">
                                          <p:val>
                                            <p:strVal val="ppt_y"/>
                                          </p:val>
                                        </p:tav>
                                        <p:tav tm="100000">
                                          <p:val>
                                            <p:strVal val="ppt_y+1"/>
                                          </p:val>
                                        </p:tav>
                                      </p:tavLst>
                                    </p:anim>
                                    <p:set>
                                      <p:cBhvr>
                                        <p:cTn id="122" dur="1" fill="hold">
                                          <p:stCondLst>
                                            <p:cond delay="999"/>
                                          </p:stCondLst>
                                        </p:cTn>
                                        <p:tgtEl>
                                          <p:spTgt spid="269"/>
                                        </p:tgtEl>
                                        <p:attrNameLst>
                                          <p:attrName>style.visibility</p:attrName>
                                        </p:attrNameLst>
                                      </p:cBhvr>
                                      <p:to>
                                        <p:strVal val="hidden"/>
                                      </p:to>
                                    </p:set>
                                  </p:childTnLst>
                                </p:cTn>
                              </p:par>
                              <p:par>
                                <p:cTn id="123" presetID="37" presetClass="exit" presetSubtype="0" fill="hold" grpId="2" nodeType="withEffect">
                                  <p:stCondLst>
                                    <p:cond delay="0"/>
                                  </p:stCondLst>
                                  <p:childTnLst>
                                    <p:animEffect transition="out" filter="fade">
                                      <p:cBhvr>
                                        <p:cTn id="124" dur="1000"/>
                                        <p:tgtEl>
                                          <p:spTgt spid="270"/>
                                        </p:tgtEl>
                                      </p:cBhvr>
                                    </p:animEffect>
                                    <p:anim calcmode="lin" valueType="num">
                                      <p:cBhvr>
                                        <p:cTn id="125" dur="1000"/>
                                        <p:tgtEl>
                                          <p:spTgt spid="270"/>
                                        </p:tgtEl>
                                        <p:attrNameLst>
                                          <p:attrName>ppt_x</p:attrName>
                                        </p:attrNameLst>
                                      </p:cBhvr>
                                      <p:tavLst>
                                        <p:tav tm="0">
                                          <p:val>
                                            <p:strVal val="ppt_x"/>
                                          </p:val>
                                        </p:tav>
                                        <p:tav tm="100000">
                                          <p:val>
                                            <p:strVal val="ppt_x"/>
                                          </p:val>
                                        </p:tav>
                                      </p:tavLst>
                                    </p:anim>
                                    <p:anim calcmode="lin" valueType="num">
                                      <p:cBhvr>
                                        <p:cTn id="126" dur="100" decel="100000"/>
                                        <p:tgtEl>
                                          <p:spTgt spid="270"/>
                                        </p:tgtEl>
                                        <p:attrNameLst>
                                          <p:attrName>ppt_y</p:attrName>
                                        </p:attrNameLst>
                                      </p:cBhvr>
                                      <p:tavLst>
                                        <p:tav tm="0">
                                          <p:val>
                                            <p:strVal val="ppt_y"/>
                                          </p:val>
                                        </p:tav>
                                        <p:tav tm="100000">
                                          <p:val>
                                            <p:strVal val="ppt_y-.03"/>
                                          </p:val>
                                        </p:tav>
                                      </p:tavLst>
                                    </p:anim>
                                    <p:anim calcmode="lin" valueType="num">
                                      <p:cBhvr>
                                        <p:cTn id="127" dur="900" accel="100000">
                                          <p:stCondLst>
                                            <p:cond delay="100"/>
                                          </p:stCondLst>
                                        </p:cTn>
                                        <p:tgtEl>
                                          <p:spTgt spid="270"/>
                                        </p:tgtEl>
                                        <p:attrNameLst>
                                          <p:attrName>ppt_y</p:attrName>
                                        </p:attrNameLst>
                                      </p:cBhvr>
                                      <p:tavLst>
                                        <p:tav tm="0">
                                          <p:val>
                                            <p:strVal val="ppt_y"/>
                                          </p:val>
                                        </p:tav>
                                        <p:tav tm="100000">
                                          <p:val>
                                            <p:strVal val="ppt_y+1"/>
                                          </p:val>
                                        </p:tav>
                                      </p:tavLst>
                                    </p:anim>
                                    <p:set>
                                      <p:cBhvr>
                                        <p:cTn id="128" dur="1" fill="hold">
                                          <p:stCondLst>
                                            <p:cond delay="999"/>
                                          </p:stCondLst>
                                        </p:cTn>
                                        <p:tgtEl>
                                          <p:spTgt spid="270"/>
                                        </p:tgtEl>
                                        <p:attrNameLst>
                                          <p:attrName>style.visibility</p:attrName>
                                        </p:attrNameLst>
                                      </p:cBhvr>
                                      <p:to>
                                        <p:strVal val="hidden"/>
                                      </p:to>
                                    </p:set>
                                  </p:childTnLst>
                                </p:cTn>
                              </p:par>
                              <p:par>
                                <p:cTn id="129" presetID="37" presetClass="exit" presetSubtype="0" fill="hold" grpId="2" nodeType="withEffect">
                                  <p:stCondLst>
                                    <p:cond delay="0"/>
                                  </p:stCondLst>
                                  <p:childTnLst>
                                    <p:animEffect transition="out" filter="fade">
                                      <p:cBhvr>
                                        <p:cTn id="130" dur="1000"/>
                                        <p:tgtEl>
                                          <p:spTgt spid="271"/>
                                        </p:tgtEl>
                                      </p:cBhvr>
                                    </p:animEffect>
                                    <p:anim calcmode="lin" valueType="num">
                                      <p:cBhvr>
                                        <p:cTn id="131" dur="1000"/>
                                        <p:tgtEl>
                                          <p:spTgt spid="271"/>
                                        </p:tgtEl>
                                        <p:attrNameLst>
                                          <p:attrName>ppt_x</p:attrName>
                                        </p:attrNameLst>
                                      </p:cBhvr>
                                      <p:tavLst>
                                        <p:tav tm="0">
                                          <p:val>
                                            <p:strVal val="ppt_x"/>
                                          </p:val>
                                        </p:tav>
                                        <p:tav tm="100000">
                                          <p:val>
                                            <p:strVal val="ppt_x"/>
                                          </p:val>
                                        </p:tav>
                                      </p:tavLst>
                                    </p:anim>
                                    <p:anim calcmode="lin" valueType="num">
                                      <p:cBhvr>
                                        <p:cTn id="132" dur="100" decel="100000"/>
                                        <p:tgtEl>
                                          <p:spTgt spid="271"/>
                                        </p:tgtEl>
                                        <p:attrNameLst>
                                          <p:attrName>ppt_y</p:attrName>
                                        </p:attrNameLst>
                                      </p:cBhvr>
                                      <p:tavLst>
                                        <p:tav tm="0">
                                          <p:val>
                                            <p:strVal val="ppt_y"/>
                                          </p:val>
                                        </p:tav>
                                        <p:tav tm="100000">
                                          <p:val>
                                            <p:strVal val="ppt_y-.03"/>
                                          </p:val>
                                        </p:tav>
                                      </p:tavLst>
                                    </p:anim>
                                    <p:anim calcmode="lin" valueType="num">
                                      <p:cBhvr>
                                        <p:cTn id="133" dur="900" accel="100000">
                                          <p:stCondLst>
                                            <p:cond delay="100"/>
                                          </p:stCondLst>
                                        </p:cTn>
                                        <p:tgtEl>
                                          <p:spTgt spid="271"/>
                                        </p:tgtEl>
                                        <p:attrNameLst>
                                          <p:attrName>ppt_y</p:attrName>
                                        </p:attrNameLst>
                                      </p:cBhvr>
                                      <p:tavLst>
                                        <p:tav tm="0">
                                          <p:val>
                                            <p:strVal val="ppt_y"/>
                                          </p:val>
                                        </p:tav>
                                        <p:tav tm="100000">
                                          <p:val>
                                            <p:strVal val="ppt_y+1"/>
                                          </p:val>
                                        </p:tav>
                                      </p:tavLst>
                                    </p:anim>
                                    <p:set>
                                      <p:cBhvr>
                                        <p:cTn id="134" dur="1" fill="hold">
                                          <p:stCondLst>
                                            <p:cond delay="999"/>
                                          </p:stCondLst>
                                        </p:cTn>
                                        <p:tgtEl>
                                          <p:spTgt spid="271"/>
                                        </p:tgtEl>
                                        <p:attrNameLst>
                                          <p:attrName>style.visibility</p:attrName>
                                        </p:attrNameLst>
                                      </p:cBhvr>
                                      <p:to>
                                        <p:strVal val="hidden"/>
                                      </p:to>
                                    </p:set>
                                  </p:childTnLst>
                                </p:cTn>
                              </p:par>
                              <p:par>
                                <p:cTn id="135" presetID="37" presetClass="exit" presetSubtype="0" fill="hold" grpId="2" nodeType="withEffect">
                                  <p:stCondLst>
                                    <p:cond delay="0"/>
                                  </p:stCondLst>
                                  <p:childTnLst>
                                    <p:animEffect transition="out" filter="fade">
                                      <p:cBhvr>
                                        <p:cTn id="136" dur="1000"/>
                                        <p:tgtEl>
                                          <p:spTgt spid="272"/>
                                        </p:tgtEl>
                                      </p:cBhvr>
                                    </p:animEffect>
                                    <p:anim calcmode="lin" valueType="num">
                                      <p:cBhvr>
                                        <p:cTn id="137" dur="1000"/>
                                        <p:tgtEl>
                                          <p:spTgt spid="272"/>
                                        </p:tgtEl>
                                        <p:attrNameLst>
                                          <p:attrName>ppt_x</p:attrName>
                                        </p:attrNameLst>
                                      </p:cBhvr>
                                      <p:tavLst>
                                        <p:tav tm="0">
                                          <p:val>
                                            <p:strVal val="ppt_x"/>
                                          </p:val>
                                        </p:tav>
                                        <p:tav tm="100000">
                                          <p:val>
                                            <p:strVal val="ppt_x"/>
                                          </p:val>
                                        </p:tav>
                                      </p:tavLst>
                                    </p:anim>
                                    <p:anim calcmode="lin" valueType="num">
                                      <p:cBhvr>
                                        <p:cTn id="138" dur="100" decel="100000"/>
                                        <p:tgtEl>
                                          <p:spTgt spid="272"/>
                                        </p:tgtEl>
                                        <p:attrNameLst>
                                          <p:attrName>ppt_y</p:attrName>
                                        </p:attrNameLst>
                                      </p:cBhvr>
                                      <p:tavLst>
                                        <p:tav tm="0">
                                          <p:val>
                                            <p:strVal val="ppt_y"/>
                                          </p:val>
                                        </p:tav>
                                        <p:tav tm="100000">
                                          <p:val>
                                            <p:strVal val="ppt_y-.03"/>
                                          </p:val>
                                        </p:tav>
                                      </p:tavLst>
                                    </p:anim>
                                    <p:anim calcmode="lin" valueType="num">
                                      <p:cBhvr>
                                        <p:cTn id="139" dur="900" accel="100000">
                                          <p:stCondLst>
                                            <p:cond delay="100"/>
                                          </p:stCondLst>
                                        </p:cTn>
                                        <p:tgtEl>
                                          <p:spTgt spid="272"/>
                                        </p:tgtEl>
                                        <p:attrNameLst>
                                          <p:attrName>ppt_y</p:attrName>
                                        </p:attrNameLst>
                                      </p:cBhvr>
                                      <p:tavLst>
                                        <p:tav tm="0">
                                          <p:val>
                                            <p:strVal val="ppt_y"/>
                                          </p:val>
                                        </p:tav>
                                        <p:tav tm="100000">
                                          <p:val>
                                            <p:strVal val="ppt_y+1"/>
                                          </p:val>
                                        </p:tav>
                                      </p:tavLst>
                                    </p:anim>
                                    <p:set>
                                      <p:cBhvr>
                                        <p:cTn id="140" dur="1" fill="hold">
                                          <p:stCondLst>
                                            <p:cond delay="999"/>
                                          </p:stCondLst>
                                        </p:cTn>
                                        <p:tgtEl>
                                          <p:spTgt spid="272"/>
                                        </p:tgtEl>
                                        <p:attrNameLst>
                                          <p:attrName>style.visibility</p:attrName>
                                        </p:attrNameLst>
                                      </p:cBhvr>
                                      <p:to>
                                        <p:strVal val="hidden"/>
                                      </p:to>
                                    </p:set>
                                  </p:childTnLst>
                                </p:cTn>
                              </p:par>
                              <p:par>
                                <p:cTn id="141" presetID="37" presetClass="exit" presetSubtype="0" fill="hold" nodeType="withEffect">
                                  <p:stCondLst>
                                    <p:cond delay="0"/>
                                  </p:stCondLst>
                                  <p:childTnLst>
                                    <p:animEffect transition="out" filter="fade">
                                      <p:cBhvr>
                                        <p:cTn id="142" dur="1000"/>
                                        <p:tgtEl>
                                          <p:spTgt spid="321"/>
                                        </p:tgtEl>
                                      </p:cBhvr>
                                    </p:animEffect>
                                    <p:anim calcmode="lin" valueType="num">
                                      <p:cBhvr>
                                        <p:cTn id="143" dur="1000"/>
                                        <p:tgtEl>
                                          <p:spTgt spid="321"/>
                                        </p:tgtEl>
                                        <p:attrNameLst>
                                          <p:attrName>ppt_x</p:attrName>
                                        </p:attrNameLst>
                                      </p:cBhvr>
                                      <p:tavLst>
                                        <p:tav tm="0">
                                          <p:val>
                                            <p:strVal val="ppt_x"/>
                                          </p:val>
                                        </p:tav>
                                        <p:tav tm="100000">
                                          <p:val>
                                            <p:strVal val="ppt_x"/>
                                          </p:val>
                                        </p:tav>
                                      </p:tavLst>
                                    </p:anim>
                                    <p:anim calcmode="lin" valueType="num">
                                      <p:cBhvr>
                                        <p:cTn id="144" dur="100" decel="100000"/>
                                        <p:tgtEl>
                                          <p:spTgt spid="321"/>
                                        </p:tgtEl>
                                        <p:attrNameLst>
                                          <p:attrName>ppt_y</p:attrName>
                                        </p:attrNameLst>
                                      </p:cBhvr>
                                      <p:tavLst>
                                        <p:tav tm="0">
                                          <p:val>
                                            <p:strVal val="ppt_y"/>
                                          </p:val>
                                        </p:tav>
                                        <p:tav tm="100000">
                                          <p:val>
                                            <p:strVal val="ppt_y-.03"/>
                                          </p:val>
                                        </p:tav>
                                      </p:tavLst>
                                    </p:anim>
                                    <p:anim calcmode="lin" valueType="num">
                                      <p:cBhvr>
                                        <p:cTn id="145" dur="900" accel="100000">
                                          <p:stCondLst>
                                            <p:cond delay="100"/>
                                          </p:stCondLst>
                                        </p:cTn>
                                        <p:tgtEl>
                                          <p:spTgt spid="321"/>
                                        </p:tgtEl>
                                        <p:attrNameLst>
                                          <p:attrName>ppt_y</p:attrName>
                                        </p:attrNameLst>
                                      </p:cBhvr>
                                      <p:tavLst>
                                        <p:tav tm="0">
                                          <p:val>
                                            <p:strVal val="ppt_y"/>
                                          </p:val>
                                        </p:tav>
                                        <p:tav tm="100000">
                                          <p:val>
                                            <p:strVal val="ppt_y+1"/>
                                          </p:val>
                                        </p:tav>
                                      </p:tavLst>
                                    </p:anim>
                                    <p:set>
                                      <p:cBhvr>
                                        <p:cTn id="146" dur="1" fill="hold">
                                          <p:stCondLst>
                                            <p:cond delay="999"/>
                                          </p:stCondLst>
                                        </p:cTn>
                                        <p:tgtEl>
                                          <p:spTgt spid="321"/>
                                        </p:tgtEl>
                                        <p:attrNameLst>
                                          <p:attrName>style.visibility</p:attrName>
                                        </p:attrNameLst>
                                      </p:cBhvr>
                                      <p:to>
                                        <p:strVal val="hidden"/>
                                      </p:to>
                                    </p:set>
                                  </p:childTnLst>
                                </p:cTn>
                              </p:par>
                            </p:childTnLst>
                          </p:cTn>
                        </p:par>
                        <p:par>
                          <p:cTn id="147" fill="hold">
                            <p:stCondLst>
                              <p:cond delay="1000"/>
                            </p:stCondLst>
                            <p:childTnLst>
                              <p:par>
                                <p:cTn id="148" presetID="37" presetClass="entr" presetSubtype="0" fill="hold" grpId="0" nodeType="afterEffect">
                                  <p:stCondLst>
                                    <p:cond delay="0"/>
                                  </p:stCondLst>
                                  <p:childTnLst>
                                    <p:set>
                                      <p:cBhvr>
                                        <p:cTn id="149" dur="1" fill="hold">
                                          <p:stCondLst>
                                            <p:cond delay="0"/>
                                          </p:stCondLst>
                                        </p:cTn>
                                        <p:tgtEl>
                                          <p:spTgt spid="266"/>
                                        </p:tgtEl>
                                        <p:attrNameLst>
                                          <p:attrName>style.visibility</p:attrName>
                                        </p:attrNameLst>
                                      </p:cBhvr>
                                      <p:to>
                                        <p:strVal val="visible"/>
                                      </p:to>
                                    </p:set>
                                    <p:animEffect transition="in" filter="fade">
                                      <p:cBhvr>
                                        <p:cTn id="150" dur="1000"/>
                                        <p:tgtEl>
                                          <p:spTgt spid="266"/>
                                        </p:tgtEl>
                                      </p:cBhvr>
                                    </p:animEffect>
                                    <p:anim calcmode="lin" valueType="num">
                                      <p:cBhvr>
                                        <p:cTn id="151" dur="1000" fill="hold"/>
                                        <p:tgtEl>
                                          <p:spTgt spid="266"/>
                                        </p:tgtEl>
                                        <p:attrNameLst>
                                          <p:attrName>ppt_x</p:attrName>
                                        </p:attrNameLst>
                                      </p:cBhvr>
                                      <p:tavLst>
                                        <p:tav tm="0">
                                          <p:val>
                                            <p:strVal val="#ppt_x"/>
                                          </p:val>
                                        </p:tav>
                                        <p:tav tm="100000">
                                          <p:val>
                                            <p:strVal val="#ppt_x"/>
                                          </p:val>
                                        </p:tav>
                                      </p:tavLst>
                                    </p:anim>
                                    <p:anim calcmode="lin" valueType="num">
                                      <p:cBhvr>
                                        <p:cTn id="152" dur="900" decel="100000" fill="hold"/>
                                        <p:tgtEl>
                                          <p:spTgt spid="266"/>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266"/>
                                        </p:tgtEl>
                                        <p:attrNameLst>
                                          <p:attrName>ppt_y</p:attrName>
                                        </p:attrNameLst>
                                      </p:cBhvr>
                                      <p:tavLst>
                                        <p:tav tm="0">
                                          <p:val>
                                            <p:strVal val="#ppt_y-.03"/>
                                          </p:val>
                                        </p:tav>
                                        <p:tav tm="100000">
                                          <p:val>
                                            <p:strVal val="#ppt_y"/>
                                          </p:val>
                                        </p:tav>
                                      </p:tavLst>
                                    </p:anim>
                                  </p:childTnLst>
                                </p:cTn>
                              </p:par>
                            </p:childTnLst>
                          </p:cTn>
                        </p:par>
                        <p:par>
                          <p:cTn id="154" fill="hold">
                            <p:stCondLst>
                              <p:cond delay="2000"/>
                            </p:stCondLst>
                            <p:childTnLst>
                              <p:par>
                                <p:cTn id="155" presetID="37" presetClass="entr" presetSubtype="0" fill="hold" nodeType="afterEffect">
                                  <p:stCondLst>
                                    <p:cond delay="0"/>
                                  </p:stCondLst>
                                  <p:childTnLst>
                                    <p:set>
                                      <p:cBhvr>
                                        <p:cTn id="156" dur="1" fill="hold">
                                          <p:stCondLst>
                                            <p:cond delay="0"/>
                                          </p:stCondLst>
                                        </p:cTn>
                                        <p:tgtEl>
                                          <p:spTgt spid="1042"/>
                                        </p:tgtEl>
                                        <p:attrNameLst>
                                          <p:attrName>style.visibility</p:attrName>
                                        </p:attrNameLst>
                                      </p:cBhvr>
                                      <p:to>
                                        <p:strVal val="visible"/>
                                      </p:to>
                                    </p:set>
                                    <p:animEffect transition="in" filter="fade">
                                      <p:cBhvr>
                                        <p:cTn id="157" dur="1000"/>
                                        <p:tgtEl>
                                          <p:spTgt spid="1042"/>
                                        </p:tgtEl>
                                      </p:cBhvr>
                                    </p:animEffect>
                                    <p:anim calcmode="lin" valueType="num">
                                      <p:cBhvr>
                                        <p:cTn id="158" dur="1000" fill="hold"/>
                                        <p:tgtEl>
                                          <p:spTgt spid="1042"/>
                                        </p:tgtEl>
                                        <p:attrNameLst>
                                          <p:attrName>ppt_x</p:attrName>
                                        </p:attrNameLst>
                                      </p:cBhvr>
                                      <p:tavLst>
                                        <p:tav tm="0">
                                          <p:val>
                                            <p:strVal val="#ppt_x"/>
                                          </p:val>
                                        </p:tav>
                                        <p:tav tm="100000">
                                          <p:val>
                                            <p:strVal val="#ppt_x"/>
                                          </p:val>
                                        </p:tav>
                                      </p:tavLst>
                                    </p:anim>
                                    <p:anim calcmode="lin" valueType="num">
                                      <p:cBhvr>
                                        <p:cTn id="159" dur="900" decel="100000" fill="hold"/>
                                        <p:tgtEl>
                                          <p:spTgt spid="1042"/>
                                        </p:tgtEl>
                                        <p:attrNameLst>
                                          <p:attrName>ppt_y</p:attrName>
                                        </p:attrNameLst>
                                      </p:cBhvr>
                                      <p:tavLst>
                                        <p:tav tm="0">
                                          <p:val>
                                            <p:strVal val="#ppt_y+1"/>
                                          </p:val>
                                        </p:tav>
                                        <p:tav tm="100000">
                                          <p:val>
                                            <p:strVal val="#ppt_y-.03"/>
                                          </p:val>
                                        </p:tav>
                                      </p:tavLst>
                                    </p:anim>
                                    <p:anim calcmode="lin" valueType="num">
                                      <p:cBhvr>
                                        <p:cTn id="160" dur="100" accel="100000" fill="hold">
                                          <p:stCondLst>
                                            <p:cond delay="900"/>
                                          </p:stCondLst>
                                        </p:cTn>
                                        <p:tgtEl>
                                          <p:spTgt spid="1042"/>
                                        </p:tgtEl>
                                        <p:attrNameLst>
                                          <p:attrName>ppt_y</p:attrName>
                                        </p:attrNameLst>
                                      </p:cBhvr>
                                      <p:tavLst>
                                        <p:tav tm="0">
                                          <p:val>
                                            <p:strVal val="#ppt_y-.03"/>
                                          </p:val>
                                        </p:tav>
                                        <p:tav tm="100000">
                                          <p:val>
                                            <p:strVal val="#ppt_y"/>
                                          </p:val>
                                        </p:tav>
                                      </p:tavLst>
                                    </p:anim>
                                  </p:childTnLst>
                                </p:cTn>
                              </p:par>
                            </p:childTnLst>
                          </p:cTn>
                        </p:par>
                        <p:par>
                          <p:cTn id="161" fill="hold">
                            <p:stCondLst>
                              <p:cond delay="3000"/>
                            </p:stCondLst>
                            <p:childTnLst>
                              <p:par>
                                <p:cTn id="162" presetID="37" presetClass="entr" presetSubtype="0" fill="hold" nodeType="afterEffect">
                                  <p:stCondLst>
                                    <p:cond delay="2000"/>
                                  </p:stCondLst>
                                  <p:childTnLst>
                                    <p:set>
                                      <p:cBhvr>
                                        <p:cTn id="163" dur="1" fill="hold">
                                          <p:stCondLst>
                                            <p:cond delay="0"/>
                                          </p:stCondLst>
                                        </p:cTn>
                                        <p:tgtEl>
                                          <p:spTgt spid="324"/>
                                        </p:tgtEl>
                                        <p:attrNameLst>
                                          <p:attrName>style.visibility</p:attrName>
                                        </p:attrNameLst>
                                      </p:cBhvr>
                                      <p:to>
                                        <p:strVal val="visible"/>
                                      </p:to>
                                    </p:set>
                                    <p:animEffect transition="in" filter="fade">
                                      <p:cBhvr>
                                        <p:cTn id="164" dur="1000"/>
                                        <p:tgtEl>
                                          <p:spTgt spid="324"/>
                                        </p:tgtEl>
                                      </p:cBhvr>
                                    </p:animEffect>
                                    <p:anim calcmode="lin" valueType="num">
                                      <p:cBhvr>
                                        <p:cTn id="165" dur="1000" fill="hold"/>
                                        <p:tgtEl>
                                          <p:spTgt spid="324"/>
                                        </p:tgtEl>
                                        <p:attrNameLst>
                                          <p:attrName>ppt_x</p:attrName>
                                        </p:attrNameLst>
                                      </p:cBhvr>
                                      <p:tavLst>
                                        <p:tav tm="0">
                                          <p:val>
                                            <p:strVal val="#ppt_x"/>
                                          </p:val>
                                        </p:tav>
                                        <p:tav tm="100000">
                                          <p:val>
                                            <p:strVal val="#ppt_x"/>
                                          </p:val>
                                        </p:tav>
                                      </p:tavLst>
                                    </p:anim>
                                    <p:anim calcmode="lin" valueType="num">
                                      <p:cBhvr>
                                        <p:cTn id="166" dur="900" decel="100000" fill="hold"/>
                                        <p:tgtEl>
                                          <p:spTgt spid="324"/>
                                        </p:tgtEl>
                                        <p:attrNameLst>
                                          <p:attrName>ppt_y</p:attrName>
                                        </p:attrNameLst>
                                      </p:cBhvr>
                                      <p:tavLst>
                                        <p:tav tm="0">
                                          <p:val>
                                            <p:strVal val="#ppt_y+1"/>
                                          </p:val>
                                        </p:tav>
                                        <p:tav tm="100000">
                                          <p:val>
                                            <p:strVal val="#ppt_y-.03"/>
                                          </p:val>
                                        </p:tav>
                                      </p:tavLst>
                                    </p:anim>
                                    <p:anim calcmode="lin" valueType="num">
                                      <p:cBhvr>
                                        <p:cTn id="167" dur="100" accel="100000" fill="hold">
                                          <p:stCondLst>
                                            <p:cond delay="900"/>
                                          </p:stCondLst>
                                        </p:cTn>
                                        <p:tgtEl>
                                          <p:spTgt spid="324"/>
                                        </p:tgtEl>
                                        <p:attrNameLst>
                                          <p:attrName>ppt_y</p:attrName>
                                        </p:attrNameLst>
                                      </p:cBhvr>
                                      <p:tavLst>
                                        <p:tav tm="0">
                                          <p:val>
                                            <p:strVal val="#ppt_y-.03"/>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presetID="37" presetClass="entr" presetSubtype="0" fill="hold" grpId="0" nodeType="clickEffect">
                                  <p:stCondLst>
                                    <p:cond delay="0"/>
                                  </p:stCondLst>
                                  <p:childTnLst>
                                    <p:set>
                                      <p:cBhvr>
                                        <p:cTn id="171" dur="1" fill="hold">
                                          <p:stCondLst>
                                            <p:cond delay="0"/>
                                          </p:stCondLst>
                                        </p:cTn>
                                        <p:tgtEl>
                                          <p:spTgt spid="325"/>
                                        </p:tgtEl>
                                        <p:attrNameLst>
                                          <p:attrName>style.visibility</p:attrName>
                                        </p:attrNameLst>
                                      </p:cBhvr>
                                      <p:to>
                                        <p:strVal val="visible"/>
                                      </p:to>
                                    </p:set>
                                    <p:animEffect transition="in" filter="fade">
                                      <p:cBhvr>
                                        <p:cTn id="172" dur="1000"/>
                                        <p:tgtEl>
                                          <p:spTgt spid="325"/>
                                        </p:tgtEl>
                                      </p:cBhvr>
                                    </p:animEffect>
                                    <p:anim calcmode="lin" valueType="num">
                                      <p:cBhvr>
                                        <p:cTn id="173" dur="1000" fill="hold"/>
                                        <p:tgtEl>
                                          <p:spTgt spid="325"/>
                                        </p:tgtEl>
                                        <p:attrNameLst>
                                          <p:attrName>ppt_x</p:attrName>
                                        </p:attrNameLst>
                                      </p:cBhvr>
                                      <p:tavLst>
                                        <p:tav tm="0">
                                          <p:val>
                                            <p:strVal val="#ppt_x"/>
                                          </p:val>
                                        </p:tav>
                                        <p:tav tm="100000">
                                          <p:val>
                                            <p:strVal val="#ppt_x"/>
                                          </p:val>
                                        </p:tav>
                                      </p:tavLst>
                                    </p:anim>
                                    <p:anim calcmode="lin" valueType="num">
                                      <p:cBhvr>
                                        <p:cTn id="174" dur="900" decel="100000" fill="hold"/>
                                        <p:tgtEl>
                                          <p:spTgt spid="325"/>
                                        </p:tgtEl>
                                        <p:attrNameLst>
                                          <p:attrName>ppt_y</p:attrName>
                                        </p:attrNameLst>
                                      </p:cBhvr>
                                      <p:tavLst>
                                        <p:tav tm="0">
                                          <p:val>
                                            <p:strVal val="#ppt_y+1"/>
                                          </p:val>
                                        </p:tav>
                                        <p:tav tm="100000">
                                          <p:val>
                                            <p:strVal val="#ppt_y-.03"/>
                                          </p:val>
                                        </p:tav>
                                      </p:tavLst>
                                    </p:anim>
                                    <p:anim calcmode="lin" valueType="num">
                                      <p:cBhvr>
                                        <p:cTn id="175" dur="100" accel="100000" fill="hold">
                                          <p:stCondLst>
                                            <p:cond delay="900"/>
                                          </p:stCondLst>
                                        </p:cTn>
                                        <p:tgtEl>
                                          <p:spTgt spid="3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build="p"/>
      <p:bldP spid="265" grpId="0"/>
      <p:bldP spid="266" grpId="0"/>
      <p:bldP spid="269" grpId="0" animBg="1"/>
      <p:bldP spid="269" grpId="1" animBg="1"/>
      <p:bldP spid="269" grpId="2" animBg="1"/>
      <p:bldP spid="270" grpId="0" animBg="1"/>
      <p:bldP spid="270" grpId="1" animBg="1"/>
      <p:bldP spid="270" grpId="2" animBg="1"/>
      <p:bldP spid="271" grpId="0" animBg="1"/>
      <p:bldP spid="271" grpId="1" animBg="1"/>
      <p:bldP spid="271" grpId="2" animBg="1"/>
      <p:bldP spid="272" grpId="0" animBg="1"/>
      <p:bldP spid="272" grpId="1" animBg="1"/>
      <p:bldP spid="272" grpId="2" animBg="1"/>
      <p:bldP spid="3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Conclusion</a:t>
            </a:r>
            <a:endParaRPr lang="en-CA" dirty="0"/>
          </a:p>
        </p:txBody>
      </p:sp>
      <p:sp>
        <p:nvSpPr>
          <p:cNvPr id="8" name="Text Placeholder 7"/>
          <p:cNvSpPr>
            <a:spLocks noGrp="1"/>
          </p:cNvSpPr>
          <p:nvPr>
            <p:ph type="body" idx="1"/>
          </p:nvPr>
        </p:nvSpPr>
        <p:spPr/>
        <p:txBody>
          <a:bodyPr/>
          <a:lstStyle/>
          <a:p>
            <a:pPr>
              <a:spcBef>
                <a:spcPts val="0"/>
              </a:spcBef>
            </a:pPr>
            <a:r>
              <a:rPr lang="en-CA" i="1" dirty="0" smtClean="0"/>
              <a:t>The Aeronautical Collaborative Ring (ACR)</a:t>
            </a:r>
          </a:p>
          <a:p>
            <a:pPr>
              <a:spcBef>
                <a:spcPts val="0"/>
              </a:spcBef>
            </a:pPr>
            <a:r>
              <a:rPr lang="en-CA" i="1" dirty="0" smtClean="0"/>
              <a:t>Readying Your Enterprise for SWIM</a:t>
            </a:r>
          </a:p>
        </p:txBody>
      </p:sp>
      <p:sp>
        <p:nvSpPr>
          <p:cNvPr id="4" name="Date Placeholder 3"/>
          <p:cNvSpPr>
            <a:spLocks noGrp="1"/>
          </p:cNvSpPr>
          <p:nvPr>
            <p:ph type="dt" sz="half" idx="10"/>
          </p:nvPr>
        </p:nvSpPr>
        <p:spPr/>
        <p:txBody>
          <a:bodyPr/>
          <a:lstStyle/>
          <a:p>
            <a:r>
              <a:rPr lang="en-CA" dirty="0" smtClean="0"/>
              <a:t>05/03/2012</a:t>
            </a:r>
          </a:p>
        </p:txBody>
      </p:sp>
      <p:sp>
        <p:nvSpPr>
          <p:cNvPr id="5" name="Slide Number Placeholder 4"/>
          <p:cNvSpPr>
            <a:spLocks noGrp="1"/>
          </p:cNvSpPr>
          <p:nvPr>
            <p:ph type="sldNum" sz="quarter" idx="11"/>
          </p:nvPr>
        </p:nvSpPr>
        <p:spPr/>
        <p:txBody>
          <a:bodyPr/>
          <a:lstStyle/>
          <a:p>
            <a:fld id="{7203CF92-3438-4B3A-955D-980B1F9D2C1A}" type="slidenum">
              <a:rPr lang="en-CA" smtClean="0"/>
              <a:pPr/>
              <a:t>29</a:t>
            </a:fld>
            <a:endParaRPr lang="en-CA" dirty="0"/>
          </a:p>
        </p:txBody>
      </p:sp>
      <p:sp>
        <p:nvSpPr>
          <p:cNvPr id="6" name="Footer Placeholder 5"/>
          <p:cNvSpPr>
            <a:spLocks noGrp="1"/>
          </p:cNvSpPr>
          <p:nvPr>
            <p:ph type="ftr" sz="quarter" idx="12"/>
          </p:nvPr>
        </p:nvSpPr>
        <p:spPr/>
        <p:txBody>
          <a:bodyPr/>
          <a:lstStyle/>
          <a:p>
            <a:r>
              <a:rPr lang="en-CA" dirty="0" smtClean="0"/>
              <a:t>Commercial-in-Confidence</a:t>
            </a:r>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Corporate Introduction</a:t>
            </a:r>
            <a:endParaRPr lang="en-CA" dirty="0"/>
          </a:p>
        </p:txBody>
      </p:sp>
      <p:sp>
        <p:nvSpPr>
          <p:cNvPr id="8" name="Text Placeholder 7"/>
          <p:cNvSpPr>
            <a:spLocks noGrp="1"/>
          </p:cNvSpPr>
          <p:nvPr>
            <p:ph type="body" idx="1"/>
          </p:nvPr>
        </p:nvSpPr>
        <p:spPr/>
        <p:txBody>
          <a:bodyPr/>
          <a:lstStyle/>
          <a:p>
            <a:pPr>
              <a:spcBef>
                <a:spcPts val="0"/>
              </a:spcBef>
            </a:pPr>
            <a:r>
              <a:rPr lang="en-CA" i="1" dirty="0" smtClean="0"/>
              <a:t>The Aeronautical Collaborative Ring (ACR)</a:t>
            </a:r>
          </a:p>
          <a:p>
            <a:pPr>
              <a:spcBef>
                <a:spcPts val="0"/>
              </a:spcBef>
            </a:pPr>
            <a:r>
              <a:rPr lang="en-CA" i="1" dirty="0" smtClean="0"/>
              <a:t>Readying Your Enterprise for SWIM</a:t>
            </a:r>
            <a:endParaRPr lang="en-CA" i="1" dirty="0"/>
          </a:p>
        </p:txBody>
      </p:sp>
      <p:sp>
        <p:nvSpPr>
          <p:cNvPr id="4" name="Date Placeholder 3"/>
          <p:cNvSpPr>
            <a:spLocks noGrp="1"/>
          </p:cNvSpPr>
          <p:nvPr>
            <p:ph type="dt" sz="half" idx="10"/>
          </p:nvPr>
        </p:nvSpPr>
        <p:spPr/>
        <p:txBody>
          <a:bodyPr/>
          <a:lstStyle/>
          <a:p>
            <a:r>
              <a:rPr lang="en-CA" dirty="0" smtClean="0"/>
              <a:t>05/03/2012</a:t>
            </a:r>
            <a:endParaRPr lang="en-CA" dirty="0"/>
          </a:p>
        </p:txBody>
      </p:sp>
      <p:sp>
        <p:nvSpPr>
          <p:cNvPr id="5" name="Slide Number Placeholder 4"/>
          <p:cNvSpPr>
            <a:spLocks noGrp="1"/>
          </p:cNvSpPr>
          <p:nvPr>
            <p:ph type="sldNum" sz="quarter" idx="11"/>
          </p:nvPr>
        </p:nvSpPr>
        <p:spPr/>
        <p:txBody>
          <a:bodyPr/>
          <a:lstStyle/>
          <a:p>
            <a:fld id="{7203CF92-3438-4B3A-955D-980B1F9D2C1A}" type="slidenum">
              <a:rPr lang="en-CA" smtClean="0"/>
              <a:pPr/>
              <a:t>3</a:t>
            </a:fld>
            <a:endParaRPr lang="en-CA" dirty="0"/>
          </a:p>
        </p:txBody>
      </p:sp>
      <p:sp>
        <p:nvSpPr>
          <p:cNvPr id="6" name="Footer Placeholder 5"/>
          <p:cNvSpPr>
            <a:spLocks noGrp="1"/>
          </p:cNvSpPr>
          <p:nvPr>
            <p:ph type="ftr" sz="quarter" idx="12"/>
          </p:nvPr>
        </p:nvSpPr>
        <p:spPr/>
        <p:txBody>
          <a:bodyPr/>
          <a:lstStyle/>
          <a:p>
            <a:r>
              <a:rPr lang="en-CA" dirty="0" smtClean="0"/>
              <a:t>Commercial-in-Confidence</a:t>
            </a:r>
            <a:endParaRPr lang="en-C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CA" dirty="0" smtClean="0"/>
              <a:t>Why start today?</a:t>
            </a:r>
            <a:endParaRPr lang="en-CA" dirty="0"/>
          </a:p>
        </p:txBody>
      </p:sp>
      <p:sp>
        <p:nvSpPr>
          <p:cNvPr id="8" name="Content Placeholder 7"/>
          <p:cNvSpPr>
            <a:spLocks noGrp="1"/>
          </p:cNvSpPr>
          <p:nvPr>
            <p:ph idx="1"/>
          </p:nvPr>
        </p:nvSpPr>
        <p:spPr/>
        <p:txBody>
          <a:bodyPr>
            <a:normAutofit/>
          </a:bodyPr>
          <a:lstStyle/>
          <a:p>
            <a:r>
              <a:rPr lang="en-CA" dirty="0" smtClean="0"/>
              <a:t>The ACR provides these direct technical benefits immediately:</a:t>
            </a:r>
          </a:p>
          <a:p>
            <a:pPr lvl="1"/>
            <a:r>
              <a:rPr lang="en-US" b="1" i="1" dirty="0" smtClean="0"/>
              <a:t>Reduce the complexity of the information system-level applications</a:t>
            </a:r>
          </a:p>
          <a:p>
            <a:pPr lvl="1"/>
            <a:r>
              <a:rPr lang="en-US" b="1" i="1" dirty="0" smtClean="0"/>
              <a:t>Reduce the number of application services, which are then reused in different applications and functions</a:t>
            </a:r>
          </a:p>
          <a:p>
            <a:pPr lvl="1"/>
            <a:r>
              <a:rPr lang="en-US" b="1" i="1" dirty="0" smtClean="0"/>
              <a:t>Reduce costs associated with the development and maintenance</a:t>
            </a:r>
          </a:p>
          <a:p>
            <a:pPr lvl="1"/>
            <a:r>
              <a:rPr lang="en-US" b="1" i="1" dirty="0" smtClean="0"/>
              <a:t>At the business level, greater flexibility and agility</a:t>
            </a:r>
            <a:endParaRPr lang="en-CA" dirty="0"/>
          </a:p>
        </p:txBody>
      </p:sp>
      <p:sp>
        <p:nvSpPr>
          <p:cNvPr id="4" name="Date Placeholder 3"/>
          <p:cNvSpPr>
            <a:spLocks noGrp="1"/>
          </p:cNvSpPr>
          <p:nvPr>
            <p:ph type="dt" sz="half" idx="10"/>
          </p:nvPr>
        </p:nvSpPr>
        <p:spPr/>
        <p:txBody>
          <a:bodyPr/>
          <a:lstStyle/>
          <a:p>
            <a:r>
              <a:rPr lang="en-CA" dirty="0" smtClean="0"/>
              <a:t>05/03/2012</a:t>
            </a:r>
          </a:p>
        </p:txBody>
      </p:sp>
      <p:sp>
        <p:nvSpPr>
          <p:cNvPr id="5" name="Slide Number Placeholder 4"/>
          <p:cNvSpPr>
            <a:spLocks noGrp="1"/>
          </p:cNvSpPr>
          <p:nvPr>
            <p:ph type="sldNum" sz="quarter" idx="11"/>
          </p:nvPr>
        </p:nvSpPr>
        <p:spPr/>
        <p:txBody>
          <a:bodyPr/>
          <a:lstStyle/>
          <a:p>
            <a:fld id="{7203CF92-3438-4B3A-955D-980B1F9D2C1A}" type="slidenum">
              <a:rPr lang="en-CA" smtClean="0"/>
              <a:pPr/>
              <a:t>30</a:t>
            </a:fld>
            <a:endParaRPr lang="en-CA" dirty="0"/>
          </a:p>
        </p:txBody>
      </p:sp>
      <p:sp>
        <p:nvSpPr>
          <p:cNvPr id="6" name="Footer Placeholder 5"/>
          <p:cNvSpPr>
            <a:spLocks noGrp="1"/>
          </p:cNvSpPr>
          <p:nvPr>
            <p:ph type="ftr" sz="quarter" idx="12"/>
          </p:nvPr>
        </p:nvSpPr>
        <p:spPr/>
        <p:txBody>
          <a:bodyPr/>
          <a:lstStyle/>
          <a:p>
            <a:r>
              <a:rPr lang="en-CA" dirty="0" smtClean="0"/>
              <a:t>Commercial-in-Confidence</a:t>
            </a:r>
            <a:endParaRPr lang="en-C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CA" dirty="0" smtClean="0"/>
              <a:t>Additional Information</a:t>
            </a:r>
            <a:endParaRPr lang="en-CA" dirty="0"/>
          </a:p>
        </p:txBody>
      </p:sp>
      <p:sp>
        <p:nvSpPr>
          <p:cNvPr id="8" name="Content Placeholder 7"/>
          <p:cNvSpPr>
            <a:spLocks noGrp="1"/>
          </p:cNvSpPr>
          <p:nvPr>
            <p:ph idx="1"/>
          </p:nvPr>
        </p:nvSpPr>
        <p:spPr>
          <a:xfrm>
            <a:off x="0" y="1052736"/>
            <a:ext cx="6372200" cy="2376264"/>
          </a:xfrm>
        </p:spPr>
        <p:txBody>
          <a:bodyPr>
            <a:normAutofit/>
          </a:bodyPr>
          <a:lstStyle/>
          <a:p>
            <a:pPr>
              <a:defRPr/>
            </a:pPr>
            <a:r>
              <a:rPr lang="en-CA" dirty="0" smtClean="0"/>
              <a:t>Ubitech has prepared an accompanying whitepaper further describing the Aeronautical Collaborative Ring (ACR)</a:t>
            </a:r>
          </a:p>
        </p:txBody>
      </p:sp>
      <p:sp>
        <p:nvSpPr>
          <p:cNvPr id="4" name="Date Placeholder 3"/>
          <p:cNvSpPr>
            <a:spLocks noGrp="1"/>
          </p:cNvSpPr>
          <p:nvPr>
            <p:ph type="dt" sz="half" idx="10"/>
          </p:nvPr>
        </p:nvSpPr>
        <p:spPr/>
        <p:txBody>
          <a:bodyPr/>
          <a:lstStyle/>
          <a:p>
            <a:r>
              <a:rPr lang="en-CA" dirty="0" smtClean="0"/>
              <a:t>05/03/2012</a:t>
            </a:r>
          </a:p>
        </p:txBody>
      </p:sp>
      <p:sp>
        <p:nvSpPr>
          <p:cNvPr id="5" name="Slide Number Placeholder 4"/>
          <p:cNvSpPr>
            <a:spLocks noGrp="1"/>
          </p:cNvSpPr>
          <p:nvPr>
            <p:ph type="sldNum" sz="quarter" idx="11"/>
          </p:nvPr>
        </p:nvSpPr>
        <p:spPr/>
        <p:txBody>
          <a:bodyPr/>
          <a:lstStyle/>
          <a:p>
            <a:fld id="{7203CF92-3438-4B3A-955D-980B1F9D2C1A}" type="slidenum">
              <a:rPr lang="en-CA" smtClean="0"/>
              <a:pPr/>
              <a:t>31</a:t>
            </a:fld>
            <a:endParaRPr lang="en-CA" dirty="0"/>
          </a:p>
        </p:txBody>
      </p:sp>
      <p:sp>
        <p:nvSpPr>
          <p:cNvPr id="6" name="Footer Placeholder 5"/>
          <p:cNvSpPr>
            <a:spLocks noGrp="1"/>
          </p:cNvSpPr>
          <p:nvPr>
            <p:ph type="ftr" sz="quarter" idx="12"/>
          </p:nvPr>
        </p:nvSpPr>
        <p:spPr/>
        <p:txBody>
          <a:bodyPr/>
          <a:lstStyle/>
          <a:p>
            <a:r>
              <a:rPr lang="en-CA" dirty="0" smtClean="0"/>
              <a:t>Commercial-in-Confidence</a:t>
            </a:r>
            <a:endParaRPr lang="en-CA" dirty="0"/>
          </a:p>
        </p:txBody>
      </p:sp>
      <p:pic>
        <p:nvPicPr>
          <p:cNvPr id="9217" name="Picture 1"/>
          <p:cNvPicPr>
            <a:picLocks noChangeAspect="1" noChangeArrowheads="1"/>
          </p:cNvPicPr>
          <p:nvPr/>
        </p:nvPicPr>
        <p:blipFill>
          <a:blip r:embed="rId2" cstate="print"/>
          <a:srcRect l="2654" t="21375" r="65453" b="7751"/>
          <a:stretch>
            <a:fillRect/>
          </a:stretch>
        </p:blipFill>
        <p:spPr bwMode="auto">
          <a:xfrm>
            <a:off x="6127373" y="1124744"/>
            <a:ext cx="2644134" cy="3672408"/>
          </a:xfrm>
          <a:prstGeom prst="rect">
            <a:avLst/>
          </a:prstGeom>
          <a:noFill/>
          <a:ln w="9525">
            <a:noFill/>
            <a:miter lim="800000"/>
            <a:headEnd/>
            <a:tailEnd/>
          </a:ln>
          <a:effectLst/>
          <a:scene3d>
            <a:camera prst="perspectiveHeroicExtremeLeftFacing"/>
            <a:lightRig rig="threePt" dir="t"/>
          </a:scene3d>
        </p:spPr>
      </p:pic>
      <p:sp>
        <p:nvSpPr>
          <p:cNvPr id="11" name="TextBox 10"/>
          <p:cNvSpPr txBox="1"/>
          <p:nvPr/>
        </p:nvSpPr>
        <p:spPr>
          <a:xfrm>
            <a:off x="539552" y="3140968"/>
            <a:ext cx="3181577" cy="369332"/>
          </a:xfrm>
          <a:prstGeom prst="rect">
            <a:avLst/>
          </a:prstGeom>
          <a:noFill/>
        </p:spPr>
        <p:txBody>
          <a:bodyPr wrap="none" rtlCol="0">
            <a:spAutoFit/>
          </a:bodyPr>
          <a:lstStyle/>
          <a:p>
            <a:r>
              <a:rPr lang="en-CA" dirty="0" smtClean="0">
                <a:solidFill>
                  <a:srgbClr val="17375E"/>
                </a:solidFill>
              </a:rPr>
              <a:t>For further information contact:</a:t>
            </a:r>
            <a:endParaRPr lang="en-CA" dirty="0">
              <a:solidFill>
                <a:srgbClr val="17375E"/>
              </a:solidFill>
            </a:endParaRPr>
          </a:p>
        </p:txBody>
      </p:sp>
      <p:pic>
        <p:nvPicPr>
          <p:cNvPr id="9218" name="Picture 2"/>
          <p:cNvPicPr>
            <a:picLocks noChangeAspect="1" noChangeArrowheads="1"/>
          </p:cNvPicPr>
          <p:nvPr/>
        </p:nvPicPr>
        <p:blipFill>
          <a:blip r:embed="rId3" cstate="print"/>
          <a:srcRect/>
          <a:stretch>
            <a:fillRect/>
          </a:stretch>
        </p:blipFill>
        <p:spPr bwMode="auto">
          <a:xfrm>
            <a:off x="611560" y="3501008"/>
            <a:ext cx="4608512" cy="2636184"/>
          </a:xfrm>
          <a:prstGeom prst="rect">
            <a:avLst/>
          </a:prstGeom>
          <a:noFill/>
          <a:ln w="9525">
            <a:solidFill>
              <a:srgbClr val="17375E"/>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Questions?</a:t>
            </a:r>
            <a:endParaRPr lang="en-CA" dirty="0"/>
          </a:p>
        </p:txBody>
      </p:sp>
      <p:sp>
        <p:nvSpPr>
          <p:cNvPr id="4" name="Date Placeholder 3"/>
          <p:cNvSpPr>
            <a:spLocks noGrp="1"/>
          </p:cNvSpPr>
          <p:nvPr>
            <p:ph type="dt" sz="half" idx="10"/>
          </p:nvPr>
        </p:nvSpPr>
        <p:spPr/>
        <p:txBody>
          <a:bodyPr/>
          <a:lstStyle/>
          <a:p>
            <a:r>
              <a:rPr lang="en-CA" dirty="0" smtClean="0"/>
              <a:t>05/03/2012</a:t>
            </a:r>
          </a:p>
        </p:txBody>
      </p:sp>
      <p:sp>
        <p:nvSpPr>
          <p:cNvPr id="5" name="Slide Number Placeholder 4"/>
          <p:cNvSpPr>
            <a:spLocks noGrp="1"/>
          </p:cNvSpPr>
          <p:nvPr>
            <p:ph type="sldNum" sz="quarter" idx="11"/>
          </p:nvPr>
        </p:nvSpPr>
        <p:spPr/>
        <p:txBody>
          <a:bodyPr/>
          <a:lstStyle/>
          <a:p>
            <a:fld id="{7203CF92-3438-4B3A-955D-980B1F9D2C1A}" type="slidenum">
              <a:rPr lang="en-CA" smtClean="0"/>
              <a:pPr/>
              <a:t>32</a:t>
            </a:fld>
            <a:endParaRPr lang="en-CA" dirty="0"/>
          </a:p>
        </p:txBody>
      </p:sp>
      <p:sp>
        <p:nvSpPr>
          <p:cNvPr id="6" name="Footer Placeholder 5"/>
          <p:cNvSpPr>
            <a:spLocks noGrp="1"/>
          </p:cNvSpPr>
          <p:nvPr>
            <p:ph type="ftr" sz="quarter" idx="12"/>
          </p:nvPr>
        </p:nvSpPr>
        <p:spPr/>
        <p:txBody>
          <a:bodyPr/>
          <a:lstStyle/>
          <a:p>
            <a:r>
              <a:rPr lang="en-CA" dirty="0" smtClean="0"/>
              <a:t>Commercial-in-Confidence</a:t>
            </a:r>
            <a:endParaRPr lang="en-CA" dirty="0"/>
          </a:p>
        </p:txBody>
      </p:sp>
      <p:pic>
        <p:nvPicPr>
          <p:cNvPr id="1032" name="Picture 8" descr="http://stratecutionstories.files.wordpress.com/2011/12/question1.jpg"/>
          <p:cNvPicPr>
            <a:picLocks noChangeAspect="1" noChangeArrowheads="1"/>
          </p:cNvPicPr>
          <p:nvPr/>
        </p:nvPicPr>
        <p:blipFill>
          <a:blip r:embed="rId3" cstate="print"/>
          <a:srcRect t="12692" b="4989"/>
          <a:stretch>
            <a:fillRect/>
          </a:stretch>
        </p:blipFill>
        <p:spPr bwMode="auto">
          <a:xfrm>
            <a:off x="0" y="807521"/>
            <a:ext cx="9144000" cy="5420751"/>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02630"/>
            <a:ext cx="5904656" cy="562074"/>
          </a:xfrm>
        </p:spPr>
        <p:txBody>
          <a:bodyPr>
            <a:noAutofit/>
          </a:bodyPr>
          <a:lstStyle/>
          <a:p>
            <a:r>
              <a:rPr lang="en-CA" sz="1800" dirty="0" smtClean="0">
                <a:latin typeface="Calibri" pitchFamily="34" charset="0"/>
              </a:rPr>
              <a:t>*</a:t>
            </a:r>
            <a:r>
              <a:rPr lang="en-CA" sz="1800" i="1" dirty="0" smtClean="0">
                <a:latin typeface="Calibri" pitchFamily="34" charset="0"/>
              </a:rPr>
              <a:t>The AIS/AIM Equipment and services market 2009-2018</a:t>
            </a:r>
            <a:r>
              <a:rPr lang="en-CA" sz="1800" dirty="0" smtClean="0">
                <a:latin typeface="Calibri" pitchFamily="34" charset="0"/>
              </a:rPr>
              <a:t> – PMI Media Ltd.</a:t>
            </a:r>
            <a:endParaRPr lang="en-CA" sz="1800" dirty="0">
              <a:latin typeface="Calibri" pitchFamily="34" charset="0"/>
            </a:endParaRPr>
          </a:p>
        </p:txBody>
      </p:sp>
      <p:sp>
        <p:nvSpPr>
          <p:cNvPr id="4" name="Date Placeholder 3"/>
          <p:cNvSpPr>
            <a:spLocks noGrp="1"/>
          </p:cNvSpPr>
          <p:nvPr>
            <p:ph type="dt" sz="half" idx="10"/>
          </p:nvPr>
        </p:nvSpPr>
        <p:spPr/>
        <p:txBody>
          <a:bodyPr/>
          <a:lstStyle/>
          <a:p>
            <a:r>
              <a:rPr lang="en-CA" dirty="0" smtClean="0"/>
              <a:t>05/03/2012</a:t>
            </a:r>
          </a:p>
        </p:txBody>
      </p:sp>
      <p:sp>
        <p:nvSpPr>
          <p:cNvPr id="5" name="Slide Number Placeholder 4"/>
          <p:cNvSpPr>
            <a:spLocks noGrp="1"/>
          </p:cNvSpPr>
          <p:nvPr>
            <p:ph type="sldNum" sz="quarter" idx="11"/>
          </p:nvPr>
        </p:nvSpPr>
        <p:spPr/>
        <p:txBody>
          <a:bodyPr/>
          <a:lstStyle/>
          <a:p>
            <a:fld id="{7203CF92-3438-4B3A-955D-980B1F9D2C1A}" type="slidenum">
              <a:rPr lang="en-CA" smtClean="0"/>
              <a:pPr/>
              <a:t>33</a:t>
            </a:fld>
            <a:endParaRPr lang="en-CA" dirty="0"/>
          </a:p>
        </p:txBody>
      </p:sp>
      <p:sp>
        <p:nvSpPr>
          <p:cNvPr id="6" name="Footer Placeholder 5"/>
          <p:cNvSpPr>
            <a:spLocks noGrp="1"/>
          </p:cNvSpPr>
          <p:nvPr>
            <p:ph type="ftr" sz="quarter" idx="12"/>
          </p:nvPr>
        </p:nvSpPr>
        <p:spPr/>
        <p:txBody>
          <a:bodyPr/>
          <a:lstStyle/>
          <a:p>
            <a:r>
              <a:rPr lang="en-CA" dirty="0" smtClean="0"/>
              <a:t>Commercial-in-Confidence</a:t>
            </a:r>
            <a:endParaRPr lang="en-CA" dirty="0"/>
          </a:p>
        </p:txBody>
      </p:sp>
      <p:pic>
        <p:nvPicPr>
          <p:cNvPr id="7" name="Picture 28"/>
          <p:cNvPicPr>
            <a:picLocks noChangeAspect="1" noChangeArrowheads="1"/>
          </p:cNvPicPr>
          <p:nvPr/>
        </p:nvPicPr>
        <p:blipFill>
          <a:blip r:embed="rId2" cstate="email"/>
          <a:srcRect/>
          <a:stretch>
            <a:fillRect/>
          </a:stretch>
        </p:blipFill>
        <p:spPr bwMode="auto">
          <a:xfrm>
            <a:off x="1475656" y="1340768"/>
            <a:ext cx="6008195" cy="424847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Action Button: Back or Previous 7">
            <a:hlinkClick r:id="" action="ppaction://hlinkshowjump?jump=lastslideviewed" highlightClick="1"/>
          </p:cNvPr>
          <p:cNvSpPr/>
          <p:nvPr/>
        </p:nvSpPr>
        <p:spPr>
          <a:xfrm>
            <a:off x="8172400" y="5661248"/>
            <a:ext cx="720080" cy="432048"/>
          </a:xfrm>
          <a:prstGeom prst="actionButtonBackPreviou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A"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1800" dirty="0" smtClean="0">
                <a:latin typeface="Calibri" pitchFamily="34" charset="0"/>
              </a:rPr>
              <a:t>**The AMHS Market – a PMI Media Report</a:t>
            </a:r>
            <a:br>
              <a:rPr lang="en-CA" sz="1800" dirty="0" smtClean="0">
                <a:latin typeface="Calibri" pitchFamily="34" charset="0"/>
              </a:rPr>
            </a:br>
            <a:endParaRPr lang="en-CA" sz="1800" dirty="0"/>
          </a:p>
        </p:txBody>
      </p:sp>
      <p:sp>
        <p:nvSpPr>
          <p:cNvPr id="4" name="Date Placeholder 3"/>
          <p:cNvSpPr>
            <a:spLocks noGrp="1"/>
          </p:cNvSpPr>
          <p:nvPr>
            <p:ph type="dt" sz="half" idx="10"/>
          </p:nvPr>
        </p:nvSpPr>
        <p:spPr/>
        <p:txBody>
          <a:bodyPr/>
          <a:lstStyle/>
          <a:p>
            <a:r>
              <a:rPr lang="en-CA" dirty="0" smtClean="0"/>
              <a:t>05/03/2012</a:t>
            </a:r>
          </a:p>
        </p:txBody>
      </p:sp>
      <p:sp>
        <p:nvSpPr>
          <p:cNvPr id="5" name="Slide Number Placeholder 4"/>
          <p:cNvSpPr>
            <a:spLocks noGrp="1"/>
          </p:cNvSpPr>
          <p:nvPr>
            <p:ph type="sldNum" sz="quarter" idx="11"/>
          </p:nvPr>
        </p:nvSpPr>
        <p:spPr/>
        <p:txBody>
          <a:bodyPr/>
          <a:lstStyle/>
          <a:p>
            <a:fld id="{7203CF92-3438-4B3A-955D-980B1F9D2C1A}" type="slidenum">
              <a:rPr lang="en-CA" smtClean="0"/>
              <a:pPr/>
              <a:t>34</a:t>
            </a:fld>
            <a:endParaRPr lang="en-CA" dirty="0"/>
          </a:p>
        </p:txBody>
      </p:sp>
      <p:sp>
        <p:nvSpPr>
          <p:cNvPr id="6" name="Footer Placeholder 5"/>
          <p:cNvSpPr>
            <a:spLocks noGrp="1"/>
          </p:cNvSpPr>
          <p:nvPr>
            <p:ph type="ftr" sz="quarter" idx="12"/>
          </p:nvPr>
        </p:nvSpPr>
        <p:spPr/>
        <p:txBody>
          <a:bodyPr/>
          <a:lstStyle/>
          <a:p>
            <a:r>
              <a:rPr lang="en-CA" dirty="0" smtClean="0"/>
              <a:t>Commercial-in-Confidence</a:t>
            </a:r>
            <a:endParaRPr lang="en-CA" dirty="0"/>
          </a:p>
        </p:txBody>
      </p:sp>
      <p:pic>
        <p:nvPicPr>
          <p:cNvPr id="7" name="Picture 27"/>
          <p:cNvPicPr>
            <a:picLocks noChangeAspect="1" noChangeArrowheads="1"/>
          </p:cNvPicPr>
          <p:nvPr/>
        </p:nvPicPr>
        <p:blipFill>
          <a:blip r:embed="rId2" cstate="email"/>
          <a:srcRect/>
          <a:stretch>
            <a:fillRect/>
          </a:stretch>
        </p:blipFill>
        <p:spPr bwMode="auto">
          <a:xfrm>
            <a:off x="971600" y="1700808"/>
            <a:ext cx="6984776" cy="34608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Action Button: Back or Previous 7">
            <a:hlinkClick r:id="" action="ppaction://hlinkshowjump?jump=lastslideviewed" highlightClick="1"/>
          </p:cNvPr>
          <p:cNvSpPr/>
          <p:nvPr/>
        </p:nvSpPr>
        <p:spPr>
          <a:xfrm>
            <a:off x="8172400" y="5661248"/>
            <a:ext cx="720080" cy="432048"/>
          </a:xfrm>
          <a:prstGeom prst="actionButtonBackPreviou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About Ubitech</a:t>
            </a:r>
            <a:endParaRPr lang="en-CA" dirty="0"/>
          </a:p>
        </p:txBody>
      </p:sp>
      <p:sp>
        <p:nvSpPr>
          <p:cNvPr id="4" name="Date Placeholder 3"/>
          <p:cNvSpPr>
            <a:spLocks noGrp="1"/>
          </p:cNvSpPr>
          <p:nvPr>
            <p:ph type="dt" sz="half" idx="10"/>
          </p:nvPr>
        </p:nvSpPr>
        <p:spPr/>
        <p:txBody>
          <a:bodyPr/>
          <a:lstStyle/>
          <a:p>
            <a:r>
              <a:rPr lang="en-CA" dirty="0" smtClean="0"/>
              <a:t>05/03/2012</a:t>
            </a:r>
          </a:p>
        </p:txBody>
      </p:sp>
      <p:sp>
        <p:nvSpPr>
          <p:cNvPr id="5" name="Slide Number Placeholder 4"/>
          <p:cNvSpPr>
            <a:spLocks noGrp="1"/>
          </p:cNvSpPr>
          <p:nvPr>
            <p:ph type="sldNum" sz="quarter" idx="11"/>
          </p:nvPr>
        </p:nvSpPr>
        <p:spPr/>
        <p:txBody>
          <a:bodyPr/>
          <a:lstStyle/>
          <a:p>
            <a:fld id="{7203CF92-3438-4B3A-955D-980B1F9D2C1A}" type="slidenum">
              <a:rPr lang="en-CA" smtClean="0"/>
              <a:pPr/>
              <a:t>4</a:t>
            </a:fld>
            <a:endParaRPr lang="en-CA" dirty="0"/>
          </a:p>
        </p:txBody>
      </p:sp>
      <p:sp>
        <p:nvSpPr>
          <p:cNvPr id="6" name="Footer Placeholder 5"/>
          <p:cNvSpPr>
            <a:spLocks noGrp="1"/>
          </p:cNvSpPr>
          <p:nvPr>
            <p:ph type="ftr" sz="quarter" idx="12"/>
          </p:nvPr>
        </p:nvSpPr>
        <p:spPr/>
        <p:txBody>
          <a:bodyPr/>
          <a:lstStyle/>
          <a:p>
            <a:r>
              <a:rPr lang="en-CA" dirty="0" smtClean="0"/>
              <a:t>Commercial-in-Confidence</a:t>
            </a:r>
            <a:endParaRPr lang="en-CA" dirty="0"/>
          </a:p>
        </p:txBody>
      </p:sp>
      <p:pic>
        <p:nvPicPr>
          <p:cNvPr id="10" name="Picture 7" descr="http://www.bramhaa.com/wp-content/uploads/2011/01/SearchIcon.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781576" y="754980"/>
            <a:ext cx="1584176" cy="1575795"/>
          </a:xfrm>
          <a:prstGeom prst="rect">
            <a:avLst/>
          </a:prstGeom>
          <a:noFill/>
          <a:ln w="9525">
            <a:noFill/>
            <a:miter lim="800000"/>
            <a:headEnd/>
            <a:tailEnd/>
          </a:ln>
        </p:spPr>
      </p:pic>
      <p:sp>
        <p:nvSpPr>
          <p:cNvPr id="12" name="TextBox 20"/>
          <p:cNvSpPr txBox="1">
            <a:spLocks noChangeArrowheads="1"/>
          </p:cNvSpPr>
          <p:nvPr/>
        </p:nvSpPr>
        <p:spPr bwMode="auto">
          <a:xfrm>
            <a:off x="1619672" y="1484784"/>
            <a:ext cx="4536504" cy="830997"/>
          </a:xfrm>
          <a:prstGeom prst="rect">
            <a:avLst/>
          </a:prstGeom>
          <a:noFill/>
          <a:ln w="9525">
            <a:noFill/>
            <a:miter lim="800000"/>
            <a:headEnd/>
            <a:tailEnd/>
          </a:ln>
        </p:spPr>
        <p:txBody>
          <a:bodyPr wrap="square">
            <a:spAutoFit/>
          </a:bodyPr>
          <a:lstStyle/>
          <a:p>
            <a:r>
              <a:rPr lang="en-CA" sz="2800" b="1" dirty="0"/>
              <a:t>Canadian Corporation</a:t>
            </a:r>
          </a:p>
          <a:p>
            <a:r>
              <a:rPr lang="en-CA" sz="2000" dirty="0"/>
              <a:t>located in Ottawa, Canada</a:t>
            </a:r>
          </a:p>
        </p:txBody>
      </p:sp>
      <p:sp>
        <p:nvSpPr>
          <p:cNvPr id="13" name="TextBox 21"/>
          <p:cNvSpPr txBox="1">
            <a:spLocks noChangeArrowheads="1"/>
          </p:cNvSpPr>
          <p:nvPr/>
        </p:nvSpPr>
        <p:spPr bwMode="auto">
          <a:xfrm>
            <a:off x="1619672" y="2996952"/>
            <a:ext cx="6840760" cy="830997"/>
          </a:xfrm>
          <a:prstGeom prst="rect">
            <a:avLst/>
          </a:prstGeom>
          <a:noFill/>
          <a:ln w="9525">
            <a:noFill/>
            <a:miter lim="800000"/>
            <a:headEnd/>
            <a:tailEnd/>
          </a:ln>
        </p:spPr>
        <p:txBody>
          <a:bodyPr wrap="square">
            <a:spAutoFit/>
          </a:bodyPr>
          <a:lstStyle/>
          <a:p>
            <a:r>
              <a:rPr lang="en-CA" sz="2800" b="1" dirty="0"/>
              <a:t>Subsidiary of Ingegneria Dei Sistemi (IDS)</a:t>
            </a:r>
          </a:p>
          <a:p>
            <a:r>
              <a:rPr lang="en-CA" sz="2000" dirty="0"/>
              <a:t>located in Pisa &amp; Rome, Italy</a:t>
            </a:r>
          </a:p>
        </p:txBody>
      </p:sp>
      <p:pic>
        <p:nvPicPr>
          <p:cNvPr id="14" name="Picture 16" descr="http://t2.gstatic.com/images?q=tbn:kWH-rMcbhOQtMM:http://www.cs.rochester.edu/research/vision/people/vision_people.jpg">
            <a:hlinkClick r:id="rId3"/>
          </p:cNvPr>
          <p:cNvPicPr>
            <a:picLocks noChangeAspect="1" noChangeArrowheads="1"/>
          </p:cNvPicPr>
          <p:nvPr/>
        </p:nvPicPr>
        <p:blipFill>
          <a:blip r:embed="rId4" cstate="print"/>
          <a:srcRect/>
          <a:stretch>
            <a:fillRect/>
          </a:stretch>
        </p:blipFill>
        <p:spPr bwMode="auto">
          <a:xfrm>
            <a:off x="467544" y="4437112"/>
            <a:ext cx="1152525" cy="1328738"/>
          </a:xfrm>
          <a:prstGeom prst="rect">
            <a:avLst/>
          </a:prstGeom>
          <a:noFill/>
          <a:ln w="9525">
            <a:noFill/>
            <a:miter lim="800000"/>
            <a:headEnd/>
            <a:tailEnd/>
          </a:ln>
        </p:spPr>
      </p:pic>
      <p:pic>
        <p:nvPicPr>
          <p:cNvPr id="15" name="Picture 5" descr="http://3.bp.blogspot.com/-D5MpQsdFy5k/Tf9HPMRZy-I/AAAAAAAAADU/mFR9oGQXKCI/s1600/ItalyFlagMap.gif"/>
          <p:cNvPicPr>
            <a:picLocks noChangeAspect="1" noChangeArrowheads="1" noCrop="1"/>
          </p:cNvPicPr>
          <p:nvPr/>
        </p:nvPicPr>
        <p:blipFill>
          <a:blip r:embed="rId5" cstate="print"/>
          <a:srcRect/>
          <a:stretch>
            <a:fillRect/>
          </a:stretch>
        </p:blipFill>
        <p:spPr bwMode="auto">
          <a:xfrm>
            <a:off x="395536" y="2708920"/>
            <a:ext cx="1223962" cy="1530350"/>
          </a:xfrm>
          <a:prstGeom prst="rect">
            <a:avLst/>
          </a:prstGeom>
          <a:noFill/>
          <a:ln w="9525">
            <a:noFill/>
            <a:miter lim="800000"/>
            <a:headEnd/>
            <a:tailEnd/>
          </a:ln>
        </p:spPr>
      </p:pic>
      <p:sp>
        <p:nvSpPr>
          <p:cNvPr id="16" name="TextBox 27"/>
          <p:cNvSpPr txBox="1">
            <a:spLocks noChangeArrowheads="1"/>
          </p:cNvSpPr>
          <p:nvPr/>
        </p:nvSpPr>
        <p:spPr bwMode="auto">
          <a:xfrm>
            <a:off x="1619672" y="4581128"/>
            <a:ext cx="5832648" cy="830997"/>
          </a:xfrm>
          <a:prstGeom prst="rect">
            <a:avLst/>
          </a:prstGeom>
          <a:noFill/>
          <a:ln w="9525">
            <a:noFill/>
            <a:miter lim="800000"/>
            <a:headEnd/>
            <a:tailEnd/>
          </a:ln>
        </p:spPr>
        <p:txBody>
          <a:bodyPr wrap="square">
            <a:spAutoFit/>
          </a:bodyPr>
          <a:lstStyle/>
          <a:p>
            <a:r>
              <a:rPr lang="en-CA" sz="2800" b="1" dirty="0"/>
              <a:t>400+ Total Employees</a:t>
            </a:r>
          </a:p>
          <a:p>
            <a:r>
              <a:rPr lang="en-CA" sz="2000" dirty="0"/>
              <a:t>Over 200 of which are dedicated to the aviation field</a:t>
            </a:r>
          </a:p>
        </p:txBody>
      </p:sp>
      <p:sp>
        <p:nvSpPr>
          <p:cNvPr id="17" name="TextBox 29"/>
          <p:cNvSpPr txBox="1">
            <a:spLocks noChangeArrowheads="1"/>
          </p:cNvSpPr>
          <p:nvPr/>
        </p:nvSpPr>
        <p:spPr bwMode="auto">
          <a:xfrm>
            <a:off x="6300192" y="2267148"/>
            <a:ext cx="2744341" cy="584775"/>
          </a:xfrm>
          <a:prstGeom prst="rect">
            <a:avLst/>
          </a:prstGeom>
          <a:noFill/>
          <a:ln w="9525">
            <a:noFill/>
            <a:miter lim="800000"/>
            <a:headEnd/>
            <a:tailEnd/>
          </a:ln>
        </p:spPr>
        <p:txBody>
          <a:bodyPr wrap="none">
            <a:spAutoFit/>
          </a:bodyPr>
          <a:lstStyle/>
          <a:p>
            <a:pPr algn="ctr"/>
            <a:r>
              <a:rPr lang="en-CA" sz="1600" b="1" i="1" dirty="0">
                <a:solidFill>
                  <a:srgbClr val="FF0000"/>
                </a:solidFill>
              </a:rPr>
              <a:t>Over 20% of annual turnover</a:t>
            </a:r>
          </a:p>
          <a:p>
            <a:pPr algn="ctr"/>
            <a:r>
              <a:rPr lang="en-CA" sz="1600" b="1" i="1" dirty="0">
                <a:solidFill>
                  <a:srgbClr val="FF0000"/>
                </a:solidFill>
              </a:rPr>
              <a:t>is spent on research activities!</a:t>
            </a:r>
          </a:p>
        </p:txBody>
      </p:sp>
      <p:pic>
        <p:nvPicPr>
          <p:cNvPr id="18" name="Picture 12" descr="http://t0.gstatic.com/images?q=tbn:LGZMgGr3hNqPyM:http://www.duvekot.ca/eliane/archives/maple_leaf.jpg">
            <a:hlinkClick r:id="rId6"/>
          </p:cNvP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23702" y="1125563"/>
            <a:ext cx="1239837" cy="1536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History of Ubitech</a:t>
            </a:r>
            <a:endParaRPr lang="en-CA" dirty="0"/>
          </a:p>
        </p:txBody>
      </p:sp>
      <p:sp>
        <p:nvSpPr>
          <p:cNvPr id="4" name="Date Placeholder 3"/>
          <p:cNvSpPr>
            <a:spLocks noGrp="1"/>
          </p:cNvSpPr>
          <p:nvPr>
            <p:ph type="dt" sz="half" idx="10"/>
          </p:nvPr>
        </p:nvSpPr>
        <p:spPr/>
        <p:txBody>
          <a:bodyPr/>
          <a:lstStyle/>
          <a:p>
            <a:r>
              <a:rPr lang="en-CA" dirty="0" smtClean="0"/>
              <a:t>05/03/2012</a:t>
            </a:r>
          </a:p>
        </p:txBody>
      </p:sp>
      <p:sp>
        <p:nvSpPr>
          <p:cNvPr id="5" name="Slide Number Placeholder 4"/>
          <p:cNvSpPr>
            <a:spLocks noGrp="1"/>
          </p:cNvSpPr>
          <p:nvPr>
            <p:ph type="sldNum" sz="quarter" idx="11"/>
          </p:nvPr>
        </p:nvSpPr>
        <p:spPr/>
        <p:txBody>
          <a:bodyPr/>
          <a:lstStyle/>
          <a:p>
            <a:fld id="{7203CF92-3438-4B3A-955D-980B1F9D2C1A}" type="slidenum">
              <a:rPr lang="en-CA" smtClean="0"/>
              <a:pPr/>
              <a:t>5</a:t>
            </a:fld>
            <a:endParaRPr lang="en-CA" dirty="0"/>
          </a:p>
        </p:txBody>
      </p:sp>
      <p:sp>
        <p:nvSpPr>
          <p:cNvPr id="6" name="Footer Placeholder 5"/>
          <p:cNvSpPr>
            <a:spLocks noGrp="1"/>
          </p:cNvSpPr>
          <p:nvPr>
            <p:ph type="ftr" sz="quarter" idx="12"/>
          </p:nvPr>
        </p:nvSpPr>
        <p:spPr/>
        <p:txBody>
          <a:bodyPr/>
          <a:lstStyle/>
          <a:p>
            <a:r>
              <a:rPr lang="en-CA" dirty="0" smtClean="0"/>
              <a:t>Commercial-in-Confidence</a:t>
            </a:r>
            <a:endParaRPr lang="en-CA" dirty="0"/>
          </a:p>
        </p:txBody>
      </p:sp>
      <p:sp>
        <p:nvSpPr>
          <p:cNvPr id="7" name="Pentagon 6"/>
          <p:cNvSpPr/>
          <p:nvPr/>
        </p:nvSpPr>
        <p:spPr>
          <a:xfrm>
            <a:off x="452051" y="3291832"/>
            <a:ext cx="519549" cy="285752"/>
          </a:xfrm>
          <a:prstGeom prst="homePlate">
            <a:avLst/>
          </a:prstGeom>
        </p:spPr>
        <p:style>
          <a:lnRef idx="1">
            <a:schemeClr val="accent1"/>
          </a:lnRef>
          <a:fillRef idx="2">
            <a:schemeClr val="accent1"/>
          </a:fillRef>
          <a:effectRef idx="1">
            <a:schemeClr val="accent1"/>
          </a:effectRef>
          <a:fontRef idx="minor">
            <a:schemeClr val="dk1"/>
          </a:fontRef>
        </p:style>
        <p:txBody>
          <a:bodyPr lIns="0" rIns="0" anchor="ctr"/>
          <a:lstStyle/>
          <a:p>
            <a:pPr algn="ctr" fontAlgn="auto">
              <a:spcBef>
                <a:spcPts val="0"/>
              </a:spcBef>
              <a:spcAft>
                <a:spcPts val="0"/>
              </a:spcAft>
              <a:defRPr/>
            </a:pPr>
            <a:r>
              <a:rPr lang="en-CA" sz="1000" dirty="0"/>
              <a:t>1986</a:t>
            </a:r>
          </a:p>
        </p:txBody>
      </p:sp>
      <p:sp>
        <p:nvSpPr>
          <p:cNvPr id="8" name="Chevron 7"/>
          <p:cNvSpPr/>
          <p:nvPr/>
        </p:nvSpPr>
        <p:spPr>
          <a:xfrm>
            <a:off x="877192" y="3291832"/>
            <a:ext cx="571504" cy="285752"/>
          </a:xfrm>
          <a:prstGeom prst="chevron">
            <a:avLst/>
          </a:prstGeom>
        </p:spPr>
        <p:style>
          <a:lnRef idx="1">
            <a:schemeClr val="accent1"/>
          </a:lnRef>
          <a:fillRef idx="2">
            <a:schemeClr val="accent1"/>
          </a:fillRef>
          <a:effectRef idx="1">
            <a:schemeClr val="accent1"/>
          </a:effectRef>
          <a:fontRef idx="minor">
            <a:schemeClr val="dk1"/>
          </a:fontRef>
        </p:style>
        <p:txBody>
          <a:bodyPr lIns="0" rIns="0" anchor="ctr"/>
          <a:lstStyle/>
          <a:p>
            <a:pPr algn="ctr" fontAlgn="auto">
              <a:spcBef>
                <a:spcPts val="0"/>
              </a:spcBef>
              <a:spcAft>
                <a:spcPts val="0"/>
              </a:spcAft>
              <a:defRPr/>
            </a:pPr>
            <a:r>
              <a:rPr lang="en-CA" sz="1000" dirty="0">
                <a:solidFill>
                  <a:schemeClr val="tx1"/>
                </a:solidFill>
              </a:rPr>
              <a:t>1987</a:t>
            </a:r>
          </a:p>
        </p:txBody>
      </p:sp>
      <p:sp>
        <p:nvSpPr>
          <p:cNvPr id="9" name="Chevron 8"/>
          <p:cNvSpPr/>
          <p:nvPr/>
        </p:nvSpPr>
        <p:spPr>
          <a:xfrm>
            <a:off x="1377258" y="3291832"/>
            <a:ext cx="571504" cy="285752"/>
          </a:xfrm>
          <a:prstGeom prst="chevron">
            <a:avLst/>
          </a:prstGeom>
        </p:spPr>
        <p:style>
          <a:lnRef idx="1">
            <a:schemeClr val="accent1"/>
          </a:lnRef>
          <a:fillRef idx="2">
            <a:schemeClr val="accent1"/>
          </a:fillRef>
          <a:effectRef idx="1">
            <a:schemeClr val="accent1"/>
          </a:effectRef>
          <a:fontRef idx="minor">
            <a:schemeClr val="dk1"/>
          </a:fontRef>
        </p:style>
        <p:txBody>
          <a:bodyPr lIns="0" rIns="0" anchor="ctr"/>
          <a:lstStyle/>
          <a:p>
            <a:pPr algn="ctr" fontAlgn="auto">
              <a:spcBef>
                <a:spcPts val="0"/>
              </a:spcBef>
              <a:spcAft>
                <a:spcPts val="0"/>
              </a:spcAft>
              <a:defRPr/>
            </a:pPr>
            <a:r>
              <a:rPr lang="en-CA" sz="1000" dirty="0">
                <a:solidFill>
                  <a:schemeClr val="tx1"/>
                </a:solidFill>
              </a:rPr>
              <a:t>1988</a:t>
            </a:r>
          </a:p>
        </p:txBody>
      </p:sp>
      <p:sp>
        <p:nvSpPr>
          <p:cNvPr id="10" name="Chevron 9"/>
          <p:cNvSpPr/>
          <p:nvPr/>
        </p:nvSpPr>
        <p:spPr>
          <a:xfrm>
            <a:off x="1877324" y="3291832"/>
            <a:ext cx="571504" cy="285752"/>
          </a:xfrm>
          <a:prstGeom prst="chevron">
            <a:avLst/>
          </a:prstGeom>
        </p:spPr>
        <p:style>
          <a:lnRef idx="1">
            <a:schemeClr val="accent1"/>
          </a:lnRef>
          <a:fillRef idx="2">
            <a:schemeClr val="accent1"/>
          </a:fillRef>
          <a:effectRef idx="1">
            <a:schemeClr val="accent1"/>
          </a:effectRef>
          <a:fontRef idx="minor">
            <a:schemeClr val="dk1"/>
          </a:fontRef>
        </p:style>
        <p:txBody>
          <a:bodyPr lIns="0" rIns="0" anchor="ctr"/>
          <a:lstStyle/>
          <a:p>
            <a:pPr algn="ctr" fontAlgn="auto">
              <a:spcBef>
                <a:spcPts val="0"/>
              </a:spcBef>
              <a:spcAft>
                <a:spcPts val="0"/>
              </a:spcAft>
              <a:defRPr/>
            </a:pPr>
            <a:r>
              <a:rPr lang="en-CA" sz="1000" dirty="0">
                <a:solidFill>
                  <a:schemeClr val="tx1"/>
                </a:solidFill>
              </a:rPr>
              <a:t>1989</a:t>
            </a:r>
          </a:p>
        </p:txBody>
      </p:sp>
      <p:sp>
        <p:nvSpPr>
          <p:cNvPr id="11" name="Chevron 10"/>
          <p:cNvSpPr/>
          <p:nvPr/>
        </p:nvSpPr>
        <p:spPr>
          <a:xfrm>
            <a:off x="2377390" y="3291832"/>
            <a:ext cx="571504" cy="285752"/>
          </a:xfrm>
          <a:prstGeom prst="chevron">
            <a:avLst/>
          </a:prstGeom>
        </p:spPr>
        <p:style>
          <a:lnRef idx="1">
            <a:schemeClr val="accent1"/>
          </a:lnRef>
          <a:fillRef idx="2">
            <a:schemeClr val="accent1"/>
          </a:fillRef>
          <a:effectRef idx="1">
            <a:schemeClr val="accent1"/>
          </a:effectRef>
          <a:fontRef idx="minor">
            <a:schemeClr val="dk1"/>
          </a:fontRef>
        </p:style>
        <p:txBody>
          <a:bodyPr lIns="0" rIns="0" anchor="ctr"/>
          <a:lstStyle/>
          <a:p>
            <a:pPr algn="ctr" fontAlgn="auto">
              <a:spcBef>
                <a:spcPts val="0"/>
              </a:spcBef>
              <a:spcAft>
                <a:spcPts val="0"/>
              </a:spcAft>
              <a:defRPr/>
            </a:pPr>
            <a:r>
              <a:rPr lang="en-CA" sz="1000" dirty="0">
                <a:solidFill>
                  <a:schemeClr val="tx1"/>
                </a:solidFill>
              </a:rPr>
              <a:t>1990</a:t>
            </a:r>
          </a:p>
        </p:txBody>
      </p:sp>
      <p:sp>
        <p:nvSpPr>
          <p:cNvPr id="12" name="Chevron 11"/>
          <p:cNvSpPr/>
          <p:nvPr/>
        </p:nvSpPr>
        <p:spPr>
          <a:xfrm>
            <a:off x="2877456" y="3291832"/>
            <a:ext cx="571504" cy="285752"/>
          </a:xfrm>
          <a:prstGeom prst="chevron">
            <a:avLst/>
          </a:prstGeom>
        </p:spPr>
        <p:style>
          <a:lnRef idx="1">
            <a:schemeClr val="accent1"/>
          </a:lnRef>
          <a:fillRef idx="2">
            <a:schemeClr val="accent1"/>
          </a:fillRef>
          <a:effectRef idx="1">
            <a:schemeClr val="accent1"/>
          </a:effectRef>
          <a:fontRef idx="minor">
            <a:schemeClr val="dk1"/>
          </a:fontRef>
        </p:style>
        <p:txBody>
          <a:bodyPr lIns="0" rIns="0" anchor="ctr"/>
          <a:lstStyle/>
          <a:p>
            <a:pPr algn="ctr" fontAlgn="auto">
              <a:spcBef>
                <a:spcPts val="0"/>
              </a:spcBef>
              <a:spcAft>
                <a:spcPts val="0"/>
              </a:spcAft>
              <a:defRPr/>
            </a:pPr>
            <a:r>
              <a:rPr lang="en-CA" sz="1000" dirty="0">
                <a:solidFill>
                  <a:schemeClr val="tx1"/>
                </a:solidFill>
              </a:rPr>
              <a:t>1991</a:t>
            </a:r>
          </a:p>
        </p:txBody>
      </p:sp>
      <p:sp>
        <p:nvSpPr>
          <p:cNvPr id="13" name="Chevron 12"/>
          <p:cNvSpPr/>
          <p:nvPr/>
        </p:nvSpPr>
        <p:spPr>
          <a:xfrm>
            <a:off x="3377522" y="3291832"/>
            <a:ext cx="571504" cy="285752"/>
          </a:xfrm>
          <a:prstGeom prst="chevron">
            <a:avLst/>
          </a:prstGeom>
        </p:spPr>
        <p:style>
          <a:lnRef idx="1">
            <a:schemeClr val="accent1"/>
          </a:lnRef>
          <a:fillRef idx="2">
            <a:schemeClr val="accent1"/>
          </a:fillRef>
          <a:effectRef idx="1">
            <a:schemeClr val="accent1"/>
          </a:effectRef>
          <a:fontRef idx="minor">
            <a:schemeClr val="dk1"/>
          </a:fontRef>
        </p:style>
        <p:txBody>
          <a:bodyPr lIns="0" rIns="0" anchor="ctr"/>
          <a:lstStyle/>
          <a:p>
            <a:pPr algn="ctr" fontAlgn="auto">
              <a:spcBef>
                <a:spcPts val="0"/>
              </a:spcBef>
              <a:spcAft>
                <a:spcPts val="0"/>
              </a:spcAft>
              <a:defRPr/>
            </a:pPr>
            <a:r>
              <a:rPr lang="en-CA" sz="1000" dirty="0">
                <a:solidFill>
                  <a:schemeClr val="tx1"/>
                </a:solidFill>
              </a:rPr>
              <a:t>1992</a:t>
            </a:r>
          </a:p>
        </p:txBody>
      </p:sp>
      <p:sp>
        <p:nvSpPr>
          <p:cNvPr id="14" name="Chevron 13"/>
          <p:cNvSpPr/>
          <p:nvPr/>
        </p:nvSpPr>
        <p:spPr>
          <a:xfrm>
            <a:off x="3877588" y="3291832"/>
            <a:ext cx="571504" cy="285752"/>
          </a:xfrm>
          <a:prstGeom prst="chevron">
            <a:avLst/>
          </a:prstGeom>
        </p:spPr>
        <p:style>
          <a:lnRef idx="1">
            <a:schemeClr val="accent1"/>
          </a:lnRef>
          <a:fillRef idx="2">
            <a:schemeClr val="accent1"/>
          </a:fillRef>
          <a:effectRef idx="1">
            <a:schemeClr val="accent1"/>
          </a:effectRef>
          <a:fontRef idx="minor">
            <a:schemeClr val="dk1"/>
          </a:fontRef>
        </p:style>
        <p:txBody>
          <a:bodyPr lIns="0" rIns="0" anchor="ctr"/>
          <a:lstStyle/>
          <a:p>
            <a:pPr algn="ctr" fontAlgn="auto">
              <a:spcBef>
                <a:spcPts val="0"/>
              </a:spcBef>
              <a:spcAft>
                <a:spcPts val="0"/>
              </a:spcAft>
              <a:defRPr/>
            </a:pPr>
            <a:r>
              <a:rPr lang="en-CA" sz="1000" dirty="0">
                <a:solidFill>
                  <a:schemeClr val="tx1"/>
                </a:solidFill>
              </a:rPr>
              <a:t>1993</a:t>
            </a:r>
          </a:p>
        </p:txBody>
      </p:sp>
      <p:sp>
        <p:nvSpPr>
          <p:cNvPr id="15" name="Chevron 14"/>
          <p:cNvSpPr/>
          <p:nvPr/>
        </p:nvSpPr>
        <p:spPr>
          <a:xfrm>
            <a:off x="4377654" y="3291832"/>
            <a:ext cx="571504" cy="285752"/>
          </a:xfrm>
          <a:prstGeom prst="chevron">
            <a:avLst/>
          </a:prstGeom>
        </p:spPr>
        <p:style>
          <a:lnRef idx="1">
            <a:schemeClr val="accent1"/>
          </a:lnRef>
          <a:fillRef idx="2">
            <a:schemeClr val="accent1"/>
          </a:fillRef>
          <a:effectRef idx="1">
            <a:schemeClr val="accent1"/>
          </a:effectRef>
          <a:fontRef idx="minor">
            <a:schemeClr val="dk1"/>
          </a:fontRef>
        </p:style>
        <p:txBody>
          <a:bodyPr lIns="0" rIns="0" anchor="ctr"/>
          <a:lstStyle/>
          <a:p>
            <a:pPr algn="ctr" fontAlgn="auto">
              <a:spcBef>
                <a:spcPts val="0"/>
              </a:spcBef>
              <a:spcAft>
                <a:spcPts val="0"/>
              </a:spcAft>
              <a:defRPr/>
            </a:pPr>
            <a:r>
              <a:rPr lang="en-CA" sz="1000" dirty="0">
                <a:solidFill>
                  <a:schemeClr val="tx1"/>
                </a:solidFill>
              </a:rPr>
              <a:t>1994</a:t>
            </a:r>
          </a:p>
        </p:txBody>
      </p:sp>
      <p:sp>
        <p:nvSpPr>
          <p:cNvPr id="16" name="Chevron 15"/>
          <p:cNvSpPr/>
          <p:nvPr/>
        </p:nvSpPr>
        <p:spPr>
          <a:xfrm>
            <a:off x="4877720" y="3291832"/>
            <a:ext cx="571504" cy="285752"/>
          </a:xfrm>
          <a:prstGeom prst="chevron">
            <a:avLst/>
          </a:prstGeom>
        </p:spPr>
        <p:style>
          <a:lnRef idx="1">
            <a:schemeClr val="accent1"/>
          </a:lnRef>
          <a:fillRef idx="2">
            <a:schemeClr val="accent1"/>
          </a:fillRef>
          <a:effectRef idx="1">
            <a:schemeClr val="accent1"/>
          </a:effectRef>
          <a:fontRef idx="minor">
            <a:schemeClr val="dk1"/>
          </a:fontRef>
        </p:style>
        <p:txBody>
          <a:bodyPr lIns="0" rIns="0" anchor="ctr"/>
          <a:lstStyle/>
          <a:p>
            <a:pPr algn="ctr" fontAlgn="auto">
              <a:spcBef>
                <a:spcPts val="0"/>
              </a:spcBef>
              <a:spcAft>
                <a:spcPts val="0"/>
              </a:spcAft>
              <a:defRPr/>
            </a:pPr>
            <a:r>
              <a:rPr lang="en-CA" sz="1000" dirty="0">
                <a:solidFill>
                  <a:schemeClr val="tx1"/>
                </a:solidFill>
              </a:rPr>
              <a:t>1995</a:t>
            </a:r>
          </a:p>
        </p:txBody>
      </p:sp>
      <p:sp>
        <p:nvSpPr>
          <p:cNvPr id="17" name="Chevron 16"/>
          <p:cNvSpPr/>
          <p:nvPr/>
        </p:nvSpPr>
        <p:spPr>
          <a:xfrm>
            <a:off x="5377786" y="3291832"/>
            <a:ext cx="571504" cy="285752"/>
          </a:xfrm>
          <a:prstGeom prst="chevron">
            <a:avLst/>
          </a:prstGeom>
        </p:spPr>
        <p:style>
          <a:lnRef idx="1">
            <a:schemeClr val="accent1"/>
          </a:lnRef>
          <a:fillRef idx="2">
            <a:schemeClr val="accent1"/>
          </a:fillRef>
          <a:effectRef idx="1">
            <a:schemeClr val="accent1"/>
          </a:effectRef>
          <a:fontRef idx="minor">
            <a:schemeClr val="dk1"/>
          </a:fontRef>
        </p:style>
        <p:txBody>
          <a:bodyPr lIns="0" rIns="0" anchor="ctr"/>
          <a:lstStyle/>
          <a:p>
            <a:pPr algn="ctr" fontAlgn="auto">
              <a:spcBef>
                <a:spcPts val="0"/>
              </a:spcBef>
              <a:spcAft>
                <a:spcPts val="0"/>
              </a:spcAft>
              <a:defRPr/>
            </a:pPr>
            <a:r>
              <a:rPr lang="en-CA" sz="1000" dirty="0">
                <a:solidFill>
                  <a:schemeClr val="tx1"/>
                </a:solidFill>
              </a:rPr>
              <a:t>1996</a:t>
            </a:r>
          </a:p>
        </p:txBody>
      </p:sp>
      <p:sp>
        <p:nvSpPr>
          <p:cNvPr id="18" name="Chevron 17"/>
          <p:cNvSpPr/>
          <p:nvPr/>
        </p:nvSpPr>
        <p:spPr>
          <a:xfrm>
            <a:off x="5877852" y="3291832"/>
            <a:ext cx="571504" cy="285752"/>
          </a:xfrm>
          <a:prstGeom prst="chevron">
            <a:avLst/>
          </a:prstGeom>
        </p:spPr>
        <p:style>
          <a:lnRef idx="1">
            <a:schemeClr val="accent1"/>
          </a:lnRef>
          <a:fillRef idx="2">
            <a:schemeClr val="accent1"/>
          </a:fillRef>
          <a:effectRef idx="1">
            <a:schemeClr val="accent1"/>
          </a:effectRef>
          <a:fontRef idx="minor">
            <a:schemeClr val="dk1"/>
          </a:fontRef>
        </p:style>
        <p:txBody>
          <a:bodyPr lIns="0" rIns="0" anchor="ctr"/>
          <a:lstStyle/>
          <a:p>
            <a:pPr algn="ctr" fontAlgn="auto">
              <a:spcBef>
                <a:spcPts val="0"/>
              </a:spcBef>
              <a:spcAft>
                <a:spcPts val="0"/>
              </a:spcAft>
              <a:defRPr/>
            </a:pPr>
            <a:r>
              <a:rPr lang="en-CA" sz="1000" dirty="0">
                <a:solidFill>
                  <a:schemeClr val="tx1"/>
                </a:solidFill>
              </a:rPr>
              <a:t>1997</a:t>
            </a:r>
          </a:p>
        </p:txBody>
      </p:sp>
      <p:sp>
        <p:nvSpPr>
          <p:cNvPr id="19" name="Rectangular Callout 18"/>
          <p:cNvSpPr/>
          <p:nvPr/>
        </p:nvSpPr>
        <p:spPr>
          <a:xfrm>
            <a:off x="305718" y="1791643"/>
            <a:ext cx="1071562" cy="928687"/>
          </a:xfrm>
          <a:prstGeom prst="wedgeRectCallout">
            <a:avLst>
              <a:gd name="adj1" fmla="val -17785"/>
              <a:gd name="adj2" fmla="val 104697"/>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CA" sz="1400" dirty="0"/>
              <a:t>Ubitech is Established in Ottawa, Canada</a:t>
            </a:r>
          </a:p>
        </p:txBody>
      </p:sp>
      <p:sp>
        <p:nvSpPr>
          <p:cNvPr id="20" name="Chevron 19"/>
          <p:cNvSpPr/>
          <p:nvPr/>
        </p:nvSpPr>
        <p:spPr>
          <a:xfrm>
            <a:off x="6377918" y="3291832"/>
            <a:ext cx="571504" cy="285752"/>
          </a:xfrm>
          <a:prstGeom prst="chevron">
            <a:avLst/>
          </a:prstGeom>
        </p:spPr>
        <p:style>
          <a:lnRef idx="1">
            <a:schemeClr val="accent1"/>
          </a:lnRef>
          <a:fillRef idx="2">
            <a:schemeClr val="accent1"/>
          </a:fillRef>
          <a:effectRef idx="1">
            <a:schemeClr val="accent1"/>
          </a:effectRef>
          <a:fontRef idx="minor">
            <a:schemeClr val="dk1"/>
          </a:fontRef>
        </p:style>
        <p:txBody>
          <a:bodyPr lIns="0" rIns="0" anchor="ctr"/>
          <a:lstStyle/>
          <a:p>
            <a:pPr algn="ctr" fontAlgn="auto">
              <a:spcBef>
                <a:spcPts val="0"/>
              </a:spcBef>
              <a:spcAft>
                <a:spcPts val="0"/>
              </a:spcAft>
              <a:defRPr/>
            </a:pPr>
            <a:r>
              <a:rPr lang="en-CA" sz="1000" dirty="0">
                <a:solidFill>
                  <a:schemeClr val="tx1"/>
                </a:solidFill>
              </a:rPr>
              <a:t>1998</a:t>
            </a:r>
          </a:p>
        </p:txBody>
      </p:sp>
      <p:sp>
        <p:nvSpPr>
          <p:cNvPr id="21" name="Chevron 20"/>
          <p:cNvSpPr/>
          <p:nvPr/>
        </p:nvSpPr>
        <p:spPr>
          <a:xfrm>
            <a:off x="6877984" y="3291832"/>
            <a:ext cx="571504" cy="285752"/>
          </a:xfrm>
          <a:prstGeom prst="chevron">
            <a:avLst/>
          </a:prstGeom>
        </p:spPr>
        <p:style>
          <a:lnRef idx="1">
            <a:schemeClr val="accent1"/>
          </a:lnRef>
          <a:fillRef idx="2">
            <a:schemeClr val="accent1"/>
          </a:fillRef>
          <a:effectRef idx="1">
            <a:schemeClr val="accent1"/>
          </a:effectRef>
          <a:fontRef idx="minor">
            <a:schemeClr val="dk1"/>
          </a:fontRef>
        </p:style>
        <p:txBody>
          <a:bodyPr lIns="0" rIns="0" anchor="ctr"/>
          <a:lstStyle/>
          <a:p>
            <a:pPr algn="ctr" fontAlgn="auto">
              <a:spcBef>
                <a:spcPts val="0"/>
              </a:spcBef>
              <a:spcAft>
                <a:spcPts val="0"/>
              </a:spcAft>
              <a:defRPr/>
            </a:pPr>
            <a:r>
              <a:rPr lang="en-CA" sz="1000" dirty="0">
                <a:solidFill>
                  <a:schemeClr val="tx1"/>
                </a:solidFill>
              </a:rPr>
              <a:t>1999</a:t>
            </a:r>
          </a:p>
        </p:txBody>
      </p:sp>
      <p:sp>
        <p:nvSpPr>
          <p:cNvPr id="22" name="Chevron 21"/>
          <p:cNvSpPr/>
          <p:nvPr/>
        </p:nvSpPr>
        <p:spPr>
          <a:xfrm>
            <a:off x="7378050" y="3291832"/>
            <a:ext cx="571504" cy="285752"/>
          </a:xfrm>
          <a:prstGeom prst="chevron">
            <a:avLst/>
          </a:prstGeom>
        </p:spPr>
        <p:style>
          <a:lnRef idx="1">
            <a:schemeClr val="accent1"/>
          </a:lnRef>
          <a:fillRef idx="2">
            <a:schemeClr val="accent1"/>
          </a:fillRef>
          <a:effectRef idx="1">
            <a:schemeClr val="accent1"/>
          </a:effectRef>
          <a:fontRef idx="minor">
            <a:schemeClr val="dk1"/>
          </a:fontRef>
        </p:style>
        <p:txBody>
          <a:bodyPr lIns="0" rIns="0" anchor="ctr"/>
          <a:lstStyle/>
          <a:p>
            <a:pPr algn="ctr" fontAlgn="auto">
              <a:spcBef>
                <a:spcPts val="0"/>
              </a:spcBef>
              <a:spcAft>
                <a:spcPts val="0"/>
              </a:spcAft>
              <a:defRPr/>
            </a:pPr>
            <a:r>
              <a:rPr lang="en-CA" sz="1000" dirty="0">
                <a:solidFill>
                  <a:schemeClr val="tx1"/>
                </a:solidFill>
              </a:rPr>
              <a:t>2000</a:t>
            </a:r>
          </a:p>
        </p:txBody>
      </p:sp>
      <p:sp>
        <p:nvSpPr>
          <p:cNvPr id="23" name="Chevron 22"/>
          <p:cNvSpPr/>
          <p:nvPr/>
        </p:nvSpPr>
        <p:spPr>
          <a:xfrm>
            <a:off x="7878116" y="3291832"/>
            <a:ext cx="571504" cy="285752"/>
          </a:xfrm>
          <a:prstGeom prst="chevron">
            <a:avLst/>
          </a:prstGeom>
        </p:spPr>
        <p:style>
          <a:lnRef idx="1">
            <a:schemeClr val="accent1"/>
          </a:lnRef>
          <a:fillRef idx="2">
            <a:schemeClr val="accent1"/>
          </a:fillRef>
          <a:effectRef idx="1">
            <a:schemeClr val="accent1"/>
          </a:effectRef>
          <a:fontRef idx="minor">
            <a:schemeClr val="dk1"/>
          </a:fontRef>
        </p:style>
        <p:txBody>
          <a:bodyPr lIns="0" rIns="0" anchor="ctr"/>
          <a:lstStyle/>
          <a:p>
            <a:pPr algn="ctr" fontAlgn="auto">
              <a:spcBef>
                <a:spcPts val="0"/>
              </a:spcBef>
              <a:spcAft>
                <a:spcPts val="0"/>
              </a:spcAft>
              <a:defRPr/>
            </a:pPr>
            <a:r>
              <a:rPr lang="en-CA" sz="1000" dirty="0">
                <a:solidFill>
                  <a:schemeClr val="tx1"/>
                </a:solidFill>
              </a:rPr>
              <a:t>2001</a:t>
            </a:r>
          </a:p>
        </p:txBody>
      </p:sp>
      <p:sp>
        <p:nvSpPr>
          <p:cNvPr id="24" name="Rectangular Callout 23"/>
          <p:cNvSpPr/>
          <p:nvPr/>
        </p:nvSpPr>
        <p:spPr>
          <a:xfrm>
            <a:off x="1979713" y="1791643"/>
            <a:ext cx="1397818" cy="928687"/>
          </a:xfrm>
          <a:prstGeom prst="wedgeRectCallout">
            <a:avLst>
              <a:gd name="adj1" fmla="val 27033"/>
              <a:gd name="adj2" fmla="val 102118"/>
            </a:avLst>
          </a:prstGeom>
        </p:spPr>
        <p:style>
          <a:lnRef idx="2">
            <a:schemeClr val="accent1"/>
          </a:lnRef>
          <a:fillRef idx="1">
            <a:schemeClr val="lt1"/>
          </a:fillRef>
          <a:effectRef idx="0">
            <a:schemeClr val="accent1"/>
          </a:effectRef>
          <a:fontRef idx="minor">
            <a:schemeClr val="dk1"/>
          </a:fontRef>
        </p:style>
        <p:txBody>
          <a:bodyPr lIns="0" rIns="0" anchor="ctr"/>
          <a:lstStyle/>
          <a:p>
            <a:pPr algn="ctr" fontAlgn="auto">
              <a:spcBef>
                <a:spcPts val="0"/>
              </a:spcBef>
              <a:spcAft>
                <a:spcPts val="0"/>
              </a:spcAft>
              <a:defRPr/>
            </a:pPr>
            <a:r>
              <a:rPr lang="en-CA" sz="1400" dirty="0"/>
              <a:t>Ubitech Licenses its AFTN to</a:t>
            </a:r>
          </a:p>
          <a:p>
            <a:pPr algn="ctr" fontAlgn="auto">
              <a:spcBef>
                <a:spcPts val="0"/>
              </a:spcBef>
              <a:spcAft>
                <a:spcPts val="0"/>
              </a:spcAft>
              <a:defRPr/>
            </a:pPr>
            <a:endParaRPr lang="en-CA" sz="1400" dirty="0"/>
          </a:p>
        </p:txBody>
      </p:sp>
      <p:pic>
        <p:nvPicPr>
          <p:cNvPr id="25" name="Picture 5" descr="intelcan"/>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32856" y="2420888"/>
            <a:ext cx="1143000" cy="155575"/>
          </a:xfrm>
          <a:prstGeom prst="rect">
            <a:avLst/>
          </a:prstGeom>
          <a:noFill/>
          <a:ln w="9525">
            <a:noFill/>
            <a:miter lim="800000"/>
            <a:headEnd/>
            <a:tailEnd/>
          </a:ln>
        </p:spPr>
      </p:pic>
      <p:sp>
        <p:nvSpPr>
          <p:cNvPr id="26" name="Rectangular Callout 25"/>
          <p:cNvSpPr/>
          <p:nvPr/>
        </p:nvSpPr>
        <p:spPr>
          <a:xfrm>
            <a:off x="3591843" y="1791643"/>
            <a:ext cx="1412205" cy="928687"/>
          </a:xfrm>
          <a:prstGeom prst="wedgeRectCallout">
            <a:avLst>
              <a:gd name="adj1" fmla="val -7028"/>
              <a:gd name="adj2" fmla="val 102118"/>
            </a:avLst>
          </a:prstGeom>
        </p:spPr>
        <p:style>
          <a:lnRef idx="2">
            <a:schemeClr val="accent1"/>
          </a:lnRef>
          <a:fillRef idx="1">
            <a:schemeClr val="lt1"/>
          </a:fillRef>
          <a:effectRef idx="0">
            <a:schemeClr val="accent1"/>
          </a:effectRef>
          <a:fontRef idx="minor">
            <a:schemeClr val="dk1"/>
          </a:fontRef>
        </p:style>
        <p:txBody>
          <a:bodyPr lIns="0" rIns="0" anchor="ctr"/>
          <a:lstStyle/>
          <a:p>
            <a:pPr algn="ctr" fontAlgn="auto">
              <a:spcBef>
                <a:spcPts val="0"/>
              </a:spcBef>
              <a:spcAft>
                <a:spcPts val="0"/>
              </a:spcAft>
              <a:defRPr/>
            </a:pPr>
            <a:r>
              <a:rPr lang="en-CA" sz="1400" dirty="0"/>
              <a:t>Ubitech Licenses its AFTN to</a:t>
            </a:r>
          </a:p>
          <a:p>
            <a:pPr algn="ctr" fontAlgn="auto">
              <a:spcBef>
                <a:spcPts val="0"/>
              </a:spcBef>
              <a:spcAft>
                <a:spcPts val="0"/>
              </a:spcAft>
              <a:defRPr/>
            </a:pPr>
            <a:endParaRPr lang="en-CA" sz="1400" dirty="0"/>
          </a:p>
        </p:txBody>
      </p:sp>
      <p:pic>
        <p:nvPicPr>
          <p:cNvPr id="27" name="Picture 4" descr="honeywel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21237" y="2420888"/>
            <a:ext cx="966787" cy="203200"/>
          </a:xfrm>
          <a:prstGeom prst="rect">
            <a:avLst/>
          </a:prstGeom>
          <a:noFill/>
          <a:ln w="9525">
            <a:noFill/>
            <a:miter lim="800000"/>
            <a:headEnd/>
            <a:tailEnd/>
          </a:ln>
        </p:spPr>
      </p:pic>
      <p:sp>
        <p:nvSpPr>
          <p:cNvPr id="28" name="Rectangular Callout 27"/>
          <p:cNvSpPr/>
          <p:nvPr/>
        </p:nvSpPr>
        <p:spPr>
          <a:xfrm>
            <a:off x="5364089" y="1791643"/>
            <a:ext cx="1656184" cy="928687"/>
          </a:xfrm>
          <a:prstGeom prst="wedgeRectCallout">
            <a:avLst>
              <a:gd name="adj1" fmla="val -7028"/>
              <a:gd name="adj2" fmla="val 102118"/>
            </a:avLst>
          </a:prstGeom>
        </p:spPr>
        <p:style>
          <a:lnRef idx="2">
            <a:schemeClr val="accent1"/>
          </a:lnRef>
          <a:fillRef idx="1">
            <a:schemeClr val="lt1"/>
          </a:fillRef>
          <a:effectRef idx="0">
            <a:schemeClr val="accent1"/>
          </a:effectRef>
          <a:fontRef idx="minor">
            <a:schemeClr val="dk1"/>
          </a:fontRef>
        </p:style>
        <p:txBody>
          <a:bodyPr lIns="0" rIns="0" anchor="ctr"/>
          <a:lstStyle/>
          <a:p>
            <a:pPr algn="ctr" fontAlgn="auto">
              <a:spcBef>
                <a:spcPts val="0"/>
              </a:spcBef>
              <a:spcAft>
                <a:spcPts val="0"/>
              </a:spcAft>
              <a:defRPr/>
            </a:pPr>
            <a:r>
              <a:rPr lang="en-CA" sz="1400" dirty="0"/>
              <a:t>Ubitech Licenses its AFTN to</a:t>
            </a:r>
          </a:p>
          <a:p>
            <a:pPr algn="ctr" fontAlgn="auto">
              <a:spcBef>
                <a:spcPts val="0"/>
              </a:spcBef>
              <a:spcAft>
                <a:spcPts val="0"/>
              </a:spcAft>
              <a:defRPr/>
            </a:pPr>
            <a:endParaRPr lang="en-CA" sz="1400" dirty="0"/>
          </a:p>
        </p:txBody>
      </p:sp>
      <p:pic>
        <p:nvPicPr>
          <p:cNvPr id="29" name="Picture 7" descr="NGC%20Log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566693" y="2434580"/>
            <a:ext cx="1311275" cy="357188"/>
          </a:xfrm>
          <a:prstGeom prst="rect">
            <a:avLst/>
          </a:prstGeom>
          <a:noFill/>
          <a:ln w="9525">
            <a:noFill/>
            <a:miter lim="800000"/>
            <a:headEnd/>
            <a:tailEnd/>
          </a:ln>
        </p:spPr>
      </p:pic>
      <p:sp>
        <p:nvSpPr>
          <p:cNvPr id="30" name="Rectangular Callout 29"/>
          <p:cNvSpPr/>
          <p:nvPr/>
        </p:nvSpPr>
        <p:spPr>
          <a:xfrm>
            <a:off x="323528" y="4149080"/>
            <a:ext cx="1500188" cy="1000125"/>
          </a:xfrm>
          <a:prstGeom prst="wedgeRectCallout">
            <a:avLst>
              <a:gd name="adj1" fmla="val 34191"/>
              <a:gd name="adj2" fmla="val -96496"/>
            </a:avLst>
          </a:prstGeom>
        </p:spPr>
        <p:style>
          <a:lnRef idx="2">
            <a:schemeClr val="accent1"/>
          </a:lnRef>
          <a:fillRef idx="1">
            <a:schemeClr val="lt1"/>
          </a:fillRef>
          <a:effectRef idx="0">
            <a:schemeClr val="accent1"/>
          </a:effectRef>
          <a:fontRef idx="minor">
            <a:schemeClr val="dk1"/>
          </a:fontRef>
        </p:style>
        <p:txBody>
          <a:bodyPr lIns="36000" rIns="36000" anchor="ctr"/>
          <a:lstStyle/>
          <a:p>
            <a:pPr algn="ctr" fontAlgn="auto">
              <a:spcBef>
                <a:spcPts val="0"/>
              </a:spcBef>
              <a:spcAft>
                <a:spcPts val="0"/>
              </a:spcAft>
              <a:defRPr/>
            </a:pPr>
            <a:r>
              <a:rPr lang="en-CA" sz="1200" dirty="0"/>
              <a:t>Ubitech enters the telecommunications message switching market.</a:t>
            </a:r>
          </a:p>
        </p:txBody>
      </p:sp>
      <p:sp>
        <p:nvSpPr>
          <p:cNvPr id="31" name="Rectangular Callout 30"/>
          <p:cNvSpPr/>
          <p:nvPr/>
        </p:nvSpPr>
        <p:spPr>
          <a:xfrm>
            <a:off x="2195736" y="4149080"/>
            <a:ext cx="1610419" cy="1000125"/>
          </a:xfrm>
          <a:prstGeom prst="wedgeRectCallout">
            <a:avLst>
              <a:gd name="adj1" fmla="val -7607"/>
              <a:gd name="adj2" fmla="val -93933"/>
            </a:avLst>
          </a:prstGeom>
        </p:spPr>
        <p:style>
          <a:lnRef idx="2">
            <a:schemeClr val="accent1"/>
          </a:lnRef>
          <a:fillRef idx="1">
            <a:schemeClr val="lt1"/>
          </a:fillRef>
          <a:effectRef idx="0">
            <a:schemeClr val="accent1"/>
          </a:effectRef>
          <a:fontRef idx="minor">
            <a:schemeClr val="dk1"/>
          </a:fontRef>
        </p:style>
        <p:txBody>
          <a:bodyPr lIns="36000" rIns="36000" anchor="ctr"/>
          <a:lstStyle/>
          <a:p>
            <a:pPr algn="ctr" fontAlgn="auto">
              <a:spcBef>
                <a:spcPts val="0"/>
              </a:spcBef>
              <a:spcAft>
                <a:spcPts val="0"/>
              </a:spcAft>
              <a:defRPr/>
            </a:pPr>
            <a:r>
              <a:rPr lang="en-CA" sz="1200" dirty="0"/>
              <a:t>Ubitech </a:t>
            </a:r>
            <a:r>
              <a:rPr lang="en-CA" sz="1200" dirty="0" smtClean="0"/>
              <a:t>modifies its telecommunications message switch to be an ICAO compliant AFTN switch</a:t>
            </a:r>
            <a:endParaRPr lang="en-CA" sz="1200" dirty="0"/>
          </a:p>
        </p:txBody>
      </p:sp>
      <p:sp>
        <p:nvSpPr>
          <p:cNvPr id="33" name="Rectangular Callout 32"/>
          <p:cNvSpPr/>
          <p:nvPr/>
        </p:nvSpPr>
        <p:spPr>
          <a:xfrm>
            <a:off x="6732240" y="4149080"/>
            <a:ext cx="1800200" cy="1000125"/>
          </a:xfrm>
          <a:prstGeom prst="wedgeRectCallout">
            <a:avLst>
              <a:gd name="adj1" fmla="val -8270"/>
              <a:gd name="adj2" fmla="val -93495"/>
            </a:avLst>
          </a:prstGeom>
        </p:spPr>
        <p:style>
          <a:lnRef idx="2">
            <a:schemeClr val="accent1"/>
          </a:lnRef>
          <a:fillRef idx="1">
            <a:schemeClr val="lt1"/>
          </a:fillRef>
          <a:effectRef idx="0">
            <a:schemeClr val="accent1"/>
          </a:effectRef>
          <a:fontRef idx="minor">
            <a:schemeClr val="dk1"/>
          </a:fontRef>
        </p:style>
        <p:txBody>
          <a:bodyPr lIns="36000" rIns="36000" anchor="ctr"/>
          <a:lstStyle/>
          <a:p>
            <a:pPr algn="ctr" fontAlgn="auto">
              <a:spcBef>
                <a:spcPts val="0"/>
              </a:spcBef>
              <a:spcAft>
                <a:spcPts val="0"/>
              </a:spcAft>
              <a:defRPr/>
            </a:pPr>
            <a:r>
              <a:rPr lang="en-CA" sz="1200" dirty="0" smtClean="0"/>
              <a:t>Ubitech further expands its product portfolio to include automated Billing systems for Air Navigation and Airport purposes.</a:t>
            </a:r>
            <a:endParaRPr lang="en-CA" sz="1200" dirty="0"/>
          </a:p>
        </p:txBody>
      </p:sp>
      <p:sp>
        <p:nvSpPr>
          <p:cNvPr id="35" name="Rectangular Callout 34"/>
          <p:cNvSpPr/>
          <p:nvPr/>
        </p:nvSpPr>
        <p:spPr>
          <a:xfrm>
            <a:off x="4499992" y="4149080"/>
            <a:ext cx="1610419" cy="1000125"/>
          </a:xfrm>
          <a:prstGeom prst="wedgeRectCallout">
            <a:avLst>
              <a:gd name="adj1" fmla="val -7607"/>
              <a:gd name="adj2" fmla="val -93933"/>
            </a:avLst>
          </a:prstGeom>
        </p:spPr>
        <p:style>
          <a:lnRef idx="2">
            <a:schemeClr val="accent1"/>
          </a:lnRef>
          <a:fillRef idx="1">
            <a:schemeClr val="lt1"/>
          </a:fillRef>
          <a:effectRef idx="0">
            <a:schemeClr val="accent1"/>
          </a:effectRef>
          <a:fontRef idx="minor">
            <a:schemeClr val="dk1"/>
          </a:fontRef>
        </p:style>
        <p:txBody>
          <a:bodyPr lIns="36000" rIns="36000" anchor="ctr"/>
          <a:lstStyle/>
          <a:p>
            <a:pPr algn="ctr" fontAlgn="auto">
              <a:spcBef>
                <a:spcPts val="0"/>
              </a:spcBef>
              <a:spcAft>
                <a:spcPts val="0"/>
              </a:spcAft>
              <a:defRPr/>
            </a:pPr>
            <a:r>
              <a:rPr lang="en-CA" sz="1200" dirty="0"/>
              <a:t>Ubitech </a:t>
            </a:r>
            <a:r>
              <a:rPr lang="en-CA" sz="1200" dirty="0" smtClean="0"/>
              <a:t>expands its product portfolio to include automated AIS systems.</a:t>
            </a:r>
            <a:endParaRPr lang="en-CA"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History of Ubitech (Cont’d)</a:t>
            </a:r>
            <a:endParaRPr lang="en-CA" dirty="0"/>
          </a:p>
        </p:txBody>
      </p:sp>
      <p:sp>
        <p:nvSpPr>
          <p:cNvPr id="4" name="Date Placeholder 3"/>
          <p:cNvSpPr>
            <a:spLocks noGrp="1"/>
          </p:cNvSpPr>
          <p:nvPr>
            <p:ph type="dt" sz="half" idx="10"/>
          </p:nvPr>
        </p:nvSpPr>
        <p:spPr/>
        <p:txBody>
          <a:bodyPr/>
          <a:lstStyle/>
          <a:p>
            <a:r>
              <a:rPr lang="en-CA" dirty="0" smtClean="0"/>
              <a:t>05/03/2012</a:t>
            </a:r>
          </a:p>
        </p:txBody>
      </p:sp>
      <p:sp>
        <p:nvSpPr>
          <p:cNvPr id="5" name="Slide Number Placeholder 4"/>
          <p:cNvSpPr>
            <a:spLocks noGrp="1"/>
          </p:cNvSpPr>
          <p:nvPr>
            <p:ph type="sldNum" sz="quarter" idx="11"/>
          </p:nvPr>
        </p:nvSpPr>
        <p:spPr/>
        <p:txBody>
          <a:bodyPr/>
          <a:lstStyle/>
          <a:p>
            <a:fld id="{7203CF92-3438-4B3A-955D-980B1F9D2C1A}" type="slidenum">
              <a:rPr lang="en-CA" smtClean="0"/>
              <a:pPr/>
              <a:t>6</a:t>
            </a:fld>
            <a:endParaRPr lang="en-CA" dirty="0"/>
          </a:p>
        </p:txBody>
      </p:sp>
      <p:sp>
        <p:nvSpPr>
          <p:cNvPr id="6" name="Footer Placeholder 5"/>
          <p:cNvSpPr>
            <a:spLocks noGrp="1"/>
          </p:cNvSpPr>
          <p:nvPr>
            <p:ph type="ftr" sz="quarter" idx="12"/>
          </p:nvPr>
        </p:nvSpPr>
        <p:spPr/>
        <p:txBody>
          <a:bodyPr/>
          <a:lstStyle/>
          <a:p>
            <a:r>
              <a:rPr lang="en-CA" dirty="0" smtClean="0"/>
              <a:t>Commercial-in-Confidence</a:t>
            </a:r>
            <a:endParaRPr lang="en-CA" dirty="0"/>
          </a:p>
        </p:txBody>
      </p:sp>
      <p:sp>
        <p:nvSpPr>
          <p:cNvPr id="7" name="Chevron 6"/>
          <p:cNvSpPr/>
          <p:nvPr/>
        </p:nvSpPr>
        <p:spPr>
          <a:xfrm>
            <a:off x="285720" y="3417021"/>
            <a:ext cx="785818" cy="285752"/>
          </a:xfrm>
          <a:prstGeom prst="chevron">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CA" sz="1200" dirty="0">
                <a:solidFill>
                  <a:schemeClr val="tx1"/>
                </a:solidFill>
              </a:rPr>
              <a:t>2002</a:t>
            </a:r>
          </a:p>
        </p:txBody>
      </p:sp>
      <p:sp>
        <p:nvSpPr>
          <p:cNvPr id="8" name="Chevron 7"/>
          <p:cNvSpPr/>
          <p:nvPr/>
        </p:nvSpPr>
        <p:spPr>
          <a:xfrm>
            <a:off x="1000100" y="3417021"/>
            <a:ext cx="785818" cy="285752"/>
          </a:xfrm>
          <a:prstGeom prst="chevron">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CA" sz="1200" dirty="0">
                <a:solidFill>
                  <a:schemeClr val="tx1"/>
                </a:solidFill>
              </a:rPr>
              <a:t>2003</a:t>
            </a:r>
          </a:p>
        </p:txBody>
      </p:sp>
      <p:sp>
        <p:nvSpPr>
          <p:cNvPr id="9" name="Chevron 8"/>
          <p:cNvSpPr/>
          <p:nvPr/>
        </p:nvSpPr>
        <p:spPr>
          <a:xfrm>
            <a:off x="1714480" y="3417021"/>
            <a:ext cx="785818" cy="285752"/>
          </a:xfrm>
          <a:prstGeom prst="chevron">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CA" sz="1200" dirty="0">
                <a:solidFill>
                  <a:schemeClr val="tx1"/>
                </a:solidFill>
              </a:rPr>
              <a:t>2004</a:t>
            </a:r>
          </a:p>
        </p:txBody>
      </p:sp>
      <p:sp>
        <p:nvSpPr>
          <p:cNvPr id="10" name="Chevron 9"/>
          <p:cNvSpPr/>
          <p:nvPr/>
        </p:nvSpPr>
        <p:spPr>
          <a:xfrm>
            <a:off x="2428860" y="3417021"/>
            <a:ext cx="785818" cy="285752"/>
          </a:xfrm>
          <a:prstGeom prst="chevron">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CA" sz="1200" dirty="0">
                <a:solidFill>
                  <a:schemeClr val="tx1"/>
                </a:solidFill>
              </a:rPr>
              <a:t>2005</a:t>
            </a:r>
          </a:p>
        </p:txBody>
      </p:sp>
      <p:sp>
        <p:nvSpPr>
          <p:cNvPr id="11" name="Chevron 10"/>
          <p:cNvSpPr/>
          <p:nvPr/>
        </p:nvSpPr>
        <p:spPr>
          <a:xfrm>
            <a:off x="3143240" y="3417021"/>
            <a:ext cx="785818" cy="285752"/>
          </a:xfrm>
          <a:prstGeom prst="chevron">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CA" sz="1200" dirty="0">
                <a:solidFill>
                  <a:schemeClr val="tx1"/>
                </a:solidFill>
              </a:rPr>
              <a:t>2006</a:t>
            </a:r>
          </a:p>
        </p:txBody>
      </p:sp>
      <p:sp>
        <p:nvSpPr>
          <p:cNvPr id="12" name="Chevron 11"/>
          <p:cNvSpPr/>
          <p:nvPr/>
        </p:nvSpPr>
        <p:spPr>
          <a:xfrm>
            <a:off x="3857620" y="3417021"/>
            <a:ext cx="785818" cy="285752"/>
          </a:xfrm>
          <a:prstGeom prst="chevron">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CA" sz="1200" dirty="0">
                <a:solidFill>
                  <a:schemeClr val="tx1"/>
                </a:solidFill>
              </a:rPr>
              <a:t>2007</a:t>
            </a:r>
          </a:p>
        </p:txBody>
      </p:sp>
      <p:sp>
        <p:nvSpPr>
          <p:cNvPr id="13" name="Chevron 12"/>
          <p:cNvSpPr/>
          <p:nvPr/>
        </p:nvSpPr>
        <p:spPr>
          <a:xfrm>
            <a:off x="4572000" y="3417021"/>
            <a:ext cx="785818" cy="285752"/>
          </a:xfrm>
          <a:prstGeom prst="chevron">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CA" sz="1200" dirty="0">
                <a:solidFill>
                  <a:schemeClr val="tx1"/>
                </a:solidFill>
              </a:rPr>
              <a:t>2008</a:t>
            </a:r>
          </a:p>
        </p:txBody>
      </p:sp>
      <p:sp>
        <p:nvSpPr>
          <p:cNvPr id="14" name="Chevron 13"/>
          <p:cNvSpPr/>
          <p:nvPr/>
        </p:nvSpPr>
        <p:spPr>
          <a:xfrm>
            <a:off x="5286380" y="3417021"/>
            <a:ext cx="785818" cy="285752"/>
          </a:xfrm>
          <a:prstGeom prst="chevron">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CA" sz="1200" dirty="0">
                <a:solidFill>
                  <a:schemeClr val="tx1"/>
                </a:solidFill>
              </a:rPr>
              <a:t>2009</a:t>
            </a:r>
          </a:p>
        </p:txBody>
      </p:sp>
      <p:sp>
        <p:nvSpPr>
          <p:cNvPr id="15" name="Chevron 14"/>
          <p:cNvSpPr/>
          <p:nvPr/>
        </p:nvSpPr>
        <p:spPr>
          <a:xfrm>
            <a:off x="6000760" y="3417021"/>
            <a:ext cx="785818" cy="285752"/>
          </a:xfrm>
          <a:prstGeom prst="chevron">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CA" sz="1200" dirty="0">
                <a:solidFill>
                  <a:schemeClr val="tx1"/>
                </a:solidFill>
              </a:rPr>
              <a:t>2010</a:t>
            </a:r>
          </a:p>
        </p:txBody>
      </p:sp>
      <p:sp>
        <p:nvSpPr>
          <p:cNvPr id="16" name="Chevron 15"/>
          <p:cNvSpPr/>
          <p:nvPr/>
        </p:nvSpPr>
        <p:spPr>
          <a:xfrm>
            <a:off x="6715140" y="3417021"/>
            <a:ext cx="809188" cy="285752"/>
          </a:xfrm>
          <a:prstGeom prst="chevron">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CA" sz="1200" dirty="0">
                <a:solidFill>
                  <a:schemeClr val="tx1"/>
                </a:solidFill>
              </a:rPr>
              <a:t>2011</a:t>
            </a:r>
          </a:p>
        </p:txBody>
      </p:sp>
      <p:sp>
        <p:nvSpPr>
          <p:cNvPr id="17" name="Rectangular Callout 16"/>
          <p:cNvSpPr/>
          <p:nvPr/>
        </p:nvSpPr>
        <p:spPr>
          <a:xfrm>
            <a:off x="357188" y="1916832"/>
            <a:ext cx="1550516" cy="928687"/>
          </a:xfrm>
          <a:prstGeom prst="wedgeRectCallout">
            <a:avLst>
              <a:gd name="adj1" fmla="val -28935"/>
              <a:gd name="adj2" fmla="val 101181"/>
            </a:avLst>
          </a:prstGeom>
        </p:spPr>
        <p:style>
          <a:lnRef idx="2">
            <a:schemeClr val="accent1"/>
          </a:lnRef>
          <a:fillRef idx="1">
            <a:schemeClr val="lt1"/>
          </a:fillRef>
          <a:effectRef idx="0">
            <a:schemeClr val="accent1"/>
          </a:effectRef>
          <a:fontRef idx="minor">
            <a:schemeClr val="dk1"/>
          </a:fontRef>
        </p:style>
        <p:txBody>
          <a:bodyPr lIns="0" rIns="0" anchor="ctr"/>
          <a:lstStyle/>
          <a:p>
            <a:pPr algn="ctr" fontAlgn="auto">
              <a:spcBef>
                <a:spcPts val="0"/>
              </a:spcBef>
              <a:spcAft>
                <a:spcPts val="0"/>
              </a:spcAft>
              <a:defRPr/>
            </a:pPr>
            <a:r>
              <a:rPr lang="en-CA" sz="1400" dirty="0"/>
              <a:t>Ubitech ends licensing deals and markets direct</a:t>
            </a:r>
          </a:p>
        </p:txBody>
      </p:sp>
      <p:sp>
        <p:nvSpPr>
          <p:cNvPr id="18" name="Rectangular Callout 17"/>
          <p:cNvSpPr/>
          <p:nvPr/>
        </p:nvSpPr>
        <p:spPr>
          <a:xfrm>
            <a:off x="6715125" y="1484784"/>
            <a:ext cx="1857375" cy="1360735"/>
          </a:xfrm>
          <a:prstGeom prst="wedgeRectCallout">
            <a:avLst>
              <a:gd name="adj1" fmla="val -34511"/>
              <a:gd name="adj2" fmla="val 87449"/>
            </a:avLst>
          </a:prstGeom>
        </p:spPr>
        <p:style>
          <a:lnRef idx="2">
            <a:schemeClr val="accent1"/>
          </a:lnRef>
          <a:fillRef idx="1">
            <a:schemeClr val="lt1"/>
          </a:fillRef>
          <a:effectRef idx="0">
            <a:schemeClr val="accent1"/>
          </a:effectRef>
          <a:fontRef idx="minor">
            <a:schemeClr val="dk1"/>
          </a:fontRef>
        </p:style>
        <p:txBody>
          <a:bodyPr lIns="0" rIns="0" anchor="t"/>
          <a:lstStyle/>
          <a:p>
            <a:pPr algn="ctr" fontAlgn="auto">
              <a:spcBef>
                <a:spcPts val="0"/>
              </a:spcBef>
              <a:spcAft>
                <a:spcPts val="0"/>
              </a:spcAft>
              <a:defRPr/>
            </a:pPr>
            <a:r>
              <a:rPr lang="en-CA" sz="1400" dirty="0"/>
              <a:t>Ubitech is wholly acquired by</a:t>
            </a:r>
            <a:r>
              <a:rPr lang="en-CA" sz="1400" b="1" dirty="0"/>
              <a:t> Ingegneria Dei Sistemi (IDS)</a:t>
            </a:r>
          </a:p>
        </p:txBody>
      </p:sp>
      <p:sp>
        <p:nvSpPr>
          <p:cNvPr id="19" name="Rectangular Callout 18"/>
          <p:cNvSpPr/>
          <p:nvPr/>
        </p:nvSpPr>
        <p:spPr>
          <a:xfrm>
            <a:off x="2915816" y="1484784"/>
            <a:ext cx="1796207" cy="1360735"/>
          </a:xfrm>
          <a:prstGeom prst="wedgeRectCallout">
            <a:avLst>
              <a:gd name="adj1" fmla="val 82885"/>
              <a:gd name="adj2" fmla="val 85307"/>
            </a:avLst>
          </a:prstGeom>
        </p:spPr>
        <p:style>
          <a:lnRef idx="2">
            <a:schemeClr val="accent1"/>
          </a:lnRef>
          <a:fillRef idx="1">
            <a:schemeClr val="lt1"/>
          </a:fillRef>
          <a:effectRef idx="0">
            <a:schemeClr val="accent1"/>
          </a:effectRef>
          <a:fontRef idx="minor">
            <a:schemeClr val="dk1"/>
          </a:fontRef>
        </p:style>
        <p:txBody>
          <a:bodyPr lIns="0" rIns="0" anchor="t"/>
          <a:lstStyle/>
          <a:p>
            <a:pPr algn="ctr" fontAlgn="auto">
              <a:spcBef>
                <a:spcPts val="0"/>
              </a:spcBef>
              <a:spcAft>
                <a:spcPts val="0"/>
              </a:spcAft>
              <a:defRPr/>
            </a:pPr>
            <a:r>
              <a:rPr lang="en-CA" sz="1400" dirty="0"/>
              <a:t>Ubitech becomes Market Leader in AIS/AIM system sales*</a:t>
            </a:r>
          </a:p>
        </p:txBody>
      </p:sp>
      <p:sp>
        <p:nvSpPr>
          <p:cNvPr id="20" name="Rectangular Callout 19"/>
          <p:cNvSpPr/>
          <p:nvPr/>
        </p:nvSpPr>
        <p:spPr>
          <a:xfrm>
            <a:off x="4932040" y="1484784"/>
            <a:ext cx="1640210" cy="1360735"/>
          </a:xfrm>
          <a:prstGeom prst="wedgeRectCallout">
            <a:avLst>
              <a:gd name="adj1" fmla="val -19641"/>
              <a:gd name="adj2" fmla="val 89612"/>
            </a:avLst>
          </a:prstGeom>
        </p:spPr>
        <p:style>
          <a:lnRef idx="2">
            <a:schemeClr val="accent1"/>
          </a:lnRef>
          <a:fillRef idx="1">
            <a:schemeClr val="lt1"/>
          </a:fillRef>
          <a:effectRef idx="0">
            <a:schemeClr val="accent1"/>
          </a:effectRef>
          <a:fontRef idx="minor">
            <a:schemeClr val="dk1"/>
          </a:fontRef>
        </p:style>
        <p:txBody>
          <a:bodyPr lIns="0" rIns="0" anchor="t"/>
          <a:lstStyle/>
          <a:p>
            <a:pPr algn="ctr" fontAlgn="auto">
              <a:spcBef>
                <a:spcPts val="0"/>
              </a:spcBef>
              <a:spcAft>
                <a:spcPts val="0"/>
              </a:spcAft>
              <a:defRPr/>
            </a:pPr>
            <a:r>
              <a:rPr lang="en-CA" sz="1400" dirty="0"/>
              <a:t>Ubitech earns second largest market share in AMHS sales**</a:t>
            </a:r>
          </a:p>
        </p:txBody>
      </p:sp>
      <p:sp>
        <p:nvSpPr>
          <p:cNvPr id="21" name="Chevron 20"/>
          <p:cNvSpPr/>
          <p:nvPr/>
        </p:nvSpPr>
        <p:spPr>
          <a:xfrm>
            <a:off x="7452320" y="3419301"/>
            <a:ext cx="1440160" cy="285752"/>
          </a:xfrm>
          <a:prstGeom prst="chevron">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CA" sz="1200" dirty="0" smtClean="0">
                <a:solidFill>
                  <a:schemeClr val="tx1"/>
                </a:solidFill>
              </a:rPr>
              <a:t>2012….</a:t>
            </a:r>
            <a:endParaRPr lang="en-CA" sz="1200" dirty="0">
              <a:solidFill>
                <a:schemeClr val="tx1"/>
              </a:solidFill>
            </a:endParaRPr>
          </a:p>
        </p:txBody>
      </p:sp>
      <p:sp>
        <p:nvSpPr>
          <p:cNvPr id="22" name="TextBox 36"/>
          <p:cNvSpPr txBox="1">
            <a:spLocks noChangeArrowheads="1"/>
          </p:cNvSpPr>
          <p:nvPr/>
        </p:nvSpPr>
        <p:spPr bwMode="auto">
          <a:xfrm>
            <a:off x="179512" y="5589240"/>
            <a:ext cx="5592763" cy="307975"/>
          </a:xfrm>
          <a:prstGeom prst="rect">
            <a:avLst/>
          </a:prstGeom>
          <a:noFill/>
          <a:ln w="9525">
            <a:noFill/>
            <a:miter lim="800000"/>
            <a:headEnd/>
            <a:tailEnd/>
          </a:ln>
        </p:spPr>
        <p:txBody>
          <a:bodyPr wrap="none">
            <a:spAutoFit/>
          </a:bodyPr>
          <a:lstStyle/>
          <a:p>
            <a:r>
              <a:rPr lang="en-CA" sz="1400" dirty="0">
                <a:latin typeface="Calibri" pitchFamily="34" charset="0"/>
              </a:rPr>
              <a:t>*</a:t>
            </a:r>
            <a:r>
              <a:rPr lang="en-CA" sz="1400" i="1" dirty="0">
                <a:latin typeface="Calibri" pitchFamily="34" charset="0"/>
              </a:rPr>
              <a:t>The AIS/AIM Equipment and services market 2009-2018</a:t>
            </a:r>
            <a:r>
              <a:rPr lang="en-CA" sz="1400" dirty="0">
                <a:latin typeface="Calibri" pitchFamily="34" charset="0"/>
              </a:rPr>
              <a:t> – PMI Media Ltd.</a:t>
            </a:r>
          </a:p>
        </p:txBody>
      </p:sp>
      <p:sp>
        <p:nvSpPr>
          <p:cNvPr id="23" name="TextBox 36"/>
          <p:cNvSpPr txBox="1">
            <a:spLocks noChangeArrowheads="1"/>
          </p:cNvSpPr>
          <p:nvPr/>
        </p:nvSpPr>
        <p:spPr bwMode="auto">
          <a:xfrm>
            <a:off x="179512" y="5805140"/>
            <a:ext cx="3328988" cy="307975"/>
          </a:xfrm>
          <a:prstGeom prst="rect">
            <a:avLst/>
          </a:prstGeom>
          <a:noFill/>
          <a:ln w="9525">
            <a:noFill/>
            <a:miter lim="800000"/>
            <a:headEnd/>
            <a:tailEnd/>
          </a:ln>
        </p:spPr>
        <p:txBody>
          <a:bodyPr wrap="none">
            <a:spAutoFit/>
          </a:bodyPr>
          <a:lstStyle/>
          <a:p>
            <a:r>
              <a:rPr lang="en-CA" sz="1400" dirty="0">
                <a:latin typeface="Calibri" pitchFamily="34" charset="0"/>
              </a:rPr>
              <a:t>**The AMHS Market – a PMI Media Report</a:t>
            </a:r>
          </a:p>
        </p:txBody>
      </p:sp>
      <p:sp>
        <p:nvSpPr>
          <p:cNvPr id="24" name="Rectangular Callout 23"/>
          <p:cNvSpPr/>
          <p:nvPr/>
        </p:nvSpPr>
        <p:spPr>
          <a:xfrm>
            <a:off x="1619672" y="4293096"/>
            <a:ext cx="1500188" cy="1000125"/>
          </a:xfrm>
          <a:prstGeom prst="wedgeRectCallout">
            <a:avLst>
              <a:gd name="adj1" fmla="val 34191"/>
              <a:gd name="adj2" fmla="val -96496"/>
            </a:avLst>
          </a:prstGeom>
        </p:spPr>
        <p:style>
          <a:lnRef idx="2">
            <a:schemeClr val="accent1"/>
          </a:lnRef>
          <a:fillRef idx="1">
            <a:schemeClr val="lt1"/>
          </a:fillRef>
          <a:effectRef idx="0">
            <a:schemeClr val="accent1"/>
          </a:effectRef>
          <a:fontRef idx="minor">
            <a:schemeClr val="dk1"/>
          </a:fontRef>
        </p:style>
        <p:txBody>
          <a:bodyPr lIns="36000" rIns="36000" anchor="ctr"/>
          <a:lstStyle/>
          <a:p>
            <a:pPr algn="ctr" fontAlgn="auto">
              <a:spcBef>
                <a:spcPts val="0"/>
              </a:spcBef>
              <a:spcAft>
                <a:spcPts val="0"/>
              </a:spcAft>
              <a:defRPr/>
            </a:pPr>
            <a:r>
              <a:rPr lang="en-CA" sz="1200" dirty="0"/>
              <a:t>Ubitech </a:t>
            </a:r>
            <a:r>
              <a:rPr lang="en-CA" sz="1200" dirty="0" smtClean="0"/>
              <a:t>redevelops its AFTN switch as a compliant AMHS switch</a:t>
            </a:r>
            <a:endParaRPr lang="en-CA" sz="1200" dirty="0"/>
          </a:p>
        </p:txBody>
      </p:sp>
      <p:sp>
        <p:nvSpPr>
          <p:cNvPr id="26" name="Rectangular Callout 25"/>
          <p:cNvSpPr/>
          <p:nvPr/>
        </p:nvSpPr>
        <p:spPr>
          <a:xfrm>
            <a:off x="3347864" y="4293096"/>
            <a:ext cx="1500188" cy="1000125"/>
          </a:xfrm>
          <a:prstGeom prst="wedgeRectCallout">
            <a:avLst>
              <a:gd name="adj1" fmla="val -24032"/>
              <a:gd name="adj2" fmla="val -96496"/>
            </a:avLst>
          </a:prstGeom>
        </p:spPr>
        <p:style>
          <a:lnRef idx="2">
            <a:schemeClr val="accent1"/>
          </a:lnRef>
          <a:fillRef idx="1">
            <a:schemeClr val="lt1"/>
          </a:fillRef>
          <a:effectRef idx="0">
            <a:schemeClr val="accent1"/>
          </a:effectRef>
          <a:fontRef idx="minor">
            <a:schemeClr val="dk1"/>
          </a:fontRef>
        </p:style>
        <p:txBody>
          <a:bodyPr lIns="36000" rIns="36000" anchor="ctr"/>
          <a:lstStyle/>
          <a:p>
            <a:pPr algn="ctr" fontAlgn="auto">
              <a:spcBef>
                <a:spcPts val="0"/>
              </a:spcBef>
              <a:spcAft>
                <a:spcPts val="0"/>
              </a:spcAft>
              <a:defRPr/>
            </a:pPr>
            <a:r>
              <a:rPr lang="en-CA" sz="1200" dirty="0"/>
              <a:t>Ubitech </a:t>
            </a:r>
            <a:r>
              <a:rPr lang="en-CA" sz="1200" dirty="0" smtClean="0"/>
              <a:t>expands its product portfolio into a full service AIS/AIM offering</a:t>
            </a:r>
            <a:endParaRPr lang="en-CA" sz="1200" dirty="0"/>
          </a:p>
        </p:txBody>
      </p:sp>
      <p:sp>
        <p:nvSpPr>
          <p:cNvPr id="27" name="Rectangular Callout 26"/>
          <p:cNvSpPr/>
          <p:nvPr/>
        </p:nvSpPr>
        <p:spPr>
          <a:xfrm>
            <a:off x="5004048" y="4293096"/>
            <a:ext cx="1500188" cy="1000125"/>
          </a:xfrm>
          <a:prstGeom prst="wedgeRectCallout">
            <a:avLst>
              <a:gd name="adj1" fmla="val 34191"/>
              <a:gd name="adj2" fmla="val -99225"/>
            </a:avLst>
          </a:prstGeom>
        </p:spPr>
        <p:style>
          <a:lnRef idx="2">
            <a:schemeClr val="accent1"/>
          </a:lnRef>
          <a:fillRef idx="1">
            <a:schemeClr val="lt1"/>
          </a:fillRef>
          <a:effectRef idx="0">
            <a:schemeClr val="accent1"/>
          </a:effectRef>
          <a:fontRef idx="minor">
            <a:schemeClr val="dk1"/>
          </a:fontRef>
        </p:style>
        <p:txBody>
          <a:bodyPr lIns="36000" rIns="36000" anchor="ctr"/>
          <a:lstStyle/>
          <a:p>
            <a:pPr algn="ctr" fontAlgn="auto">
              <a:spcBef>
                <a:spcPts val="0"/>
              </a:spcBef>
              <a:spcAft>
                <a:spcPts val="0"/>
              </a:spcAft>
              <a:defRPr/>
            </a:pPr>
            <a:r>
              <a:rPr lang="en-CA" sz="1200" dirty="0"/>
              <a:t>Ubitech </a:t>
            </a:r>
            <a:r>
              <a:rPr lang="en-CA" sz="1200" dirty="0" smtClean="0"/>
              <a:t>receives funding from the Canadian Government for further AIM development</a:t>
            </a:r>
            <a:endParaRPr lang="en-CA" sz="1200" dirty="0"/>
          </a:p>
        </p:txBody>
      </p:sp>
      <p:sp>
        <p:nvSpPr>
          <p:cNvPr id="28" name="Rectangular Callout 27"/>
          <p:cNvSpPr/>
          <p:nvPr/>
        </p:nvSpPr>
        <p:spPr>
          <a:xfrm>
            <a:off x="6660232" y="4293096"/>
            <a:ext cx="1500188" cy="1000125"/>
          </a:xfrm>
          <a:prstGeom prst="wedgeRectCallout">
            <a:avLst>
              <a:gd name="adj1" fmla="val -20393"/>
              <a:gd name="adj2" fmla="val -95131"/>
            </a:avLst>
          </a:prstGeom>
        </p:spPr>
        <p:style>
          <a:lnRef idx="2">
            <a:schemeClr val="accent1"/>
          </a:lnRef>
          <a:fillRef idx="1">
            <a:schemeClr val="lt1"/>
          </a:fillRef>
          <a:effectRef idx="0">
            <a:schemeClr val="accent1"/>
          </a:effectRef>
          <a:fontRef idx="minor">
            <a:schemeClr val="dk1"/>
          </a:fontRef>
        </p:style>
        <p:txBody>
          <a:bodyPr lIns="36000" rIns="36000" anchor="ctr"/>
          <a:lstStyle/>
          <a:p>
            <a:pPr algn="ctr" fontAlgn="auto">
              <a:spcBef>
                <a:spcPts val="0"/>
              </a:spcBef>
              <a:spcAft>
                <a:spcPts val="0"/>
              </a:spcAft>
              <a:defRPr/>
            </a:pPr>
            <a:r>
              <a:rPr lang="en-CA" sz="1200" dirty="0"/>
              <a:t>Ubitech </a:t>
            </a:r>
            <a:r>
              <a:rPr lang="en-CA" sz="1200" dirty="0" smtClean="0"/>
              <a:t>successfully completes  AMHS interoperability testing between Thailand and Singapore</a:t>
            </a:r>
            <a:endParaRPr lang="en-CA" sz="1200" dirty="0"/>
          </a:p>
        </p:txBody>
      </p:sp>
      <p:pic>
        <p:nvPicPr>
          <p:cNvPr id="29"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236296" y="2204864"/>
            <a:ext cx="792088" cy="578731"/>
          </a:xfrm>
          <a:prstGeom prst="rect">
            <a:avLst/>
          </a:prstGeom>
          <a:noFill/>
          <a:ln w="9525">
            <a:noFill/>
            <a:miter lim="800000"/>
            <a:headEnd/>
            <a:tailEnd/>
          </a:ln>
        </p:spPr>
      </p:pic>
      <p:sp>
        <p:nvSpPr>
          <p:cNvPr id="32" name="Action Button: Information 31">
            <a:hlinkClick r:id="rId3" action="ppaction://hlinksldjump" highlightClick="1"/>
          </p:cNvPr>
          <p:cNvSpPr/>
          <p:nvPr/>
        </p:nvSpPr>
        <p:spPr>
          <a:xfrm>
            <a:off x="3635896" y="2276872"/>
            <a:ext cx="432048" cy="360040"/>
          </a:xfrm>
          <a:prstGeom prst="actionButtonInformat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A" dirty="0"/>
          </a:p>
        </p:txBody>
      </p:sp>
      <p:sp>
        <p:nvSpPr>
          <p:cNvPr id="33" name="Action Button: Information 32">
            <a:hlinkClick r:id="rId4" action="ppaction://hlinksldjump" highlightClick="1"/>
          </p:cNvPr>
          <p:cNvSpPr/>
          <p:nvPr/>
        </p:nvSpPr>
        <p:spPr>
          <a:xfrm>
            <a:off x="5508104" y="2276872"/>
            <a:ext cx="432048" cy="360040"/>
          </a:xfrm>
          <a:prstGeom prst="actionButtonInformat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fontScale="90000"/>
          </a:bodyPr>
          <a:lstStyle/>
          <a:p>
            <a:r>
              <a:rPr lang="en-CA" dirty="0" smtClean="0"/>
              <a:t>Who is IDS?</a:t>
            </a:r>
            <a:endParaRPr lang="en-CA" dirty="0"/>
          </a:p>
        </p:txBody>
      </p:sp>
      <p:sp>
        <p:nvSpPr>
          <p:cNvPr id="24" name="Content Placeholder 23"/>
          <p:cNvSpPr>
            <a:spLocks noGrp="1"/>
          </p:cNvSpPr>
          <p:nvPr>
            <p:ph idx="1"/>
          </p:nvPr>
        </p:nvSpPr>
        <p:spPr>
          <a:xfrm>
            <a:off x="251520" y="1052736"/>
            <a:ext cx="3888432" cy="5328592"/>
          </a:xfrm>
        </p:spPr>
        <p:txBody>
          <a:bodyPr>
            <a:normAutofit fontScale="55000" lnSpcReduction="20000"/>
          </a:bodyPr>
          <a:lstStyle/>
          <a:p>
            <a:pPr marL="177800" indent="-177800">
              <a:buFontTx/>
              <a:buChar char="•"/>
              <a:defRPr/>
            </a:pPr>
            <a:r>
              <a:rPr lang="it-IT" dirty="0" smtClean="0">
                <a:solidFill>
                  <a:srgbClr val="336699"/>
                </a:solidFill>
                <a:latin typeface="Verdana" pitchFamily="34" charset="0"/>
              </a:rPr>
              <a:t>IDS Ingegneria Dei Sistemi, founded in 1980, is a world leader as a high technology solution provider in selected niche defense and civil market sectors</a:t>
            </a:r>
          </a:p>
          <a:p>
            <a:pPr marL="177800" indent="-177800">
              <a:buFontTx/>
              <a:buChar char="•"/>
              <a:defRPr/>
            </a:pPr>
            <a:endParaRPr lang="en-GB" sz="800" dirty="0" smtClean="0">
              <a:solidFill>
                <a:srgbClr val="336699"/>
              </a:solidFill>
              <a:latin typeface="Verdana" pitchFamily="34" charset="0"/>
            </a:endParaRPr>
          </a:p>
          <a:p>
            <a:pPr marL="177800" indent="-177800">
              <a:buFontTx/>
              <a:buChar char="•"/>
              <a:defRPr/>
            </a:pPr>
            <a:endParaRPr lang="en-GB" sz="800" dirty="0" smtClean="0">
              <a:solidFill>
                <a:srgbClr val="336699"/>
              </a:solidFill>
              <a:latin typeface="Verdana" pitchFamily="34" charset="0"/>
            </a:endParaRPr>
          </a:p>
          <a:p>
            <a:pPr marL="177800" indent="-177800">
              <a:buFontTx/>
              <a:buChar char="•"/>
              <a:defRPr/>
            </a:pPr>
            <a:r>
              <a:rPr lang="en-GB" dirty="0" smtClean="0">
                <a:solidFill>
                  <a:srgbClr val="336699"/>
                </a:solidFill>
                <a:latin typeface="Verdana" pitchFamily="34" charset="0"/>
              </a:rPr>
              <a:t>Private capital</a:t>
            </a:r>
          </a:p>
          <a:p>
            <a:pPr marL="177800" indent="-177800">
              <a:buFontTx/>
              <a:buChar char="•"/>
              <a:defRPr/>
            </a:pPr>
            <a:endParaRPr lang="en-GB" sz="800" dirty="0" smtClean="0">
              <a:solidFill>
                <a:srgbClr val="336699"/>
              </a:solidFill>
              <a:latin typeface="Verdana" pitchFamily="34" charset="0"/>
            </a:endParaRPr>
          </a:p>
          <a:p>
            <a:pPr marL="177800" indent="-177800">
              <a:buFontTx/>
              <a:buChar char="•"/>
              <a:defRPr/>
            </a:pPr>
            <a:r>
              <a:rPr lang="en-GB" dirty="0" smtClean="0">
                <a:solidFill>
                  <a:srgbClr val="336699"/>
                </a:solidFill>
                <a:latin typeface="Verdana" pitchFamily="34" charset="0"/>
              </a:rPr>
              <a:t>Independent of other companies or agencies both at stock level and at decision level</a:t>
            </a:r>
          </a:p>
          <a:p>
            <a:pPr marL="177800" indent="-177800">
              <a:buFontTx/>
              <a:buChar char="•"/>
              <a:defRPr/>
            </a:pPr>
            <a:endParaRPr lang="en-GB" sz="800" dirty="0" smtClean="0">
              <a:solidFill>
                <a:srgbClr val="336699"/>
              </a:solidFill>
              <a:latin typeface="Verdana" pitchFamily="34" charset="0"/>
            </a:endParaRPr>
          </a:p>
          <a:p>
            <a:pPr marL="177800" indent="-177800">
              <a:buFontTx/>
              <a:buChar char="•"/>
              <a:defRPr/>
            </a:pPr>
            <a:r>
              <a:rPr lang="en-GB" dirty="0" smtClean="0">
                <a:solidFill>
                  <a:srgbClr val="336699"/>
                </a:solidFill>
                <a:latin typeface="Verdana" pitchFamily="34" charset="0"/>
              </a:rPr>
              <a:t>IDS group totals 400+ persons, 75% with technical degrees</a:t>
            </a:r>
            <a:endParaRPr lang="en-GB" sz="800" dirty="0" smtClean="0">
              <a:solidFill>
                <a:srgbClr val="336699"/>
              </a:solidFill>
              <a:latin typeface="Verdana" pitchFamily="34" charset="0"/>
            </a:endParaRPr>
          </a:p>
          <a:p>
            <a:pPr marL="177800" indent="-177800">
              <a:buFontTx/>
              <a:buChar char="•"/>
              <a:defRPr/>
            </a:pPr>
            <a:endParaRPr lang="en-GB" sz="800" dirty="0" smtClean="0">
              <a:solidFill>
                <a:srgbClr val="336699"/>
              </a:solidFill>
              <a:latin typeface="Verdana" pitchFamily="34" charset="0"/>
            </a:endParaRPr>
          </a:p>
          <a:p>
            <a:pPr marL="177800" indent="-177800">
              <a:buFontTx/>
              <a:buChar char="•"/>
              <a:defRPr/>
            </a:pPr>
            <a:r>
              <a:rPr lang="en-GB" dirty="0" smtClean="0">
                <a:solidFill>
                  <a:srgbClr val="336699"/>
                </a:solidFill>
                <a:latin typeface="Verdana" pitchFamily="34" charset="0"/>
              </a:rPr>
              <a:t>IDS’s Quality System is certified ISO 9001 Ed. 2008</a:t>
            </a:r>
          </a:p>
          <a:p>
            <a:pPr marL="177800" indent="-177800">
              <a:buFontTx/>
              <a:buChar char="•"/>
              <a:defRPr/>
            </a:pPr>
            <a:endParaRPr lang="en-GB" sz="800" dirty="0" smtClean="0">
              <a:solidFill>
                <a:srgbClr val="336699"/>
              </a:solidFill>
              <a:latin typeface="Verdana" pitchFamily="34" charset="0"/>
            </a:endParaRPr>
          </a:p>
          <a:p>
            <a:pPr marL="177800" indent="-177800">
              <a:buFontTx/>
              <a:buChar char="•"/>
              <a:defRPr/>
            </a:pPr>
            <a:r>
              <a:rPr lang="en-GB" dirty="0" smtClean="0">
                <a:solidFill>
                  <a:srgbClr val="336699"/>
                </a:solidFill>
                <a:latin typeface="Verdana" pitchFamily="34" charset="0"/>
              </a:rPr>
              <a:t>IDS has the highest Military Clearance</a:t>
            </a:r>
          </a:p>
          <a:p>
            <a:endParaRPr lang="en-CA" dirty="0"/>
          </a:p>
        </p:txBody>
      </p:sp>
      <p:sp>
        <p:nvSpPr>
          <p:cNvPr id="4" name="Date Placeholder 3"/>
          <p:cNvSpPr>
            <a:spLocks noGrp="1"/>
          </p:cNvSpPr>
          <p:nvPr>
            <p:ph type="dt" sz="half" idx="10"/>
          </p:nvPr>
        </p:nvSpPr>
        <p:spPr/>
        <p:txBody>
          <a:bodyPr/>
          <a:lstStyle/>
          <a:p>
            <a:r>
              <a:rPr lang="en-CA" dirty="0" smtClean="0"/>
              <a:t>05/03/2012</a:t>
            </a:r>
            <a:endParaRPr lang="en-CA" dirty="0"/>
          </a:p>
        </p:txBody>
      </p:sp>
      <p:sp>
        <p:nvSpPr>
          <p:cNvPr id="5" name="Slide Number Placeholder 4"/>
          <p:cNvSpPr>
            <a:spLocks noGrp="1"/>
          </p:cNvSpPr>
          <p:nvPr>
            <p:ph type="sldNum" sz="quarter" idx="11"/>
          </p:nvPr>
        </p:nvSpPr>
        <p:spPr/>
        <p:txBody>
          <a:bodyPr/>
          <a:lstStyle/>
          <a:p>
            <a:fld id="{7203CF92-3438-4B3A-955D-980B1F9D2C1A}" type="slidenum">
              <a:rPr lang="en-CA" smtClean="0"/>
              <a:pPr/>
              <a:t>7</a:t>
            </a:fld>
            <a:endParaRPr lang="en-CA" dirty="0"/>
          </a:p>
        </p:txBody>
      </p:sp>
      <p:sp>
        <p:nvSpPr>
          <p:cNvPr id="6" name="Footer Placeholder 5"/>
          <p:cNvSpPr>
            <a:spLocks noGrp="1"/>
          </p:cNvSpPr>
          <p:nvPr>
            <p:ph type="ftr" sz="quarter" idx="12"/>
          </p:nvPr>
        </p:nvSpPr>
        <p:spPr/>
        <p:txBody>
          <a:bodyPr/>
          <a:lstStyle/>
          <a:p>
            <a:r>
              <a:rPr lang="en-CA" dirty="0" smtClean="0"/>
              <a:t>Commercial-in-Confidence</a:t>
            </a:r>
            <a:endParaRPr lang="en-CA" dirty="0"/>
          </a:p>
        </p:txBody>
      </p:sp>
      <p:pic>
        <p:nvPicPr>
          <p:cNvPr id="25" name="Picture 2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88024" y="980728"/>
            <a:ext cx="4104456" cy="2348460"/>
          </a:xfrm>
          <a:prstGeom prst="rect">
            <a:avLst/>
          </a:prstGeom>
        </p:spPr>
      </p:pic>
      <p:pic>
        <p:nvPicPr>
          <p:cNvPr id="30" name="Picture 5" descr="Via Flaminia 1068 003"/>
          <p:cNvPicPr>
            <a:picLocks noChangeAspect="1" noChangeArrowheads="1"/>
          </p:cNvPicPr>
          <p:nvPr/>
        </p:nvPicPr>
        <p:blipFill>
          <a:blip r:embed="rId3" cstate="print"/>
          <a:srcRect l="-1236" b="37039"/>
          <a:stretch>
            <a:fillRect/>
          </a:stretch>
        </p:blipFill>
        <p:spPr bwMode="auto">
          <a:xfrm>
            <a:off x="4716016" y="3573016"/>
            <a:ext cx="4176464" cy="2376264"/>
          </a:xfrm>
          <a:prstGeom prst="rect">
            <a:avLst/>
          </a:prstGeom>
          <a:noFill/>
          <a:ln w="38100">
            <a:noFill/>
            <a:miter lim="800000"/>
            <a:headEnd/>
            <a:tailEnd/>
          </a:ln>
          <a:scene3d>
            <a:camera prst="orthographicFront"/>
            <a:lightRig rig="threePt" dir="t"/>
          </a:scene3d>
        </p:spPr>
      </p:pic>
      <p:sp>
        <p:nvSpPr>
          <p:cNvPr id="31" name="Rectangle 16"/>
          <p:cNvSpPr>
            <a:spLocks noChangeArrowheads="1"/>
          </p:cNvSpPr>
          <p:nvPr/>
        </p:nvSpPr>
        <p:spPr bwMode="auto">
          <a:xfrm>
            <a:off x="4716016" y="908720"/>
            <a:ext cx="4248472" cy="2520280"/>
          </a:xfrm>
          <a:prstGeom prst="rect">
            <a:avLst/>
          </a:prstGeom>
          <a:noFill/>
          <a:ln w="9525">
            <a:solidFill>
              <a:srgbClr val="336699"/>
            </a:solidFill>
            <a:miter lim="800000"/>
            <a:headEnd/>
            <a:tailEnd/>
          </a:ln>
          <a:effectLst/>
          <a:scene3d>
            <a:camera prst="orthographicFront"/>
            <a:lightRig rig="threePt" dir="t"/>
          </a:scene3d>
        </p:spPr>
        <p:txBody>
          <a:bodyPr wrap="none" anchor="ctr"/>
          <a:lstStyle/>
          <a:p>
            <a:endParaRPr lang="en-US" dirty="0"/>
          </a:p>
        </p:txBody>
      </p:sp>
      <p:sp>
        <p:nvSpPr>
          <p:cNvPr id="33" name="Text Box 7"/>
          <p:cNvSpPr txBox="1">
            <a:spLocks noChangeArrowheads="1"/>
          </p:cNvSpPr>
          <p:nvPr/>
        </p:nvSpPr>
        <p:spPr bwMode="auto">
          <a:xfrm>
            <a:off x="7812360" y="980728"/>
            <a:ext cx="1058404" cy="461665"/>
          </a:xfrm>
          <a:prstGeom prst="rect">
            <a:avLst/>
          </a:prstGeom>
          <a:noFill/>
          <a:ln w="9525">
            <a:noFill/>
            <a:miter lim="800000"/>
            <a:headEnd/>
            <a:tailEnd/>
          </a:ln>
          <a:effectLst>
            <a:prstShdw prst="shdw17" dist="17961" dir="2700000">
              <a:srgbClr val="336699">
                <a:gamma/>
                <a:shade val="60000"/>
                <a:invGamma/>
              </a:srgbClr>
            </a:prstShdw>
          </a:effectLst>
          <a:scene3d>
            <a:camera prst="orthographicFront"/>
            <a:lightRig rig="threePt" dir="t"/>
          </a:scene3d>
        </p:spPr>
        <p:txBody>
          <a:bodyPr wrap="square">
            <a:spAutoFit/>
          </a:bodyPr>
          <a:lstStyle/>
          <a:p>
            <a:pPr algn="ctr">
              <a:spcBef>
                <a:spcPct val="50000"/>
              </a:spcBef>
            </a:pPr>
            <a:r>
              <a:rPr lang="it-IT" sz="2400" b="1" dirty="0" smtClean="0">
                <a:latin typeface="Verdana" pitchFamily="34" charset="0"/>
                <a:cs typeface="Arial" charset="0"/>
              </a:rPr>
              <a:t>Pisa</a:t>
            </a:r>
            <a:endParaRPr lang="en-US" sz="2400" b="1" dirty="0">
              <a:latin typeface="Verdana" pitchFamily="34" charset="0"/>
              <a:cs typeface="Arial" charset="0"/>
            </a:endParaRPr>
          </a:p>
        </p:txBody>
      </p:sp>
      <p:sp>
        <p:nvSpPr>
          <p:cNvPr id="34" name="Text Box 7"/>
          <p:cNvSpPr txBox="1">
            <a:spLocks noChangeArrowheads="1"/>
          </p:cNvSpPr>
          <p:nvPr/>
        </p:nvSpPr>
        <p:spPr bwMode="auto">
          <a:xfrm>
            <a:off x="7740352" y="3573016"/>
            <a:ext cx="1202420" cy="461665"/>
          </a:xfrm>
          <a:prstGeom prst="rect">
            <a:avLst/>
          </a:prstGeom>
          <a:noFill/>
          <a:ln w="9525">
            <a:noFill/>
            <a:miter lim="800000"/>
            <a:headEnd/>
            <a:tailEnd/>
          </a:ln>
          <a:effectLst>
            <a:prstShdw prst="shdw17" dist="17961" dir="2700000">
              <a:srgbClr val="336699">
                <a:gamma/>
                <a:shade val="60000"/>
                <a:invGamma/>
              </a:srgbClr>
            </a:prstShdw>
          </a:effectLst>
          <a:scene3d>
            <a:camera prst="orthographicFront"/>
            <a:lightRig rig="threePt" dir="t"/>
          </a:scene3d>
        </p:spPr>
        <p:txBody>
          <a:bodyPr wrap="square">
            <a:spAutoFit/>
          </a:bodyPr>
          <a:lstStyle/>
          <a:p>
            <a:pPr algn="ctr">
              <a:spcBef>
                <a:spcPct val="50000"/>
              </a:spcBef>
            </a:pPr>
            <a:r>
              <a:rPr lang="it-IT" sz="2400" b="1" dirty="0" smtClean="0">
                <a:latin typeface="Verdana" pitchFamily="34" charset="0"/>
                <a:cs typeface="Arial" charset="0"/>
              </a:rPr>
              <a:t>Rome</a:t>
            </a:r>
            <a:endParaRPr lang="en-US" sz="2400" b="1" dirty="0">
              <a:latin typeface="Verdana" pitchFamily="34" charset="0"/>
              <a:cs typeface="Arial" charset="0"/>
            </a:endParaRPr>
          </a:p>
        </p:txBody>
      </p:sp>
      <p:sp>
        <p:nvSpPr>
          <p:cNvPr id="35" name="Rectangle 16"/>
          <p:cNvSpPr>
            <a:spLocks noChangeArrowheads="1"/>
          </p:cNvSpPr>
          <p:nvPr/>
        </p:nvSpPr>
        <p:spPr bwMode="auto">
          <a:xfrm>
            <a:off x="4716016" y="3501008"/>
            <a:ext cx="4248472" cy="2520280"/>
          </a:xfrm>
          <a:prstGeom prst="rect">
            <a:avLst/>
          </a:prstGeom>
          <a:noFill/>
          <a:ln w="9525">
            <a:solidFill>
              <a:srgbClr val="336699"/>
            </a:solidFill>
            <a:miter lim="800000"/>
            <a:headEnd/>
            <a:tailEnd/>
          </a:ln>
          <a:effectLst/>
          <a:scene3d>
            <a:camera prst="orthographicFront"/>
            <a:lightRig rig="threePt" dir="t"/>
          </a:scene3d>
        </p:spPr>
        <p:txBody>
          <a:bodyPr wrap="none" anchor="ctr"/>
          <a:lstStyle/>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Global Corporation</a:t>
            </a:r>
            <a:endParaRPr lang="en-CA" dirty="0"/>
          </a:p>
        </p:txBody>
      </p:sp>
      <p:sp>
        <p:nvSpPr>
          <p:cNvPr id="8" name="Content Placeholder 7"/>
          <p:cNvSpPr>
            <a:spLocks noGrp="1"/>
          </p:cNvSpPr>
          <p:nvPr>
            <p:ph idx="1"/>
          </p:nvPr>
        </p:nvSpPr>
        <p:spPr>
          <a:xfrm>
            <a:off x="457200" y="4941168"/>
            <a:ext cx="8229600" cy="1296144"/>
          </a:xfrm>
        </p:spPr>
        <p:txBody>
          <a:bodyPr>
            <a:normAutofit fontScale="62500" lnSpcReduction="20000"/>
          </a:bodyPr>
          <a:lstStyle/>
          <a:p>
            <a:r>
              <a:rPr lang="en-CA" dirty="0" smtClean="0"/>
              <a:t>Local offices across the world provide expertise, services, and 24/7 support for customers with time, quality, and cost critical requirements.  </a:t>
            </a:r>
          </a:p>
          <a:p>
            <a:r>
              <a:rPr lang="en-CA" dirty="0" smtClean="0"/>
              <a:t>Highly trained distributors and agents extend the IDS Network to nearly every country in the world</a:t>
            </a:r>
            <a:endParaRPr lang="en-CA" dirty="0"/>
          </a:p>
        </p:txBody>
      </p:sp>
      <p:sp>
        <p:nvSpPr>
          <p:cNvPr id="4" name="Date Placeholder 3"/>
          <p:cNvSpPr>
            <a:spLocks noGrp="1"/>
          </p:cNvSpPr>
          <p:nvPr>
            <p:ph type="dt" sz="half" idx="10"/>
          </p:nvPr>
        </p:nvSpPr>
        <p:spPr/>
        <p:txBody>
          <a:bodyPr/>
          <a:lstStyle/>
          <a:p>
            <a:r>
              <a:rPr lang="en-CA" dirty="0" smtClean="0"/>
              <a:t>05/03/2012</a:t>
            </a:r>
          </a:p>
        </p:txBody>
      </p:sp>
      <p:sp>
        <p:nvSpPr>
          <p:cNvPr id="5" name="Slide Number Placeholder 4"/>
          <p:cNvSpPr>
            <a:spLocks noGrp="1"/>
          </p:cNvSpPr>
          <p:nvPr>
            <p:ph type="sldNum" sz="quarter" idx="11"/>
          </p:nvPr>
        </p:nvSpPr>
        <p:spPr/>
        <p:txBody>
          <a:bodyPr/>
          <a:lstStyle/>
          <a:p>
            <a:fld id="{7203CF92-3438-4B3A-955D-980B1F9D2C1A}" type="slidenum">
              <a:rPr lang="en-CA" smtClean="0"/>
              <a:pPr/>
              <a:t>8</a:t>
            </a:fld>
            <a:endParaRPr lang="en-CA" dirty="0"/>
          </a:p>
        </p:txBody>
      </p:sp>
      <p:sp>
        <p:nvSpPr>
          <p:cNvPr id="6" name="Footer Placeholder 5"/>
          <p:cNvSpPr>
            <a:spLocks noGrp="1"/>
          </p:cNvSpPr>
          <p:nvPr>
            <p:ph type="ftr" sz="quarter" idx="12"/>
          </p:nvPr>
        </p:nvSpPr>
        <p:spPr/>
        <p:txBody>
          <a:bodyPr/>
          <a:lstStyle/>
          <a:p>
            <a:r>
              <a:rPr lang="en-CA" dirty="0" smtClean="0"/>
              <a:t>Commercial-in-Confidence</a:t>
            </a:r>
            <a:endParaRPr lang="en-CA" dirty="0"/>
          </a:p>
        </p:txBody>
      </p:sp>
      <p:pic>
        <p:nvPicPr>
          <p:cNvPr id="6146" name="Picture 2" descr="http://www.archipel.com/assets/images/custom/Sky%20Horizon%20World%20Map%20for%20WEB%20iStock_000005344458Medium%20copy3.jpg"/>
          <p:cNvPicPr>
            <a:picLocks noChangeAspect="1" noChangeArrowheads="1"/>
          </p:cNvPicPr>
          <p:nvPr/>
        </p:nvPicPr>
        <p:blipFill>
          <a:blip r:embed="rId2" cstate="print"/>
          <a:srcRect/>
          <a:stretch>
            <a:fillRect/>
          </a:stretch>
        </p:blipFill>
        <p:spPr bwMode="auto">
          <a:xfrm>
            <a:off x="251520" y="1052736"/>
            <a:ext cx="8667391" cy="36421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Line Callout 1 8"/>
          <p:cNvSpPr/>
          <p:nvPr/>
        </p:nvSpPr>
        <p:spPr>
          <a:xfrm>
            <a:off x="683568" y="1340768"/>
            <a:ext cx="1008112" cy="504056"/>
          </a:xfrm>
          <a:prstGeom prst="borderCallout1">
            <a:avLst>
              <a:gd name="adj1" fmla="val 72902"/>
              <a:gd name="adj2" fmla="val 118021"/>
              <a:gd name="adj3" fmla="val 101669"/>
              <a:gd name="adj4" fmla="val 170377"/>
            </a:avLst>
          </a:prstGeom>
          <a:solidFill>
            <a:schemeClr val="bg1"/>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CA" dirty="0"/>
          </a:p>
        </p:txBody>
      </p:sp>
      <p:pic>
        <p:nvPicPr>
          <p:cNvPr id="10" name="Picture 3" descr="C:\Users\dwilson\Desktop\UTI-Log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3568" y="1340768"/>
            <a:ext cx="1017066" cy="504056"/>
          </a:xfrm>
          <a:prstGeom prst="rect">
            <a:avLst/>
          </a:prstGeom>
          <a:noFill/>
        </p:spPr>
      </p:pic>
      <p:sp>
        <p:nvSpPr>
          <p:cNvPr id="11" name="Oval 10"/>
          <p:cNvSpPr/>
          <p:nvPr/>
        </p:nvSpPr>
        <p:spPr>
          <a:xfrm>
            <a:off x="2483768" y="1844824"/>
            <a:ext cx="144016" cy="14401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CA" dirty="0"/>
          </a:p>
        </p:txBody>
      </p:sp>
      <p:sp>
        <p:nvSpPr>
          <p:cNvPr id="13" name="Line Callout 1 12"/>
          <p:cNvSpPr/>
          <p:nvPr/>
        </p:nvSpPr>
        <p:spPr>
          <a:xfrm>
            <a:off x="2915816" y="1196752"/>
            <a:ext cx="1080120" cy="504056"/>
          </a:xfrm>
          <a:prstGeom prst="borderCallout1">
            <a:avLst>
              <a:gd name="adj1" fmla="val 72903"/>
              <a:gd name="adj2" fmla="val -7882"/>
              <a:gd name="adj3" fmla="val 131453"/>
              <a:gd name="adj4" fmla="val -17800"/>
            </a:avLst>
          </a:prstGeom>
          <a:solidFill>
            <a:schemeClr val="bg1"/>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CA" dirty="0"/>
          </a:p>
        </p:txBody>
      </p:sp>
      <p:sp>
        <p:nvSpPr>
          <p:cNvPr id="14" name="Oval 13"/>
          <p:cNvSpPr/>
          <p:nvPr/>
        </p:nvSpPr>
        <p:spPr>
          <a:xfrm>
            <a:off x="2636168" y="1916832"/>
            <a:ext cx="144016" cy="14401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CA" dirty="0"/>
          </a:p>
        </p:txBody>
      </p:sp>
      <p:pic>
        <p:nvPicPr>
          <p:cNvPr id="6150" name="Picture 6" descr="http://www.camese.org/uploads/IDSnorthamerica2011.jpg"/>
          <p:cNvPicPr>
            <a:picLocks noChangeAspect="1" noChangeArrowheads="1"/>
          </p:cNvPicPr>
          <p:nvPr/>
        </p:nvPicPr>
        <p:blipFill>
          <a:blip r:embed="rId4" cstate="screen"/>
          <a:srcRect/>
          <a:stretch>
            <a:fillRect/>
          </a:stretch>
        </p:blipFill>
        <p:spPr bwMode="auto">
          <a:xfrm>
            <a:off x="2915816" y="1259862"/>
            <a:ext cx="1080120" cy="440946"/>
          </a:xfrm>
          <a:prstGeom prst="rect">
            <a:avLst/>
          </a:prstGeom>
          <a:noFill/>
        </p:spPr>
      </p:pic>
      <p:pic>
        <p:nvPicPr>
          <p:cNvPr id="6152" name="Picture 8" descr="http://images.all-free-download.com/images/graphiclarge/maple_leaf_117121.jpg"/>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1259632" y="1052736"/>
            <a:ext cx="504056" cy="577423"/>
          </a:xfrm>
          <a:prstGeom prst="rect">
            <a:avLst/>
          </a:prstGeom>
          <a:noFill/>
        </p:spPr>
      </p:pic>
      <p:pic>
        <p:nvPicPr>
          <p:cNvPr id="18" name="Picture 8" descr="http://images.all-free-download.com/images/graphiclarge/maple_leaf_117121.jpg"/>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3563888" y="908720"/>
            <a:ext cx="504056" cy="577423"/>
          </a:xfrm>
          <a:prstGeom prst="rect">
            <a:avLst/>
          </a:prstGeom>
          <a:noFill/>
        </p:spPr>
      </p:pic>
      <p:sp>
        <p:nvSpPr>
          <p:cNvPr id="19" name="Line Callout 1 18"/>
          <p:cNvSpPr/>
          <p:nvPr/>
        </p:nvSpPr>
        <p:spPr>
          <a:xfrm>
            <a:off x="4788024" y="1412776"/>
            <a:ext cx="1440160" cy="504056"/>
          </a:xfrm>
          <a:prstGeom prst="borderCallout1">
            <a:avLst>
              <a:gd name="adj1" fmla="val 72903"/>
              <a:gd name="adj2" fmla="val -7882"/>
              <a:gd name="adj3" fmla="val 71887"/>
              <a:gd name="adj4" fmla="val -23486"/>
            </a:avLst>
          </a:prstGeom>
          <a:solidFill>
            <a:schemeClr val="bg1"/>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CA" dirty="0"/>
          </a:p>
        </p:txBody>
      </p:sp>
      <p:sp>
        <p:nvSpPr>
          <p:cNvPr id="20" name="Line Callout 1 19"/>
          <p:cNvSpPr/>
          <p:nvPr/>
        </p:nvSpPr>
        <p:spPr>
          <a:xfrm>
            <a:off x="5004048" y="2348880"/>
            <a:ext cx="1008112" cy="648072"/>
          </a:xfrm>
          <a:prstGeom prst="borderCallout1">
            <a:avLst>
              <a:gd name="adj1" fmla="val 34395"/>
              <a:gd name="adj2" fmla="val -12124"/>
              <a:gd name="adj3" fmla="val -34010"/>
              <a:gd name="adj4" fmla="val -39821"/>
            </a:avLst>
          </a:prstGeom>
          <a:solidFill>
            <a:schemeClr val="bg1"/>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CA" dirty="0"/>
          </a:p>
        </p:txBody>
      </p:sp>
      <p:sp>
        <p:nvSpPr>
          <p:cNvPr id="21" name="Line Callout 1 20"/>
          <p:cNvSpPr/>
          <p:nvPr/>
        </p:nvSpPr>
        <p:spPr>
          <a:xfrm>
            <a:off x="1547664" y="3140968"/>
            <a:ext cx="1152128" cy="504056"/>
          </a:xfrm>
          <a:prstGeom prst="borderCallout1">
            <a:avLst>
              <a:gd name="adj1" fmla="val 62073"/>
              <a:gd name="adj2" fmla="val 108364"/>
              <a:gd name="adj3" fmla="val 96255"/>
              <a:gd name="adj4" fmla="val 137141"/>
            </a:avLst>
          </a:prstGeom>
          <a:solidFill>
            <a:schemeClr val="bg1"/>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CA" dirty="0"/>
          </a:p>
        </p:txBody>
      </p:sp>
      <p:sp>
        <p:nvSpPr>
          <p:cNvPr id="22" name="Line Callout 1 21"/>
          <p:cNvSpPr/>
          <p:nvPr/>
        </p:nvSpPr>
        <p:spPr>
          <a:xfrm>
            <a:off x="6228184" y="3573016"/>
            <a:ext cx="1080120" cy="504056"/>
          </a:xfrm>
          <a:prstGeom prst="borderCallout1">
            <a:avLst>
              <a:gd name="adj1" fmla="val 62072"/>
              <a:gd name="adj2" fmla="val 107100"/>
              <a:gd name="adj3" fmla="val 93547"/>
              <a:gd name="adj4" fmla="val 132561"/>
            </a:avLst>
          </a:prstGeom>
          <a:solidFill>
            <a:schemeClr val="bg1"/>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CA" dirty="0"/>
          </a:p>
        </p:txBody>
      </p:sp>
      <p:pic>
        <p:nvPicPr>
          <p:cNvPr id="6154" name="Picture 10" descr="http://www.simonet.org.uk/images/companies/idslogo.gif"/>
          <p:cNvPicPr>
            <a:picLocks noChangeAspect="1" noChangeArrowheads="1"/>
          </p:cNvPicPr>
          <p:nvPr/>
        </p:nvPicPr>
        <p:blipFill>
          <a:blip r:embed="rId6" cstate="print"/>
          <a:srcRect l="4643" t="6517" r="6824" b="17627"/>
          <a:stretch>
            <a:fillRect/>
          </a:stretch>
        </p:blipFill>
        <p:spPr bwMode="auto">
          <a:xfrm>
            <a:off x="4788024" y="1484784"/>
            <a:ext cx="1368151" cy="324036"/>
          </a:xfrm>
          <a:prstGeom prst="rect">
            <a:avLst/>
          </a:prstGeom>
          <a:noFill/>
        </p:spPr>
      </p:pic>
      <p:pic>
        <p:nvPicPr>
          <p:cNvPr id="6156" name="Picture 12" descr="http://www.2cuk.co.uk/img/uk%20flag.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580112" y="1124744"/>
            <a:ext cx="792088" cy="485348"/>
          </a:xfrm>
          <a:prstGeom prst="rect">
            <a:avLst/>
          </a:prstGeom>
          <a:noFill/>
        </p:spPr>
      </p:pic>
      <p:pic>
        <p:nvPicPr>
          <p:cNvPr id="6158" name="Picture 14" descr="http://www.idsbrasil.com.br/images/ids_brasil_r2_c1.jpg"/>
          <p:cNvPicPr>
            <a:picLocks noChangeAspect="1" noChangeArrowheads="1"/>
          </p:cNvPicPr>
          <p:nvPr/>
        </p:nvPicPr>
        <p:blipFill>
          <a:blip r:embed="rId8" cstate="print">
            <a:clrChange>
              <a:clrFrom>
                <a:srgbClr val="EBEBEB"/>
              </a:clrFrom>
              <a:clrTo>
                <a:srgbClr val="EBEBEB">
                  <a:alpha val="0"/>
                </a:srgbClr>
              </a:clrTo>
            </a:clrChange>
          </a:blip>
          <a:srcRect l="9904" t="18290" r="4263" b="8550"/>
          <a:stretch>
            <a:fillRect/>
          </a:stretch>
        </p:blipFill>
        <p:spPr bwMode="auto">
          <a:xfrm>
            <a:off x="1547664" y="3140968"/>
            <a:ext cx="1092121" cy="504056"/>
          </a:xfrm>
          <a:prstGeom prst="rect">
            <a:avLst/>
          </a:prstGeom>
          <a:noFill/>
        </p:spPr>
      </p:pic>
      <p:pic>
        <p:nvPicPr>
          <p:cNvPr id="6160" name="Picture 16" descr="http://numerosdabola.files.wordpress.com/2011/07/brasil.png"/>
          <p:cNvPicPr>
            <a:picLocks noChangeAspect="1" noChangeArrowheads="1"/>
          </p:cNvPicPr>
          <p:nvPr/>
        </p:nvPicPr>
        <p:blipFill>
          <a:blip r:embed="rId9" cstate="print"/>
          <a:srcRect/>
          <a:stretch>
            <a:fillRect/>
          </a:stretch>
        </p:blipFill>
        <p:spPr bwMode="auto">
          <a:xfrm>
            <a:off x="2195736" y="2771056"/>
            <a:ext cx="576064" cy="576064"/>
          </a:xfrm>
          <a:prstGeom prst="rect">
            <a:avLst/>
          </a:prstGeom>
          <a:noFill/>
        </p:spPr>
      </p:pic>
      <p:sp>
        <p:nvSpPr>
          <p:cNvPr id="27" name="Oval 26"/>
          <p:cNvSpPr/>
          <p:nvPr/>
        </p:nvSpPr>
        <p:spPr>
          <a:xfrm>
            <a:off x="4211960" y="1700808"/>
            <a:ext cx="144016" cy="14401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CA" dirty="0"/>
          </a:p>
        </p:txBody>
      </p:sp>
      <p:sp>
        <p:nvSpPr>
          <p:cNvPr id="28" name="Oval 27"/>
          <p:cNvSpPr/>
          <p:nvPr/>
        </p:nvSpPr>
        <p:spPr>
          <a:xfrm>
            <a:off x="3203848" y="3645024"/>
            <a:ext cx="144016" cy="14401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CA" dirty="0"/>
          </a:p>
        </p:txBody>
      </p:sp>
      <p:sp>
        <p:nvSpPr>
          <p:cNvPr id="29" name="Oval 28"/>
          <p:cNvSpPr/>
          <p:nvPr/>
        </p:nvSpPr>
        <p:spPr>
          <a:xfrm>
            <a:off x="4499992" y="1916832"/>
            <a:ext cx="144016" cy="14401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CA" dirty="0"/>
          </a:p>
        </p:txBody>
      </p:sp>
      <p:sp>
        <p:nvSpPr>
          <p:cNvPr id="30" name="Oval 29"/>
          <p:cNvSpPr/>
          <p:nvPr/>
        </p:nvSpPr>
        <p:spPr>
          <a:xfrm>
            <a:off x="7740352" y="4077072"/>
            <a:ext cx="144016" cy="14401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CA" dirty="0"/>
          </a:p>
        </p:txBody>
      </p:sp>
      <p:pic>
        <p:nvPicPr>
          <p:cNvPr id="31" name="Picture 4"/>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076056" y="2420888"/>
            <a:ext cx="720080" cy="526119"/>
          </a:xfrm>
          <a:prstGeom prst="rect">
            <a:avLst/>
          </a:prstGeom>
          <a:noFill/>
          <a:ln w="9525">
            <a:noFill/>
            <a:miter lim="800000"/>
            <a:headEnd/>
            <a:tailEnd/>
          </a:ln>
        </p:spPr>
      </p:pic>
      <p:pic>
        <p:nvPicPr>
          <p:cNvPr id="6164" name="Picture 20" descr="http://www.joetambe.com/images/Italy_flag.jpg"/>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796136" y="1988840"/>
            <a:ext cx="796155" cy="576064"/>
          </a:xfrm>
          <a:prstGeom prst="rect">
            <a:avLst/>
          </a:prstGeom>
          <a:noFill/>
        </p:spPr>
      </p:pic>
      <p:pic>
        <p:nvPicPr>
          <p:cNvPr id="6166" name="Picture 22" descr="http://anz2012.com.au/wp-content/uploads/2011/03/IDS-logo-Australasia-2.jpg"/>
          <p:cNvPicPr>
            <a:picLocks noChangeAspect="1" noChangeArrowheads="1"/>
          </p:cNvPicPr>
          <p:nvPr/>
        </p:nvPicPr>
        <p:blipFill>
          <a:blip r:embed="rId12" cstate="print"/>
          <a:srcRect/>
          <a:stretch>
            <a:fillRect/>
          </a:stretch>
        </p:blipFill>
        <p:spPr bwMode="auto">
          <a:xfrm>
            <a:off x="6228184" y="3573016"/>
            <a:ext cx="1023020" cy="479253"/>
          </a:xfrm>
          <a:prstGeom prst="rect">
            <a:avLst/>
          </a:prstGeom>
          <a:noFill/>
        </p:spPr>
      </p:pic>
      <p:pic>
        <p:nvPicPr>
          <p:cNvPr id="6168" name="Picture 24" descr="http://advanceaustraliafair.org/australia-map-flag.jp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660232" y="3284984"/>
            <a:ext cx="914467" cy="6858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IDS Organization Structure</a:t>
            </a:r>
            <a:endParaRPr lang="en-CA" dirty="0"/>
          </a:p>
        </p:txBody>
      </p:sp>
      <p:sp>
        <p:nvSpPr>
          <p:cNvPr id="4" name="Date Placeholder 3"/>
          <p:cNvSpPr>
            <a:spLocks noGrp="1"/>
          </p:cNvSpPr>
          <p:nvPr>
            <p:ph type="dt" sz="half" idx="10"/>
          </p:nvPr>
        </p:nvSpPr>
        <p:spPr/>
        <p:txBody>
          <a:bodyPr/>
          <a:lstStyle/>
          <a:p>
            <a:r>
              <a:rPr lang="en-CA" dirty="0" smtClean="0"/>
              <a:t>05/03/2012</a:t>
            </a:r>
          </a:p>
        </p:txBody>
      </p:sp>
      <p:sp>
        <p:nvSpPr>
          <p:cNvPr id="5" name="Slide Number Placeholder 4"/>
          <p:cNvSpPr>
            <a:spLocks noGrp="1"/>
          </p:cNvSpPr>
          <p:nvPr>
            <p:ph type="sldNum" sz="quarter" idx="11"/>
          </p:nvPr>
        </p:nvSpPr>
        <p:spPr/>
        <p:txBody>
          <a:bodyPr/>
          <a:lstStyle/>
          <a:p>
            <a:fld id="{7203CF92-3438-4B3A-955D-980B1F9D2C1A}" type="slidenum">
              <a:rPr lang="en-CA" smtClean="0"/>
              <a:pPr/>
              <a:t>9</a:t>
            </a:fld>
            <a:endParaRPr lang="en-CA" dirty="0"/>
          </a:p>
        </p:txBody>
      </p:sp>
      <p:sp>
        <p:nvSpPr>
          <p:cNvPr id="6" name="Footer Placeholder 5"/>
          <p:cNvSpPr>
            <a:spLocks noGrp="1"/>
          </p:cNvSpPr>
          <p:nvPr>
            <p:ph type="ftr" sz="quarter" idx="12"/>
          </p:nvPr>
        </p:nvSpPr>
        <p:spPr/>
        <p:txBody>
          <a:bodyPr/>
          <a:lstStyle/>
          <a:p>
            <a:r>
              <a:rPr lang="en-CA" dirty="0" smtClean="0"/>
              <a:t>Commercial-in-Confidence</a:t>
            </a:r>
            <a:endParaRPr lang="en-CA" dirty="0"/>
          </a:p>
        </p:txBody>
      </p:sp>
      <p:pic>
        <p:nvPicPr>
          <p:cNvPr id="7" name="Picture 2"/>
          <p:cNvPicPr>
            <a:picLocks noChangeAspect="1" noChangeArrowheads="1"/>
          </p:cNvPicPr>
          <p:nvPr/>
        </p:nvPicPr>
        <p:blipFill>
          <a:blip r:embed="rId2" cstate="email"/>
          <a:srcRect/>
          <a:stretch>
            <a:fillRect/>
          </a:stretch>
        </p:blipFill>
        <p:spPr bwMode="auto">
          <a:xfrm>
            <a:off x="827584" y="1052736"/>
            <a:ext cx="2448272" cy="165618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3"/>
          <p:cNvPicPr>
            <a:picLocks noChangeAspect="1" noChangeArrowheads="1"/>
          </p:cNvPicPr>
          <p:nvPr/>
        </p:nvPicPr>
        <p:blipFill>
          <a:blip r:embed="rId3" cstate="email"/>
          <a:srcRect/>
          <a:stretch>
            <a:fillRect/>
          </a:stretch>
        </p:blipFill>
        <p:spPr bwMode="auto">
          <a:xfrm>
            <a:off x="827584" y="2915873"/>
            <a:ext cx="2448272" cy="166525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4"/>
          <p:cNvPicPr>
            <a:picLocks noChangeAspect="1" noChangeArrowheads="1"/>
          </p:cNvPicPr>
          <p:nvPr/>
        </p:nvPicPr>
        <p:blipFill>
          <a:blip r:embed="rId4" cstate="email"/>
          <a:srcRect/>
          <a:stretch>
            <a:fillRect/>
          </a:stretch>
        </p:blipFill>
        <p:spPr bwMode="auto">
          <a:xfrm>
            <a:off x="3491880" y="1052735"/>
            <a:ext cx="2304256" cy="165618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5"/>
          <p:cNvPicPr>
            <a:picLocks noChangeAspect="1" noChangeArrowheads="1"/>
          </p:cNvPicPr>
          <p:nvPr/>
        </p:nvPicPr>
        <p:blipFill>
          <a:blip r:embed="rId5" cstate="email"/>
          <a:srcRect/>
          <a:stretch>
            <a:fillRect/>
          </a:stretch>
        </p:blipFill>
        <p:spPr bwMode="auto">
          <a:xfrm>
            <a:off x="3491880" y="2915873"/>
            <a:ext cx="4328039" cy="316835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1" name="TextBox 17"/>
          <p:cNvSpPr txBox="1">
            <a:spLocks noChangeArrowheads="1"/>
          </p:cNvSpPr>
          <p:nvPr/>
        </p:nvSpPr>
        <p:spPr bwMode="auto">
          <a:xfrm>
            <a:off x="6012309" y="2123835"/>
            <a:ext cx="2627451" cy="646331"/>
          </a:xfrm>
          <a:prstGeom prst="rect">
            <a:avLst/>
          </a:prstGeom>
          <a:noFill/>
          <a:ln w="9525">
            <a:noFill/>
            <a:miter lim="800000"/>
            <a:headEnd/>
            <a:tailEnd/>
          </a:ln>
        </p:spPr>
        <p:txBody>
          <a:bodyPr wrap="none">
            <a:spAutoFit/>
          </a:bodyPr>
          <a:lstStyle/>
          <a:p>
            <a:r>
              <a:rPr lang="en-CA" i="1" dirty="0">
                <a:solidFill>
                  <a:srgbClr val="FF0000"/>
                </a:solidFill>
              </a:rPr>
              <a:t>Ubitech is now part of the</a:t>
            </a:r>
          </a:p>
          <a:p>
            <a:r>
              <a:rPr lang="en-CA" i="1" dirty="0">
                <a:solidFill>
                  <a:srgbClr val="FF0000"/>
                </a:solidFill>
              </a:rPr>
              <a:t>Air Navigation Division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2b0c29a6-a2e0-472b-bfb4-397922b0132f">5-Presentations</Category>
    <Type_x0020_Name xmlns="2b0c29a6-a2e0-472b-bfb4-397922b0132f" xsi:nil="true"/>
    <Presenter xmlns="2b0c29a6-a2e0-472b-bfb4-397922b0132f">Ubitech</Presenter>
    <Update_x0020_Date xmlns="2b0c29a6-a2e0-472b-bfb4-397922b0132f">Mar 06,2012</Update_x0020_Date>
    <Number xmlns="2b0c29a6-a2e0-472b-bfb4-397922b0132f">SP/11</Numb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7C4C98D20CEB448129431C51EB52AA" ma:contentTypeVersion="5" ma:contentTypeDescription="Create a new document." ma:contentTypeScope="" ma:versionID="f8a262f47784c42474c551ede91eb48e">
  <xsd:schema xmlns:xsd="http://www.w3.org/2001/XMLSchema" xmlns:xs="http://www.w3.org/2001/XMLSchema" xmlns:p="http://schemas.microsoft.com/office/2006/metadata/properties" xmlns:ns2="2b0c29a6-a2e0-472b-bfb4-397922b0132f" targetNamespace="http://schemas.microsoft.com/office/2006/metadata/properties" ma:root="true" ma:fieldsID="5c84928c2a5c4de300c71ae487b21fdc" ns2:_="">
    <xsd:import namespace="2b0c29a6-a2e0-472b-bfb4-397922b0132f"/>
    <xsd:element name="properties">
      <xsd:complexType>
        <xsd:sequence>
          <xsd:element name="documentManagement">
            <xsd:complexType>
              <xsd:all>
                <xsd:element ref="ns2:Number" minOccurs="0"/>
                <xsd:element ref="ns2:Update_x0020_Date" minOccurs="0"/>
                <xsd:element ref="ns2:Presenter" minOccurs="0"/>
                <xsd:element ref="ns2:Category" minOccurs="0"/>
                <xsd:element ref="ns2:Typ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c29a6-a2e0-472b-bfb4-397922b0132f" elementFormDefault="qualified">
    <xsd:import namespace="http://schemas.microsoft.com/office/2006/documentManagement/types"/>
    <xsd:import namespace="http://schemas.microsoft.com/office/infopath/2007/PartnerControls"/>
    <xsd:element name="Number" ma:index="8" nillable="true" ma:displayName="Number" ma:internalName="Number">
      <xsd:simpleType>
        <xsd:restriction base="dms:Text">
          <xsd:maxLength value="255"/>
        </xsd:restriction>
      </xsd:simpleType>
    </xsd:element>
    <xsd:element name="Update_x0020_Date" ma:index="9" nillable="true" ma:displayName="Update Date" ma:internalName="Update_x0020_Date">
      <xsd:simpleType>
        <xsd:restriction base="dms:Text">
          <xsd:maxLength value="255"/>
        </xsd:restriction>
      </xsd:simpleType>
    </xsd:element>
    <xsd:element name="Presenter" ma:index="10" nillable="true" ma:displayName="Presenter" ma:internalName="Presenter">
      <xsd:simpleType>
        <xsd:restriction base="dms:Text">
          <xsd:maxLength value="255"/>
        </xsd:restriction>
      </xsd:simpleType>
    </xsd:element>
    <xsd:element name="Category" ma:index="11" nillable="true" ma:displayName="Category" ma:format="Dropdown" ma:internalName="Category">
      <xsd:simpleType>
        <xsd:union memberTypes="dms:Text">
          <xsd:simpleType>
            <xsd:restriction base="dms:Choice">
              <xsd:enumeration value="1-Report"/>
              <xsd:enumeration value="2-General Information"/>
              <xsd:enumeration value="3-Working Papers"/>
              <xsd:enumeration value="4-Information Papers"/>
              <xsd:enumeration value="5-Presentations"/>
              <xsd:enumeration value="6-Discussion papers"/>
            </xsd:restriction>
          </xsd:simpleType>
        </xsd:union>
      </xsd:simpleType>
    </xsd:element>
    <xsd:element name="Type_x0020_Name" ma:index="12" nillable="true" ma:displayName="Type Name" ma:internalName="Type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FF600E-59D3-4863-B524-2B69E788019A}"/>
</file>

<file path=customXml/itemProps2.xml><?xml version="1.0" encoding="utf-8"?>
<ds:datastoreItem xmlns:ds="http://schemas.openxmlformats.org/officeDocument/2006/customXml" ds:itemID="{B8C5E03E-C44B-42DA-8667-8F2C1C21576B}"/>
</file>

<file path=customXml/itemProps3.xml><?xml version="1.0" encoding="utf-8"?>
<ds:datastoreItem xmlns:ds="http://schemas.openxmlformats.org/officeDocument/2006/customXml" ds:itemID="{CF41CC2F-B52C-4107-ACEF-11CB7E5E2DE0}"/>
</file>

<file path=docProps/app.xml><?xml version="1.0" encoding="utf-8"?>
<Properties xmlns="http://schemas.openxmlformats.org/officeDocument/2006/extended-properties" xmlns:vt="http://schemas.openxmlformats.org/officeDocument/2006/docPropsVTypes">
  <TotalTime>1667</TotalTime>
  <Words>1909</Words>
  <Application>Microsoft Office PowerPoint</Application>
  <PresentationFormat>On-screen Show (4:3)</PresentationFormat>
  <Paragraphs>491</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Aeronautical Collaborative Ring (ACR)</vt:lpstr>
      <vt:lpstr>Presentation Overview</vt:lpstr>
      <vt:lpstr>Corporate Introduction</vt:lpstr>
      <vt:lpstr>About Ubitech</vt:lpstr>
      <vt:lpstr>History of Ubitech</vt:lpstr>
      <vt:lpstr>History of Ubitech (Cont’d)</vt:lpstr>
      <vt:lpstr>Who is IDS?</vt:lpstr>
      <vt:lpstr>Global Corporation</vt:lpstr>
      <vt:lpstr>IDS Organization Structure</vt:lpstr>
      <vt:lpstr>Worldwide References</vt:lpstr>
      <vt:lpstr>Product Offering</vt:lpstr>
      <vt:lpstr>IDS Acquisition of UTI</vt:lpstr>
      <vt:lpstr>SWIM Introduction</vt:lpstr>
      <vt:lpstr>SWIM Explained</vt:lpstr>
      <vt:lpstr>SWIM Explained (Cont’d)</vt:lpstr>
      <vt:lpstr>Today and Tomorrow (SWIM)</vt:lpstr>
      <vt:lpstr>Service Oriented Architecture (SOA)</vt:lpstr>
      <vt:lpstr>Benefits of SWIM</vt:lpstr>
      <vt:lpstr>Aeronautical Collaborative Ring</vt:lpstr>
      <vt:lpstr>ACR Project</vt:lpstr>
      <vt:lpstr>Aeronautical Collaborative Ring</vt:lpstr>
      <vt:lpstr>ACR Core Capabilities</vt:lpstr>
      <vt:lpstr>ACR Core Capabilities (Cont’d)</vt:lpstr>
      <vt:lpstr>ACR Functional Services</vt:lpstr>
      <vt:lpstr>ACR Functional Services (Cont’d)</vt:lpstr>
      <vt:lpstr>ACR Adaptors</vt:lpstr>
      <vt:lpstr>Operational Concept</vt:lpstr>
      <vt:lpstr>Towards Global SWIM with ACR</vt:lpstr>
      <vt:lpstr>Conclusion</vt:lpstr>
      <vt:lpstr>Why start today?</vt:lpstr>
      <vt:lpstr>Additional Information</vt:lpstr>
      <vt:lpstr>Questions?</vt:lpstr>
      <vt:lpstr>*The AIS/AIM Equipment and services market 2009-2018 – PMI Media Ltd.</vt:lpstr>
      <vt:lpstr>**The AMHS Market – a PMI Media Report </vt:lpstr>
    </vt:vector>
  </TitlesOfParts>
  <Company>Ubitech Systems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Aeronautical Collaborative Ring (ACR)</dc:title>
  <dc:creator>Dan Wilson</dc:creator>
  <cp:lastModifiedBy>Sriprae Somsri</cp:lastModifiedBy>
  <cp:revision>171</cp:revision>
  <dcterms:created xsi:type="dcterms:W3CDTF">2011-12-15T18:26:02Z</dcterms:created>
  <dcterms:modified xsi:type="dcterms:W3CDTF">2012-03-06T04:34:40Z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0x010100207C4C98D20CEB448129431C51EB52AA</vt:lpwstr>
  </property>
  <property fmtid="{D5CDD505-2E9C-101B-9397-08002B2CF9AE}" pid="3" name="Order">
    <vt:r8>5300</vt:r8>
  </property>
</Properties>
</file>