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14" r:id="rId2"/>
    <p:sldId id="315" r:id="rId3"/>
    <p:sldId id="415" r:id="rId4"/>
    <p:sldId id="416" r:id="rId5"/>
    <p:sldId id="359" r:id="rId6"/>
    <p:sldId id="402" r:id="rId7"/>
    <p:sldId id="363" r:id="rId8"/>
    <p:sldId id="414" r:id="rId9"/>
    <p:sldId id="418" r:id="rId10"/>
    <p:sldId id="419" r:id="rId11"/>
    <p:sldId id="420" r:id="rId12"/>
    <p:sldId id="421" r:id="rId13"/>
    <p:sldId id="422" r:id="rId14"/>
    <p:sldId id="423" r:id="rId15"/>
    <p:sldId id="424" r:id="rId16"/>
    <p:sldId id="29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2C6ABA"/>
    <a:srgbClr val="3366CC"/>
    <a:srgbClr val="EA157A"/>
    <a:srgbClr val="385D8A"/>
    <a:srgbClr val="435FAA"/>
    <a:srgbClr val="7030A0"/>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47" autoAdjust="0"/>
  </p:normalViewPr>
  <p:slideViewPr>
    <p:cSldViewPr>
      <p:cViewPr>
        <p:scale>
          <a:sx n="53" d="100"/>
          <a:sy n="53" d="100"/>
        </p:scale>
        <p:origin x="-2658" y="-11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18"/>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Harmonization</a:t>
            </a:r>
            <a:r>
              <a:rPr lang="en-GB" baseline="0" dirty="0" smtClean="0"/>
              <a:t> is EASY to talk about, and VERY DIFFICULT to do.  </a:t>
            </a:r>
          </a:p>
          <a:p>
            <a:endParaRPr lang="en-GB" baseline="0" dirty="0" smtClean="0"/>
          </a:p>
          <a:p>
            <a:r>
              <a:rPr lang="en-GB" baseline="0" dirty="0" smtClean="0"/>
              <a:t>This is about INTEGRATED PLANNING. </a:t>
            </a:r>
            <a:endParaRPr lang="en-GB" dirty="0" smtClean="0"/>
          </a:p>
          <a:p>
            <a:pPr>
              <a:defRPr/>
            </a:pPr>
            <a:endParaRPr lang="en-GB" dirty="0" smtClean="0"/>
          </a:p>
          <a:p>
            <a:pPr>
              <a:defRPr/>
            </a:pPr>
            <a:r>
              <a:rPr lang="en-GB" dirty="0" smtClean="0"/>
              <a:t>Harmonization is most effective after concepts are fairly mature, but BEFORE significant funds are expended on particular solutions.  </a:t>
            </a:r>
          </a:p>
          <a:p>
            <a:pPr>
              <a:defRPr/>
            </a:pPr>
            <a:endParaRPr lang="en-GB" dirty="0" smtClean="0"/>
          </a:p>
          <a:p>
            <a:pPr>
              <a:defRPr/>
            </a:pPr>
            <a:r>
              <a:rPr lang="en-GB" dirty="0" smtClean="0"/>
              <a:t>So, the</a:t>
            </a:r>
            <a:r>
              <a:rPr lang="en-GB" baseline="0" dirty="0" smtClean="0"/>
              <a:t> time is right.</a:t>
            </a:r>
            <a:endParaRPr lang="en-GB" dirty="0" smtClean="0"/>
          </a:p>
          <a:p>
            <a:endParaRPr lang="en-GB" dirty="0" smtClean="0"/>
          </a:p>
          <a:p>
            <a:endParaRPr lang="en-GB" dirty="0" smtClean="0"/>
          </a:p>
          <a:p>
            <a:endParaRPr lang="en-GB" dirty="0" smtClean="0"/>
          </a:p>
          <a:p>
            <a:endParaRPr lang="en-GB" dirty="0" smtClean="0"/>
          </a:p>
          <a:p>
            <a:r>
              <a:rPr lang="en-GB" dirty="0" smtClean="0"/>
              <a:t>As the international aviation community transitions to the future, a global framework is needed to ensure that:</a:t>
            </a:r>
          </a:p>
          <a:p>
            <a:pPr lvl="0">
              <a:buFont typeface="Arial" pitchFamily="34" charset="0"/>
              <a:buChar char="•"/>
            </a:pPr>
            <a:r>
              <a:rPr lang="en-GB" dirty="0" smtClean="0"/>
              <a:t>Safety is maintained and enhanced </a:t>
            </a:r>
          </a:p>
          <a:p>
            <a:pPr lvl="0">
              <a:buFont typeface="Arial" pitchFamily="34" charset="0"/>
              <a:buChar char="•"/>
            </a:pPr>
            <a:r>
              <a:rPr lang="en-GB" dirty="0" smtClean="0"/>
              <a:t>Individual regional ATM improvement programmes are harmonized</a:t>
            </a:r>
          </a:p>
          <a:p>
            <a:pPr lvl="0">
              <a:buFont typeface="Arial" pitchFamily="34" charset="0"/>
              <a:buChar char="•"/>
            </a:pPr>
            <a:r>
              <a:rPr lang="en-GB" dirty="0" smtClean="0"/>
              <a:t>Barriers to future efficiency and environmental gains are removed, at reasonable cost</a:t>
            </a:r>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GB" dirty="0" smtClean="0"/>
              <a:t>Step 1 – Get Harmonization on the Global Agenda</a:t>
            </a:r>
          </a:p>
          <a:p>
            <a:pPr defTabSz="914350">
              <a:defRPr/>
            </a:pPr>
            <a:endParaRPr lang="en-GB" dirty="0" smtClean="0"/>
          </a:p>
          <a:p>
            <a:pPr defTabSz="914350">
              <a:defRPr/>
            </a:pPr>
            <a:r>
              <a:rPr lang="en-GB" dirty="0" smtClean="0"/>
              <a:t>In 2008, ICAO</a:t>
            </a:r>
            <a:r>
              <a:rPr lang="en-GB" baseline="0" dirty="0" smtClean="0"/>
              <a:t> hosted a Future Systems Symposium, and it was very c</a:t>
            </a:r>
            <a:r>
              <a:rPr lang="en-GB" dirty="0" smtClean="0"/>
              <a:t>lear that the U.S. , Europe, and Japan had relatively mature plans, and were beginning to invest significantly in</a:t>
            </a:r>
            <a:r>
              <a:rPr lang="en-GB" baseline="0" dirty="0" smtClean="0"/>
              <a:t> the</a:t>
            </a:r>
            <a:r>
              <a:rPr lang="en-GB" dirty="0" smtClean="0"/>
              <a:t> development of these plans.</a:t>
            </a:r>
          </a:p>
          <a:p>
            <a:pPr defTabSz="914350">
              <a:defRPr/>
            </a:pPr>
            <a:endParaRPr lang="en-GB" dirty="0" smtClean="0"/>
          </a:p>
          <a:p>
            <a:pPr defTabSz="914350">
              <a:defRPr/>
            </a:pPr>
            <a:r>
              <a:rPr lang="en-GB" dirty="0" smtClean="0"/>
              <a:t>But</a:t>
            </a:r>
            <a:r>
              <a:rPr lang="en-GB" baseline="0" dirty="0" smtClean="0"/>
              <a:t> standards are needed in order to produce new systems.  So ICAO convened a Standards Organization Roundtable so that we could begin to coordinate with other standards bodies such as </a:t>
            </a:r>
            <a:r>
              <a:rPr lang="en-GB" baseline="0" dirty="0" err="1" smtClean="0"/>
              <a:t>Eurocae</a:t>
            </a:r>
            <a:r>
              <a:rPr lang="en-GB" baseline="0" dirty="0" smtClean="0"/>
              <a:t>, RTCA, SAE, ARINC and others.  This </a:t>
            </a:r>
            <a:r>
              <a:rPr lang="en-GB" dirty="0" smtClean="0"/>
              <a:t>allowed ICAO to formalized relationships with other standards-making bodies, to have data sharing agreements, and to coordinate timelines. </a:t>
            </a:r>
          </a:p>
          <a:p>
            <a:pPr defTabSz="914350">
              <a:defRPr/>
            </a:pPr>
            <a:endParaRPr lang="en-GB" dirty="0" smtClean="0"/>
          </a:p>
          <a:p>
            <a:pPr defTabSz="914350">
              <a:defRPr/>
            </a:pPr>
            <a:r>
              <a:rPr lang="en-GB" dirty="0" smtClean="0"/>
              <a:t>This</a:t>
            </a:r>
            <a:r>
              <a:rPr lang="en-GB" baseline="0" dirty="0" smtClean="0"/>
              <a:t> is about effective, integrated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second step</a:t>
            </a:r>
            <a:r>
              <a:rPr lang="en-GB" baseline="0" dirty="0" smtClean="0"/>
              <a:t> was to begin to plan the future in BLOCKS, in stead of BITS.  </a:t>
            </a:r>
          </a:p>
          <a:p>
            <a:endParaRPr lang="en-GB" baseline="0" dirty="0" smtClean="0"/>
          </a:p>
          <a:p>
            <a:r>
              <a:rPr lang="en-GB" baseline="0" dirty="0" smtClean="0"/>
              <a:t>Airplanes and ATM systems are HIGH VALUE assets, and require years of planning for upgrades, in order to minimize their downtime.  </a:t>
            </a:r>
          </a:p>
          <a:p>
            <a:endParaRPr lang="en-GB" baseline="0" dirty="0" smtClean="0"/>
          </a:p>
          <a:p>
            <a:r>
              <a:rPr lang="en-GB" baseline="0" dirty="0" smtClean="0"/>
              <a:t>So we began to look at the most effective and efficient way to PLAN for the future, for interoperability purposes, and for ease of understanding.</a:t>
            </a:r>
          </a:p>
          <a:p>
            <a:endParaRPr lang="en-GB" baseline="0" dirty="0" smtClean="0"/>
          </a:p>
          <a:p>
            <a:r>
              <a:rPr lang="en-GB" baseline="0" dirty="0" smtClean="0"/>
              <a:t>So WHAT IS A BLOCK UPGRADE?  Any why plan that way?</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2012-ASBU workshops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286000"/>
            <a:ext cx="7848600" cy="2765425"/>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ANConf/12 – Agenda </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SIP/ASBU/2012-</a:t>
            </a:r>
            <a:r>
              <a:rPr lang="en-GB" sz="1800" dirty="0" smtClean="0">
                <a:latin typeface="Times New Roman" pitchFamily="18" charset="0"/>
                <a:cs typeface="Times New Roman" pitchFamily="18" charset="0"/>
              </a:rPr>
              <a:t>WP/9</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lstStyle/>
          <a:p>
            <a:pPr algn="l"/>
            <a:r>
              <a:rPr lang="en-GB" b="1" dirty="0" smtClean="0"/>
              <a:t>Agenda Item 4: Topics </a:t>
            </a:r>
            <a:endParaRPr lang="en-GB" dirty="0"/>
          </a:p>
        </p:txBody>
      </p:sp>
      <p:sp>
        <p:nvSpPr>
          <p:cNvPr id="4" name="Content Placeholder 3"/>
          <p:cNvSpPr>
            <a:spLocks noGrp="1"/>
          </p:cNvSpPr>
          <p:nvPr>
            <p:ph idx="1"/>
          </p:nvPr>
        </p:nvSpPr>
        <p:spPr>
          <a:xfrm>
            <a:off x="304800" y="1371600"/>
            <a:ext cx="8534400" cy="5181600"/>
          </a:xfrm>
        </p:spPr>
        <p:txBody>
          <a:bodyPr>
            <a:normAutofit fontScale="40000" lnSpcReduction="20000"/>
          </a:bodyPr>
          <a:lstStyle/>
          <a:p>
            <a:r>
              <a:rPr lang="en-GB" sz="5900" b="1" dirty="0" smtClean="0"/>
              <a:t>Optimum Capacity and Efficiency – through global collaborative ATM</a:t>
            </a:r>
          </a:p>
          <a:p>
            <a:pPr lvl="1"/>
            <a:r>
              <a:rPr lang="en-GB" sz="5100" dirty="0" smtClean="0"/>
              <a:t>4.1  Efficient management of airspace and improved flow performance through collaborative decision-making (CDM), </a:t>
            </a:r>
            <a:r>
              <a:rPr lang="en-US" sz="5100" dirty="0" smtClean="0"/>
              <a:t>Increased capacity and flexibility through interval management and Safety net</a:t>
            </a:r>
            <a:endParaRPr lang="en-GB" sz="5100" b="1" dirty="0" smtClean="0"/>
          </a:p>
          <a:p>
            <a:pPr lvl="1"/>
            <a:r>
              <a:rPr lang="en-GB" sz="5100" dirty="0" smtClean="0"/>
              <a:t>4.2  Dynamic management of special use airspace and Integration of Remotely-Piloted Aircraft Systems into Non-Segregated Airspace.</a:t>
            </a:r>
          </a:p>
          <a:p>
            <a:pPr lvl="1"/>
            <a:r>
              <a:rPr lang="en-GB" sz="5100" dirty="0" smtClean="0"/>
              <a:t>4.3 </a:t>
            </a:r>
            <a:r>
              <a:rPr lang="en-US" sz="5100" dirty="0" smtClean="0"/>
              <a:t>Better Operational Decisions through Integrated Weather Information</a:t>
            </a:r>
          </a:p>
          <a:p>
            <a:pPr lvl="1"/>
            <a:endParaRPr lang="en-GB" sz="5100" dirty="0" smtClean="0"/>
          </a:p>
          <a:p>
            <a:r>
              <a:rPr lang="en-GB" sz="5500" dirty="0" smtClean="0"/>
              <a:t>Under this agenda item, the modules that support the Block 1 under PIA- 3 will be presented .</a:t>
            </a:r>
            <a:r>
              <a:rPr lang="en-US" sz="5500" dirty="0" smtClean="0"/>
              <a:t>These are Improved Operations through </a:t>
            </a:r>
            <a:r>
              <a:rPr lang="en-US" sz="5500" dirty="0" smtClean="0">
                <a:solidFill>
                  <a:srgbClr val="D31044"/>
                </a:solidFill>
              </a:rPr>
              <a:t>Free Routing</a:t>
            </a:r>
            <a:r>
              <a:rPr lang="en-US" sz="5500" dirty="0" smtClean="0"/>
              <a:t>, Enhanced Flow Performance through </a:t>
            </a:r>
            <a:r>
              <a:rPr lang="en-US" sz="5500" dirty="0" smtClean="0">
                <a:solidFill>
                  <a:srgbClr val="D31044"/>
                </a:solidFill>
              </a:rPr>
              <a:t>Network Operational Planning, </a:t>
            </a:r>
            <a:r>
              <a:rPr lang="en-US" sz="5500" dirty="0" smtClean="0"/>
              <a:t>Better Operational Decisions through </a:t>
            </a:r>
            <a:r>
              <a:rPr lang="en-US" sz="5500" dirty="0" smtClean="0">
                <a:solidFill>
                  <a:srgbClr val="D31044"/>
                </a:solidFill>
              </a:rPr>
              <a:t>Integrated Weather Information,</a:t>
            </a:r>
            <a:r>
              <a:rPr lang="en-GB" sz="5500" dirty="0" smtClean="0"/>
              <a:t> Increased Capacity and Flexibility through </a:t>
            </a:r>
            <a:r>
              <a:rPr lang="en-GB" sz="5500" dirty="0" smtClean="0">
                <a:solidFill>
                  <a:srgbClr val="C00000"/>
                </a:solidFill>
              </a:rPr>
              <a:t>Interval Management</a:t>
            </a:r>
            <a:r>
              <a:rPr lang="en-GB" sz="5500" dirty="0" smtClean="0"/>
              <a:t>, and </a:t>
            </a:r>
            <a:r>
              <a:rPr lang="en-GB" sz="5500" dirty="0" smtClean="0">
                <a:solidFill>
                  <a:srgbClr val="FF0000"/>
                </a:solidFill>
              </a:rPr>
              <a:t>Initial Integration of Remotely-Piloted Aircraft Systems into Non-Segregated Airspace.</a:t>
            </a:r>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lstStyle/>
          <a:p>
            <a:pPr algn="l"/>
            <a:r>
              <a:rPr lang="en-GB" b="1" dirty="0" smtClean="0"/>
              <a:t>Agenda Item 4: Action </a:t>
            </a:r>
            <a:endParaRPr lang="en-GB" dirty="0"/>
          </a:p>
        </p:txBody>
      </p:sp>
      <p:sp>
        <p:nvSpPr>
          <p:cNvPr id="4" name="Content Placeholder 3"/>
          <p:cNvSpPr>
            <a:spLocks noGrp="1"/>
          </p:cNvSpPr>
          <p:nvPr>
            <p:ph idx="1"/>
          </p:nvPr>
        </p:nvSpPr>
        <p:spPr>
          <a:xfrm>
            <a:off x="381000" y="1828800"/>
            <a:ext cx="8153400" cy="3886200"/>
          </a:xfrm>
        </p:spPr>
        <p:txBody>
          <a:bodyPr>
            <a:normAutofit/>
          </a:bodyPr>
          <a:lstStyle/>
          <a:p>
            <a:r>
              <a:rPr lang="en-US" i="1" dirty="0" smtClean="0"/>
              <a:t>The Conference will be invited to:</a:t>
            </a:r>
            <a:endParaRPr lang="en-GB" b="1" dirty="0" smtClean="0"/>
          </a:p>
          <a:p>
            <a:pPr lvl="1"/>
            <a:r>
              <a:rPr lang="en-US" i="1" dirty="0" smtClean="0"/>
              <a:t>endorse the ASBU modules related to optimum capacity and efficiency; and</a:t>
            </a:r>
            <a:endParaRPr lang="en-GB" b="1" dirty="0" smtClean="0"/>
          </a:p>
          <a:p>
            <a:pPr lvl="1"/>
            <a:r>
              <a:rPr lang="en-GB" i="1" dirty="0" smtClean="0"/>
              <a:t>develop strategies and provide guidance on future work for ICAO, States and industry related to CDM for ATM, dynamic sharing of airspace and integration and accommodation of military traffic into civil airspace.</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nchor="ctr"/>
          <a:lstStyle/>
          <a:p>
            <a:pPr algn="l"/>
            <a:r>
              <a:rPr lang="en-GB" b="1" dirty="0" smtClean="0"/>
              <a:t>Agenda Item 5: Topics </a:t>
            </a:r>
            <a:endParaRPr lang="en-GB" dirty="0"/>
          </a:p>
        </p:txBody>
      </p:sp>
      <p:sp>
        <p:nvSpPr>
          <p:cNvPr id="4" name="Content Placeholder 3"/>
          <p:cNvSpPr>
            <a:spLocks noGrp="1"/>
          </p:cNvSpPr>
          <p:nvPr>
            <p:ph idx="1"/>
          </p:nvPr>
        </p:nvSpPr>
        <p:spPr>
          <a:xfrm>
            <a:off x="228600" y="1371600"/>
            <a:ext cx="8458200" cy="4648200"/>
          </a:xfrm>
        </p:spPr>
        <p:txBody>
          <a:bodyPr>
            <a:normAutofit fontScale="85000" lnSpcReduction="20000"/>
          </a:bodyPr>
          <a:lstStyle/>
          <a:p>
            <a:r>
              <a:rPr lang="en-GB" b="1" dirty="0" smtClean="0"/>
              <a:t>Efficient Flight Paths – through trajectory-based operations</a:t>
            </a:r>
          </a:p>
          <a:p>
            <a:pPr lvl="1"/>
            <a:r>
              <a:rPr lang="en-GB" dirty="0" smtClean="0"/>
              <a:t>5.1  </a:t>
            </a:r>
            <a:r>
              <a:rPr lang="en-US" dirty="0" smtClean="0"/>
              <a:t> Improved operations through enhanced airspace organization and routing </a:t>
            </a:r>
            <a:endParaRPr lang="en-GB" dirty="0" smtClean="0"/>
          </a:p>
          <a:p>
            <a:pPr lvl="1"/>
            <a:r>
              <a:rPr lang="en-GB" dirty="0" smtClean="0"/>
              <a:t>5.2  Improved traffic synchronization through 4D trajectory-based operation (TBO)</a:t>
            </a:r>
            <a:endParaRPr lang="en-GB" b="1" dirty="0" smtClean="0"/>
          </a:p>
          <a:p>
            <a:pPr lvl="1"/>
            <a:r>
              <a:rPr lang="en-GB" dirty="0" smtClean="0"/>
              <a:t>5.3  Increased flexibility and efficiency in descent and departure profiles</a:t>
            </a:r>
          </a:p>
          <a:p>
            <a:r>
              <a:rPr lang="en-GB" dirty="0" smtClean="0"/>
              <a:t>Under this agenda item, the modules that support the Block 1 under PIA- 4 will be presented. </a:t>
            </a:r>
            <a:r>
              <a:rPr lang="en-US" dirty="0" smtClean="0"/>
              <a:t>These are </a:t>
            </a:r>
            <a:r>
              <a:rPr lang="en-US" dirty="0" smtClean="0">
                <a:solidFill>
                  <a:srgbClr val="D31044"/>
                </a:solidFill>
              </a:rPr>
              <a:t>Improved Traffic Synchronization </a:t>
            </a:r>
            <a:r>
              <a:rPr lang="en-US" dirty="0" smtClean="0"/>
              <a:t>and </a:t>
            </a:r>
            <a:r>
              <a:rPr lang="en-US" dirty="0" smtClean="0">
                <a:solidFill>
                  <a:srgbClr val="D31044"/>
                </a:solidFill>
              </a:rPr>
              <a:t>Initial 4D Trajectory-based Operation and</a:t>
            </a:r>
            <a:r>
              <a:rPr lang="en-US" dirty="0" smtClean="0"/>
              <a:t> </a:t>
            </a:r>
            <a:r>
              <a:rPr lang="en-US" dirty="0" smtClean="0">
                <a:solidFill>
                  <a:srgbClr val="D31044"/>
                </a:solidFill>
              </a:rPr>
              <a:t>Improved Flexibility and Efficiency in Descent Profiles.</a:t>
            </a:r>
            <a:endParaRPr lang="en-GB" b="1" dirty="0" smtClean="0">
              <a:solidFill>
                <a:srgbClr val="D31044"/>
              </a:solidFill>
            </a:endParaRPr>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nchor="ctr"/>
          <a:lstStyle/>
          <a:p>
            <a:pPr algn="l"/>
            <a:r>
              <a:rPr lang="en-GB" b="1" dirty="0" smtClean="0"/>
              <a:t>Agenda Item 5: Action </a:t>
            </a:r>
            <a:endParaRPr lang="en-GB" dirty="0"/>
          </a:p>
        </p:txBody>
      </p:sp>
      <p:sp>
        <p:nvSpPr>
          <p:cNvPr id="4" name="Content Placeholder 3"/>
          <p:cNvSpPr>
            <a:spLocks noGrp="1"/>
          </p:cNvSpPr>
          <p:nvPr>
            <p:ph idx="1"/>
          </p:nvPr>
        </p:nvSpPr>
        <p:spPr>
          <a:xfrm>
            <a:off x="381000" y="1676400"/>
            <a:ext cx="8305800" cy="4191000"/>
          </a:xfrm>
        </p:spPr>
        <p:txBody>
          <a:bodyPr>
            <a:normAutofit/>
          </a:bodyPr>
          <a:lstStyle/>
          <a:p>
            <a:r>
              <a:rPr lang="en-US" i="1" dirty="0" smtClean="0"/>
              <a:t>The Conference will be invited to:</a:t>
            </a:r>
            <a:endParaRPr lang="en-GB" b="1" dirty="0" smtClean="0"/>
          </a:p>
          <a:p>
            <a:pPr lvl="1"/>
            <a:r>
              <a:rPr lang="en-US" i="1" dirty="0" smtClean="0"/>
              <a:t> endorse the ASBU modules related to efficient flight paths; and</a:t>
            </a:r>
            <a:endParaRPr lang="en-GB" b="1" dirty="0" smtClean="0"/>
          </a:p>
          <a:p>
            <a:pPr lvl="1"/>
            <a:r>
              <a:rPr lang="en-GB" i="1" dirty="0" smtClean="0"/>
              <a:t>develop strategies and provide guidance on future work for ICAO, States and industry related to Improved Traffic synchronization through 4D trajectory-based operation (TBO) and Increased flexibility and efficiency in descent and departure profiles.</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nchor="ctr"/>
          <a:lstStyle/>
          <a:p>
            <a:pPr algn="l"/>
            <a:r>
              <a:rPr lang="en-GB" b="1" dirty="0" smtClean="0"/>
              <a:t>Agenda Item 6: Topics </a:t>
            </a:r>
            <a:endParaRPr lang="en-GB" dirty="0"/>
          </a:p>
        </p:txBody>
      </p:sp>
      <p:sp>
        <p:nvSpPr>
          <p:cNvPr id="4" name="Content Placeholder 3"/>
          <p:cNvSpPr>
            <a:spLocks noGrp="1"/>
          </p:cNvSpPr>
          <p:nvPr>
            <p:ph idx="1"/>
          </p:nvPr>
        </p:nvSpPr>
        <p:spPr>
          <a:xfrm>
            <a:off x="381000" y="1219200"/>
            <a:ext cx="8534400" cy="5181600"/>
          </a:xfrm>
        </p:spPr>
        <p:txBody>
          <a:bodyPr>
            <a:normAutofit fontScale="62500" lnSpcReduction="20000"/>
          </a:bodyPr>
          <a:lstStyle/>
          <a:p>
            <a:r>
              <a:rPr lang="en-GB" sz="4000" b="1" dirty="0" smtClean="0"/>
              <a:t>Future Direction</a:t>
            </a:r>
            <a:endParaRPr lang="en-GB" sz="4000" dirty="0" smtClean="0"/>
          </a:p>
          <a:p>
            <a:pPr lvl="1"/>
            <a:r>
              <a:rPr lang="en-GB" sz="4000" dirty="0" smtClean="0"/>
              <a:t>6.1  Implementation plans and methodologies, Human factors and Financing </a:t>
            </a:r>
            <a:endParaRPr lang="en-GB" sz="4000" b="1" dirty="0" smtClean="0"/>
          </a:p>
          <a:p>
            <a:pPr lvl="1"/>
            <a:r>
              <a:rPr lang="en-GB" sz="4000" dirty="0" smtClean="0"/>
              <a:t>6.2  Standardization – approach to SARPs development in support of One Sky</a:t>
            </a:r>
          </a:p>
          <a:p>
            <a:r>
              <a:rPr lang="en-GB" sz="4000" dirty="0" smtClean="0"/>
              <a:t>Under this agenda item, the </a:t>
            </a:r>
            <a:r>
              <a:rPr lang="en-GB" sz="4000" dirty="0" smtClean="0">
                <a:solidFill>
                  <a:srgbClr val="D31044"/>
                </a:solidFill>
              </a:rPr>
              <a:t>Regional eANPs</a:t>
            </a:r>
            <a:r>
              <a:rPr lang="en-GB" sz="4000" dirty="0" smtClean="0"/>
              <a:t>, challenges for implementation will be presented and discussed. </a:t>
            </a:r>
            <a:r>
              <a:rPr lang="en-GB" sz="4000" dirty="0" smtClean="0">
                <a:solidFill>
                  <a:srgbClr val="D31044"/>
                </a:solidFill>
              </a:rPr>
              <a:t>Human factors </a:t>
            </a:r>
            <a:r>
              <a:rPr lang="en-GB" sz="4000" dirty="0" smtClean="0"/>
              <a:t>will also be addressed where there is or could be human interaction, as a user and/or as an information source. In an increasingly multidisciplinary environment, ensuring the efficient development and delivery of relevant </a:t>
            </a:r>
            <a:r>
              <a:rPr lang="en-GB" sz="4000" dirty="0" smtClean="0">
                <a:solidFill>
                  <a:srgbClr val="D31044"/>
                </a:solidFill>
              </a:rPr>
              <a:t>global standards </a:t>
            </a:r>
            <a:r>
              <a:rPr lang="en-GB" sz="4000" dirty="0" smtClean="0"/>
              <a:t>in a coordinated and timely manner remains a significant challenge and the conference will make discuss and make appropriate recommendations.</a:t>
            </a:r>
            <a:endParaRPr lang="en-GB" sz="4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nchor="ctr"/>
          <a:lstStyle/>
          <a:p>
            <a:pPr algn="l"/>
            <a:r>
              <a:rPr lang="en-GB" b="1" dirty="0" smtClean="0"/>
              <a:t>Agenda Item 6: Action </a:t>
            </a:r>
            <a:endParaRPr lang="en-GB" dirty="0"/>
          </a:p>
        </p:txBody>
      </p:sp>
      <p:sp>
        <p:nvSpPr>
          <p:cNvPr id="4" name="Content Placeholder 3"/>
          <p:cNvSpPr>
            <a:spLocks noGrp="1"/>
          </p:cNvSpPr>
          <p:nvPr>
            <p:ph idx="1"/>
          </p:nvPr>
        </p:nvSpPr>
        <p:spPr>
          <a:xfrm>
            <a:off x="381000" y="1219200"/>
            <a:ext cx="8534400" cy="5257800"/>
          </a:xfrm>
        </p:spPr>
        <p:txBody>
          <a:bodyPr>
            <a:normAutofit fontScale="92500" lnSpcReduction="10000"/>
          </a:bodyPr>
          <a:lstStyle/>
          <a:p>
            <a:r>
              <a:rPr lang="en-US" i="1" dirty="0" smtClean="0"/>
              <a:t>The Conference will be invited to:</a:t>
            </a:r>
            <a:endParaRPr lang="en-GB" b="1" dirty="0" smtClean="0"/>
          </a:p>
          <a:p>
            <a:pPr lvl="1"/>
            <a:r>
              <a:rPr lang="en-US" i="1" dirty="0" smtClean="0"/>
              <a:t> </a:t>
            </a:r>
            <a:r>
              <a:rPr lang="en-US" sz="3000" i="1" dirty="0" smtClean="0"/>
              <a:t>make recommendations to guide the way forward in implementing the updated GANP;</a:t>
            </a:r>
            <a:endParaRPr lang="en-GB" sz="3000" b="1" dirty="0" smtClean="0"/>
          </a:p>
          <a:p>
            <a:pPr lvl="1"/>
            <a:r>
              <a:rPr lang="en-GB" sz="3000" i="1" dirty="0" smtClean="0"/>
              <a:t>in the human factors context, determine where there may be need for global standardization or future emphasis; and</a:t>
            </a:r>
            <a:endParaRPr lang="en-GB" sz="3000" b="1" dirty="0" smtClean="0"/>
          </a:p>
          <a:p>
            <a:pPr lvl="1"/>
            <a:r>
              <a:rPr lang="en-GB" sz="3000" i="1" dirty="0" smtClean="0"/>
              <a:t>make recommendations on multi-party approaches to standards development that take advantage of coordination and collaboration within the ICAO/State relationship, and between ICAO and standards bodies, to support the implementation timeframes specified in the roadmaps.</a:t>
            </a:r>
            <a:endParaRPr lang="en-GB" sz="3000" b="1" dirty="0" smtClean="0"/>
          </a:p>
          <a:p>
            <a:pPr lvl="1">
              <a:buNone/>
            </a:pPr>
            <a:endParaRPr lang="en-GB" sz="3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Theme of the Conference</a:t>
            </a:r>
          </a:p>
          <a:p>
            <a:r>
              <a:rPr lang="en-GB" dirty="0" smtClean="0"/>
              <a:t>Agenda items 1 to 6</a:t>
            </a:r>
          </a:p>
          <a:p>
            <a:pPr lvl="1"/>
            <a:r>
              <a:rPr lang="en-GB" dirty="0" smtClean="0"/>
              <a:t>Topics</a:t>
            </a:r>
          </a:p>
          <a:p>
            <a:pPr lvl="1"/>
            <a:r>
              <a:rPr lang="en-GB" dirty="0" smtClean="0"/>
              <a:t>Action </a:t>
            </a:r>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nchor="ctr"/>
          <a:lstStyle/>
          <a:p>
            <a:pPr algn="l"/>
            <a:r>
              <a:rPr lang="en-GB" sz="3200" b="1" dirty="0" smtClean="0"/>
              <a:t/>
            </a:r>
            <a:br>
              <a:rPr lang="en-GB" sz="3200" b="1" dirty="0" smtClean="0"/>
            </a:br>
            <a:r>
              <a:rPr lang="en-GB" sz="3200" b="1" dirty="0" smtClean="0"/>
              <a:t>TWELFTH AIR NAVIGATION CONFERENCE (ANConf/12) – Theme</a:t>
            </a:r>
            <a:br>
              <a:rPr lang="en-GB" sz="3200" b="1" dirty="0" smtClean="0"/>
            </a:br>
            <a:endParaRPr lang="en-US" sz="3200" dirty="0"/>
          </a:p>
        </p:txBody>
      </p:sp>
      <p:sp>
        <p:nvSpPr>
          <p:cNvPr id="4" name="Content Placeholder 3"/>
          <p:cNvSpPr>
            <a:spLocks noGrp="1"/>
          </p:cNvSpPr>
          <p:nvPr>
            <p:ph idx="1"/>
          </p:nvPr>
        </p:nvSpPr>
        <p:spPr>
          <a:xfrm>
            <a:off x="304800" y="1447800"/>
            <a:ext cx="8610600" cy="5105400"/>
          </a:xfrm>
        </p:spPr>
        <p:txBody>
          <a:bodyPr>
            <a:normAutofit fontScale="70000" lnSpcReduction="20000"/>
          </a:bodyPr>
          <a:lstStyle/>
          <a:p>
            <a:r>
              <a:rPr lang="en-GB" sz="4000" b="1" dirty="0" smtClean="0"/>
              <a:t>The theme - One Sky concept</a:t>
            </a:r>
          </a:p>
          <a:p>
            <a:pPr lvl="1"/>
            <a:r>
              <a:rPr lang="en-GB" sz="3400" dirty="0" smtClean="0"/>
              <a:t>The concept revolves around conceiving the notion globally, developing the implementation plans regionally, and implementing required infrastructure and procedures both regionally and locally. </a:t>
            </a:r>
          </a:p>
          <a:p>
            <a:pPr lvl="1"/>
            <a:r>
              <a:rPr lang="en-GB" sz="3400" dirty="0" smtClean="0"/>
              <a:t>Under One Sky, international traffic flows are addressed from end-to-end. </a:t>
            </a:r>
          </a:p>
          <a:p>
            <a:pPr lvl="1"/>
            <a:r>
              <a:rPr lang="en-CA" sz="3400" dirty="0" smtClean="0"/>
              <a:t>It is now necessary to agree to a new way of global planning, developing standards, and identifying and implementing operational improvements - </a:t>
            </a:r>
            <a:r>
              <a:rPr lang="en-GB" sz="3400" dirty="0" smtClean="0"/>
              <a:t>Using an enhanced long-term planning regime based on the ASBUs initiative </a:t>
            </a:r>
          </a:p>
          <a:p>
            <a:pPr lvl="1"/>
            <a:r>
              <a:rPr lang="en-GB" sz="3400" dirty="0" smtClean="0"/>
              <a:t> the One Sky high-level global architecture should enable the digital environment, integrate aerodromes with a block-to-block strategy, facilitate trajectory-based air traffic management and support performance-based technologies.</a:t>
            </a:r>
          </a:p>
          <a:p>
            <a:pPr>
              <a:buNone/>
            </a:pPr>
            <a:endParaRPr lang="en-US" sz="3400"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pPr algn="l"/>
            <a:r>
              <a:rPr lang="en-GB" sz="3200" b="1" dirty="0" smtClean="0"/>
              <a:t>Agenda Item 1: Topics	</a:t>
            </a:r>
            <a:endParaRPr lang="en-GB" sz="3200" b="1" dirty="0"/>
          </a:p>
        </p:txBody>
      </p:sp>
      <p:sp>
        <p:nvSpPr>
          <p:cNvPr id="4" name="Content Placeholder 3"/>
          <p:cNvSpPr>
            <a:spLocks noGrp="1"/>
          </p:cNvSpPr>
          <p:nvPr>
            <p:ph idx="1"/>
          </p:nvPr>
        </p:nvSpPr>
        <p:spPr>
          <a:xfrm>
            <a:off x="381000" y="1524000"/>
            <a:ext cx="8382000" cy="4876800"/>
          </a:xfrm>
        </p:spPr>
        <p:txBody>
          <a:bodyPr>
            <a:normAutofit fontScale="92500" lnSpcReduction="10000"/>
          </a:bodyPr>
          <a:lstStyle/>
          <a:p>
            <a:r>
              <a:rPr lang="en-GB" sz="2800" b="1" dirty="0" smtClean="0"/>
              <a:t>Strategic issues that address the challenge of integration, interoperability and harmonization of systems in support of the concept of “One Sky</a:t>
            </a:r>
          </a:p>
          <a:p>
            <a:r>
              <a:rPr lang="en-GB" sz="2800" dirty="0" smtClean="0"/>
              <a:t>1.1	Global Air Navigation Plan (GANP) – Framework for Global Planning</a:t>
            </a:r>
          </a:p>
          <a:p>
            <a:pPr lvl="1"/>
            <a:r>
              <a:rPr lang="en-GB" sz="2400" dirty="0" smtClean="0"/>
              <a:t>ASBU methodology and contents</a:t>
            </a:r>
          </a:p>
          <a:p>
            <a:pPr lvl="1"/>
            <a:r>
              <a:rPr lang="en-GB" sz="2400" dirty="0" smtClean="0"/>
              <a:t>Communications roadmap</a:t>
            </a:r>
          </a:p>
          <a:p>
            <a:pPr lvl="1"/>
            <a:r>
              <a:rPr lang="en-GB" sz="2400" dirty="0" smtClean="0"/>
              <a:t>Navigation roadmap</a:t>
            </a:r>
          </a:p>
          <a:p>
            <a:pPr lvl="1"/>
            <a:r>
              <a:rPr lang="en-GB" sz="2400" dirty="0" smtClean="0"/>
              <a:t>Surveillance roadmap</a:t>
            </a:r>
          </a:p>
          <a:p>
            <a:pPr lvl="1"/>
            <a:r>
              <a:rPr lang="en-GB" sz="2400" dirty="0" smtClean="0"/>
              <a:t>Avionics roadmap</a:t>
            </a:r>
          </a:p>
          <a:p>
            <a:pPr lvl="1"/>
            <a:r>
              <a:rPr lang="en-GB" sz="2400" dirty="0" smtClean="0"/>
              <a:t>Information Management roadmap (AIM)</a:t>
            </a:r>
          </a:p>
          <a:p>
            <a:r>
              <a:rPr lang="en-GB" sz="2000" dirty="0" smtClean="0"/>
              <a:t> </a:t>
            </a:r>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nchorCtr="0"/>
          <a:lstStyle/>
          <a:p>
            <a:pPr algn="l"/>
            <a:r>
              <a:rPr lang="en-GB" b="1" dirty="0" smtClean="0"/>
              <a:t>Agenda Item 1: Action  </a:t>
            </a:r>
            <a:endParaRPr lang="en-GB" b="1" dirty="0"/>
          </a:p>
        </p:txBody>
      </p:sp>
      <p:sp>
        <p:nvSpPr>
          <p:cNvPr id="4" name="Content Placeholder 3"/>
          <p:cNvSpPr>
            <a:spLocks noGrp="1"/>
          </p:cNvSpPr>
          <p:nvPr>
            <p:ph idx="1"/>
          </p:nvPr>
        </p:nvSpPr>
        <p:spPr>
          <a:xfrm>
            <a:off x="457200" y="1371600"/>
            <a:ext cx="8382000" cy="5029200"/>
          </a:xfrm>
        </p:spPr>
        <p:txBody>
          <a:bodyPr>
            <a:normAutofit fontScale="92500"/>
          </a:bodyPr>
          <a:lstStyle/>
          <a:p>
            <a:r>
              <a:rPr lang="en-GB" sz="2800" i="1" dirty="0" smtClean="0"/>
              <a:t>The Conference will be invited to: </a:t>
            </a:r>
            <a:endParaRPr lang="en-GB" sz="2800" dirty="0" smtClean="0"/>
          </a:p>
          <a:p>
            <a:pPr lvl="1"/>
            <a:r>
              <a:rPr lang="en-GB" sz="2600" i="1" dirty="0" smtClean="0"/>
              <a:t>endorse the concept of ASBUs;</a:t>
            </a:r>
            <a:endParaRPr lang="en-GB" sz="2600" dirty="0" smtClean="0"/>
          </a:p>
          <a:p>
            <a:pPr lvl="1"/>
            <a:r>
              <a:rPr lang="en-GB" sz="2600" i="1" dirty="0" smtClean="0"/>
              <a:t>endorse CNS, AIM and Avionics roadmaps;</a:t>
            </a:r>
            <a:endParaRPr lang="en-GB" sz="2600" dirty="0" smtClean="0"/>
          </a:p>
          <a:p>
            <a:pPr lvl="1"/>
            <a:r>
              <a:rPr lang="en-GB" sz="2600" i="1" dirty="0" smtClean="0"/>
              <a:t>agree on what more needs to be done in terms of the further development of the roadmaps and ASBUs, as well as the way in which this will done;</a:t>
            </a:r>
            <a:endParaRPr lang="en-GB" sz="2600" dirty="0" smtClean="0"/>
          </a:p>
          <a:p>
            <a:pPr lvl="1"/>
            <a:r>
              <a:rPr lang="en-GB" sz="2600" i="1" dirty="0" smtClean="0"/>
              <a:t>establish timelines and methodologies for the development of a frequency spectrum strategy </a:t>
            </a:r>
            <a:endParaRPr lang="en-GB" sz="2600" dirty="0" smtClean="0"/>
          </a:p>
          <a:p>
            <a:pPr lvl="1"/>
            <a:r>
              <a:rPr lang="en-GB" sz="2600" i="1" dirty="0" smtClean="0"/>
              <a:t>endorse the updated GANP, and </a:t>
            </a:r>
          </a:p>
          <a:p>
            <a:pPr lvl="1"/>
            <a:r>
              <a:rPr lang="en-GB" sz="2600" i="1" dirty="0" smtClean="0"/>
              <a:t>identify and endorse a methodology to periodically update GANP to ensure there are systematic updates to the rolling fifteen-year planning horizon for ASBUs and roadmaps.</a:t>
            </a:r>
            <a:endParaRPr lang="en-GB" sz="2600" dirty="0" smtClean="0"/>
          </a:p>
          <a:p>
            <a:pPr lvl="1"/>
            <a:endParaRPr lang="en-GB" sz="26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pic>
        <p:nvPicPr>
          <p:cNvPr id="7" name="Picture 9" descr="C:\Documents and Settings\provenchen\Desktop\cabin safety pictures\pict-4.jpg"/>
          <p:cNvPicPr>
            <a:picLocks noChangeAspect="1" noChangeArrowheads="1"/>
          </p:cNvPicPr>
          <p:nvPr/>
        </p:nvPicPr>
        <p:blipFill>
          <a:blip r:embed="rId3" cstate="print"/>
          <a:srcRect/>
          <a:stretch>
            <a:fillRect/>
          </a:stretch>
        </p:blipFill>
        <p:spPr bwMode="auto">
          <a:xfrm>
            <a:off x="5486400" y="228600"/>
            <a:ext cx="2514600" cy="17471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pPr algn="l"/>
            <a:r>
              <a:rPr lang="en-GB" sz="4000" dirty="0" smtClean="0"/>
              <a:t/>
            </a:r>
            <a:br>
              <a:rPr lang="en-GB" sz="4000" dirty="0" smtClean="0"/>
            </a:br>
            <a:r>
              <a:rPr lang="en-GB" sz="3200" b="1" dirty="0" smtClean="0"/>
              <a:t> Agenda Item 2: Topics </a:t>
            </a:r>
            <a:endParaRPr lang="en-GB" sz="4000" dirty="0"/>
          </a:p>
        </p:txBody>
      </p:sp>
      <p:sp>
        <p:nvSpPr>
          <p:cNvPr id="4" name="Content Placeholder 3"/>
          <p:cNvSpPr>
            <a:spLocks noGrp="1"/>
          </p:cNvSpPr>
          <p:nvPr>
            <p:ph idx="1"/>
          </p:nvPr>
        </p:nvSpPr>
        <p:spPr>
          <a:xfrm>
            <a:off x="304800" y="1600200"/>
            <a:ext cx="8610600" cy="4800600"/>
          </a:xfrm>
        </p:spPr>
        <p:txBody>
          <a:bodyPr>
            <a:normAutofit fontScale="70000" lnSpcReduction="20000"/>
          </a:bodyPr>
          <a:lstStyle/>
          <a:p>
            <a:r>
              <a:rPr lang="en-GB" sz="3600" b="1" dirty="0" smtClean="0"/>
              <a:t>Aerodrome Operations – Improving Airport Performance</a:t>
            </a:r>
            <a:r>
              <a:rPr lang="en-GB" sz="2800" dirty="0" smtClean="0"/>
              <a:t> </a:t>
            </a:r>
            <a:endParaRPr lang="en-GB" sz="2800" b="1" dirty="0" smtClean="0"/>
          </a:p>
          <a:p>
            <a:pPr lvl="1"/>
            <a:r>
              <a:rPr lang="en-GB" sz="3600" dirty="0" smtClean="0"/>
              <a:t>2.1  Airport capacity and Airport  security</a:t>
            </a:r>
          </a:p>
          <a:p>
            <a:pPr lvl="1"/>
            <a:r>
              <a:rPr lang="en-GB" sz="3600" dirty="0" smtClean="0"/>
              <a:t>2.2  Performance-based navigation (PBN) – a practical way to improve airport performance with safety and efficiency</a:t>
            </a:r>
          </a:p>
          <a:p>
            <a:r>
              <a:rPr lang="en-GB" sz="3400" dirty="0" smtClean="0"/>
              <a:t>Under this agenda item, the modules that support the Block 1 under PIA- 1 Will be presented. These </a:t>
            </a:r>
            <a:r>
              <a:rPr lang="en-GB" sz="3400" dirty="0" smtClean="0">
                <a:solidFill>
                  <a:srgbClr val="D31044"/>
                </a:solidFill>
              </a:rPr>
              <a:t>are Optimized Airport Accessibility</a:t>
            </a:r>
            <a:r>
              <a:rPr lang="en-GB" sz="3400" dirty="0" smtClean="0"/>
              <a:t>, Increased Runway Throughput through </a:t>
            </a:r>
            <a:r>
              <a:rPr lang="en-GB" sz="3400" dirty="0" smtClean="0">
                <a:solidFill>
                  <a:srgbClr val="D31044"/>
                </a:solidFill>
              </a:rPr>
              <a:t>Dynamic Wake Turbulence </a:t>
            </a:r>
            <a:r>
              <a:rPr lang="en-GB" sz="3400" dirty="0" smtClean="0"/>
              <a:t>Separation, Enhanced Safety and Efficiency of </a:t>
            </a:r>
            <a:r>
              <a:rPr lang="en-GB" sz="3400" dirty="0" smtClean="0">
                <a:solidFill>
                  <a:srgbClr val="D31044"/>
                </a:solidFill>
              </a:rPr>
              <a:t>Surface Operations</a:t>
            </a:r>
            <a:r>
              <a:rPr lang="en-GB" sz="3400" dirty="0" smtClean="0"/>
              <a:t>, Optimized Airport Operations through </a:t>
            </a:r>
            <a:r>
              <a:rPr lang="en-GB" sz="3400" dirty="0" smtClean="0">
                <a:solidFill>
                  <a:srgbClr val="D31044"/>
                </a:solidFill>
              </a:rPr>
              <a:t>Airport Collaborative Decision-making</a:t>
            </a:r>
            <a:r>
              <a:rPr lang="en-GB" sz="3400" dirty="0" smtClean="0"/>
              <a:t>, </a:t>
            </a:r>
            <a:r>
              <a:rPr lang="en-GB" sz="3400" dirty="0" smtClean="0">
                <a:solidFill>
                  <a:srgbClr val="D31044"/>
                </a:solidFill>
              </a:rPr>
              <a:t>Remote Operated Aerodrome Control Towe</a:t>
            </a:r>
            <a:r>
              <a:rPr lang="en-GB" sz="3400" dirty="0" smtClean="0"/>
              <a:t>r and Improved Airport Operations through </a:t>
            </a:r>
            <a:r>
              <a:rPr lang="en-GB" sz="3400" dirty="0" smtClean="0">
                <a:solidFill>
                  <a:srgbClr val="D31044"/>
                </a:solidFill>
              </a:rPr>
              <a:t>Departure, Surface and Arrival Management</a:t>
            </a:r>
            <a:endParaRPr lang="en-GB" sz="3400" b="1" dirty="0" smtClean="0">
              <a:solidFill>
                <a:srgbClr val="D31044"/>
              </a:solidFill>
            </a:endParaRPr>
          </a:p>
          <a:p>
            <a:pPr>
              <a:buNone/>
            </a:pPr>
            <a:endParaRPr lang="en-GB" sz="2800" b="1"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nchorCtr="0"/>
          <a:lstStyle/>
          <a:p>
            <a:pPr algn="l"/>
            <a:r>
              <a:rPr lang="en-GB" b="1" dirty="0" smtClean="0"/>
              <a:t> Agenda Item 2: Action </a:t>
            </a:r>
            <a:endParaRPr lang="en-GB" sz="4000" dirty="0"/>
          </a:p>
        </p:txBody>
      </p:sp>
      <p:sp>
        <p:nvSpPr>
          <p:cNvPr id="4" name="Content Placeholder 3"/>
          <p:cNvSpPr>
            <a:spLocks noGrp="1"/>
          </p:cNvSpPr>
          <p:nvPr>
            <p:ph idx="1"/>
          </p:nvPr>
        </p:nvSpPr>
        <p:spPr>
          <a:xfrm>
            <a:off x="457200" y="1447800"/>
            <a:ext cx="8229600" cy="3810000"/>
          </a:xfrm>
        </p:spPr>
        <p:txBody>
          <a:bodyPr>
            <a:normAutofit/>
          </a:bodyPr>
          <a:lstStyle/>
          <a:p>
            <a:r>
              <a:rPr lang="en-US" sz="2800" i="1" dirty="0" smtClean="0"/>
              <a:t>The Conference will be invited to</a:t>
            </a:r>
            <a:endParaRPr lang="en-GB" sz="2800" b="1" dirty="0" smtClean="0"/>
          </a:p>
          <a:p>
            <a:pPr lvl="1"/>
            <a:r>
              <a:rPr lang="en-US" sz="2400" i="1" dirty="0" smtClean="0"/>
              <a:t> endorse the ASBU modules related to aerodrome operations; and</a:t>
            </a:r>
            <a:endParaRPr lang="en-GB" sz="2400" b="1" dirty="0" smtClean="0"/>
          </a:p>
          <a:p>
            <a:pPr lvl="1"/>
            <a:r>
              <a:rPr lang="en-US" sz="2400" i="1" dirty="0" smtClean="0"/>
              <a:t>develop strategies and provide guidance on future work for ICAO, States and industry related to PBN, CDM at airports and security issues that have an impact on the ATM system.</a:t>
            </a:r>
            <a:endParaRPr lang="en-GB" sz="2400" b="1" dirty="0" smtClean="0"/>
          </a:p>
          <a:p>
            <a:pPr lvl="1"/>
            <a:endParaRPr lang="en-GB" sz="2400" b="1" dirty="0" smtClean="0"/>
          </a:p>
          <a:p>
            <a:endParaRPr lang="en-US" sz="2800" dirty="0" smtClean="0"/>
          </a:p>
          <a:p>
            <a:endParaRPr lang="en-US" sz="2800" dirty="0" smtClean="0"/>
          </a:p>
          <a:p>
            <a:pPr lvl="1">
              <a:buNone/>
            </a:pP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pPr algn="l"/>
            <a:r>
              <a:rPr lang="en-GB" b="1" dirty="0" smtClean="0"/>
              <a:t>Agenda Item 3: Topics </a:t>
            </a:r>
            <a:endParaRPr lang="en-GB" dirty="0"/>
          </a:p>
        </p:txBody>
      </p:sp>
      <p:sp>
        <p:nvSpPr>
          <p:cNvPr id="4" name="Content Placeholder 3"/>
          <p:cNvSpPr>
            <a:spLocks noGrp="1"/>
          </p:cNvSpPr>
          <p:nvPr>
            <p:ph idx="1"/>
          </p:nvPr>
        </p:nvSpPr>
        <p:spPr>
          <a:xfrm>
            <a:off x="381000" y="1371600"/>
            <a:ext cx="8458200" cy="5029200"/>
          </a:xfrm>
        </p:spPr>
        <p:txBody>
          <a:bodyPr>
            <a:normAutofit fontScale="77500" lnSpcReduction="20000"/>
          </a:bodyPr>
          <a:lstStyle/>
          <a:p>
            <a:r>
              <a:rPr lang="en-GB" b="1" dirty="0" smtClean="0"/>
              <a:t>Interoperability and data – through globally interoperable system-wide information management (SWIM)</a:t>
            </a:r>
            <a:r>
              <a:rPr lang="en-GB" dirty="0" smtClean="0"/>
              <a:t> </a:t>
            </a:r>
            <a:endParaRPr lang="en-GB" b="1" dirty="0" smtClean="0"/>
          </a:p>
          <a:p>
            <a:pPr lvl="1"/>
            <a:r>
              <a:rPr lang="en-GB" sz="3100" dirty="0" smtClean="0"/>
              <a:t>3.1  Performance improvement through the application of system-wide information management (SWIM)</a:t>
            </a:r>
            <a:endParaRPr lang="en-GB" sz="3100" b="1" dirty="0" smtClean="0"/>
          </a:p>
          <a:p>
            <a:pPr lvl="1"/>
            <a:r>
              <a:rPr lang="en-GB" sz="3100" dirty="0" smtClean="0"/>
              <a:t>3.2  Improved operational performance through flight and flow – information for a collaborative environment (FF-ICE)</a:t>
            </a:r>
            <a:endParaRPr lang="en-GB" sz="3100" b="1" dirty="0" smtClean="0"/>
          </a:p>
          <a:p>
            <a:pPr lvl="1"/>
            <a:r>
              <a:rPr lang="en-GB" sz="3100" dirty="0" smtClean="0"/>
              <a:t>3.3  Service improvement through digital AIM</a:t>
            </a:r>
            <a:endParaRPr lang="en-GB" sz="3100" b="1" dirty="0" smtClean="0"/>
          </a:p>
          <a:p>
            <a:r>
              <a:rPr lang="en-GB" dirty="0" smtClean="0"/>
              <a:t>Under this agenda item, the modules that support the Block 1 under PIA- 2 will be presented </a:t>
            </a:r>
            <a:r>
              <a:rPr lang="en-US" dirty="0" smtClean="0"/>
              <a:t>These are Performance Improvement through the </a:t>
            </a:r>
            <a:r>
              <a:rPr lang="en-US" dirty="0" smtClean="0">
                <a:solidFill>
                  <a:srgbClr val="D31044"/>
                </a:solidFill>
              </a:rPr>
              <a:t>Application of SWIM</a:t>
            </a:r>
            <a:r>
              <a:rPr lang="en-GB" b="1" dirty="0" smtClean="0">
                <a:solidFill>
                  <a:srgbClr val="D31044"/>
                </a:solidFill>
              </a:rPr>
              <a:t>,</a:t>
            </a:r>
            <a:r>
              <a:rPr lang="en-GB" dirty="0" smtClean="0">
                <a:solidFill>
                  <a:srgbClr val="D31044"/>
                </a:solidFill>
              </a:rPr>
              <a:t> </a:t>
            </a:r>
            <a:r>
              <a:rPr lang="en-GB" dirty="0" smtClean="0"/>
              <a:t>Service Improvement through</a:t>
            </a:r>
            <a:r>
              <a:rPr lang="en-GB" dirty="0" smtClean="0">
                <a:solidFill>
                  <a:srgbClr val="D31044"/>
                </a:solidFill>
              </a:rPr>
              <a:t> Integration of all Digital ATM Information</a:t>
            </a:r>
            <a:r>
              <a:rPr lang="en-GB" dirty="0" smtClean="0"/>
              <a:t>, and Increased Interoperability, Efficiency and Capacity through </a:t>
            </a:r>
            <a:r>
              <a:rPr lang="en-GB" dirty="0" smtClean="0">
                <a:solidFill>
                  <a:srgbClr val="D31044"/>
                </a:solidFill>
              </a:rPr>
              <a:t>FF-ICE </a:t>
            </a:r>
            <a:r>
              <a:rPr lang="en-GB" dirty="0" smtClean="0"/>
              <a:t>Application before Departure. </a:t>
            </a:r>
            <a:endParaRPr lang="en-GB" b="1"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lstStyle/>
          <a:p>
            <a:pPr algn="l"/>
            <a:r>
              <a:rPr lang="en-GB" b="1" dirty="0" smtClean="0"/>
              <a:t>Agenda Item 3: Action</a:t>
            </a:r>
            <a:endParaRPr lang="en-GB" dirty="0"/>
          </a:p>
        </p:txBody>
      </p:sp>
      <p:sp>
        <p:nvSpPr>
          <p:cNvPr id="4" name="Content Placeholder 3"/>
          <p:cNvSpPr>
            <a:spLocks noGrp="1"/>
          </p:cNvSpPr>
          <p:nvPr>
            <p:ph idx="1"/>
          </p:nvPr>
        </p:nvSpPr>
        <p:spPr>
          <a:xfrm>
            <a:off x="381000" y="1371600"/>
            <a:ext cx="8382000" cy="4800600"/>
          </a:xfrm>
        </p:spPr>
        <p:txBody>
          <a:bodyPr>
            <a:normAutofit/>
          </a:bodyPr>
          <a:lstStyle/>
          <a:p>
            <a:r>
              <a:rPr lang="en-US" i="1" dirty="0" smtClean="0"/>
              <a:t>The Conference will be invited to:</a:t>
            </a:r>
            <a:endParaRPr lang="en-GB" b="1" dirty="0" smtClean="0"/>
          </a:p>
          <a:p>
            <a:pPr lvl="1"/>
            <a:r>
              <a:rPr lang="en-US" i="1" dirty="0" smtClean="0"/>
              <a:t> endorse the ASBU modules related to interoperable systems and data; and</a:t>
            </a:r>
            <a:endParaRPr lang="en-GB" b="1" dirty="0" smtClean="0"/>
          </a:p>
          <a:p>
            <a:pPr lvl="1"/>
            <a:r>
              <a:rPr lang="en-GB" i="1" dirty="0" smtClean="0"/>
              <a:t>develop strategies and provide guidance on future work for ICAO, States and industry related to SWIM, FF-ICE, digital AIM and integrated meteorological information.</a:t>
            </a:r>
            <a:endParaRPr lang="en-GB" b="1" dirty="0" smtClean="0"/>
          </a:p>
          <a:p>
            <a:pPr lvl="1"/>
            <a:r>
              <a:rPr lang="en-US" dirty="0" smtClean="0"/>
              <a:t> </a:t>
            </a:r>
            <a:endParaRPr lang="en-GB"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WP/09</Number>
  </documentManagement>
</p:properties>
</file>

<file path=customXml/itemProps1.xml><?xml version="1.0" encoding="utf-8"?>
<ds:datastoreItem xmlns:ds="http://schemas.openxmlformats.org/officeDocument/2006/customXml" ds:itemID="{D44BC6A7-6137-4358-A4BD-7A0CD83C492B}"/>
</file>

<file path=customXml/itemProps2.xml><?xml version="1.0" encoding="utf-8"?>
<ds:datastoreItem xmlns:ds="http://schemas.openxmlformats.org/officeDocument/2006/customXml" ds:itemID="{9A89F784-4CA7-47AD-9570-3F0DB2600213}"/>
</file>

<file path=customXml/itemProps3.xml><?xml version="1.0" encoding="utf-8"?>
<ds:datastoreItem xmlns:ds="http://schemas.openxmlformats.org/officeDocument/2006/customXml" ds:itemID="{55440156-6C18-4D43-AEFE-D802915E4AF5}"/>
</file>

<file path=docProps/app.xml><?xml version="1.0" encoding="utf-8"?>
<Properties xmlns="http://schemas.openxmlformats.org/officeDocument/2006/extended-properties" xmlns:vt="http://schemas.openxmlformats.org/officeDocument/2006/docPropsVTypes">
  <Template/>
  <TotalTime>1834</TotalTime>
  <Words>2156</Words>
  <Application>Microsoft Office PowerPoint</Application>
  <PresentationFormat>On-screen Show (4:3)</PresentationFormat>
  <Paragraphs>176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ICAO</vt:lpstr>
      <vt:lpstr>         ANConf/12 – Agenda   H. Sudarshan </vt:lpstr>
      <vt:lpstr>Outline</vt:lpstr>
      <vt:lpstr> TWELFTH AIR NAVIGATION CONFERENCE (ANConf/12) – Theme </vt:lpstr>
      <vt:lpstr>Agenda Item 1: Topics </vt:lpstr>
      <vt:lpstr>Agenda Item 1: Action  </vt:lpstr>
      <vt:lpstr>  Agenda Item 2: Topics </vt:lpstr>
      <vt:lpstr> Agenda Item 2: Action </vt:lpstr>
      <vt:lpstr>Agenda Item 3: Topics </vt:lpstr>
      <vt:lpstr>Agenda Item 3: Action</vt:lpstr>
      <vt:lpstr>Agenda Item 4: Topics </vt:lpstr>
      <vt:lpstr>Agenda Item 4: Action </vt:lpstr>
      <vt:lpstr>Agenda Item 5: Topics </vt:lpstr>
      <vt:lpstr>Agenda Item 5: Action </vt:lpstr>
      <vt:lpstr>Agenda Item 6: Topics </vt:lpstr>
      <vt:lpstr>Agenda Item 6: Action </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ANConf/12 agenda - an overview</dc:title>
  <dc:creator>lkhammar</dc:creator>
  <cp:lastModifiedBy>Peng Li</cp:lastModifiedBy>
  <cp:revision>311</cp:revision>
  <dcterms:created xsi:type="dcterms:W3CDTF">2010-09-24T14:59:54Z</dcterms:created>
  <dcterms:modified xsi:type="dcterms:W3CDTF">2012-04-19T03:33:44Z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800</vt:r8>
  </property>
</Properties>
</file>