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1" r:id="rId3"/>
    <p:sldId id="272" r:id="rId4"/>
    <p:sldId id="281" r:id="rId5"/>
    <p:sldId id="282" r:id="rId6"/>
    <p:sldId id="273" r:id="rId7"/>
    <p:sldId id="274" r:id="rId8"/>
    <p:sldId id="277" r:id="rId9"/>
    <p:sldId id="278" r:id="rId10"/>
    <p:sldId id="279" r:id="rId11"/>
    <p:sldId id="28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2868" y="-14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59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4/19/2012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C8648D-D5FA-4343-84E4-157C63092BFF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Subtext</a:t>
            </a:r>
            <a:r>
              <a:rPr lang="en-GB" baseline="0" dirty="0" smtClean="0"/>
              <a:t> in particular blocks?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 block timelines?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4325" indent="-224325">
              <a:buFont typeface="+mj-lt"/>
              <a:buAutoNum type="arabicPeriod"/>
            </a:pPr>
            <a:r>
              <a:rPr lang="en-GB" dirty="0" smtClean="0"/>
              <a:t>ADS-B</a:t>
            </a:r>
            <a:r>
              <a:rPr lang="en-GB" baseline="0" dirty="0" smtClean="0"/>
              <a:t> In/Out, ADS-B-Out (Light Blue </a:t>
            </a:r>
            <a:r>
              <a:rPr lang="en-GB" baseline="0" dirty="0" smtClean="0">
                <a:sym typeface="Wingdings" pitchFamily="2" charset="2"/>
              </a:rPr>
              <a:t> Blue</a:t>
            </a:r>
            <a:r>
              <a:rPr lang="en-GB" baseline="0" dirty="0" smtClean="0"/>
              <a:t>)</a:t>
            </a:r>
          </a:p>
          <a:p>
            <a:pPr marL="224325" indent="-224325">
              <a:buFont typeface="+mj-lt"/>
              <a:buAutoNum type="arabicPeriod"/>
            </a:pPr>
            <a:r>
              <a:rPr lang="en-GB" baseline="0" dirty="0" smtClean="0"/>
              <a:t>0-84 (new)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0-84 </a:t>
            </a:r>
            <a:r>
              <a:rPr lang="en-GB" baseline="0" dirty="0" smtClean="0">
                <a:sym typeface="Wingdings" pitchFamily="2" charset="2"/>
              </a:rPr>
              <a:t> 0-84 (new)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Comm</a:t>
            </a:r>
            <a:r>
              <a:rPr lang="en-GB" dirty="0" smtClean="0"/>
              <a:t>, </a:t>
            </a:r>
            <a:r>
              <a:rPr lang="en-GB" dirty="0" err="1" smtClean="0"/>
              <a:t>Nav</a:t>
            </a:r>
            <a:r>
              <a:rPr lang="en-GB" dirty="0" smtClean="0"/>
              <a:t> and Surveillance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Safety Nets and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Block module </a:t>
            </a:r>
            <a:r>
              <a:rPr lang="en-GB" dirty="0" err="1" smtClean="0"/>
              <a:t>colors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Light Green</a:t>
            </a:r>
            <a:r>
              <a:rPr lang="en-GB" baseline="0" dirty="0" smtClean="0"/>
              <a:t> arrow?</a:t>
            </a:r>
          </a:p>
          <a:p>
            <a:r>
              <a:rPr lang="en-GB" baseline="0" dirty="0" smtClean="0"/>
              <a:t>Lengths of Met-Capability and AIS/AIM Capability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6BBA67-62EF-41BA-A41A-96B91B7D253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1"/>
            <a:ext cx="7391400" cy="2590799"/>
          </a:xfrm>
        </p:spPr>
        <p:txBody>
          <a:bodyPr/>
          <a:lstStyle/>
          <a:p>
            <a:r>
              <a:rPr lang="en-US" b="1" dirty="0" smtClean="0"/>
              <a:t>Technology Roadmaps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H. Sudarshan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5791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(Bangkok,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14-18/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Nadi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21-25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May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SIP/ASBU/2012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-WP/13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4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77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8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84" name="Rectangle 83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60122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Airborne Safety Nets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988828"/>
            <a:ext cx="1667669" cy="240295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85958" y="2307264"/>
            <a:ext cx="7458042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Weather </a:t>
            </a:r>
            <a:r>
              <a:rPr lang="en-GB" sz="1600" b="1" dirty="0">
                <a:solidFill>
                  <a:schemeClr val="tx1"/>
                </a:solidFill>
              </a:rPr>
              <a:t>Radar</a:t>
            </a:r>
          </a:p>
        </p:txBody>
      </p:sp>
      <p:sp>
        <p:nvSpPr>
          <p:cNvPr id="96" name="Pentagon 95"/>
          <p:cNvSpPr/>
          <p:nvPr/>
        </p:nvSpPr>
        <p:spPr>
          <a:xfrm>
            <a:off x="1680970" y="988828"/>
            <a:ext cx="7463030" cy="244549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ACAS 7.1</a:t>
            </a:r>
          </a:p>
        </p:txBody>
      </p:sp>
      <p:sp>
        <p:nvSpPr>
          <p:cNvPr id="97" name="Pentagon 96"/>
          <p:cNvSpPr/>
          <p:nvPr/>
        </p:nvSpPr>
        <p:spPr>
          <a:xfrm>
            <a:off x="1674619" y="1962253"/>
            <a:ext cx="7469381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TAWS</a:t>
            </a:r>
          </a:p>
        </p:txBody>
      </p:sp>
      <p:sp>
        <p:nvSpPr>
          <p:cNvPr id="98" name="Pentagon 97"/>
          <p:cNvSpPr/>
          <p:nvPr/>
        </p:nvSpPr>
        <p:spPr>
          <a:xfrm>
            <a:off x="5382566" y="1286540"/>
            <a:ext cx="3761434" cy="276447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Future ACAS</a:t>
            </a:r>
          </a:p>
        </p:txBody>
      </p:sp>
      <p:sp>
        <p:nvSpPr>
          <p:cNvPr id="100" name="TextBox 42"/>
          <p:cNvSpPr txBox="1">
            <a:spLocks noChangeArrowheads="1"/>
          </p:cNvSpPr>
          <p:nvPr/>
        </p:nvSpPr>
        <p:spPr bwMode="auto">
          <a:xfrm>
            <a:off x="1688621" y="1332229"/>
            <a:ext cx="90572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B0-101</a:t>
            </a:r>
          </a:p>
        </p:txBody>
      </p: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5379133" y="161809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5364618" y="2664057"/>
            <a:ext cx="63214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B2-70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5393645" y="491961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B2-75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05" name="Pentagon 104"/>
          <p:cNvSpPr/>
          <p:nvPr/>
        </p:nvSpPr>
        <p:spPr>
          <a:xfrm>
            <a:off x="1680482" y="5631759"/>
            <a:ext cx="7478032" cy="290576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CDTI</a:t>
            </a:r>
          </a:p>
        </p:txBody>
      </p:sp>
      <p:sp>
        <p:nvSpPr>
          <p:cNvPr id="106" name="Pentagon 105"/>
          <p:cNvSpPr/>
          <p:nvPr/>
        </p:nvSpPr>
        <p:spPr>
          <a:xfrm>
            <a:off x="5387520" y="5269810"/>
            <a:ext cx="3770993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         SVS</a:t>
            </a:r>
          </a:p>
        </p:txBody>
      </p:sp>
      <p:sp>
        <p:nvSpPr>
          <p:cNvPr id="107" name="Pentagon 106"/>
          <p:cNvSpPr/>
          <p:nvPr/>
        </p:nvSpPr>
        <p:spPr>
          <a:xfrm>
            <a:off x="1685933" y="3839243"/>
            <a:ext cx="7458067" cy="307455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Airport Moving Map</a:t>
            </a:r>
          </a:p>
        </p:txBody>
      </p:sp>
      <p:sp>
        <p:nvSpPr>
          <p:cNvPr id="108" name="Pentagon 107"/>
          <p:cNvSpPr/>
          <p:nvPr/>
        </p:nvSpPr>
        <p:spPr>
          <a:xfrm>
            <a:off x="1687738" y="6453051"/>
            <a:ext cx="747077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Electronic Flight Bags</a:t>
            </a:r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1685246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B0-75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3499532" y="420232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    B1-75, B1-40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sp>
        <p:nvSpPr>
          <p:cNvPr id="111" name="TextBox 42"/>
          <p:cNvSpPr txBox="1">
            <a:spLocks noChangeArrowheads="1"/>
          </p:cNvSpPr>
          <p:nvPr/>
        </p:nvSpPr>
        <p:spPr bwMode="auto">
          <a:xfrm>
            <a:off x="1677989" y="5994840"/>
            <a:ext cx="158620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 B0-85, B0-86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TextBox 42"/>
          <p:cNvSpPr txBox="1">
            <a:spLocks noChangeArrowheads="1"/>
          </p:cNvSpPr>
          <p:nvPr/>
        </p:nvSpPr>
        <p:spPr bwMode="auto">
          <a:xfrm>
            <a:off x="3506789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B1-75, 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5379134" y="5994840"/>
            <a:ext cx="16489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7265990" y="599484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B3-105, B3-85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3493634" y="4576838"/>
            <a:ext cx="5650366" cy="274320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EVS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pSp>
        <p:nvGrpSpPr>
          <p:cNvPr id="4" name="Group 116"/>
          <p:cNvGrpSpPr/>
          <p:nvPr/>
        </p:nvGrpSpPr>
        <p:grpSpPr>
          <a:xfrm>
            <a:off x="1678305" y="3346560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2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0" y="3721395"/>
            <a:ext cx="1667669" cy="26368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Displays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6358270"/>
            <a:ext cx="1667669" cy="49973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Information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29" name="Elbow Connector 128"/>
          <p:cNvCxnSpPr/>
          <p:nvPr/>
        </p:nvCxnSpPr>
        <p:spPr>
          <a:xfrm rot="10800000" flipV="1">
            <a:off x="1672660" y="110727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rot="10800000" flipV="1">
            <a:off x="5351525" y="13837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rot="10800000" flipV="1">
            <a:off x="5362158" y="243634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rot="10800000" flipV="1">
            <a:off x="1672660" y="39461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0800000" flipV="1">
            <a:off x="3650315" y="396742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rot="10800000" flipV="1">
            <a:off x="5404688" y="504131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3511682" y="49408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000000"/>
                </a:solidFill>
              </a:rPr>
              <a:t>B1-75</a:t>
            </a:r>
            <a:endParaRPr lang="en-GB" sz="1200" b="1" i="1" dirty="0">
              <a:solidFill>
                <a:srgbClr val="000000"/>
              </a:solidFill>
            </a:endParaRPr>
          </a:p>
        </p:txBody>
      </p:sp>
      <p:cxnSp>
        <p:nvCxnSpPr>
          <p:cNvPr id="137" name="Elbow Connector 136"/>
          <p:cNvCxnSpPr/>
          <p:nvPr/>
        </p:nvCxnSpPr>
        <p:spPr>
          <a:xfrm rot="10800000" flipV="1">
            <a:off x="3501460" y="470107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rot="10800000" flipV="1">
            <a:off x="1672660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rot="10800000" flipV="1">
            <a:off x="3522725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0" name="Elbow Connector 139"/>
          <p:cNvCxnSpPr/>
          <p:nvPr/>
        </p:nvCxnSpPr>
        <p:spPr>
          <a:xfrm rot="10800000" flipV="1">
            <a:off x="5404688" y="577496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0800000" flipV="1">
            <a:off x="7265386" y="575369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0" y="3341777"/>
            <a:ext cx="1667669" cy="539107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On-Board</a:t>
            </a: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Systems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132" idx="1"/>
            <a:endCxn id="127" idx="1"/>
          </p:cNvCxnSpPr>
          <p:nvPr/>
        </p:nvCxnSpPr>
        <p:spPr>
          <a:xfrm rot="10800000" flipV="1">
            <a:off x="3519378" y="2149419"/>
            <a:ext cx="1870895" cy="1323108"/>
          </a:xfrm>
          <a:prstGeom prst="bentConnector3">
            <a:avLst>
              <a:gd name="adj1" fmla="val 112219"/>
            </a:avLst>
          </a:prstGeom>
          <a:ln cap="rnd"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133" idx="1"/>
            <a:endCxn id="127" idx="1"/>
          </p:cNvCxnSpPr>
          <p:nvPr/>
        </p:nvCxnSpPr>
        <p:spPr>
          <a:xfrm rot="10800000" flipV="1">
            <a:off x="3519377" y="2128157"/>
            <a:ext cx="3732606" cy="1344370"/>
          </a:xfrm>
          <a:prstGeom prst="bentConnector3">
            <a:avLst>
              <a:gd name="adj1" fmla="val 106124"/>
            </a:avLst>
          </a:prstGeom>
          <a:ln cap="rnd">
            <a:solidFill>
              <a:srgbClr val="FFC000"/>
            </a:solidFill>
            <a:headEnd type="oval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1689100" y="6452191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/>
          <p:cNvSpPr/>
          <p:nvPr/>
        </p:nvSpPr>
        <p:spPr>
          <a:xfrm>
            <a:off x="1689100" y="5559054"/>
            <a:ext cx="7454900" cy="8949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1689100" y="5155019"/>
            <a:ext cx="7454900" cy="4058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/>
        </p:nvSpPr>
        <p:spPr>
          <a:xfrm>
            <a:off x="1689100" y="3708989"/>
            <a:ext cx="7454900" cy="14478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1689100" y="3242930"/>
            <a:ext cx="7454900" cy="4678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1689100" y="1933353"/>
            <a:ext cx="7454900" cy="133084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1676400" y="381000"/>
            <a:ext cx="7454900" cy="156475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1663699" y="190499"/>
            <a:ext cx="1855678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98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0"/>
            <a:ext cx="1667669" cy="19594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Information Management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0" y="3221665"/>
            <a:ext cx="1667669" cy="47403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1" name="Pentagon 120"/>
          <p:cNvSpPr>
            <a:spLocks noChangeArrowheads="1"/>
          </p:cNvSpPr>
          <p:nvPr/>
        </p:nvSpPr>
        <p:spPr bwMode="auto">
          <a:xfrm>
            <a:off x="1682298" y="421148"/>
            <a:ext cx="7461702" cy="274320"/>
          </a:xfrm>
          <a:prstGeom prst="homePlate">
            <a:avLst>
              <a:gd name="adj" fmla="val 50112"/>
            </a:avLst>
          </a:prstGeom>
          <a:solidFill>
            <a:srgbClr val="002060"/>
          </a:solidFill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SWIM CONOPS	</a:t>
            </a:r>
            <a:r>
              <a:rPr lang="en-GB" sz="1400" b="1" dirty="0" smtClean="0">
                <a:solidFill>
                  <a:schemeClr val="bg1"/>
                </a:solidFill>
                <a:latin typeface="+mj-lt"/>
              </a:rPr>
              <a:t>SWIM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G-G          	SWIM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A-G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5380948" y="986746"/>
            <a:ext cx="3764866" cy="290513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B2-25 SWIM (Ground-Ground): Inter-Centre coordination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3" name="Pentagon 122"/>
          <p:cNvSpPr/>
          <p:nvPr/>
        </p:nvSpPr>
        <p:spPr>
          <a:xfrm>
            <a:off x="3496581" y="706896"/>
            <a:ext cx="5649233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B1-25, 30, 31 SWIM (Ground-Ground): Flight Intents before departure, ATM information exchanges 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4" name="Pentagon 123"/>
          <p:cNvSpPr/>
          <p:nvPr/>
        </p:nvSpPr>
        <p:spPr>
          <a:xfrm>
            <a:off x="5377995" y="1274992"/>
            <a:ext cx="3767819" cy="274320"/>
          </a:xfrm>
          <a:prstGeom prst="homePlate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 smtClean="0">
                <a:solidFill>
                  <a:schemeClr val="bg1"/>
                </a:solidFill>
              </a:rPr>
              <a:t>B2-31 SWIM (Air-Ground): Aircraft integration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25" name="Pentagon 83"/>
          <p:cNvSpPr>
            <a:spLocks noChangeArrowheads="1"/>
          </p:cNvSpPr>
          <p:nvPr/>
        </p:nvSpPr>
        <p:spPr bwMode="auto">
          <a:xfrm>
            <a:off x="1687286" y="1577975"/>
            <a:ext cx="7456714" cy="274320"/>
          </a:xfrm>
          <a:prstGeom prst="homePlate">
            <a:avLst>
              <a:gd name="adj" fmla="val 4799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ATM Information Reference &amp; Service Model,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Common governance, ISO, OGC, …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2360428"/>
            <a:ext cx="1667669" cy="914400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3514501" y="2328530"/>
            <a:ext cx="5629499" cy="23512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Exchange of Flight   Intents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and Strategic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Flight Information </a:t>
            </a:r>
            <a:r>
              <a:rPr lang="en-GB" sz="1200" b="1" dirty="0">
                <a:solidFill>
                  <a:schemeClr val="tx1"/>
                </a:solidFill>
                <a:latin typeface="+mj-lt"/>
              </a:rPr>
              <a:t>(initial FF-ICE)</a:t>
            </a:r>
          </a:p>
        </p:txBody>
      </p:sp>
      <p:sp>
        <p:nvSpPr>
          <p:cNvPr id="129" name="Pentagon 128"/>
          <p:cNvSpPr/>
          <p:nvPr/>
        </p:nvSpPr>
        <p:spPr>
          <a:xfrm>
            <a:off x="5376181" y="2626242"/>
            <a:ext cx="3767819" cy="25957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               Flight 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and Flow </a:t>
            </a:r>
            <a:r>
              <a:rPr lang="en-GB" sz="1200" b="1" dirty="0" smtClean="0">
                <a:solidFill>
                  <a:schemeClr val="tx1"/>
                </a:solidFill>
                <a:latin typeface="+mj-lt"/>
                <a:cs typeface="Arial" charset="0"/>
              </a:rPr>
              <a:t>   Coordination </a:t>
            </a:r>
            <a:r>
              <a:rPr lang="en-GB" sz="1200" b="1" dirty="0">
                <a:solidFill>
                  <a:schemeClr val="tx1"/>
                </a:solidFill>
                <a:latin typeface="+mj-lt"/>
                <a:cs typeface="Arial" charset="0"/>
              </a:rPr>
              <a:t>(initial FF-ICE)</a:t>
            </a:r>
          </a:p>
        </p:txBody>
      </p:sp>
      <p:sp>
        <p:nvSpPr>
          <p:cNvPr id="130" name="Pentagon 129"/>
          <p:cNvSpPr/>
          <p:nvPr/>
        </p:nvSpPr>
        <p:spPr>
          <a:xfrm>
            <a:off x="7272337" y="2955850"/>
            <a:ext cx="1871663" cy="23998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4D Trajectories, Full FF-ICE</a:t>
            </a:r>
          </a:p>
        </p:txBody>
      </p:sp>
      <p:sp>
        <p:nvSpPr>
          <p:cNvPr id="131" name="TextBox 42"/>
          <p:cNvSpPr txBox="1">
            <a:spLocks noChangeArrowheads="1"/>
          </p:cNvSpPr>
          <p:nvPr/>
        </p:nvSpPr>
        <p:spPr bwMode="auto">
          <a:xfrm>
            <a:off x="3514045" y="201091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B1-30, B1-25</a:t>
            </a: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5390272" y="201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B2-25</a:t>
            </a:r>
          </a:p>
        </p:txBody>
      </p:sp>
      <p:sp>
        <p:nvSpPr>
          <p:cNvPr id="133" name="TextBox 42"/>
          <p:cNvSpPr txBox="1">
            <a:spLocks noChangeArrowheads="1"/>
          </p:cNvSpPr>
          <p:nvPr/>
        </p:nvSpPr>
        <p:spPr bwMode="auto">
          <a:xfrm>
            <a:off x="7251983" y="1989657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B3-05</a:t>
            </a:r>
          </a:p>
        </p:txBody>
      </p:sp>
      <p:cxnSp>
        <p:nvCxnSpPr>
          <p:cNvPr id="138" name="Elbow Connector 137"/>
          <p:cNvCxnSpPr>
            <a:stCxn id="131" idx="1"/>
            <a:endCxn id="128" idx="1"/>
          </p:cNvCxnSpPr>
          <p:nvPr/>
        </p:nvCxnSpPr>
        <p:spPr>
          <a:xfrm rot="10800000" flipH="1" flipV="1">
            <a:off x="3514045" y="2149415"/>
            <a:ext cx="456" cy="296675"/>
          </a:xfrm>
          <a:prstGeom prst="bentConnector3">
            <a:avLst>
              <a:gd name="adj1" fmla="val -244829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132" idx="1"/>
            <a:endCxn id="129" idx="1"/>
          </p:cNvCxnSpPr>
          <p:nvPr/>
        </p:nvCxnSpPr>
        <p:spPr>
          <a:xfrm rot="10800000" flipV="1">
            <a:off x="5376182" y="2149419"/>
            <a:ext cx="14091" cy="606612"/>
          </a:xfrm>
          <a:prstGeom prst="bentConnector3">
            <a:avLst>
              <a:gd name="adj1" fmla="val 1722312"/>
            </a:avLst>
          </a:prstGeom>
          <a:ln w="19050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33" idx="1"/>
            <a:endCxn id="130" idx="1"/>
          </p:cNvCxnSpPr>
          <p:nvPr/>
        </p:nvCxnSpPr>
        <p:spPr>
          <a:xfrm rot="10800000" flipH="1" flipV="1">
            <a:off x="7251983" y="2128157"/>
            <a:ext cx="20354" cy="947686"/>
          </a:xfrm>
          <a:prstGeom prst="bentConnector3">
            <a:avLst>
              <a:gd name="adj1" fmla="val -4962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7" name="Pentagon 126"/>
          <p:cNvSpPr/>
          <p:nvPr/>
        </p:nvSpPr>
        <p:spPr>
          <a:xfrm>
            <a:off x="3519377" y="3335367"/>
            <a:ext cx="5624623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en-GB" sz="1200" b="1" dirty="0" err="1" smtClean="0">
                <a:solidFill>
                  <a:schemeClr val="tx1"/>
                </a:solidFill>
                <a:latin typeface="+mj-lt"/>
              </a:rPr>
              <a:t>FIXM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0" y="198030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Flight and Flow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0" y="51466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0" y="4096211"/>
            <a:ext cx="1667669" cy="10599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0" y="37138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AIS/AIM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8" name="Pentagon 167"/>
          <p:cNvSpPr>
            <a:spLocks noChangeArrowheads="1"/>
          </p:cNvSpPr>
          <p:nvPr/>
        </p:nvSpPr>
        <p:spPr bwMode="auto">
          <a:xfrm>
            <a:off x="2010456" y="4842782"/>
            <a:ext cx="7133544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Digital 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NOTAM</a:t>
            </a:r>
          </a:p>
        </p:txBody>
      </p:sp>
      <p:sp>
        <p:nvSpPr>
          <p:cNvPr id="172" name="Pentagon 171"/>
          <p:cNvSpPr>
            <a:spLocks noChangeArrowheads="1"/>
          </p:cNvSpPr>
          <p:nvPr/>
        </p:nvSpPr>
        <p:spPr bwMode="auto">
          <a:xfrm>
            <a:off x="1676401" y="4072269"/>
            <a:ext cx="3076352" cy="701749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AIS-AIM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Enhanced quality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Paper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Digital data </a:t>
            </a:r>
          </a:p>
          <a:p>
            <a:pPr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+mj-lt"/>
              </a:rPr>
              <a:t>availability</a:t>
            </a:r>
            <a:endParaRPr lang="en-GB" sz="1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8539" y="375599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B0-30</a:t>
            </a:r>
            <a:endParaRPr lang="en-GB" sz="1200" b="1" i="1" dirty="0"/>
          </a:p>
        </p:txBody>
      </p:sp>
      <p:sp>
        <p:nvSpPr>
          <p:cNvPr id="188" name="Pentagon 187"/>
          <p:cNvSpPr>
            <a:spLocks noChangeArrowheads="1"/>
          </p:cNvSpPr>
          <p:nvPr/>
        </p:nvSpPr>
        <p:spPr bwMode="auto">
          <a:xfrm>
            <a:off x="1662112" y="5241850"/>
            <a:ext cx="7481888" cy="233955"/>
          </a:xfrm>
          <a:prstGeom prst="homePlate">
            <a:avLst>
              <a:gd name="adj" fmla="val 76309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n-GB" sz="1200" b="1" dirty="0" err="1" smtClean="0">
                <a:solidFill>
                  <a:schemeClr val="tx1"/>
                </a:solidFill>
                <a:latin typeface="Calibri" pitchFamily="34" charset="0"/>
              </a:rPr>
              <a:t>eAIP</a:t>
            </a:r>
            <a:r>
              <a:rPr lang="en-GB" sz="1200" b="1" dirty="0">
                <a:solidFill>
                  <a:schemeClr val="tx1"/>
                </a:solidFill>
                <a:latin typeface="Calibri" pitchFamily="34" charset="0"/>
              </a:rPr>
              <a:t>, AIXM		</a:t>
            </a:r>
          </a:p>
        </p:txBody>
      </p:sp>
      <p:sp>
        <p:nvSpPr>
          <p:cNvPr id="178" name="TextBox 42"/>
          <p:cNvSpPr txBox="1">
            <a:spLocks noChangeArrowheads="1"/>
          </p:cNvSpPr>
          <p:nvPr/>
        </p:nvSpPr>
        <p:spPr bwMode="auto">
          <a:xfrm>
            <a:off x="3487338" y="3755991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B1-30</a:t>
            </a:r>
            <a:endParaRPr lang="en-GB" sz="1200" b="1" i="1" dirty="0"/>
          </a:p>
        </p:txBody>
      </p:sp>
      <p:sp>
        <p:nvSpPr>
          <p:cNvPr id="170" name="Pentagon 169"/>
          <p:cNvSpPr>
            <a:spLocks noChangeArrowheads="1"/>
          </p:cNvSpPr>
          <p:nvPr/>
        </p:nvSpPr>
        <p:spPr bwMode="auto">
          <a:xfrm>
            <a:off x="5016500" y="4495156"/>
            <a:ext cx="41275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Electronic Charts, Digital Briefing, In Flight updates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1" name="Pentagon 170"/>
          <p:cNvSpPr>
            <a:spLocks noChangeArrowheads="1"/>
          </p:cNvSpPr>
          <p:nvPr/>
        </p:nvSpPr>
        <p:spPr bwMode="auto">
          <a:xfrm>
            <a:off x="4648200" y="4146054"/>
            <a:ext cx="4495800" cy="27432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+mj-lt"/>
              </a:rPr>
              <a:t>Digital Data exchange &amp; services, shorter update cycles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0" y="6442076"/>
            <a:ext cx="1667669" cy="415924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0" y="5963111"/>
            <a:ext cx="1667669" cy="475789"/>
          </a:xfrm>
          <a:prstGeom prst="rect">
            <a:avLst/>
          </a:prstGeom>
          <a:solidFill>
            <a:srgbClr val="C0D597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0" y="558075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Meteorology</a:t>
            </a:r>
            <a:endParaRPr lang="en-GB" sz="1600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5" name="Pentagon 214"/>
          <p:cNvSpPr>
            <a:spLocks noChangeArrowheads="1"/>
          </p:cNvSpPr>
          <p:nvPr/>
        </p:nvSpPr>
        <p:spPr bwMode="auto">
          <a:xfrm>
            <a:off x="1667556" y="5781401"/>
            <a:ext cx="2155144" cy="640080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Traditional alphanumerical codes replaced by digital data; enhanced quality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9" name="TextBox 42"/>
          <p:cNvSpPr txBox="1">
            <a:spLocks noChangeArrowheads="1"/>
          </p:cNvSpPr>
          <p:nvPr/>
        </p:nvSpPr>
        <p:spPr bwMode="auto">
          <a:xfrm>
            <a:off x="7265737" y="5619346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B3-105</a:t>
            </a:r>
            <a:endParaRPr lang="en-GB" sz="1200" b="1" i="1" dirty="0"/>
          </a:p>
        </p:txBody>
      </p: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495904" y="562997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   B1-30, B1-105</a:t>
            </a:r>
          </a:p>
        </p:txBody>
      </p:sp>
      <p:sp>
        <p:nvSpPr>
          <p:cNvPr id="217" name="Pentagon 216"/>
          <p:cNvSpPr/>
          <p:nvPr/>
        </p:nvSpPr>
        <p:spPr>
          <a:xfrm>
            <a:off x="1673225" y="6487632"/>
            <a:ext cx="7470775" cy="232145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WXXM</a:t>
            </a:r>
            <a:endParaRPr lang="en-GB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6" name="Pentagon 215"/>
          <p:cNvSpPr>
            <a:spLocks noChangeArrowheads="1"/>
          </p:cNvSpPr>
          <p:nvPr/>
        </p:nvSpPr>
        <p:spPr bwMode="auto">
          <a:xfrm>
            <a:off x="3902756" y="5966288"/>
            <a:ext cx="5241244" cy="434512"/>
          </a:xfrm>
          <a:prstGeom prst="homePlate">
            <a:avLst>
              <a:gd name="adj" fmla="val 63321"/>
            </a:avLst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Digital MET Data exchange &amp; MET information  </a:t>
            </a:r>
          </a:p>
          <a:p>
            <a:pPr>
              <a:defRPr/>
            </a:pP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</a:rPr>
              <a:t>services.  In Flight updates</a:t>
            </a:r>
            <a:endParaRPr lang="en-GB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97" name="Elbow Connector 196"/>
          <p:cNvCxnSpPr/>
          <p:nvPr/>
        </p:nvCxnSpPr>
        <p:spPr>
          <a:xfrm rot="10800000" flipH="1" flipV="1">
            <a:off x="3551133" y="3883857"/>
            <a:ext cx="1529162" cy="737825"/>
          </a:xfrm>
          <a:prstGeom prst="bentConnector3">
            <a:avLst>
              <a:gd name="adj1" fmla="val -521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stCxn id="178" idx="1"/>
            <a:endCxn id="171" idx="1"/>
          </p:cNvCxnSpPr>
          <p:nvPr/>
        </p:nvCxnSpPr>
        <p:spPr>
          <a:xfrm rot="10800000" flipH="1" flipV="1">
            <a:off x="3487338" y="3894490"/>
            <a:ext cx="1160862" cy="388723"/>
          </a:xfrm>
          <a:prstGeom prst="bentConnector3">
            <a:avLst>
              <a:gd name="adj1" fmla="val -137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rot="10800000" flipV="1">
            <a:off x="1704644" y="3883858"/>
            <a:ext cx="7059" cy="1464338"/>
          </a:xfrm>
          <a:prstGeom prst="bentConnector3">
            <a:avLst>
              <a:gd name="adj1" fmla="val 122967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4" name="Elbow Connector 183"/>
          <p:cNvCxnSpPr/>
          <p:nvPr/>
        </p:nvCxnSpPr>
        <p:spPr>
          <a:xfrm rot="10800000" flipH="1" flipV="1">
            <a:off x="1701067" y="3851960"/>
            <a:ext cx="341285" cy="1085452"/>
          </a:xfrm>
          <a:prstGeom prst="bentConnector3">
            <a:avLst>
              <a:gd name="adj1" fmla="val -202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0" name="Elbow Connector 179"/>
          <p:cNvCxnSpPr/>
          <p:nvPr/>
        </p:nvCxnSpPr>
        <p:spPr>
          <a:xfrm rot="10800000" flipH="1" flipV="1">
            <a:off x="1711701" y="3862592"/>
            <a:ext cx="17862" cy="497176"/>
          </a:xfrm>
          <a:prstGeom prst="bentConnector3">
            <a:avLst>
              <a:gd name="adj1" fmla="val -44644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4" name="Elbow Connector 313"/>
          <p:cNvCxnSpPr/>
          <p:nvPr/>
        </p:nvCxnSpPr>
        <p:spPr>
          <a:xfrm rot="16200000" flipH="1">
            <a:off x="2971800" y="2876107"/>
            <a:ext cx="1010094" cy="170119"/>
          </a:xfrm>
          <a:prstGeom prst="bentConnector3">
            <a:avLst>
              <a:gd name="adj1" fmla="val 99474"/>
            </a:avLst>
          </a:prstGeom>
          <a:ln w="285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Elbow Connector 320"/>
          <p:cNvCxnSpPr/>
          <p:nvPr/>
        </p:nvCxnSpPr>
        <p:spPr>
          <a:xfrm rot="16200000" flipH="1">
            <a:off x="4736806" y="2897372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Elbow Connector 321"/>
          <p:cNvCxnSpPr/>
          <p:nvPr/>
        </p:nvCxnSpPr>
        <p:spPr>
          <a:xfrm rot="16200000" flipH="1">
            <a:off x="6725095" y="2918637"/>
            <a:ext cx="1010094" cy="170119"/>
          </a:xfrm>
          <a:prstGeom prst="bentConnector3">
            <a:avLst>
              <a:gd name="adj1" fmla="val 99474"/>
            </a:avLst>
          </a:prstGeom>
          <a:ln w="1905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/>
          <p:nvPr/>
        </p:nvCxnSpPr>
        <p:spPr>
          <a:xfrm rot="5400000" flipH="1" flipV="1">
            <a:off x="6927112" y="5948917"/>
            <a:ext cx="616689" cy="223284"/>
          </a:xfrm>
          <a:prstGeom prst="bentConnector3">
            <a:avLst>
              <a:gd name="adj1" fmla="val 98276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Elbow Connector 372"/>
          <p:cNvCxnSpPr/>
          <p:nvPr/>
        </p:nvCxnSpPr>
        <p:spPr>
          <a:xfrm rot="16200000" flipH="1">
            <a:off x="6858001" y="6081823"/>
            <a:ext cx="754910" cy="244548"/>
          </a:xfrm>
          <a:prstGeom prst="bentConnector3">
            <a:avLst>
              <a:gd name="adj1" fmla="val 97887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/>
          <p:cNvCxnSpPr/>
          <p:nvPr/>
        </p:nvCxnSpPr>
        <p:spPr>
          <a:xfrm rot="5400000" flipH="1" flipV="1">
            <a:off x="7097233" y="6204098"/>
            <a:ext cx="297710" cy="244548"/>
          </a:xfrm>
          <a:prstGeom prst="bentConnector3">
            <a:avLst>
              <a:gd name="adj1" fmla="val 96429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Elbow Connector 376"/>
          <p:cNvCxnSpPr/>
          <p:nvPr/>
        </p:nvCxnSpPr>
        <p:spPr>
          <a:xfrm rot="5400000" flipH="1" flipV="1">
            <a:off x="3274826" y="6028662"/>
            <a:ext cx="595428" cy="191386"/>
          </a:xfrm>
          <a:prstGeom prst="bentConnector3">
            <a:avLst>
              <a:gd name="adj1" fmla="val 10000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Elbow Connector 391"/>
          <p:cNvCxnSpPr/>
          <p:nvPr/>
        </p:nvCxnSpPr>
        <p:spPr>
          <a:xfrm flipV="1">
            <a:off x="3476847" y="6188153"/>
            <a:ext cx="552892" cy="297706"/>
          </a:xfrm>
          <a:prstGeom prst="bentConnector3">
            <a:avLst>
              <a:gd name="adj1" fmla="val 0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/>
          <p:nvPr/>
        </p:nvCxnSpPr>
        <p:spPr>
          <a:xfrm rot="16200000" flipH="1">
            <a:off x="3338631" y="6188152"/>
            <a:ext cx="531624" cy="255183"/>
          </a:xfrm>
          <a:prstGeom prst="bentConnector3">
            <a:avLst>
              <a:gd name="adj1" fmla="val 100001"/>
            </a:avLst>
          </a:prstGeom>
          <a:ln w="28575">
            <a:solidFill>
              <a:srgbClr val="FFC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1669312" y="382774"/>
            <a:ext cx="7474688" cy="40191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1676400" y="4401878"/>
            <a:ext cx="7454900" cy="245612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0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2141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2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2143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0" y="628650"/>
            <a:ext cx="1667669" cy="3762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79" name="Rectangle 78"/>
          <p:cNvSpPr/>
          <p:nvPr/>
        </p:nvSpPr>
        <p:spPr>
          <a:xfrm>
            <a:off x="0" y="4400550"/>
            <a:ext cx="1667669" cy="245745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96" name="Pentagon 95"/>
          <p:cNvSpPr/>
          <p:nvPr/>
        </p:nvSpPr>
        <p:spPr>
          <a:xfrm>
            <a:off x="6043745" y="486002"/>
            <a:ext cx="307485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</a:t>
            </a:r>
            <a:r>
              <a:rPr lang="en-GB" sz="1600" b="1" dirty="0" err="1"/>
              <a:t>HF</a:t>
            </a:r>
            <a:r>
              <a:rPr lang="en-GB" sz="1600" b="1" dirty="0"/>
              <a:t> (</a:t>
            </a:r>
            <a:r>
              <a:rPr lang="en-GB" sz="1600" b="1" dirty="0" err="1"/>
              <a:t>ATN</a:t>
            </a:r>
            <a:r>
              <a:rPr lang="en-GB" sz="1600" b="1" dirty="0"/>
              <a:t>)</a:t>
            </a: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1673224" y="1149523"/>
            <a:ext cx="163350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3" name="TextBox 53"/>
          <p:cNvSpPr txBox="1">
            <a:spLocks noChangeArrowheads="1"/>
          </p:cNvSpPr>
          <p:nvPr/>
        </p:nvSpPr>
        <p:spPr bwMode="auto">
          <a:xfrm>
            <a:off x="3498876" y="3075656"/>
            <a:ext cx="1425575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B1-105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B1-40</a:t>
            </a:r>
            <a:endParaRPr lang="en-GB" sz="1200" b="1" i="1" strike="sngStrike" dirty="0"/>
          </a:p>
        </p:txBody>
      </p:sp>
      <p:sp>
        <p:nvSpPr>
          <p:cNvPr id="194" name="TextBox 94"/>
          <p:cNvSpPr txBox="1">
            <a:spLocks noChangeArrowheads="1"/>
          </p:cNvSpPr>
          <p:nvPr/>
        </p:nvSpPr>
        <p:spPr bwMode="auto">
          <a:xfrm>
            <a:off x="5395459" y="4056029"/>
            <a:ext cx="170180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95" name="TextBox 94"/>
          <p:cNvSpPr txBox="1">
            <a:spLocks noChangeArrowheads="1"/>
          </p:cNvSpPr>
          <p:nvPr/>
        </p:nvSpPr>
        <p:spPr bwMode="auto">
          <a:xfrm>
            <a:off x="7237237" y="403476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 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2" name="TextBox 71"/>
          <p:cNvSpPr txBox="1">
            <a:spLocks noChangeArrowheads="1"/>
          </p:cNvSpPr>
          <p:nvPr/>
        </p:nvSpPr>
        <p:spPr bwMode="auto">
          <a:xfrm>
            <a:off x="3507240" y="2205039"/>
            <a:ext cx="1681448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9" name="TextBox 49"/>
          <p:cNvSpPr txBox="1">
            <a:spLocks noChangeArrowheads="1"/>
          </p:cNvSpPr>
          <p:nvPr/>
        </p:nvSpPr>
        <p:spPr bwMode="auto">
          <a:xfrm>
            <a:off x="1681614" y="2206627"/>
            <a:ext cx="128487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endParaRPr lang="en-GB" sz="1200" b="1" i="1" dirty="0"/>
          </a:p>
        </p:txBody>
      </p:sp>
      <p:sp>
        <p:nvSpPr>
          <p:cNvPr id="105" name="TextBox 99"/>
          <p:cNvSpPr txBox="1">
            <a:spLocks noChangeArrowheads="1"/>
          </p:cNvSpPr>
          <p:nvPr/>
        </p:nvSpPr>
        <p:spPr bwMode="auto">
          <a:xfrm>
            <a:off x="5383212" y="1863727"/>
            <a:ext cx="1719263" cy="4619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8" name="TextBox 94"/>
          <p:cNvSpPr txBox="1">
            <a:spLocks noChangeArrowheads="1"/>
          </p:cNvSpPr>
          <p:nvPr/>
        </p:nvSpPr>
        <p:spPr bwMode="auto">
          <a:xfrm>
            <a:off x="7251700" y="1862139"/>
            <a:ext cx="18288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/>
              <a:t>B3-85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176" name="TextBox 106"/>
          <p:cNvSpPr txBox="1">
            <a:spLocks noChangeArrowheads="1"/>
          </p:cNvSpPr>
          <p:nvPr/>
        </p:nvSpPr>
        <p:spPr bwMode="auto">
          <a:xfrm>
            <a:off x="5367162" y="3161638"/>
            <a:ext cx="171926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B2-85, B2-05</a:t>
            </a:r>
            <a:endParaRPr lang="en-GB" sz="1200" b="1" i="1" dirty="0"/>
          </a:p>
        </p:txBody>
      </p:sp>
      <p:sp>
        <p:nvSpPr>
          <p:cNvPr id="104" name="TextBox 60"/>
          <p:cNvSpPr txBox="1">
            <a:spLocks noChangeArrowheads="1"/>
          </p:cNvSpPr>
          <p:nvPr/>
        </p:nvSpPr>
        <p:spPr bwMode="auto">
          <a:xfrm>
            <a:off x="3505201" y="1142058"/>
            <a:ext cx="175791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endParaRPr lang="en-GB" sz="1200" b="1" i="1" dirty="0" smtClean="0"/>
          </a:p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B1-85, B1-10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5" name="Pentagon 124"/>
          <p:cNvSpPr/>
          <p:nvPr/>
        </p:nvSpPr>
        <p:spPr>
          <a:xfrm>
            <a:off x="6261099" y="2382794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LDACS</a:t>
            </a:r>
            <a:r>
              <a:rPr lang="en-GB" sz="1600" b="1" dirty="0" smtClean="0"/>
              <a:t>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307" name="TextBox 39"/>
          <p:cNvSpPr txBox="1">
            <a:spLocks noChangeArrowheads="1"/>
          </p:cNvSpPr>
          <p:nvPr/>
        </p:nvSpPr>
        <p:spPr bwMode="auto">
          <a:xfrm>
            <a:off x="1668008" y="5148262"/>
            <a:ext cx="12573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</a:t>
            </a:r>
            <a:r>
              <a:rPr lang="en-GB" sz="1200" b="1" i="1" dirty="0"/>
              <a:t>, </a:t>
            </a:r>
            <a:r>
              <a:rPr lang="en-GB" sz="1200" b="1" i="1" dirty="0" smtClean="0"/>
              <a:t>B0-40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4" name="TextBox 60"/>
          <p:cNvSpPr txBox="1">
            <a:spLocks noChangeArrowheads="1"/>
          </p:cNvSpPr>
          <p:nvPr/>
        </p:nvSpPr>
        <p:spPr bwMode="auto">
          <a:xfrm>
            <a:off x="3504646" y="5594830"/>
            <a:ext cx="174783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B1-105</a:t>
            </a:r>
            <a:r>
              <a:rPr lang="en-GB" sz="1200" b="1" i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GB" sz="1200" b="1" i="1" dirty="0"/>
              <a:t> </a:t>
            </a:r>
            <a:r>
              <a:rPr lang="en-GB" sz="1200" b="1" i="1" dirty="0" smtClean="0"/>
              <a:t>B1-40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B1-85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6" name="Pentagon 325"/>
          <p:cNvSpPr/>
          <p:nvPr/>
        </p:nvSpPr>
        <p:spPr>
          <a:xfrm>
            <a:off x="6200775" y="4539239"/>
            <a:ext cx="2943225" cy="105042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Full 4D Applications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ATN </a:t>
            </a:r>
            <a:r>
              <a:rPr lang="en-GB" sz="800" dirty="0">
                <a:solidFill>
                  <a:schemeClr val="tx1"/>
                </a:solidFill>
              </a:rPr>
              <a:t>IPS </a:t>
            </a:r>
          </a:p>
        </p:txBody>
      </p:sp>
      <p:sp>
        <p:nvSpPr>
          <p:cNvPr id="304" name="Pentagon 303"/>
          <p:cNvSpPr/>
          <p:nvPr/>
        </p:nvSpPr>
        <p:spPr>
          <a:xfrm>
            <a:off x="1672299" y="4539300"/>
            <a:ext cx="5585752" cy="274320"/>
          </a:xfrm>
          <a:prstGeom prst="homePlate">
            <a:avLst>
              <a:gd name="adj" fmla="val 394766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  <a:cs typeface="Arial" charset="0"/>
              </a:rPr>
              <a:t>CPDLC &amp; ADS-C  over FANS 1/A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ACARS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06" name="Pentagon 305"/>
          <p:cNvSpPr/>
          <p:nvPr/>
        </p:nvSpPr>
        <p:spPr>
          <a:xfrm>
            <a:off x="1669312" y="4846315"/>
            <a:ext cx="4729274" cy="27432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CPDLC over  Baseline 1 (Link 2000+)  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15" name="TextBox 99"/>
          <p:cNvSpPr txBox="1">
            <a:spLocks noChangeArrowheads="1"/>
          </p:cNvSpPr>
          <p:nvPr/>
        </p:nvSpPr>
        <p:spPr bwMode="auto">
          <a:xfrm>
            <a:off x="5500244" y="5593243"/>
            <a:ext cx="1719263" cy="4603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B2-75</a:t>
            </a:r>
            <a:r>
              <a:rPr lang="en-GB" sz="1200" b="1" i="1" dirty="0"/>
              <a:t>,</a:t>
            </a:r>
            <a:r>
              <a:rPr lang="en-GB" sz="1200" b="1" i="1" dirty="0">
                <a:solidFill>
                  <a:srgbClr val="FF0000"/>
                </a:solidFill>
              </a:rPr>
              <a:t> </a:t>
            </a:r>
            <a:r>
              <a:rPr lang="en-GB" sz="1200" b="1" i="1" dirty="0" smtClean="0"/>
              <a:t>B2-85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3" name="Pentagon 312"/>
          <p:cNvSpPr/>
          <p:nvPr/>
        </p:nvSpPr>
        <p:spPr>
          <a:xfrm>
            <a:off x="3490467" y="5151779"/>
            <a:ext cx="3747426" cy="365760"/>
          </a:xfrm>
          <a:prstGeom prst="homePlate">
            <a:avLst>
              <a:gd name="adj" fmla="val 71849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400" b="1" dirty="0" smtClean="0">
                <a:solidFill>
                  <a:schemeClr val="tx1"/>
                </a:solidFill>
                <a:cs typeface="Arial" charset="0"/>
              </a:rPr>
              <a:t>Advanced CPDLC &amp; ADS-C over Baseline 2  </a:t>
            </a:r>
          </a:p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ATN OSI                                                                                              then ATN IPS</a:t>
            </a:r>
            <a:endParaRPr lang="en-GB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28" name="TextBox 53"/>
          <p:cNvSpPr txBox="1">
            <a:spLocks noChangeArrowheads="1"/>
          </p:cNvSpPr>
          <p:nvPr/>
        </p:nvSpPr>
        <p:spPr bwMode="auto">
          <a:xfrm>
            <a:off x="3509508" y="6452596"/>
            <a:ext cx="181740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B1-15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B1-25</a:t>
            </a:r>
            <a:r>
              <a:rPr lang="en-GB" sz="1200" b="1" i="1" dirty="0"/>
              <a:t>,  </a:t>
            </a:r>
            <a:r>
              <a:rPr lang="en-GB" sz="1200" b="1" i="1" dirty="0" smtClean="0"/>
              <a:t>B1-105</a:t>
            </a:r>
            <a:endParaRPr lang="en-GB" sz="1200" b="1" i="1" dirty="0"/>
          </a:p>
        </p:txBody>
      </p:sp>
      <p:sp>
        <p:nvSpPr>
          <p:cNvPr id="329" name="TextBox 94"/>
          <p:cNvSpPr txBox="1">
            <a:spLocks noChangeArrowheads="1"/>
          </p:cNvSpPr>
          <p:nvPr/>
        </p:nvSpPr>
        <p:spPr bwMode="auto">
          <a:xfrm>
            <a:off x="5475276" y="6441964"/>
            <a:ext cx="1637905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330" name="TextBox 94"/>
          <p:cNvSpPr txBox="1">
            <a:spLocks noChangeArrowheads="1"/>
          </p:cNvSpPr>
          <p:nvPr/>
        </p:nvSpPr>
        <p:spPr bwMode="auto">
          <a:xfrm>
            <a:off x="7246963" y="6454184"/>
            <a:ext cx="1285875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 smtClean="0"/>
              <a:t>B3-25</a:t>
            </a:r>
            <a:r>
              <a:rPr lang="en-GB" sz="1200" b="1" i="1" dirty="0"/>
              <a:t>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7" name="Pentagon 326"/>
          <p:cNvSpPr/>
          <p:nvPr/>
        </p:nvSpPr>
        <p:spPr>
          <a:xfrm>
            <a:off x="3504744" y="6118369"/>
            <a:ext cx="5639255" cy="239901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OSI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then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ATN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1600" b="1" baseline="-25000" dirty="0" err="1" smtClean="0">
                <a:solidFill>
                  <a:schemeClr val="tx1"/>
                </a:solidFill>
                <a:cs typeface="Arial" charset="0"/>
              </a:rPr>
              <a:t>IPS</a:t>
            </a:r>
            <a:r>
              <a:rPr lang="en-GB" sz="1600" b="1" baseline="-25000" dirty="0" smtClean="0">
                <a:solidFill>
                  <a:schemeClr val="tx1"/>
                </a:solidFill>
                <a:cs typeface="Arial" charset="0"/>
              </a:rPr>
              <a:t>                            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 Surface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Datalink</a:t>
            </a: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Services    </a:t>
            </a:r>
            <a:endParaRPr lang="en-GB" sz="800" b="1" baseline="-25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5" name="Pentagon 94"/>
          <p:cNvSpPr/>
          <p:nvPr/>
        </p:nvSpPr>
        <p:spPr>
          <a:xfrm>
            <a:off x="1679197" y="816720"/>
            <a:ext cx="5547103" cy="274320"/>
          </a:xfrm>
          <a:prstGeom prst="homePlate">
            <a:avLst>
              <a:gd name="adj" fmla="val 32131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 0/A (ACARS)</a:t>
            </a:r>
          </a:p>
        </p:txBody>
      </p:sp>
      <p:sp>
        <p:nvSpPr>
          <p:cNvPr id="94" name="Pentagon 93"/>
          <p:cNvSpPr/>
          <p:nvPr/>
        </p:nvSpPr>
        <p:spPr>
          <a:xfrm>
            <a:off x="1682309" y="487683"/>
            <a:ext cx="5594791" cy="274320"/>
          </a:xfrm>
          <a:prstGeom prst="homePlate">
            <a:avLst>
              <a:gd name="adj" fmla="val 30248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HF (ACARS)</a:t>
            </a:r>
          </a:p>
        </p:txBody>
      </p:sp>
      <p:sp>
        <p:nvSpPr>
          <p:cNvPr id="109" name="Pentagon 108"/>
          <p:cNvSpPr/>
          <p:nvPr/>
        </p:nvSpPr>
        <p:spPr>
          <a:xfrm>
            <a:off x="1693923" y="1544625"/>
            <a:ext cx="6074342" cy="274320"/>
          </a:xfrm>
          <a:prstGeom prst="homePlate">
            <a:avLst>
              <a:gd name="adj" fmla="val 286435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</a:t>
            </a:r>
            <a:r>
              <a:rPr lang="en-GB" sz="1600" b="1" dirty="0" err="1" smtClean="0"/>
              <a:t>VDL</a:t>
            </a:r>
            <a:r>
              <a:rPr lang="en-GB" sz="1600" b="1" dirty="0" smtClean="0"/>
              <a:t> </a:t>
            </a:r>
            <a:r>
              <a:rPr lang="en-GB" sz="1600" b="1" dirty="0"/>
              <a:t>Mode-2 </a:t>
            </a:r>
            <a:r>
              <a:rPr lang="en-GB" sz="1600" b="1" dirty="0" smtClean="0"/>
              <a:t>        (</a:t>
            </a:r>
            <a:r>
              <a:rPr lang="en-GB" sz="1600" b="1" dirty="0"/>
              <a:t>ACARS  &amp; ATN OSI)</a:t>
            </a:r>
          </a:p>
        </p:txBody>
      </p:sp>
      <p:sp>
        <p:nvSpPr>
          <p:cNvPr id="192" name="Pentagon 191"/>
          <p:cNvSpPr/>
          <p:nvPr/>
        </p:nvSpPr>
        <p:spPr>
          <a:xfrm>
            <a:off x="3512457" y="3673583"/>
            <a:ext cx="5631543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</a:t>
            </a:r>
            <a:r>
              <a:rPr lang="en-GB" sz="1600" b="1" dirty="0" err="1" smtClean="0"/>
              <a:t>AeroMACS</a:t>
            </a:r>
            <a:r>
              <a:rPr lang="en-GB" sz="1600" b="1" dirty="0" smtClean="0"/>
              <a:t>       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274" name="Pentagon 273"/>
          <p:cNvSpPr/>
          <p:nvPr/>
        </p:nvSpPr>
        <p:spPr>
          <a:xfrm>
            <a:off x="6309360" y="2901588"/>
            <a:ext cx="283464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</a:t>
            </a:r>
            <a:r>
              <a:rPr lang="en-GB" sz="1500" b="1" dirty="0" smtClean="0"/>
              <a:t>Future Satellite </a:t>
            </a:r>
            <a:r>
              <a:rPr lang="en-GB" sz="1600" b="1" baseline="-25000" dirty="0" err="1" smtClean="0"/>
              <a:t>ATN</a:t>
            </a:r>
            <a:r>
              <a:rPr lang="en-GB" sz="1600" b="1" baseline="-25000" dirty="0" smtClean="0"/>
              <a:t> </a:t>
            </a:r>
            <a:r>
              <a:rPr lang="en-GB" sz="1600" b="1" baseline="-25000" dirty="0" err="1" smtClean="0"/>
              <a:t>IPS</a:t>
            </a:r>
            <a:endParaRPr lang="en-GB" sz="1600" b="1" baseline="-25000" dirty="0"/>
          </a:p>
        </p:txBody>
      </p:sp>
      <p:sp>
        <p:nvSpPr>
          <p:cNvPr id="140" name="Pentagon 139"/>
          <p:cNvSpPr/>
          <p:nvPr/>
        </p:nvSpPr>
        <p:spPr>
          <a:xfrm>
            <a:off x="1684108" y="2663093"/>
            <a:ext cx="5477077" cy="274320"/>
          </a:xfrm>
          <a:prstGeom prst="homePlate">
            <a:avLst>
              <a:gd name="adj" fmla="val 329070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Current Satellite       Systems </a:t>
            </a:r>
            <a:r>
              <a:rPr lang="en-GB" sz="1600" b="1" dirty="0"/>
              <a:t>(ACARS)</a:t>
            </a:r>
          </a:p>
        </p:txBody>
      </p:sp>
      <p:cxnSp>
        <p:nvCxnSpPr>
          <p:cNvPr id="316" name="Elbow Connector 125"/>
          <p:cNvCxnSpPr>
            <a:stCxn id="313" idx="1"/>
            <a:endCxn id="314" idx="1"/>
          </p:cNvCxnSpPr>
          <p:nvPr/>
        </p:nvCxnSpPr>
        <p:spPr>
          <a:xfrm rot="10800000" flipH="1" flipV="1">
            <a:off x="3490466" y="5334659"/>
            <a:ext cx="14179" cy="491004"/>
          </a:xfrm>
          <a:prstGeom prst="bentConnector3">
            <a:avLst>
              <a:gd name="adj1" fmla="val -86236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103" idx="1"/>
            <a:endCxn id="95" idx="1"/>
          </p:cNvCxnSpPr>
          <p:nvPr/>
        </p:nvCxnSpPr>
        <p:spPr>
          <a:xfrm rot="10800000" flipH="1">
            <a:off x="1673223" y="953881"/>
            <a:ext cx="5973" cy="334143"/>
          </a:xfrm>
          <a:prstGeom prst="bentConnector3">
            <a:avLst>
              <a:gd name="adj1" fmla="val -1691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1"/>
            <a:endCxn id="109" idx="1"/>
          </p:cNvCxnSpPr>
          <p:nvPr/>
        </p:nvCxnSpPr>
        <p:spPr>
          <a:xfrm rot="10800000" flipH="1" flipV="1">
            <a:off x="1673223" y="1288023"/>
            <a:ext cx="20699" cy="393762"/>
          </a:xfrm>
          <a:prstGeom prst="bentConnector3">
            <a:avLst>
              <a:gd name="adj1" fmla="val -64209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Elbow Connector 86"/>
          <p:cNvCxnSpPr/>
          <p:nvPr/>
        </p:nvCxnSpPr>
        <p:spPr>
          <a:xfrm rot="10800000" flipH="1">
            <a:off x="3491393" y="932616"/>
            <a:ext cx="5972" cy="334143"/>
          </a:xfrm>
          <a:prstGeom prst="bentConnector3">
            <a:avLst>
              <a:gd name="adj1" fmla="val -20474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0800000" flipV="1">
            <a:off x="3490827" y="126675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49" idx="1"/>
            <a:endCxn id="140" idx="1"/>
          </p:cNvCxnSpPr>
          <p:nvPr/>
        </p:nvCxnSpPr>
        <p:spPr>
          <a:xfrm rot="10800000" flipH="1" flipV="1">
            <a:off x="1681614" y="2345127"/>
            <a:ext cx="2494" cy="455126"/>
          </a:xfrm>
          <a:prstGeom prst="bentConnector3">
            <a:avLst>
              <a:gd name="adj1" fmla="val -9165998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0800000" flipV="1">
            <a:off x="3481010" y="2384296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307" idx="1"/>
            <a:endCxn id="304" idx="1"/>
          </p:cNvCxnSpPr>
          <p:nvPr/>
        </p:nvCxnSpPr>
        <p:spPr>
          <a:xfrm rot="10800000" flipH="1">
            <a:off x="1668007" y="4676461"/>
            <a:ext cx="4291" cy="702635"/>
          </a:xfrm>
          <a:prstGeom prst="bentConnector3">
            <a:avLst>
              <a:gd name="adj1" fmla="val -284954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3" name="Elbow Connector 125"/>
          <p:cNvCxnSpPr>
            <a:stCxn id="193" idx="1"/>
            <a:endCxn id="192" idx="1"/>
          </p:cNvCxnSpPr>
          <p:nvPr/>
        </p:nvCxnSpPr>
        <p:spPr>
          <a:xfrm rot="10800000" flipH="1" flipV="1">
            <a:off x="3498875" y="3306637"/>
            <a:ext cx="13581" cy="504105"/>
          </a:xfrm>
          <a:prstGeom prst="bentConnector3">
            <a:avLst>
              <a:gd name="adj1" fmla="val -1135204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Elbow Connector 125"/>
          <p:cNvCxnSpPr>
            <a:stCxn id="105" idx="1"/>
            <a:endCxn id="125" idx="1"/>
          </p:cNvCxnSpPr>
          <p:nvPr/>
        </p:nvCxnSpPr>
        <p:spPr>
          <a:xfrm rot="10800000" flipH="1" flipV="1">
            <a:off x="5383211" y="2094708"/>
            <a:ext cx="877887" cy="425246"/>
          </a:xfrm>
          <a:prstGeom prst="bentConnector3">
            <a:avLst>
              <a:gd name="adj1" fmla="val -11602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0800000" flipV="1">
            <a:off x="5362973" y="1650650"/>
            <a:ext cx="8140" cy="437221"/>
          </a:xfrm>
          <a:prstGeom prst="bentConnector3">
            <a:avLst>
              <a:gd name="adj1" fmla="val 1079656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274" idx="1"/>
          </p:cNvCxnSpPr>
          <p:nvPr/>
        </p:nvCxnSpPr>
        <p:spPr>
          <a:xfrm rot="10800000" flipV="1">
            <a:off x="5416136" y="3038747"/>
            <a:ext cx="893224" cy="282499"/>
          </a:xfrm>
          <a:prstGeom prst="bentConnector3">
            <a:avLst>
              <a:gd name="adj1" fmla="val 117850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25"/>
          <p:cNvCxnSpPr/>
          <p:nvPr/>
        </p:nvCxnSpPr>
        <p:spPr>
          <a:xfrm rot="10800000" flipH="1" flipV="1">
            <a:off x="7230905" y="2051995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1" name="Elbow Connector 125"/>
          <p:cNvCxnSpPr/>
          <p:nvPr/>
        </p:nvCxnSpPr>
        <p:spPr>
          <a:xfrm rot="10800000">
            <a:off x="3472846" y="6172952"/>
            <a:ext cx="4764" cy="410570"/>
          </a:xfrm>
          <a:prstGeom prst="bentConnector3">
            <a:avLst>
              <a:gd name="adj1" fmla="val 222025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rot="10800000" flipV="1">
            <a:off x="5479116" y="622152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rot="10800000" flipV="1">
            <a:off x="7244121" y="6232161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8" name="Elbow Connector 125"/>
          <p:cNvCxnSpPr/>
          <p:nvPr/>
        </p:nvCxnSpPr>
        <p:spPr>
          <a:xfrm rot="10800000" flipH="1" flipV="1">
            <a:off x="5436225" y="5412145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9" name="TextBox 94"/>
          <p:cNvSpPr txBox="1">
            <a:spLocks noChangeArrowheads="1"/>
          </p:cNvSpPr>
          <p:nvPr/>
        </p:nvSpPr>
        <p:spPr bwMode="auto">
          <a:xfrm>
            <a:off x="7397750" y="5670039"/>
            <a:ext cx="1746250" cy="2762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i="1" dirty="0"/>
              <a:t>3-25,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3-105, </a:t>
            </a:r>
            <a:r>
              <a:rPr lang="en-GB" sz="1200" b="1" i="1" dirty="0"/>
              <a:t>3-85, </a:t>
            </a:r>
            <a:r>
              <a:rPr lang="en-GB" sz="1200" b="1" i="1" dirty="0">
                <a:solidFill>
                  <a:schemeClr val="bg1">
                    <a:lumMod val="65000"/>
                  </a:schemeClr>
                </a:solidFill>
              </a:rPr>
              <a:t>3-05</a:t>
            </a:r>
          </a:p>
        </p:txBody>
      </p:sp>
      <p:cxnSp>
        <p:nvCxnSpPr>
          <p:cNvPr id="230" name="Elbow Connector 125"/>
          <p:cNvCxnSpPr/>
          <p:nvPr/>
        </p:nvCxnSpPr>
        <p:spPr>
          <a:xfrm rot="10800000" flipH="1" flipV="1">
            <a:off x="7435145" y="5242024"/>
            <a:ext cx="14179" cy="491004"/>
          </a:xfrm>
          <a:prstGeom prst="bentConnector3">
            <a:avLst>
              <a:gd name="adj1" fmla="val -71238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1679416" cy="877163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Air-Ground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  <a:endParaRPr lang="en-GB" sz="17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8" name="Elbow Connector 117"/>
          <p:cNvCxnSpPr>
            <a:stCxn id="103" idx="1"/>
            <a:endCxn id="94" idx="1"/>
          </p:cNvCxnSpPr>
          <p:nvPr/>
        </p:nvCxnSpPr>
        <p:spPr>
          <a:xfrm rot="10800000" flipH="1">
            <a:off x="1673223" y="624843"/>
            <a:ext cx="9085" cy="663180"/>
          </a:xfrm>
          <a:prstGeom prst="bentConnector3">
            <a:avLst>
              <a:gd name="adj1" fmla="val -1345889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4" name="Elbow Connector 283"/>
          <p:cNvCxnSpPr/>
          <p:nvPr/>
        </p:nvCxnSpPr>
        <p:spPr>
          <a:xfrm rot="10800000" flipV="1">
            <a:off x="7234303" y="2543787"/>
            <a:ext cx="8140" cy="437221"/>
          </a:xfrm>
          <a:prstGeom prst="bentConnector3">
            <a:avLst>
              <a:gd name="adj1" fmla="val 121028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4" name="Elbow Connector 293"/>
          <p:cNvCxnSpPr/>
          <p:nvPr/>
        </p:nvCxnSpPr>
        <p:spPr>
          <a:xfrm rot="10800000" flipV="1">
            <a:off x="5415319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5" name="Elbow Connector 294"/>
          <p:cNvCxnSpPr/>
          <p:nvPr/>
        </p:nvCxnSpPr>
        <p:spPr>
          <a:xfrm rot="10800000" flipV="1">
            <a:off x="7265384" y="3850470"/>
            <a:ext cx="566" cy="340600"/>
          </a:xfrm>
          <a:prstGeom prst="bentConnector3">
            <a:avLst>
              <a:gd name="adj1" fmla="val 19824741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9" name="Pentagon 298"/>
          <p:cNvSpPr/>
          <p:nvPr/>
        </p:nvSpPr>
        <p:spPr>
          <a:xfrm>
            <a:off x="5390707" y="1137683"/>
            <a:ext cx="3753293" cy="361507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Commercial Broadband Links</a:t>
            </a:r>
            <a:endParaRPr lang="en-GB" sz="1600" b="1" baseline="-25000" dirty="0"/>
          </a:p>
        </p:txBody>
      </p:sp>
      <p:sp>
        <p:nvSpPr>
          <p:cNvPr id="305" name="TextBox 49"/>
          <p:cNvSpPr txBox="1">
            <a:spLocks noChangeArrowheads="1"/>
          </p:cNvSpPr>
          <p:nvPr/>
        </p:nvSpPr>
        <p:spPr bwMode="auto">
          <a:xfrm>
            <a:off x="5434907" y="1175270"/>
            <a:ext cx="604386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/>
          <p:cNvSpPr/>
          <p:nvPr/>
        </p:nvSpPr>
        <p:spPr>
          <a:xfrm>
            <a:off x="1689100" y="3359890"/>
            <a:ext cx="7454900" cy="34981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1689100" y="2020187"/>
            <a:ext cx="7454900" cy="1339701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1689100" y="393407"/>
            <a:ext cx="7454900" cy="162678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763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4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solidFill>
                <a:srgbClr val="4F81B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3236"/>
            <a:ext cx="1679416" cy="631764"/>
          </a:xfrm>
          <a:prstGeom prst="rect">
            <a:avLst/>
          </a:prstGeom>
          <a:solidFill>
            <a:srgbClr val="8064A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Ground-Ground </a:t>
            </a:r>
            <a:r>
              <a:rPr lang="en-GB" sz="17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7953"/>
            <a:ext cx="1667669" cy="1382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1683859" y="500936"/>
            <a:ext cx="1218830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B0-25, B0-30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3498876" y="449413"/>
            <a:ext cx="175360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B1-30, B1-31,B1-105</a:t>
            </a:r>
            <a:endParaRPr lang="en-GB" sz="1200" b="1" i="1" strike="sngStrike" dirty="0"/>
          </a:p>
        </p:txBody>
      </p:sp>
      <p:sp>
        <p:nvSpPr>
          <p:cNvPr id="27" name="TextBox 99"/>
          <p:cNvSpPr txBox="1">
            <a:spLocks noChangeArrowheads="1"/>
          </p:cNvSpPr>
          <p:nvPr/>
        </p:nvSpPr>
        <p:spPr bwMode="auto">
          <a:xfrm>
            <a:off x="5404478" y="534658"/>
            <a:ext cx="666713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B2-25</a:t>
            </a:r>
            <a:endParaRPr lang="en-GB" sz="1200" b="1" i="1" dirty="0"/>
          </a:p>
        </p:txBody>
      </p:sp>
      <p:sp>
        <p:nvSpPr>
          <p:cNvPr id="28" name="TextBox 94"/>
          <p:cNvSpPr txBox="1">
            <a:spLocks noChangeArrowheads="1"/>
          </p:cNvSpPr>
          <p:nvPr/>
        </p:nvSpPr>
        <p:spPr bwMode="auto">
          <a:xfrm>
            <a:off x="7315200" y="458642"/>
            <a:ext cx="1679944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B3-05, B3-25</a:t>
            </a:r>
            <a:r>
              <a:rPr lang="en-GB" sz="1200" b="1" i="1" dirty="0"/>
              <a:t>, </a:t>
            </a:r>
            <a:r>
              <a:rPr lang="en-GB" sz="1200" b="1" i="1" dirty="0" smtClean="0"/>
              <a:t>B3-105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1667834" y="1298273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IPV6</a:t>
            </a:r>
            <a:endParaRPr lang="en-GB" sz="1600" b="1" dirty="0"/>
          </a:p>
        </p:txBody>
      </p:sp>
      <p:sp>
        <p:nvSpPr>
          <p:cNvPr id="93" name="Pentagon 92"/>
          <p:cNvSpPr/>
          <p:nvPr/>
        </p:nvSpPr>
        <p:spPr>
          <a:xfrm>
            <a:off x="3519376" y="2456119"/>
            <a:ext cx="5624624" cy="79744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Information Management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                                       (See Roadmap)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                       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1704195" y="2519113"/>
            <a:ext cx="4079915" cy="274320"/>
          </a:xfrm>
          <a:prstGeom prst="homePlate">
            <a:avLst>
              <a:gd name="adj" fmla="val 596317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AMHS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1662026" y="927939"/>
            <a:ext cx="2846179" cy="274320"/>
          </a:xfrm>
          <a:prstGeom prst="homePlate">
            <a:avLst>
              <a:gd name="adj" fmla="val 534497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IPV4</a:t>
            </a:r>
            <a:endParaRPr lang="en-GB" sz="1600" b="1" dirty="0"/>
          </a:p>
        </p:txBody>
      </p:sp>
      <p:sp>
        <p:nvSpPr>
          <p:cNvPr id="47" name="Pentagon 46"/>
          <p:cNvSpPr/>
          <p:nvPr/>
        </p:nvSpPr>
        <p:spPr>
          <a:xfrm>
            <a:off x="6049926" y="5974397"/>
            <a:ext cx="3094074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Future Satellite  System</a:t>
            </a:r>
            <a:endParaRPr lang="en-GB" sz="1600" b="1" dirty="0"/>
          </a:p>
        </p:txBody>
      </p:sp>
      <p:cxnSp>
        <p:nvCxnSpPr>
          <p:cNvPr id="55" name="Elbow Connector 54"/>
          <p:cNvCxnSpPr/>
          <p:nvPr/>
        </p:nvCxnSpPr>
        <p:spPr>
          <a:xfrm rot="10800000" flipV="1">
            <a:off x="1715189" y="1064739"/>
            <a:ext cx="567" cy="383130"/>
          </a:xfrm>
          <a:prstGeom prst="bentConnector3">
            <a:avLst>
              <a:gd name="adj1" fmla="val 2354039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Elbow Connector 125"/>
          <p:cNvCxnSpPr>
            <a:stCxn id="22" idx="1"/>
          </p:cNvCxnSpPr>
          <p:nvPr/>
        </p:nvCxnSpPr>
        <p:spPr>
          <a:xfrm rot="10800000" flipH="1" flipV="1">
            <a:off x="3498876" y="680245"/>
            <a:ext cx="116194" cy="755149"/>
          </a:xfrm>
          <a:prstGeom prst="bentConnector4">
            <a:avLst>
              <a:gd name="adj1" fmla="val -86932"/>
              <a:gd name="adj2" fmla="val 9907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0800000" flipV="1">
            <a:off x="1694740" y="629924"/>
            <a:ext cx="8140" cy="437221"/>
          </a:xfrm>
          <a:prstGeom prst="bentConnector3">
            <a:avLst>
              <a:gd name="adj1" fmla="val 147151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0" y="3348814"/>
            <a:ext cx="1667669" cy="882944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Air-Ground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Voice</a:t>
            </a:r>
          </a:p>
          <a:p>
            <a:pPr algn="ctr">
              <a:defRPr/>
            </a:pPr>
            <a:r>
              <a:rPr lang="en-GB" sz="17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</a:t>
            </a:r>
            <a:endParaRPr lang="en-GB" sz="17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2020187"/>
            <a:ext cx="1690577" cy="1339702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>
                <a:solidFill>
                  <a:schemeClr val="tx1"/>
                </a:solidFill>
                <a:cs typeface="Arial" charset="0"/>
              </a:rPr>
              <a:t>Services</a:t>
            </a:r>
          </a:p>
        </p:txBody>
      </p:sp>
      <p:sp>
        <p:nvSpPr>
          <p:cNvPr id="104" name="Pentagon 103"/>
          <p:cNvSpPr/>
          <p:nvPr/>
        </p:nvSpPr>
        <p:spPr>
          <a:xfrm>
            <a:off x="1690578" y="2880620"/>
            <a:ext cx="4380614" cy="274320"/>
          </a:xfrm>
          <a:prstGeom prst="homePlate">
            <a:avLst>
              <a:gd name="adj" fmla="val 658332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                    </a:t>
            </a:r>
            <a:r>
              <a:rPr lang="en-GB" sz="1600" b="1" dirty="0" err="1" smtClean="0">
                <a:solidFill>
                  <a:schemeClr val="tx1"/>
                </a:solidFill>
                <a:cs typeface="Arial" charset="0"/>
              </a:rPr>
              <a:t>AIDC</a:t>
            </a:r>
            <a:r>
              <a:rPr lang="en-GB" sz="8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9" name="TextBox 39"/>
          <p:cNvSpPr txBox="1">
            <a:spLocks noChangeArrowheads="1"/>
          </p:cNvSpPr>
          <p:nvPr/>
        </p:nvSpPr>
        <p:spPr bwMode="auto">
          <a:xfrm>
            <a:off x="1683857" y="2127718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B0-25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4" name="Elbow Connector 125"/>
          <p:cNvCxnSpPr/>
          <p:nvPr/>
        </p:nvCxnSpPr>
        <p:spPr>
          <a:xfrm rot="5400000">
            <a:off x="1351605" y="2624881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0" name="TextBox 39"/>
          <p:cNvSpPr txBox="1">
            <a:spLocks noChangeArrowheads="1"/>
          </p:cNvSpPr>
          <p:nvPr/>
        </p:nvSpPr>
        <p:spPr bwMode="auto">
          <a:xfrm>
            <a:off x="3512657" y="2127717"/>
            <a:ext cx="804161" cy="2769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 smtClean="0"/>
              <a:t>   B1-25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1" name="Elbow Connector 125"/>
          <p:cNvCxnSpPr/>
          <p:nvPr/>
        </p:nvCxnSpPr>
        <p:spPr>
          <a:xfrm rot="5400000">
            <a:off x="3148511" y="2624886"/>
            <a:ext cx="785034" cy="64559"/>
          </a:xfrm>
          <a:prstGeom prst="bentConnector4">
            <a:avLst>
              <a:gd name="adj1" fmla="val 1985"/>
              <a:gd name="adj2" fmla="val 32233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0" name="Elbow Connector 125"/>
          <p:cNvCxnSpPr/>
          <p:nvPr/>
        </p:nvCxnSpPr>
        <p:spPr>
          <a:xfrm rot="10800000" flipH="1" flipV="1">
            <a:off x="5444633" y="683606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1" name="Elbow Connector 125"/>
          <p:cNvCxnSpPr/>
          <p:nvPr/>
        </p:nvCxnSpPr>
        <p:spPr>
          <a:xfrm rot="10800000" flipH="1" flipV="1">
            <a:off x="7337229" y="619811"/>
            <a:ext cx="116193" cy="815584"/>
          </a:xfrm>
          <a:prstGeom prst="bentConnector4">
            <a:avLst>
              <a:gd name="adj1" fmla="val -68631"/>
              <a:gd name="adj2" fmla="val 100209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7" name="Pentagon 166"/>
          <p:cNvSpPr/>
          <p:nvPr/>
        </p:nvSpPr>
        <p:spPr>
          <a:xfrm>
            <a:off x="1667834" y="1638515"/>
            <a:ext cx="7476166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baseline="-25000" dirty="0" smtClean="0"/>
              <a:t>IPV6</a:t>
            </a:r>
            <a:r>
              <a:rPr lang="en-GB" sz="1600" b="1" dirty="0" smtClean="0"/>
              <a:t>      VOICE Over IP </a:t>
            </a:r>
            <a:r>
              <a:rPr lang="en-GB" sz="1600" b="1" baseline="-25000" dirty="0" smtClean="0"/>
              <a:t>(for G/G co-</a:t>
            </a:r>
            <a:r>
              <a:rPr lang="en-GB" sz="1600" b="1" baseline="-25000" dirty="0" err="1" smtClean="0"/>
              <a:t>ord</a:t>
            </a:r>
            <a:r>
              <a:rPr lang="en-GB" sz="1600" b="1" baseline="-25000" dirty="0" smtClean="0"/>
              <a:t> and links to A/G </a:t>
            </a:r>
            <a:r>
              <a:rPr lang="en-GB" sz="1600" b="1" baseline="-25000" dirty="0" err="1" smtClean="0"/>
              <a:t>txceivers</a:t>
            </a:r>
            <a:r>
              <a:rPr lang="en-GB" sz="1600" b="1" baseline="-25000" dirty="0" smtClean="0"/>
              <a:t>) </a:t>
            </a:r>
            <a:endParaRPr lang="en-GB" sz="1600" b="1" baseline="-25000" dirty="0"/>
          </a:p>
        </p:txBody>
      </p:sp>
      <p:sp>
        <p:nvSpPr>
          <p:cNvPr id="168" name="Rectangle 167"/>
          <p:cNvSpPr/>
          <p:nvPr/>
        </p:nvSpPr>
        <p:spPr>
          <a:xfrm>
            <a:off x="0" y="4210492"/>
            <a:ext cx="1667669" cy="26475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 </a:t>
            </a:r>
            <a:r>
              <a:rPr lang="en-GB" b="1" i="1" dirty="0">
                <a:solidFill>
                  <a:schemeClr val="tx1"/>
                </a:solidFill>
                <a:cs typeface="Arial" charset="0"/>
              </a:rPr>
              <a:t>(Link Media)</a:t>
            </a:r>
          </a:p>
        </p:txBody>
      </p:sp>
      <p:sp>
        <p:nvSpPr>
          <p:cNvPr id="169" name="Pentagon 168"/>
          <p:cNvSpPr/>
          <p:nvPr/>
        </p:nvSpPr>
        <p:spPr>
          <a:xfrm>
            <a:off x="1694740" y="4268609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(25 KHz)</a:t>
            </a:r>
            <a:endParaRPr lang="en-GB" sz="1600" b="1" dirty="0"/>
          </a:p>
        </p:txBody>
      </p:sp>
      <p:sp>
        <p:nvSpPr>
          <p:cNvPr id="172" name="Pentagon 171"/>
          <p:cNvSpPr/>
          <p:nvPr/>
        </p:nvSpPr>
        <p:spPr>
          <a:xfrm>
            <a:off x="1694740" y="4608851"/>
            <a:ext cx="7449260" cy="274320"/>
          </a:xfrm>
          <a:prstGeom prst="homePlate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VHF (8.33 KHz) </a:t>
            </a:r>
            <a:r>
              <a:rPr lang="en-GB" sz="1600" b="1" baseline="-25000" dirty="0" smtClean="0"/>
              <a:t>to relieve congestion</a:t>
            </a:r>
            <a:endParaRPr lang="en-GB" sz="1600" b="1" baseline="-25000" dirty="0"/>
          </a:p>
        </p:txBody>
      </p:sp>
      <p:sp>
        <p:nvSpPr>
          <p:cNvPr id="173" name="Pentagon 172"/>
          <p:cNvSpPr/>
          <p:nvPr/>
        </p:nvSpPr>
        <p:spPr>
          <a:xfrm>
            <a:off x="6309360" y="4943040"/>
            <a:ext cx="2834640" cy="274320"/>
          </a:xfrm>
          <a:prstGeom prst="homePlate">
            <a:avLst/>
          </a:prstGeom>
          <a:gradFill flip="none" rotWithShape="1">
            <a:gsLst>
              <a:gs pos="2800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Future Digital Voice System?</a:t>
            </a:r>
            <a:endParaRPr lang="en-GB" sz="1600" b="1" dirty="0"/>
          </a:p>
        </p:txBody>
      </p:sp>
      <p:sp>
        <p:nvSpPr>
          <p:cNvPr id="174" name="Pentagon 173"/>
          <p:cNvSpPr/>
          <p:nvPr/>
        </p:nvSpPr>
        <p:spPr>
          <a:xfrm>
            <a:off x="1684108" y="5629577"/>
            <a:ext cx="5556664" cy="274320"/>
          </a:xfrm>
          <a:prstGeom prst="homePlate">
            <a:avLst>
              <a:gd name="adj" fmla="val 37558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Current Satellite  Systems</a:t>
            </a:r>
            <a:endParaRPr lang="en-GB" sz="1600" b="1" dirty="0"/>
          </a:p>
        </p:txBody>
      </p:sp>
      <p:sp>
        <p:nvSpPr>
          <p:cNvPr id="175" name="Pentagon 174"/>
          <p:cNvSpPr/>
          <p:nvPr/>
        </p:nvSpPr>
        <p:spPr>
          <a:xfrm>
            <a:off x="1694740" y="5310600"/>
            <a:ext cx="7449260" cy="274320"/>
          </a:xfrm>
          <a:prstGeom prst="homePlate">
            <a:avLst>
              <a:gd name="adj" fmla="val 1212792"/>
            </a:avLst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                                             </a:t>
            </a:r>
            <a:r>
              <a:rPr lang="en-GB" sz="1600" b="1" dirty="0" err="1" smtClean="0"/>
              <a:t>HF</a:t>
            </a:r>
            <a:endParaRPr lang="en-GB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89100" y="4242391"/>
            <a:ext cx="7454900" cy="2615609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76400" y="368300"/>
            <a:ext cx="7454900" cy="38847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34412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4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5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6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7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Enablers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809625"/>
            <a:ext cx="1667669" cy="20061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Conventional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2801258"/>
            <a:ext cx="1667669" cy="1451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Satellite-based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0" y="4265400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Capability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4656818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PBN</a:t>
            </a:r>
            <a:br>
              <a:rPr lang="en-GB" b="1" i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1200" b="1" i="1" dirty="0" smtClean="0">
                <a:solidFill>
                  <a:schemeClr val="tx1"/>
                </a:solidFill>
                <a:cs typeface="Arial" charset="0"/>
              </a:rPr>
              <a:t>(see PBN Roadmap)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5747657"/>
            <a:ext cx="1667669" cy="1097280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Precision Approach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Pentagon 60"/>
          <p:cNvSpPr/>
          <p:nvPr/>
        </p:nvSpPr>
        <p:spPr>
          <a:xfrm>
            <a:off x="1679735" y="829500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ILS/MLS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Retain to support precision approach and to mitigate  GNSS outage</a:t>
            </a:r>
            <a:endParaRPr lang="en-GB" sz="1200" i="1" dirty="0"/>
          </a:p>
        </p:txBody>
      </p:sp>
      <p:sp>
        <p:nvSpPr>
          <p:cNvPr id="62" name="Pentagon 61"/>
          <p:cNvSpPr/>
          <p:nvPr/>
        </p:nvSpPr>
        <p:spPr>
          <a:xfrm>
            <a:off x="1679735" y="1497166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DME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Optimize existing network to support PBN operations </a:t>
            </a:r>
            <a:endParaRPr lang="en-GB" sz="1200" i="1" dirty="0"/>
          </a:p>
        </p:txBody>
      </p:sp>
      <p:sp>
        <p:nvSpPr>
          <p:cNvPr id="64" name="Pentagon 63"/>
          <p:cNvSpPr/>
          <p:nvPr/>
        </p:nvSpPr>
        <p:spPr>
          <a:xfrm>
            <a:off x="1679735" y="2164831"/>
            <a:ext cx="7478778" cy="548640"/>
          </a:xfrm>
          <a:prstGeom prst="homePlate">
            <a:avLst>
              <a:gd name="adj" fmla="val 526191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VOR/NDB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Rationalize based on need and equipage     	</a:t>
            </a:r>
            <a:endParaRPr lang="en-GB" sz="1200" i="1" dirty="0"/>
          </a:p>
        </p:txBody>
      </p:sp>
      <p:sp>
        <p:nvSpPr>
          <p:cNvPr id="65" name="Pentagon 64"/>
          <p:cNvSpPr/>
          <p:nvPr/>
        </p:nvSpPr>
        <p:spPr>
          <a:xfrm>
            <a:off x="1679736" y="2948592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Core GNSS Constellations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Single  frequency  (GPS/GLONASS)	        Multi-Freq/Multi-Constellation (GPS/GLONASS/</a:t>
            </a:r>
            <a:r>
              <a:rPr lang="en-GB" sz="1200" i="1" dirty="0" err="1" smtClean="0"/>
              <a:t>Beidou</a:t>
            </a:r>
            <a:r>
              <a:rPr lang="en-GB" sz="1200" i="1" dirty="0" smtClean="0"/>
              <a:t>/Galileo)</a:t>
            </a:r>
            <a:endParaRPr lang="en-GB" sz="1200" i="1" dirty="0"/>
          </a:p>
        </p:txBody>
      </p:sp>
      <p:sp>
        <p:nvSpPr>
          <p:cNvPr id="66" name="Pentagon 65"/>
          <p:cNvSpPr/>
          <p:nvPr/>
        </p:nvSpPr>
        <p:spPr>
          <a:xfrm>
            <a:off x="1679736" y="3601737"/>
            <a:ext cx="7478778" cy="5486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GNSS Augmentations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SBAS         GBAS Cat I	           GBAS Cat II/III                      Multi-Freq GBAS/SBAS</a:t>
            </a:r>
            <a:endParaRPr lang="en-GB" sz="1200" i="1" dirty="0"/>
          </a:p>
        </p:txBody>
      </p:sp>
      <p:sp>
        <p:nvSpPr>
          <p:cNvPr id="67" name="Pentagon 66"/>
          <p:cNvSpPr/>
          <p:nvPr/>
        </p:nvSpPr>
        <p:spPr>
          <a:xfrm>
            <a:off x="1679736" y="4745226"/>
            <a:ext cx="7478778" cy="64008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PBN Operations </a:t>
            </a:r>
          </a:p>
        </p:txBody>
      </p:sp>
      <p:sp>
        <p:nvSpPr>
          <p:cNvPr id="68" name="TextBox 42"/>
          <p:cNvSpPr txBox="1">
            <a:spLocks noChangeArrowheads="1"/>
          </p:cNvSpPr>
          <p:nvPr/>
        </p:nvSpPr>
        <p:spPr bwMode="auto">
          <a:xfrm>
            <a:off x="1677988" y="5055145"/>
            <a:ext cx="1543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B0-65, B0-05, B0-10 </a:t>
            </a:r>
          </a:p>
        </p:txBody>
      </p:sp>
      <p:sp>
        <p:nvSpPr>
          <p:cNvPr id="69" name="TextBox 42"/>
          <p:cNvSpPr txBox="1">
            <a:spLocks noChangeArrowheads="1"/>
          </p:cNvSpPr>
          <p:nvPr/>
        </p:nvSpPr>
        <p:spPr bwMode="auto">
          <a:xfrm>
            <a:off x="3502907" y="504451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B1-10, 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TextBox 42"/>
          <p:cNvSpPr txBox="1">
            <a:spLocks noChangeArrowheads="1"/>
          </p:cNvSpPr>
          <p:nvPr/>
        </p:nvSpPr>
        <p:spPr bwMode="auto">
          <a:xfrm>
            <a:off x="5400396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B2-05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TextBox 42"/>
          <p:cNvSpPr txBox="1">
            <a:spLocks noChangeArrowheads="1"/>
          </p:cNvSpPr>
          <p:nvPr/>
        </p:nvSpPr>
        <p:spPr bwMode="auto">
          <a:xfrm>
            <a:off x="7251474" y="503387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B3-05, B3-10</a:t>
            </a:r>
            <a:endParaRPr lang="en-GB" sz="1200" b="1" i="1" dirty="0"/>
          </a:p>
        </p:txBody>
      </p:sp>
      <p:sp>
        <p:nvSpPr>
          <p:cNvPr id="72" name="Pentagon 71"/>
          <p:cNvSpPr/>
          <p:nvPr/>
        </p:nvSpPr>
        <p:spPr>
          <a:xfrm>
            <a:off x="1679736" y="5761229"/>
            <a:ext cx="7478778" cy="10058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CAT I/II/III  Landing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ILS/MLS     GBAS  Cat I 	          GBAS Cat II/III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 smtClean="0"/>
              <a:t>Cat I/II/III  </a:t>
            </a:r>
            <a:r>
              <a:rPr lang="en-GB" sz="1200" i="1" dirty="0" err="1" smtClean="0"/>
              <a:t>SBAS</a:t>
            </a:r>
            <a:r>
              <a:rPr lang="en-GB" sz="1200" i="1" dirty="0" smtClean="0"/>
              <a:t> </a:t>
            </a:r>
            <a:r>
              <a:rPr lang="en-GB" sz="1200" i="1" dirty="0" err="1" smtClean="0"/>
              <a:t>LPV</a:t>
            </a:r>
            <a:r>
              <a:rPr lang="en-GB" sz="1200" i="1" dirty="0" smtClean="0"/>
              <a:t> 200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/>
          </a:p>
        </p:txBody>
      </p:sp>
      <p:sp>
        <p:nvSpPr>
          <p:cNvPr id="73" name="TextBox 42"/>
          <p:cNvSpPr txBox="1">
            <a:spLocks noChangeArrowheads="1"/>
          </p:cNvSpPr>
          <p:nvPr/>
        </p:nvSpPr>
        <p:spPr bwMode="auto">
          <a:xfrm>
            <a:off x="1677988" y="644075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4" name="TextBox 42"/>
          <p:cNvSpPr txBox="1">
            <a:spLocks noChangeArrowheads="1"/>
          </p:cNvSpPr>
          <p:nvPr/>
        </p:nvSpPr>
        <p:spPr bwMode="auto">
          <a:xfrm>
            <a:off x="3492273" y="6440754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B1-65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661886" y="0"/>
            <a:ext cx="7482114" cy="6845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663699" y="190499"/>
            <a:ext cx="1845045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0" y="406400"/>
            <a:ext cx="1667669" cy="645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-7257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PBN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5527" y="569692"/>
            <a:ext cx="166420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/>
                </a:solidFill>
              </a:rPr>
              <a:t>En-Route  Oceanic and Remote Continental</a:t>
            </a:r>
          </a:p>
        </p:txBody>
      </p:sp>
      <p:sp>
        <p:nvSpPr>
          <p:cNvPr id="59" name="Pentagon 58"/>
          <p:cNvSpPr/>
          <p:nvPr/>
        </p:nvSpPr>
        <p:spPr>
          <a:xfrm>
            <a:off x="1661886" y="67818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0" name="Striped Right Arrow 59"/>
          <p:cNvSpPr/>
          <p:nvPr/>
        </p:nvSpPr>
        <p:spPr>
          <a:xfrm>
            <a:off x="1807022" y="6052458"/>
            <a:ext cx="7104749" cy="762000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Migration path based on Region/States requirements</a:t>
            </a:r>
          </a:p>
        </p:txBody>
      </p:sp>
      <p:sp>
        <p:nvSpPr>
          <p:cNvPr id="64" name="Pentagon 63"/>
          <p:cNvSpPr/>
          <p:nvPr/>
        </p:nvSpPr>
        <p:spPr>
          <a:xfrm>
            <a:off x="1667413" y="2161046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6" name="Rectangle 65"/>
          <p:cNvSpPr/>
          <p:nvPr/>
        </p:nvSpPr>
        <p:spPr>
          <a:xfrm>
            <a:off x="0" y="201913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En-Route  Continental</a:t>
            </a:r>
          </a:p>
        </p:txBody>
      </p:sp>
      <p:sp>
        <p:nvSpPr>
          <p:cNvPr id="67" name="Pentagon 66"/>
          <p:cNvSpPr/>
          <p:nvPr/>
        </p:nvSpPr>
        <p:spPr>
          <a:xfrm>
            <a:off x="1667413" y="359070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/>
          </a:p>
        </p:txBody>
      </p:sp>
      <p:sp>
        <p:nvSpPr>
          <p:cNvPr id="68" name="Rectangle 67"/>
          <p:cNvSpPr/>
          <p:nvPr/>
        </p:nvSpPr>
        <p:spPr>
          <a:xfrm>
            <a:off x="0" y="346611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Terminal Airspace: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Arrival and Departure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1620129" y="3599617"/>
            <a:ext cx="4487691" cy="724180"/>
            <a:chOff x="1620129" y="4093093"/>
            <a:chExt cx="4487691" cy="724180"/>
          </a:xfrm>
        </p:grpSpPr>
        <p:sp>
          <p:nvSpPr>
            <p:cNvPr id="70" name="Rectangle 69"/>
            <p:cNvSpPr/>
            <p:nvPr/>
          </p:nvSpPr>
          <p:spPr>
            <a:xfrm>
              <a:off x="1620129" y="4163352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90818" y="4436312"/>
              <a:ext cx="1300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Basic RNP 1</a:t>
              </a:r>
              <a:endParaRPr lang="en-GB" dirty="0"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397122" y="4093093"/>
              <a:ext cx="15838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dirty="0"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4435" y="4447941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grpSp>
        <p:nvGrpSpPr>
          <p:cNvPr id="3" name="Group 73"/>
          <p:cNvGrpSpPr/>
          <p:nvPr/>
        </p:nvGrpSpPr>
        <p:grpSpPr>
          <a:xfrm>
            <a:off x="1616990" y="2129326"/>
            <a:ext cx="4444150" cy="896058"/>
            <a:chOff x="1834704" y="5017658"/>
            <a:chExt cx="4444150" cy="896058"/>
          </a:xfrm>
        </p:grpSpPr>
        <p:sp>
          <p:nvSpPr>
            <p:cNvPr id="75" name="Rectangle 74"/>
            <p:cNvSpPr/>
            <p:nvPr/>
          </p:nvSpPr>
          <p:spPr>
            <a:xfrm>
              <a:off x="1834704" y="5017658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5</a:t>
              </a:r>
              <a:endParaRPr lang="en-GB" dirty="0"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70638" y="5285071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RNAV 2</a:t>
              </a:r>
              <a:endParaRPr lang="en-GB" dirty="0"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69580" y="5544384"/>
              <a:ext cx="900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</a:t>
              </a:r>
              <a:endParaRPr lang="en-GB" dirty="0"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17662" y="5051036"/>
              <a:ext cx="15838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Advanced RNP</a:t>
              </a:r>
              <a:endParaRPr lang="en-GB" sz="1200" dirty="0"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215469" y="5460476"/>
              <a:ext cx="2063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0.3 </a:t>
              </a:r>
              <a:r>
                <a:rPr lang="en-GB" sz="1200" b="1" dirty="0" smtClean="0">
                  <a:latin typeface="+mj-lt"/>
                </a:rPr>
                <a:t>(Helicopter only)</a:t>
              </a:r>
              <a:endParaRPr lang="en-GB" sz="1200" dirty="0">
                <a:latin typeface="+mj-lt"/>
              </a:endParaRPr>
            </a:p>
          </p:txBody>
        </p:sp>
      </p:grpSp>
      <p:sp>
        <p:nvSpPr>
          <p:cNvPr id="80" name="Pentagon 79"/>
          <p:cNvSpPr/>
          <p:nvPr/>
        </p:nvSpPr>
        <p:spPr>
          <a:xfrm>
            <a:off x="1667413" y="5107443"/>
            <a:ext cx="7482114" cy="8382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APCH (SBAS: LPV, BARO VNAV: LNAV/VNAV, Basic GNSS: LNAV)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mtClean="0"/>
              <a:t>RNP </a:t>
            </a:r>
            <a:r>
              <a:rPr lang="en-GB" b="1" dirty="0" smtClean="0"/>
              <a:t>AR APCH </a:t>
            </a:r>
            <a:r>
              <a:rPr lang="en-GB" sz="1200" dirty="0" smtClean="0"/>
              <a:t>(where beneficial)</a:t>
            </a:r>
          </a:p>
        </p:txBody>
      </p:sp>
      <p:sp>
        <p:nvSpPr>
          <p:cNvPr id="81" name="Rectangle 80"/>
          <p:cNvSpPr/>
          <p:nvPr/>
        </p:nvSpPr>
        <p:spPr>
          <a:xfrm>
            <a:off x="-14514" y="4913097"/>
            <a:ext cx="1667669" cy="119786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1"/>
                </a:solidFill>
              </a:rPr>
              <a:t>Approach</a:t>
            </a:r>
            <a:endParaRPr lang="en-GB" b="1" i="1" dirty="0">
              <a:solidFill>
                <a:schemeClr val="tx1"/>
              </a:solidFill>
            </a:endParaRPr>
          </a:p>
        </p:txBody>
      </p:sp>
      <p:grpSp>
        <p:nvGrpSpPr>
          <p:cNvPr id="4" name="Group 81"/>
          <p:cNvGrpSpPr/>
          <p:nvPr/>
        </p:nvGrpSpPr>
        <p:grpSpPr>
          <a:xfrm>
            <a:off x="1580731" y="777520"/>
            <a:ext cx="1907253" cy="671607"/>
            <a:chOff x="1900046" y="-731958"/>
            <a:chExt cx="1907253" cy="671607"/>
          </a:xfrm>
        </p:grpSpPr>
        <p:sp>
          <p:nvSpPr>
            <p:cNvPr id="83" name="Rectangle 82"/>
            <p:cNvSpPr/>
            <p:nvPr/>
          </p:nvSpPr>
          <p:spPr>
            <a:xfrm>
              <a:off x="1900046" y="-731958"/>
              <a:ext cx="1907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RNAV 10 (RNP 10)</a:t>
              </a:r>
              <a:endParaRPr lang="en-GB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59597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+mj-lt"/>
                </a:rPr>
                <a:t>RNP 4</a:t>
              </a:r>
              <a:endParaRPr lang="en-GB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58841" y="-429683"/>
              <a:ext cx="7601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+mj-lt"/>
                </a:rPr>
                <a:t>RNP 2</a:t>
              </a:r>
              <a:endParaRPr lang="en-GB" dirty="0">
                <a:latin typeface="+mj-lt"/>
              </a:endParaRP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90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1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2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487974" y="2160259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RNP 2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/>
          <p:cNvSpPr/>
          <p:nvPr/>
        </p:nvSpPr>
        <p:spPr>
          <a:xfrm>
            <a:off x="1689100" y="4082904"/>
            <a:ext cx="7454900" cy="238169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/>
          <p:cNvSpPr/>
          <p:nvPr/>
        </p:nvSpPr>
        <p:spPr>
          <a:xfrm>
            <a:off x="1676400" y="318978"/>
            <a:ext cx="7454900" cy="243485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/>
          <p:cNvSpPr/>
          <p:nvPr/>
        </p:nvSpPr>
        <p:spPr>
          <a:xfrm>
            <a:off x="1689100" y="6475228"/>
            <a:ext cx="7454900" cy="382772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1689100" y="2753833"/>
            <a:ext cx="7454900" cy="978195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663700" y="190499"/>
            <a:ext cx="185567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79"/>
          <p:cNvGrpSpPr/>
          <p:nvPr/>
        </p:nvGrpSpPr>
        <p:grpSpPr>
          <a:xfrm>
            <a:off x="1666875" y="14287"/>
            <a:ext cx="7477125" cy="4070498"/>
            <a:chOff x="1666875" y="179387"/>
            <a:chExt cx="7477125" cy="4070498"/>
          </a:xfrm>
        </p:grpSpPr>
        <p:sp>
          <p:nvSpPr>
            <p:cNvPr id="7" name="Rounded Rectangle 6"/>
            <p:cNvSpPr/>
            <p:nvPr/>
          </p:nvSpPr>
          <p:spPr>
            <a:xfrm>
              <a:off x="350520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1625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258050" y="179387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66875" y="179387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  <p:sp>
          <p:nvSpPr>
            <p:cNvPr id="263" name="Rounded Rectangle 262"/>
            <p:cNvSpPr/>
            <p:nvPr/>
          </p:nvSpPr>
          <p:spPr>
            <a:xfrm>
              <a:off x="351663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1</a:t>
              </a:r>
            </a:p>
          </p:txBody>
        </p:sp>
        <p:sp>
          <p:nvSpPr>
            <p:cNvPr id="264" name="Rounded Rectangle 263"/>
            <p:cNvSpPr/>
            <p:nvPr/>
          </p:nvSpPr>
          <p:spPr>
            <a:xfrm>
              <a:off x="5393055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2 </a:t>
              </a:r>
            </a:p>
          </p:txBody>
        </p:sp>
        <p:sp>
          <p:nvSpPr>
            <p:cNvPr id="265" name="Rounded Rectangle 264"/>
            <p:cNvSpPr/>
            <p:nvPr/>
          </p:nvSpPr>
          <p:spPr>
            <a:xfrm>
              <a:off x="7269480" y="3868885"/>
              <a:ext cx="18745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3</a:t>
              </a:r>
            </a:p>
          </p:txBody>
        </p:sp>
        <p:sp>
          <p:nvSpPr>
            <p:cNvPr id="266" name="Rounded Rectangle 265"/>
            <p:cNvSpPr/>
            <p:nvPr/>
          </p:nvSpPr>
          <p:spPr>
            <a:xfrm>
              <a:off x="1678305" y="3868885"/>
              <a:ext cx="1836420" cy="381000"/>
            </a:xfrm>
            <a:prstGeom prst="roundRect">
              <a:avLst>
                <a:gd name="adj" fmla="val 23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Block 0</a:t>
              </a:r>
            </a:p>
          </p:txBody>
        </p:sp>
      </p:grp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3217863" y="15875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5114925" y="17462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6992938" y="7937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7" name="TextBox 39"/>
          <p:cNvSpPr txBox="1">
            <a:spLocks noChangeArrowheads="1"/>
          </p:cNvSpPr>
          <p:nvPr/>
        </p:nvSpPr>
        <p:spPr bwMode="auto">
          <a:xfrm>
            <a:off x="3229293" y="3705373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2018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8" name="TextBox 39"/>
          <p:cNvSpPr txBox="1">
            <a:spLocks noChangeArrowheads="1"/>
          </p:cNvSpPr>
          <p:nvPr/>
        </p:nvSpPr>
        <p:spPr bwMode="auto">
          <a:xfrm>
            <a:off x="5126355" y="3706960"/>
            <a:ext cx="549275" cy="276225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2023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269" name="TextBox 39"/>
          <p:cNvSpPr txBox="1">
            <a:spLocks noChangeArrowheads="1"/>
          </p:cNvSpPr>
          <p:nvPr/>
        </p:nvSpPr>
        <p:spPr bwMode="auto">
          <a:xfrm>
            <a:off x="7004368" y="3697435"/>
            <a:ext cx="549275" cy="277813"/>
          </a:xfrm>
          <a:prstGeom prst="rect">
            <a:avLst/>
          </a:prstGeom>
          <a:solidFill>
            <a:srgbClr val="FFFFEB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GB" sz="1200" b="1" i="1" dirty="0"/>
              <a:t>2028</a:t>
            </a:r>
            <a:endParaRPr lang="en-GB" sz="1200" b="1" i="1" dirty="0">
              <a:solidFill>
                <a:srgbClr val="A6A6A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809624"/>
            <a:ext cx="1667669" cy="19335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53834"/>
            <a:ext cx="1667669" cy="945854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647" y="412751"/>
            <a:ext cx="1667669" cy="40639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Surface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7" name="Pentagon 106"/>
          <p:cNvSpPr/>
          <p:nvPr/>
        </p:nvSpPr>
        <p:spPr>
          <a:xfrm>
            <a:off x="1649302" y="1563573"/>
            <a:ext cx="748564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MLAT </a:t>
            </a:r>
            <a:endParaRPr lang="en-GB" sz="1600" b="1" dirty="0"/>
          </a:p>
        </p:txBody>
      </p:sp>
      <p:sp>
        <p:nvSpPr>
          <p:cNvPr id="145" name="Pentagon 144"/>
          <p:cNvSpPr/>
          <p:nvPr/>
        </p:nvSpPr>
        <p:spPr>
          <a:xfrm>
            <a:off x="3497734" y="1825967"/>
            <a:ext cx="5637213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59" name="Pentagon 158"/>
          <p:cNvSpPr/>
          <p:nvPr/>
        </p:nvSpPr>
        <p:spPr>
          <a:xfrm>
            <a:off x="3488955" y="2356259"/>
            <a:ext cx="5645992" cy="27432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Cameras</a:t>
            </a:r>
            <a:endParaRPr lang="en-GB" sz="1600" b="1" dirty="0"/>
          </a:p>
        </p:txBody>
      </p:sp>
      <p:sp>
        <p:nvSpPr>
          <p:cNvPr id="160" name="TextBox 42"/>
          <p:cNvSpPr txBox="1">
            <a:spLocks noChangeArrowheads="1"/>
          </p:cNvSpPr>
          <p:nvPr/>
        </p:nvSpPr>
        <p:spPr bwMode="auto">
          <a:xfrm>
            <a:off x="2679406" y="2331134"/>
            <a:ext cx="61668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B1-81</a:t>
            </a:r>
            <a:endParaRPr lang="en-GB" sz="1200" b="1" i="1" dirty="0"/>
          </a:p>
        </p:txBody>
      </p:sp>
      <p:sp>
        <p:nvSpPr>
          <p:cNvPr id="173" name="TextBox 42"/>
          <p:cNvSpPr txBox="1">
            <a:spLocks noChangeArrowheads="1"/>
          </p:cNvSpPr>
          <p:nvPr/>
        </p:nvSpPr>
        <p:spPr bwMode="auto">
          <a:xfrm>
            <a:off x="1665288" y="3100919"/>
            <a:ext cx="68450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B0-75</a:t>
            </a:r>
            <a:endParaRPr lang="en-GB" sz="1200" b="1" i="1" dirty="0"/>
          </a:p>
        </p:txBody>
      </p:sp>
      <p:sp>
        <p:nvSpPr>
          <p:cNvPr id="174" name="TextBox 42"/>
          <p:cNvSpPr txBox="1">
            <a:spLocks noChangeArrowheads="1"/>
          </p:cNvSpPr>
          <p:nvPr/>
        </p:nvSpPr>
        <p:spPr bwMode="auto">
          <a:xfrm>
            <a:off x="3483456" y="3122183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B1-75,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5386388" y="310091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B2-75</a:t>
            </a:r>
            <a:endParaRPr lang="en-GB" sz="1200" b="1" i="1" dirty="0"/>
          </a:p>
        </p:txBody>
      </p:sp>
      <p:sp>
        <p:nvSpPr>
          <p:cNvPr id="176" name="Pentagon 175"/>
          <p:cNvSpPr/>
          <p:nvPr/>
        </p:nvSpPr>
        <p:spPr>
          <a:xfrm>
            <a:off x="5384800" y="3389509"/>
            <a:ext cx="3759200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</a:t>
            </a:r>
            <a:r>
              <a:rPr lang="en-GB" sz="1600" b="1" dirty="0" smtClean="0"/>
              <a:t>3 </a:t>
            </a:r>
            <a:r>
              <a:rPr lang="en-GB" sz="1600" b="1" dirty="0"/>
              <a:t>and </a:t>
            </a:r>
            <a:r>
              <a:rPr lang="en-GB" sz="1600" b="1" dirty="0" smtClean="0"/>
              <a:t>4</a:t>
            </a:r>
            <a:endParaRPr lang="en-GB" sz="1600" b="1" dirty="0"/>
          </a:p>
        </p:txBody>
      </p:sp>
      <p:sp>
        <p:nvSpPr>
          <p:cNvPr id="166" name="Pentagon 165"/>
          <p:cNvSpPr/>
          <p:nvPr/>
        </p:nvSpPr>
        <p:spPr>
          <a:xfrm>
            <a:off x="1667684" y="2857921"/>
            <a:ext cx="7476315" cy="228600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/>
              <a:t>SMGCS </a:t>
            </a:r>
            <a:r>
              <a:rPr lang="en-GB" sz="1600" b="1" dirty="0"/>
              <a:t>Level 1 and 2</a:t>
            </a:r>
          </a:p>
        </p:txBody>
      </p:sp>
      <p:cxnSp>
        <p:nvCxnSpPr>
          <p:cNvPr id="189" name="Elbow Connector 188"/>
          <p:cNvCxnSpPr>
            <a:stCxn id="175" idx="1"/>
            <a:endCxn id="176" idx="1"/>
          </p:cNvCxnSpPr>
          <p:nvPr/>
        </p:nvCxnSpPr>
        <p:spPr>
          <a:xfrm rot="10800000" flipV="1">
            <a:off x="5384800" y="3239419"/>
            <a:ext cx="1588" cy="264390"/>
          </a:xfrm>
          <a:prstGeom prst="bentConnector3">
            <a:avLst>
              <a:gd name="adj1" fmla="val 64607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0" y="3710321"/>
            <a:ext cx="1667669" cy="40447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Ground-Based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108" name="TextBox 42"/>
          <p:cNvSpPr txBox="1">
            <a:spLocks noChangeArrowheads="1"/>
          </p:cNvSpPr>
          <p:nvPr/>
        </p:nvSpPr>
        <p:spPr bwMode="auto">
          <a:xfrm>
            <a:off x="1672747" y="1277829"/>
            <a:ext cx="7514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B0-75</a:t>
            </a:r>
            <a:endParaRPr lang="en-GB" sz="1200" b="1" i="1" dirty="0"/>
          </a:p>
        </p:txBody>
      </p:sp>
      <p:sp>
        <p:nvSpPr>
          <p:cNvPr id="109" name="TextBox 42"/>
          <p:cNvSpPr txBox="1">
            <a:spLocks noChangeArrowheads="1"/>
          </p:cNvSpPr>
          <p:nvPr/>
        </p:nvSpPr>
        <p:spPr bwMode="auto">
          <a:xfrm>
            <a:off x="3491386" y="1288461"/>
            <a:ext cx="145433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B1-75</a:t>
            </a:r>
            <a:r>
              <a:rPr lang="en-GB" sz="1200" b="1" i="1" dirty="0"/>
              <a:t>, </a:t>
            </a:r>
            <a:r>
              <a:rPr lang="en-GB" sz="1200" b="1" i="1" dirty="0" smtClean="0"/>
              <a:t>B1-15</a:t>
            </a:r>
            <a:r>
              <a:rPr lang="en-GB" sz="1200" b="1" i="1" dirty="0"/>
              <a:t>, </a:t>
            </a:r>
            <a:r>
              <a:rPr lang="en-GB" sz="1200" b="1" i="1" dirty="0" smtClean="0"/>
              <a:t>B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TextBox 42"/>
          <p:cNvSpPr txBox="1">
            <a:spLocks noChangeArrowheads="1"/>
          </p:cNvSpPr>
          <p:nvPr/>
        </p:nvSpPr>
        <p:spPr bwMode="auto">
          <a:xfrm>
            <a:off x="5374160" y="1288461"/>
            <a:ext cx="68797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B2-75</a:t>
            </a:r>
            <a:endParaRPr lang="en-GB" sz="1200" b="1" i="1" dirty="0"/>
          </a:p>
        </p:txBody>
      </p:sp>
      <p:sp>
        <p:nvSpPr>
          <p:cNvPr id="100" name="Pentagon 99"/>
          <p:cNvSpPr/>
          <p:nvPr/>
        </p:nvSpPr>
        <p:spPr>
          <a:xfrm>
            <a:off x="1666875" y="1019512"/>
            <a:ext cx="7477125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SMR</a:t>
            </a:r>
            <a:endParaRPr lang="en-GB" sz="1600" b="1" dirty="0"/>
          </a:p>
        </p:txBody>
      </p:sp>
      <p:sp>
        <p:nvSpPr>
          <p:cNvPr id="329" name="Rectangle 32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6" name="Elbow Connector 115"/>
          <p:cNvCxnSpPr>
            <a:endCxn id="107" idx="1"/>
          </p:cNvCxnSpPr>
          <p:nvPr/>
        </p:nvCxnSpPr>
        <p:spPr>
          <a:xfrm rot="10800000" flipV="1">
            <a:off x="1649303" y="1426961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endCxn id="100" idx="1"/>
          </p:cNvCxnSpPr>
          <p:nvPr/>
        </p:nvCxnSpPr>
        <p:spPr>
          <a:xfrm rot="10800000" flipH="1">
            <a:off x="1653061" y="1133813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" name="Group 269"/>
          <p:cNvGrpSpPr/>
          <p:nvPr/>
        </p:nvGrpSpPr>
        <p:grpSpPr>
          <a:xfrm>
            <a:off x="3467469" y="1123180"/>
            <a:ext cx="17572" cy="544060"/>
            <a:chOff x="3467469" y="1123180"/>
            <a:chExt cx="17572" cy="544060"/>
          </a:xfrm>
        </p:grpSpPr>
        <p:cxnSp>
          <p:nvCxnSpPr>
            <p:cNvPr id="117" name="Elbow Connector 116"/>
            <p:cNvCxnSpPr/>
            <p:nvPr/>
          </p:nvCxnSpPr>
          <p:spPr>
            <a:xfrm rot="10800000" flipV="1">
              <a:off x="3467469" y="1416328"/>
              <a:ext cx="3759" cy="250912"/>
            </a:xfrm>
            <a:prstGeom prst="bentConnector3">
              <a:avLst>
                <a:gd name="adj1" fmla="val 2504257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10800000" flipH="1">
              <a:off x="3471227" y="1123180"/>
              <a:ext cx="13814" cy="293149"/>
            </a:xfrm>
            <a:prstGeom prst="bentConnector3">
              <a:avLst>
                <a:gd name="adj1" fmla="val -654242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0" name="Elbow Connector 119"/>
          <p:cNvCxnSpPr/>
          <p:nvPr/>
        </p:nvCxnSpPr>
        <p:spPr>
          <a:xfrm rot="10800000" flipV="1">
            <a:off x="5391963" y="1416328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H="1">
            <a:off x="5395721" y="1123180"/>
            <a:ext cx="13814" cy="293149"/>
          </a:xfrm>
          <a:prstGeom prst="bentConnector3">
            <a:avLst>
              <a:gd name="adj1" fmla="val -654242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rot="10800000" flipV="1">
            <a:off x="5391963" y="1692775"/>
            <a:ext cx="3759" cy="250912"/>
          </a:xfrm>
          <a:prstGeom prst="bentConnector3">
            <a:avLst>
              <a:gd name="adj1" fmla="val 2504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59" idx="1"/>
          </p:cNvCxnSpPr>
          <p:nvPr/>
        </p:nvCxnSpPr>
        <p:spPr>
          <a:xfrm>
            <a:off x="3265775" y="2490898"/>
            <a:ext cx="223180" cy="2521"/>
          </a:xfrm>
          <a:prstGeom prst="line">
            <a:avLst/>
          </a:prstGeom>
          <a:ln w="19050">
            <a:solidFill>
              <a:srgbClr val="FFC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42"/>
          <p:cNvSpPr txBox="1">
            <a:spLocks noChangeArrowheads="1"/>
          </p:cNvSpPr>
          <p:nvPr/>
        </p:nvSpPr>
        <p:spPr bwMode="auto">
          <a:xfrm>
            <a:off x="3512647" y="2076484"/>
            <a:ext cx="199659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B1-70, </a:t>
            </a:r>
            <a:r>
              <a:rPr lang="en-GB" sz="1200" b="1" i="1" dirty="0" smtClean="0">
                <a:solidFill>
                  <a:schemeClr val="tx1"/>
                </a:solidFill>
              </a:rPr>
              <a:t>B1-75</a:t>
            </a: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, B1-15, B1-81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1" name="Elbow Connector 180"/>
          <p:cNvCxnSpPr>
            <a:stCxn id="173" idx="1"/>
            <a:endCxn id="166" idx="1"/>
          </p:cNvCxnSpPr>
          <p:nvPr/>
        </p:nvCxnSpPr>
        <p:spPr>
          <a:xfrm rot="10800000" flipH="1">
            <a:off x="1665288" y="2972221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1" name="Elbow Connector 190"/>
          <p:cNvCxnSpPr/>
          <p:nvPr/>
        </p:nvCxnSpPr>
        <p:spPr>
          <a:xfrm rot="10800000" flipH="1">
            <a:off x="3472823" y="2982853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150" idx="1"/>
            <a:endCxn id="145" idx="1"/>
          </p:cNvCxnSpPr>
          <p:nvPr/>
        </p:nvCxnSpPr>
        <p:spPr>
          <a:xfrm rot="10800000">
            <a:off x="3497735" y="1940268"/>
            <a:ext cx="14913" cy="274717"/>
          </a:xfrm>
          <a:prstGeom prst="bentConnector3">
            <a:avLst>
              <a:gd name="adj1" fmla="val 91992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30" idx="1"/>
            <a:endCxn id="128" idx="1"/>
          </p:cNvCxnSpPr>
          <p:nvPr/>
        </p:nvCxnSpPr>
        <p:spPr>
          <a:xfrm rot="10800000">
            <a:off x="1677922" y="4459082"/>
            <a:ext cx="66" cy="291221"/>
          </a:xfrm>
          <a:prstGeom prst="bentConnector3">
            <a:avLst>
              <a:gd name="adj1" fmla="val 34646363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>
            <a:stCxn id="130" idx="1"/>
            <a:endCxn id="138" idx="1"/>
          </p:cNvCxnSpPr>
          <p:nvPr/>
        </p:nvCxnSpPr>
        <p:spPr>
          <a:xfrm rot="10800000" flipV="1">
            <a:off x="1665222" y="4750302"/>
            <a:ext cx="12766" cy="267672"/>
          </a:xfrm>
          <a:prstGeom prst="bentConnector3">
            <a:avLst>
              <a:gd name="adj1" fmla="val 1890694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rot="10800000" flipH="1">
            <a:off x="1633391" y="4822287"/>
            <a:ext cx="2396" cy="267198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0" y="4104168"/>
            <a:ext cx="1667669" cy="23568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0" y="6474348"/>
            <a:ext cx="1667669" cy="383652"/>
          </a:xfrm>
          <a:prstGeom prst="rect">
            <a:avLst/>
          </a:prstGeom>
          <a:solidFill>
            <a:srgbClr val="C0D59B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8" name="Pentagon 127"/>
          <p:cNvSpPr/>
          <p:nvPr/>
        </p:nvSpPr>
        <p:spPr>
          <a:xfrm>
            <a:off x="1677922" y="4338084"/>
            <a:ext cx="74660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PSR</a:t>
            </a:r>
          </a:p>
        </p:txBody>
      </p:sp>
      <p:sp>
        <p:nvSpPr>
          <p:cNvPr id="130" name="TextBox 42"/>
          <p:cNvSpPr txBox="1">
            <a:spLocks noChangeArrowheads="1"/>
          </p:cNvSpPr>
          <p:nvPr/>
        </p:nvSpPr>
        <p:spPr bwMode="auto">
          <a:xfrm>
            <a:off x="1677988" y="4611802"/>
            <a:ext cx="122469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B0-84, B0-102</a:t>
            </a:r>
            <a:endParaRPr lang="en-GB" sz="1200" b="1" i="1" dirty="0"/>
          </a:p>
        </p:txBody>
      </p:sp>
      <p:sp>
        <p:nvSpPr>
          <p:cNvPr id="131" name="Pentagon 130"/>
          <p:cNvSpPr/>
          <p:nvPr/>
        </p:nvSpPr>
        <p:spPr>
          <a:xfrm>
            <a:off x="4742121" y="4630963"/>
            <a:ext cx="4401878" cy="22511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</a:t>
            </a:r>
            <a:r>
              <a:rPr lang="en-GB" sz="1600" b="1" dirty="0" err="1" smtClean="0"/>
              <a:t>MultiStatic</a:t>
            </a:r>
            <a:r>
              <a:rPr lang="en-GB" sz="1600" b="1" dirty="0" smtClean="0"/>
              <a:t> PSR</a:t>
            </a:r>
            <a:endParaRPr lang="en-GB" sz="1600" b="1" dirty="0"/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485524" y="5753384"/>
            <a:ext cx="639910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4" name="Pentagon 143"/>
          <p:cNvSpPr/>
          <p:nvPr/>
        </p:nvSpPr>
        <p:spPr>
          <a:xfrm>
            <a:off x="1665222" y="5459866"/>
            <a:ext cx="7478778" cy="29039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ADS-B In/Out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</a:t>
            </a:r>
            <a:endParaRPr lang="en-GB" sz="1600" b="1" dirty="0"/>
          </a:p>
        </p:txBody>
      </p:sp>
      <p:sp>
        <p:nvSpPr>
          <p:cNvPr id="179" name="TextBox 42"/>
          <p:cNvSpPr txBox="1">
            <a:spLocks noChangeArrowheads="1"/>
          </p:cNvSpPr>
          <p:nvPr/>
        </p:nvSpPr>
        <p:spPr bwMode="auto">
          <a:xfrm>
            <a:off x="1654657" y="5755929"/>
            <a:ext cx="663242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B0-40 </a:t>
            </a:r>
            <a:endParaRPr lang="en-GB" sz="1200" b="1" i="1" dirty="0"/>
          </a:p>
        </p:txBody>
      </p:sp>
      <p:sp>
        <p:nvSpPr>
          <p:cNvPr id="180" name="TextBox 42"/>
          <p:cNvSpPr txBox="1">
            <a:spLocks noChangeArrowheads="1"/>
          </p:cNvSpPr>
          <p:nvPr/>
        </p:nvSpPr>
        <p:spPr bwMode="auto">
          <a:xfrm>
            <a:off x="3455582" y="6315565"/>
            <a:ext cx="66985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bg1">
                    <a:lumMod val="50000"/>
                  </a:schemeClr>
                </a:solidFill>
              </a:rPr>
              <a:t>B1-40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Pentagon 177"/>
          <p:cNvSpPr/>
          <p:nvPr/>
        </p:nvSpPr>
        <p:spPr>
          <a:xfrm>
            <a:off x="1665222" y="6044726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ADS-C</a:t>
            </a:r>
            <a:endParaRPr lang="en-GB" sz="1600" b="1" dirty="0"/>
          </a:p>
        </p:txBody>
      </p:sp>
      <p:sp>
        <p:nvSpPr>
          <p:cNvPr id="194" name="Pentagon 193"/>
          <p:cNvSpPr/>
          <p:nvPr/>
        </p:nvSpPr>
        <p:spPr>
          <a:xfrm>
            <a:off x="1671993" y="6609860"/>
            <a:ext cx="7472007" cy="24814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           Ground-based surveillance</a:t>
            </a:r>
          </a:p>
        </p:txBody>
      </p:sp>
      <p:sp>
        <p:nvSpPr>
          <p:cNvPr id="195" name="TextBox 42"/>
          <p:cNvSpPr txBox="1">
            <a:spLocks noChangeArrowheads="1"/>
          </p:cNvSpPr>
          <p:nvPr/>
        </p:nvSpPr>
        <p:spPr bwMode="auto">
          <a:xfrm>
            <a:off x="1668784" y="6295775"/>
            <a:ext cx="659745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B0-84 </a:t>
            </a:r>
            <a:endParaRPr lang="en-GB" sz="1200" b="1" i="1" dirty="0"/>
          </a:p>
        </p:txBody>
      </p:sp>
      <p:sp>
        <p:nvSpPr>
          <p:cNvPr id="143" name="Pentagon 142"/>
          <p:cNvSpPr/>
          <p:nvPr/>
        </p:nvSpPr>
        <p:spPr>
          <a:xfrm>
            <a:off x="1665222" y="5181361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WAM</a:t>
            </a:r>
            <a:endParaRPr lang="en-GB" sz="1600" b="1" dirty="0"/>
          </a:p>
        </p:txBody>
      </p:sp>
      <p:sp>
        <p:nvSpPr>
          <p:cNvPr id="138" name="Pentagon 137"/>
          <p:cNvSpPr/>
          <p:nvPr/>
        </p:nvSpPr>
        <p:spPr>
          <a:xfrm>
            <a:off x="1665222" y="4896977"/>
            <a:ext cx="7478778" cy="24199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        SSR/Mode-S</a:t>
            </a:r>
          </a:p>
        </p:txBody>
      </p:sp>
      <p:cxnSp>
        <p:nvCxnSpPr>
          <p:cNvPr id="217" name="Elbow Connector 216"/>
          <p:cNvCxnSpPr/>
          <p:nvPr/>
        </p:nvCxnSpPr>
        <p:spPr>
          <a:xfrm rot="10800000" flipH="1">
            <a:off x="1644023" y="5875146"/>
            <a:ext cx="2396" cy="282854"/>
          </a:xfrm>
          <a:prstGeom prst="bentConnector3">
            <a:avLst>
              <a:gd name="adj1" fmla="val -5103257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8" name="TextBox 42"/>
          <p:cNvSpPr txBox="1">
            <a:spLocks noChangeArrowheads="1"/>
          </p:cNvSpPr>
          <p:nvPr/>
        </p:nvSpPr>
        <p:spPr bwMode="auto">
          <a:xfrm>
            <a:off x="3507896" y="4592388"/>
            <a:ext cx="1106634" cy="29322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>
                <a:solidFill>
                  <a:schemeClr val="tx1"/>
                </a:solidFill>
              </a:rPr>
              <a:t>B1-102, 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cxnSp>
        <p:nvCxnSpPr>
          <p:cNvPr id="219" name="Elbow Connector 218"/>
          <p:cNvCxnSpPr/>
          <p:nvPr/>
        </p:nvCxnSpPr>
        <p:spPr>
          <a:xfrm rot="10800000" flipH="1">
            <a:off x="3483455" y="5863891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4" name="Elbow Connector 223"/>
          <p:cNvCxnSpPr/>
          <p:nvPr/>
        </p:nvCxnSpPr>
        <p:spPr>
          <a:xfrm rot="10800000" flipH="1">
            <a:off x="3451557" y="6460434"/>
            <a:ext cx="2396" cy="282854"/>
          </a:xfrm>
          <a:prstGeom prst="bentConnector3">
            <a:avLst>
              <a:gd name="adj1" fmla="val -377199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1" name="Group 239"/>
          <p:cNvGrpSpPr/>
          <p:nvPr/>
        </p:nvGrpSpPr>
        <p:grpSpPr>
          <a:xfrm>
            <a:off x="3506723" y="4748529"/>
            <a:ext cx="21334" cy="807450"/>
            <a:chOff x="3549253" y="3238705"/>
            <a:chExt cx="21334" cy="807450"/>
          </a:xfrm>
        </p:grpSpPr>
        <p:cxnSp>
          <p:nvCxnSpPr>
            <p:cNvPr id="241" name="Elbow Connector 240"/>
            <p:cNvCxnSpPr/>
            <p:nvPr/>
          </p:nvCxnSpPr>
          <p:spPr>
            <a:xfrm rot="10800000" flipV="1">
              <a:off x="3557820" y="3238705"/>
              <a:ext cx="12767" cy="807450"/>
            </a:xfrm>
            <a:prstGeom prst="bentConnector3">
              <a:avLst>
                <a:gd name="adj1" fmla="val 105773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2" name="Elbow Connector 241"/>
            <p:cNvCxnSpPr/>
            <p:nvPr/>
          </p:nvCxnSpPr>
          <p:spPr>
            <a:xfrm rot="10800000">
              <a:off x="3559886" y="3750411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3" name="Elbow Connector 242"/>
            <p:cNvCxnSpPr/>
            <p:nvPr/>
          </p:nvCxnSpPr>
          <p:spPr>
            <a:xfrm rot="10800000">
              <a:off x="3549253" y="3250682"/>
              <a:ext cx="67" cy="275103"/>
            </a:xfrm>
            <a:prstGeom prst="bentConnector3">
              <a:avLst>
                <a:gd name="adj1" fmla="val 182598565"/>
              </a:avLst>
            </a:prstGeom>
            <a:ln cap="rnd">
              <a:solidFill>
                <a:srgbClr val="FFC000"/>
              </a:solidFill>
              <a:headEnd type="oval" w="med" len="med"/>
              <a:tailEnd type="oval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246" name="Elbow Connector 245"/>
          <p:cNvCxnSpPr/>
          <p:nvPr/>
        </p:nvCxnSpPr>
        <p:spPr>
          <a:xfrm rot="10800000" flipV="1">
            <a:off x="1697122" y="4791058"/>
            <a:ext cx="12767" cy="52150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7" name="Elbow Connector 246"/>
          <p:cNvCxnSpPr/>
          <p:nvPr/>
        </p:nvCxnSpPr>
        <p:spPr>
          <a:xfrm rot="10800000" flipV="1">
            <a:off x="1707754" y="4780426"/>
            <a:ext cx="12767" cy="252856"/>
          </a:xfrm>
          <a:prstGeom prst="bentConnector3">
            <a:avLst>
              <a:gd name="adj1" fmla="val 105774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8" name="Elbow Connector 247"/>
          <p:cNvCxnSpPr/>
          <p:nvPr/>
        </p:nvCxnSpPr>
        <p:spPr>
          <a:xfrm rot="10800000" flipV="1">
            <a:off x="1697122" y="4780426"/>
            <a:ext cx="12767" cy="807450"/>
          </a:xfrm>
          <a:prstGeom prst="bentConnector3">
            <a:avLst>
              <a:gd name="adj1" fmla="val 105773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9" name="Elbow Connector 248"/>
          <p:cNvCxnSpPr/>
          <p:nvPr/>
        </p:nvCxnSpPr>
        <p:spPr>
          <a:xfrm rot="10800000" flipH="1">
            <a:off x="1697185" y="6396638"/>
            <a:ext cx="2396" cy="282854"/>
          </a:xfrm>
          <a:prstGeom prst="bentConnector3">
            <a:avLst>
              <a:gd name="adj1" fmla="val -3328215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0" y="3678866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0" y="382773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1658679" y="368300"/>
            <a:ext cx="7472621" cy="14711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/>
          <p:cNvSpPr/>
          <p:nvPr/>
        </p:nvSpPr>
        <p:spPr>
          <a:xfrm>
            <a:off x="1658679" y="1839432"/>
            <a:ext cx="7485321" cy="5018568"/>
          </a:xfrm>
          <a:prstGeom prst="rect">
            <a:avLst/>
          </a:prstGeom>
          <a:gradFill flip="none" rotWithShape="1">
            <a:gsLst>
              <a:gs pos="0">
                <a:srgbClr val="C0D597">
                  <a:shade val="30000"/>
                  <a:satMod val="115000"/>
                </a:srgbClr>
              </a:gs>
              <a:gs pos="50000">
                <a:srgbClr val="C0D597">
                  <a:shade val="67500"/>
                  <a:satMod val="115000"/>
                </a:srgbClr>
              </a:gs>
              <a:gs pos="100000">
                <a:srgbClr val="C0D5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" y="672990"/>
            <a:ext cx="1648047" cy="1177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</a:t>
            </a:r>
          </a:p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466214" y="190499"/>
            <a:ext cx="1913507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63700" y="190499"/>
            <a:ext cx="179188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1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51" name="Pentagon 50"/>
          <p:cNvSpPr/>
          <p:nvPr/>
        </p:nvSpPr>
        <p:spPr>
          <a:xfrm>
            <a:off x="6221639" y="146816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ADS-B In/    Out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7239000" y="5870532"/>
            <a:ext cx="1905000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S-SEP</a:t>
            </a:r>
          </a:p>
        </p:txBody>
      </p:sp>
      <p:sp>
        <p:nvSpPr>
          <p:cNvPr id="53" name="Pentagon 52"/>
          <p:cNvSpPr/>
          <p:nvPr/>
        </p:nvSpPr>
        <p:spPr>
          <a:xfrm>
            <a:off x="5390707" y="5369441"/>
            <a:ext cx="3753293" cy="22950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            ASEP </a:t>
            </a:r>
          </a:p>
        </p:txBody>
      </p:sp>
      <p:sp>
        <p:nvSpPr>
          <p:cNvPr id="54" name="Pentagon 53"/>
          <p:cNvSpPr/>
          <p:nvPr/>
        </p:nvSpPr>
        <p:spPr>
          <a:xfrm>
            <a:off x="3444949" y="365927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Airborne Spacing Application (</a:t>
            </a:r>
            <a:r>
              <a:rPr lang="en-GB" sz="1600" b="1" dirty="0" err="1" smtClean="0"/>
              <a:t>ASPA</a:t>
            </a:r>
            <a:r>
              <a:rPr lang="en-GB" sz="1600" b="1" dirty="0" smtClean="0"/>
              <a:t>) </a:t>
            </a:r>
            <a:r>
              <a:rPr lang="en-GB" sz="1600" b="1" i="1" dirty="0" smtClean="0"/>
              <a:t>Interval management</a:t>
            </a:r>
            <a:r>
              <a:rPr lang="en-GB" sz="1600" b="1" dirty="0" smtClean="0"/>
              <a:t>  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1654629" y="1925822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In-Trail Procedures (</a:t>
            </a:r>
            <a:r>
              <a:rPr lang="en-GB" sz="1600" b="1" dirty="0" err="1" smtClean="0"/>
              <a:t>ITP</a:t>
            </a:r>
            <a:r>
              <a:rPr lang="en-GB" sz="1600" b="1" dirty="0" smtClean="0"/>
              <a:t>) </a:t>
            </a:r>
            <a:endParaRPr lang="en-GB" sz="1600" b="1" dirty="0"/>
          </a:p>
        </p:txBody>
      </p:sp>
      <p:sp>
        <p:nvSpPr>
          <p:cNvPr id="56" name="Rectangle 55"/>
          <p:cNvSpPr/>
          <p:nvPr/>
        </p:nvSpPr>
        <p:spPr>
          <a:xfrm>
            <a:off x="0" y="400918"/>
            <a:ext cx="1667669" cy="274320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Air-Air</a:t>
            </a:r>
            <a:endParaRPr lang="en-GB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1834166"/>
            <a:ext cx="1667669" cy="5023833"/>
          </a:xfrm>
          <a:prstGeom prst="rect">
            <a:avLst/>
          </a:prstGeom>
          <a:solidFill>
            <a:srgbClr val="C0D597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b="1" i="1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Capability</a:t>
            </a:r>
          </a:p>
          <a:p>
            <a:pPr algn="ctr">
              <a:defRPr/>
            </a:pP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1685927" y="875211"/>
            <a:ext cx="101474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B0-85,B 0-86</a:t>
            </a:r>
            <a:endParaRPr lang="en-GB" sz="1200" b="1" i="1" dirty="0"/>
          </a:p>
        </p:txBody>
      </p:sp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5390249" y="5737569"/>
            <a:ext cx="659677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B2-85</a:t>
            </a:r>
            <a:endParaRPr lang="en-GB" sz="1200" b="1" i="1" dirty="0"/>
          </a:p>
        </p:txBody>
      </p:sp>
      <p:sp>
        <p:nvSpPr>
          <p:cNvPr id="61" name="TextBox 42"/>
          <p:cNvSpPr txBox="1">
            <a:spLocks noChangeArrowheads="1"/>
          </p:cNvSpPr>
          <p:nvPr/>
        </p:nvSpPr>
        <p:spPr bwMode="auto">
          <a:xfrm>
            <a:off x="3449973" y="5222582"/>
            <a:ext cx="74988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</a:t>
            </a:r>
            <a:endParaRPr lang="en-GB" sz="12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Pentagon 61"/>
          <p:cNvSpPr/>
          <p:nvPr/>
        </p:nvSpPr>
        <p:spPr>
          <a:xfrm>
            <a:off x="1668663" y="120093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sp>
        <p:nvSpPr>
          <p:cNvPr id="63" name="TextBox 42"/>
          <p:cNvSpPr txBox="1">
            <a:spLocks noChangeArrowheads="1"/>
          </p:cNvSpPr>
          <p:nvPr/>
        </p:nvSpPr>
        <p:spPr bwMode="auto">
          <a:xfrm>
            <a:off x="5399773" y="688882"/>
            <a:ext cx="152091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B2-75, B2-85, B2-101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7253914" y="6184653"/>
            <a:ext cx="7205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 B3-85</a:t>
            </a:r>
            <a:endParaRPr lang="en-GB" sz="1200" b="1" i="1" dirty="0"/>
          </a:p>
        </p:txBody>
      </p:sp>
      <p:sp>
        <p:nvSpPr>
          <p:cNvPr id="66" name="TextBox 42"/>
          <p:cNvSpPr txBox="1">
            <a:spLocks noChangeArrowheads="1"/>
          </p:cNvSpPr>
          <p:nvPr/>
        </p:nvSpPr>
        <p:spPr bwMode="auto">
          <a:xfrm>
            <a:off x="3469425" y="4040135"/>
            <a:ext cx="141091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/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solidFill>
            <a:srgbClr val="8064A2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SURVEILLANCE</a:t>
            </a:r>
            <a:endParaRPr lang="en-GB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4" name="Elbow Connector 93"/>
          <p:cNvCxnSpPr>
            <a:stCxn id="58" idx="1"/>
            <a:endCxn id="62" idx="1"/>
          </p:cNvCxnSpPr>
          <p:nvPr/>
        </p:nvCxnSpPr>
        <p:spPr>
          <a:xfrm rot="10800000" flipV="1">
            <a:off x="1668663" y="101371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Elbow Connector 94"/>
          <p:cNvCxnSpPr/>
          <p:nvPr/>
        </p:nvCxnSpPr>
        <p:spPr>
          <a:xfrm rot="10800000" flipV="1">
            <a:off x="5393763" y="842575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1" name="TextBox 42"/>
          <p:cNvSpPr txBox="1">
            <a:spLocks noChangeArrowheads="1"/>
          </p:cNvSpPr>
          <p:nvPr/>
        </p:nvSpPr>
        <p:spPr bwMode="auto">
          <a:xfrm>
            <a:off x="1675295" y="2257443"/>
            <a:ext cx="71703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 0-86</a:t>
            </a:r>
            <a:endParaRPr lang="en-GB" sz="1200" b="1" i="1" dirty="0"/>
          </a:p>
        </p:txBody>
      </p:sp>
      <p:cxnSp>
        <p:nvCxnSpPr>
          <p:cNvPr id="102" name="Elbow Connector 101"/>
          <p:cNvCxnSpPr/>
          <p:nvPr/>
        </p:nvCxnSpPr>
        <p:spPr>
          <a:xfrm rot="10800000" flipV="1">
            <a:off x="1668663" y="2045070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1675295" y="3299434"/>
            <a:ext cx="6957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  B 0-85</a:t>
            </a:r>
            <a:endParaRPr lang="en-GB" sz="1200" b="1" i="1" dirty="0"/>
          </a:p>
        </p:txBody>
      </p:sp>
      <p:sp>
        <p:nvSpPr>
          <p:cNvPr id="104" name="Pentagon 103"/>
          <p:cNvSpPr/>
          <p:nvPr/>
        </p:nvSpPr>
        <p:spPr>
          <a:xfrm>
            <a:off x="1654629" y="2638203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Airborne Situational Awareness during Flight Operations (</a:t>
            </a:r>
            <a:r>
              <a:rPr lang="en-GB" sz="1600" b="1" dirty="0" err="1" smtClean="0"/>
              <a:t>AIRB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sp>
        <p:nvSpPr>
          <p:cNvPr id="105" name="Pentagon 104"/>
          <p:cNvSpPr/>
          <p:nvPr/>
        </p:nvSpPr>
        <p:spPr>
          <a:xfrm>
            <a:off x="1654629" y="2957179"/>
            <a:ext cx="7489371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  </a:t>
            </a:r>
            <a:r>
              <a:rPr lang="en-GB" sz="1600" b="1" dirty="0" smtClean="0"/>
              <a:t>Visual Separation on Approach (</a:t>
            </a:r>
            <a:r>
              <a:rPr lang="en-GB" sz="1600" b="1" dirty="0" err="1" smtClean="0"/>
              <a:t>VSA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4" name="Elbow Connector 113"/>
          <p:cNvCxnSpPr/>
          <p:nvPr/>
        </p:nvCxnSpPr>
        <p:spPr>
          <a:xfrm rot="10800000" flipV="1">
            <a:off x="3524382" y="497367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 flipV="1">
            <a:off x="3476198" y="3852605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2" name="TextBox 42"/>
          <p:cNvSpPr txBox="1">
            <a:spLocks noChangeArrowheads="1"/>
          </p:cNvSpPr>
          <p:nvPr/>
        </p:nvSpPr>
        <p:spPr bwMode="auto">
          <a:xfrm>
            <a:off x="3449972" y="693113"/>
            <a:ext cx="1589861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23" name="Elbow Connector 122"/>
          <p:cNvCxnSpPr/>
          <p:nvPr/>
        </p:nvCxnSpPr>
        <p:spPr>
          <a:xfrm rot="10800000" flipV="1">
            <a:off x="3458637" y="853208"/>
            <a:ext cx="8140" cy="437221"/>
          </a:xfrm>
          <a:prstGeom prst="bentConnector3">
            <a:avLst>
              <a:gd name="adj1" fmla="val 1210283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4" name="TextBox 42"/>
          <p:cNvSpPr txBox="1">
            <a:spLocks noChangeArrowheads="1"/>
          </p:cNvSpPr>
          <p:nvPr/>
        </p:nvSpPr>
        <p:spPr bwMode="auto">
          <a:xfrm>
            <a:off x="7253914" y="698253"/>
            <a:ext cx="100584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/>
          </a:p>
        </p:txBody>
      </p:sp>
      <p:grpSp>
        <p:nvGrpSpPr>
          <p:cNvPr id="5" name="Group 136"/>
          <p:cNvGrpSpPr/>
          <p:nvPr/>
        </p:nvGrpSpPr>
        <p:grpSpPr>
          <a:xfrm>
            <a:off x="7230140" y="821310"/>
            <a:ext cx="85060" cy="784206"/>
            <a:chOff x="-1190846" y="1980259"/>
            <a:chExt cx="212651" cy="901164"/>
          </a:xfrm>
        </p:grpSpPr>
        <p:cxnSp>
          <p:nvCxnSpPr>
            <p:cNvPr id="132" name="Elbow Connector 131"/>
            <p:cNvCxnSpPr/>
            <p:nvPr/>
          </p:nvCxnSpPr>
          <p:spPr>
            <a:xfrm rot="10800000" flipV="1">
              <a:off x="-1190846" y="1980259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rot="10800000">
              <a:off x="-1186911" y="2437460"/>
              <a:ext cx="208716" cy="443963"/>
            </a:xfrm>
            <a:prstGeom prst="bentConnector3">
              <a:avLst>
                <a:gd name="adj1" fmla="val 100893"/>
              </a:avLst>
            </a:prstGeom>
            <a:ln cap="rnd">
              <a:solidFill>
                <a:srgbClr val="FFC000"/>
              </a:solidFill>
              <a:headEnd type="oval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9" name="Rounded Rectangle 138"/>
          <p:cNvSpPr/>
          <p:nvPr/>
        </p:nvSpPr>
        <p:spPr>
          <a:xfrm>
            <a:off x="350520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381625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2 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258050" y="14287"/>
            <a:ext cx="18745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3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666875" y="14287"/>
            <a:ext cx="1836420" cy="381000"/>
          </a:xfrm>
          <a:prstGeom prst="roundRect">
            <a:avLst>
              <a:gd name="adj" fmla="val 238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Block 0</a:t>
            </a:r>
          </a:p>
        </p:txBody>
      </p:sp>
      <p:sp>
        <p:nvSpPr>
          <p:cNvPr id="147" name="Pentagon 146"/>
          <p:cNvSpPr/>
          <p:nvPr/>
        </p:nvSpPr>
        <p:spPr>
          <a:xfrm>
            <a:off x="3444949" y="4467347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Basic Surface Situation Awareness (SURF)  </a:t>
            </a:r>
            <a:endParaRPr lang="en-GB" sz="1600" b="1" dirty="0"/>
          </a:p>
        </p:txBody>
      </p:sp>
      <p:sp>
        <p:nvSpPr>
          <p:cNvPr id="148" name="Pentagon 147"/>
          <p:cNvSpPr/>
          <p:nvPr/>
        </p:nvSpPr>
        <p:spPr>
          <a:xfrm>
            <a:off x="3444949" y="4860752"/>
            <a:ext cx="5699051" cy="264142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b="1" dirty="0" smtClean="0"/>
              <a:t>Surface Situation Awareness with Indications and Alerts (SURF-</a:t>
            </a:r>
            <a:r>
              <a:rPr lang="en-GB" sz="1500" b="1" dirty="0" err="1" smtClean="0"/>
              <a:t>IA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  <p:cxnSp>
        <p:nvCxnSpPr>
          <p:cNvPr id="115" name="Elbow Connector 114"/>
          <p:cNvCxnSpPr/>
          <p:nvPr/>
        </p:nvCxnSpPr>
        <p:spPr>
          <a:xfrm rot="10800000" flipH="1">
            <a:off x="3557420" y="461065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rot="10800000" flipV="1">
            <a:off x="5453854" y="5532548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325184" y="6000381"/>
            <a:ext cx="17264" cy="301528"/>
          </a:xfrm>
          <a:prstGeom prst="bentConnector3">
            <a:avLst>
              <a:gd name="adj1" fmla="val 993026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1716847" y="3102341"/>
            <a:ext cx="33047" cy="310710"/>
          </a:xfrm>
          <a:prstGeom prst="bentConnector3">
            <a:avLst>
              <a:gd name="adj1" fmla="val 638161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H="1">
            <a:off x="1749885" y="2739329"/>
            <a:ext cx="121445" cy="363013"/>
          </a:xfrm>
          <a:prstGeom prst="bentConnector3">
            <a:avLst>
              <a:gd name="adj1" fmla="val -181470"/>
            </a:avLst>
          </a:prstGeom>
          <a:ln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39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3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42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3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44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647" y="398237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6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Communications</a:t>
            </a:r>
            <a:endParaRPr lang="en-GB" sz="16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0" y="776176"/>
            <a:ext cx="1667669" cy="34449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0" y="4027272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Surveillance</a:t>
            </a:r>
            <a:endParaRPr lang="en-GB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-3647" y="4412513"/>
            <a:ext cx="1667669" cy="2445488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6" name="Pentagon 95"/>
          <p:cNvSpPr/>
          <p:nvPr/>
        </p:nvSpPr>
        <p:spPr>
          <a:xfrm>
            <a:off x="1683885" y="756018"/>
            <a:ext cx="5605915" cy="413563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FANS 1/A with </a:t>
            </a:r>
            <a:r>
              <a:rPr lang="en-GB" sz="1600" b="1" dirty="0" err="1"/>
              <a:t>Comm</a:t>
            </a:r>
            <a:r>
              <a:rPr lang="en-GB" sz="1600" b="1" dirty="0"/>
              <a:t>, </a:t>
            </a:r>
            <a:r>
              <a:rPr lang="en-GB" sz="1600" b="1" dirty="0" err="1"/>
              <a:t>Nav</a:t>
            </a:r>
            <a:r>
              <a:rPr lang="en-GB" sz="1600" b="1" dirty="0"/>
              <a:t> integration (through ACARS) </a:t>
            </a:r>
          </a:p>
        </p:txBody>
      </p:sp>
      <p:sp>
        <p:nvSpPr>
          <p:cNvPr id="98" name="TextBox 42"/>
          <p:cNvSpPr txBox="1">
            <a:spLocks noChangeArrowheads="1"/>
          </p:cNvSpPr>
          <p:nvPr/>
        </p:nvSpPr>
        <p:spPr bwMode="auto">
          <a:xfrm>
            <a:off x="1680056" y="1275142"/>
            <a:ext cx="161603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B0-86, B0-40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, B0-10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7" name="Pentagon 96"/>
          <p:cNvSpPr/>
          <p:nvPr/>
        </p:nvSpPr>
        <p:spPr>
          <a:xfrm>
            <a:off x="1662621" y="1658679"/>
            <a:ext cx="5605915" cy="35983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FANS 2/B  with      </a:t>
            </a:r>
            <a:r>
              <a:rPr lang="en-GB" sz="1600" b="1" dirty="0" err="1" smtClean="0"/>
              <a:t>Comm</a:t>
            </a:r>
            <a:r>
              <a:rPr lang="en-GB" sz="1600" b="1" dirty="0" smtClean="0"/>
              <a:t> integration  (through ATN B1) </a:t>
            </a:r>
            <a:endParaRPr lang="en-GB" sz="1600" b="1" dirty="0"/>
          </a:p>
        </p:txBody>
      </p:sp>
      <p:sp>
        <p:nvSpPr>
          <p:cNvPr id="109" name="Pentagon 108"/>
          <p:cNvSpPr/>
          <p:nvPr/>
        </p:nvSpPr>
        <p:spPr>
          <a:xfrm>
            <a:off x="3487285" y="2120401"/>
            <a:ext cx="5656715" cy="367618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FANS 3/C with         CNS Integration             (via </a:t>
            </a:r>
            <a:r>
              <a:rPr lang="en-GB" sz="1600" b="1" dirty="0" err="1" smtClean="0"/>
              <a:t>ATN</a:t>
            </a:r>
            <a:r>
              <a:rPr lang="en-GB" sz="1600" b="1" dirty="0" smtClean="0"/>
              <a:t> B2)</a:t>
            </a:r>
            <a:endParaRPr lang="en-GB" sz="1600" b="1" dirty="0"/>
          </a:p>
        </p:txBody>
      </p:sp>
      <p:sp>
        <p:nvSpPr>
          <p:cNvPr id="113" name="TextBox 42"/>
          <p:cNvSpPr txBox="1">
            <a:spLocks noChangeArrowheads="1"/>
          </p:cNvSpPr>
          <p:nvPr/>
        </p:nvSpPr>
        <p:spPr bwMode="auto">
          <a:xfrm>
            <a:off x="3474891" y="261825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B1-15, B1-40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14" name="TextBox 42"/>
          <p:cNvSpPr txBox="1">
            <a:spLocks noChangeArrowheads="1"/>
          </p:cNvSpPr>
          <p:nvPr/>
        </p:nvSpPr>
        <p:spPr bwMode="auto">
          <a:xfrm>
            <a:off x="5356558" y="2682054"/>
            <a:ext cx="16928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B2-05</a:t>
            </a:r>
            <a:endParaRPr lang="en-GB" sz="1200" b="1" i="1" dirty="0"/>
          </a:p>
        </p:txBody>
      </p:sp>
      <p:sp>
        <p:nvSpPr>
          <p:cNvPr id="115" name="TextBox 42"/>
          <p:cNvSpPr txBox="1">
            <a:spLocks noChangeArrowheads="1"/>
          </p:cNvSpPr>
          <p:nvPr/>
        </p:nvSpPr>
        <p:spPr bwMode="auto">
          <a:xfrm>
            <a:off x="7246791" y="2671423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rgbClr val="FF0000"/>
                </a:solidFill>
              </a:rPr>
              <a:t> </a:t>
            </a:r>
            <a:r>
              <a:rPr lang="en-GB" sz="1200" b="1" i="1" dirty="0" smtClean="0">
                <a:solidFill>
                  <a:schemeClr val="tx1"/>
                </a:solidFill>
              </a:rPr>
              <a:t>B3-</a:t>
            </a:r>
            <a:r>
              <a:rPr lang="en-GB" sz="1200" b="1" i="1" dirty="0" smtClean="0"/>
              <a:t>85, B3-05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04" name="TextBox 42"/>
          <p:cNvSpPr txBox="1">
            <a:spLocks noChangeArrowheads="1"/>
          </p:cNvSpPr>
          <p:nvPr/>
        </p:nvSpPr>
        <p:spPr bwMode="auto">
          <a:xfrm>
            <a:off x="3494088" y="1265988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  B1-15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18" name="Pentagon 117"/>
          <p:cNvSpPr/>
          <p:nvPr/>
        </p:nvSpPr>
        <p:spPr>
          <a:xfrm>
            <a:off x="5379585" y="3138173"/>
            <a:ext cx="3764415" cy="338674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Aircraft access to      SWIM</a:t>
            </a:r>
            <a:endParaRPr lang="en-GB" sz="1600" b="1" dirty="0"/>
          </a:p>
        </p:txBody>
      </p:sp>
      <p:sp>
        <p:nvSpPr>
          <p:cNvPr id="119" name="TextBox 42"/>
          <p:cNvSpPr txBox="1">
            <a:spLocks noChangeArrowheads="1"/>
          </p:cNvSpPr>
          <p:nvPr/>
        </p:nvSpPr>
        <p:spPr bwMode="auto">
          <a:xfrm>
            <a:off x="5367190" y="3582869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B2-31</a:t>
            </a:r>
            <a:endParaRPr lang="en-GB" sz="1200" b="1" i="1" dirty="0"/>
          </a:p>
        </p:txBody>
      </p:sp>
      <p:sp>
        <p:nvSpPr>
          <p:cNvPr id="120" name="TextBox 42"/>
          <p:cNvSpPr txBox="1">
            <a:spLocks noChangeArrowheads="1"/>
          </p:cNvSpPr>
          <p:nvPr/>
        </p:nvSpPr>
        <p:spPr bwMode="auto">
          <a:xfrm>
            <a:off x="7244427" y="358287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B3-25, B3-105,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  <p:sp>
        <p:nvSpPr>
          <p:cNvPr id="190" name="Pentagon 189"/>
          <p:cNvSpPr/>
          <p:nvPr/>
        </p:nvSpPr>
        <p:spPr>
          <a:xfrm>
            <a:off x="1671185" y="498748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Traffic Computer</a:t>
            </a:r>
            <a:endParaRPr lang="en-GB" sz="1600" b="1" strike="sngStrike" dirty="0"/>
          </a:p>
        </p:txBody>
      </p:sp>
      <p:sp>
        <p:nvSpPr>
          <p:cNvPr id="226" name="TextBox 42"/>
          <p:cNvSpPr txBox="1">
            <a:spLocks noChangeArrowheads="1"/>
          </p:cNvSpPr>
          <p:nvPr/>
        </p:nvSpPr>
        <p:spPr bwMode="auto">
          <a:xfrm>
            <a:off x="1677989" y="45651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B0-85, B0-86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227" name="TextBox 42"/>
          <p:cNvSpPr txBox="1">
            <a:spLocks noChangeArrowheads="1"/>
          </p:cNvSpPr>
          <p:nvPr/>
        </p:nvSpPr>
        <p:spPr bwMode="auto">
          <a:xfrm>
            <a:off x="3483455" y="4550302"/>
            <a:ext cx="1705233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B1-75, B1-85, </a:t>
            </a:r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B1-102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8" name="TextBox 42"/>
          <p:cNvSpPr txBox="1">
            <a:spLocks noChangeArrowheads="1"/>
          </p:cNvSpPr>
          <p:nvPr/>
        </p:nvSpPr>
        <p:spPr bwMode="auto">
          <a:xfrm>
            <a:off x="5397021" y="603240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B2-75, B2-85</a:t>
            </a:r>
            <a:endParaRPr lang="en-GB" sz="1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9" name="TextBox 42"/>
          <p:cNvSpPr txBox="1">
            <a:spLocks noChangeArrowheads="1"/>
          </p:cNvSpPr>
          <p:nvPr/>
        </p:nvSpPr>
        <p:spPr bwMode="auto">
          <a:xfrm>
            <a:off x="5384321" y="4540006"/>
            <a:ext cx="1718228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B2-75, B2-85, B2-101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230" name="TextBox 42"/>
          <p:cNvSpPr txBox="1">
            <a:spLocks noChangeArrowheads="1"/>
          </p:cNvSpPr>
          <p:nvPr/>
        </p:nvSpPr>
        <p:spPr bwMode="auto">
          <a:xfrm>
            <a:off x="7242654" y="6043035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B3-85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sp>
        <p:nvSpPr>
          <p:cNvPr id="191" name="Pentagon 190"/>
          <p:cNvSpPr/>
          <p:nvPr/>
        </p:nvSpPr>
        <p:spPr>
          <a:xfrm>
            <a:off x="3505200" y="6452116"/>
            <a:ext cx="56388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              Surveillance      Integration                    (via </a:t>
            </a:r>
            <a:r>
              <a:rPr lang="en-GB" sz="1600" b="1" dirty="0" err="1" smtClean="0">
                <a:solidFill>
                  <a:schemeClr val="tx1"/>
                </a:solidFill>
              </a:rPr>
              <a:t>ATN</a:t>
            </a:r>
            <a:r>
              <a:rPr lang="en-GB" sz="1600" b="1" dirty="0" smtClean="0">
                <a:solidFill>
                  <a:schemeClr val="tx1"/>
                </a:solidFill>
              </a:rPr>
              <a:t> B2)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35" name="Straight Connector 134"/>
          <p:cNvCxnSpPr/>
          <p:nvPr/>
        </p:nvCxnSpPr>
        <p:spPr>
          <a:xfrm flipV="1">
            <a:off x="0" y="4019109"/>
            <a:ext cx="9144000" cy="21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46"/>
          <p:cNvGrpSpPr/>
          <p:nvPr/>
        </p:nvGrpSpPr>
        <p:grpSpPr>
          <a:xfrm>
            <a:off x="1678305" y="4027044"/>
            <a:ext cx="7465695" cy="387350"/>
            <a:chOff x="1666875" y="173037"/>
            <a:chExt cx="7465695" cy="387350"/>
          </a:xfrm>
        </p:grpSpPr>
        <p:grpSp>
          <p:nvGrpSpPr>
            <p:cNvPr id="5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53" name="Rounded Rectangle 152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7" name="Rounded Rectangle 156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14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1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52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cxnSp>
        <p:nvCxnSpPr>
          <p:cNvPr id="163" name="Elbow Connector 162"/>
          <p:cNvCxnSpPr/>
          <p:nvPr/>
        </p:nvCxnSpPr>
        <p:spPr>
          <a:xfrm rot="10800000" flipV="1">
            <a:off x="3480196" y="23406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5" name="Elbow Connector 164"/>
          <p:cNvCxnSpPr/>
          <p:nvPr/>
        </p:nvCxnSpPr>
        <p:spPr>
          <a:xfrm rot="10800000" flipV="1">
            <a:off x="1694741" y="938268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7" name="Elbow Connector 125"/>
          <p:cNvCxnSpPr/>
          <p:nvPr/>
        </p:nvCxnSpPr>
        <p:spPr>
          <a:xfrm rot="10800000" flipH="1" flipV="1">
            <a:off x="5338310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9" name="Elbow Connector 168"/>
          <p:cNvCxnSpPr/>
          <p:nvPr/>
        </p:nvCxnSpPr>
        <p:spPr>
          <a:xfrm rot="10800000" flipV="1">
            <a:off x="5372789" y="3297574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1" name="Elbow Connector 170"/>
          <p:cNvCxnSpPr/>
          <p:nvPr/>
        </p:nvCxnSpPr>
        <p:spPr>
          <a:xfrm rot="10800000" flipV="1">
            <a:off x="3544806" y="1406100"/>
            <a:ext cx="8140" cy="437221"/>
          </a:xfrm>
          <a:prstGeom prst="bentConnector3">
            <a:avLst>
              <a:gd name="adj1" fmla="val 173276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4" name="Elbow Connector 125"/>
          <p:cNvCxnSpPr/>
          <p:nvPr/>
        </p:nvCxnSpPr>
        <p:spPr>
          <a:xfrm rot="10800000" flipH="1" flipV="1">
            <a:off x="7220273" y="2339073"/>
            <a:ext cx="2948" cy="493474"/>
          </a:xfrm>
          <a:prstGeom prst="bentConnector3">
            <a:avLst>
              <a:gd name="adj1" fmla="val -2533617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5" name="TextBox 42"/>
          <p:cNvSpPr txBox="1">
            <a:spLocks noChangeArrowheads="1"/>
          </p:cNvSpPr>
          <p:nvPr/>
        </p:nvSpPr>
        <p:spPr bwMode="auto">
          <a:xfrm>
            <a:off x="3472823" y="6049492"/>
            <a:ext cx="801466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B1-85</a:t>
            </a:r>
            <a:endParaRPr lang="en-GB" sz="1200" b="1" i="1" dirty="0">
              <a:solidFill>
                <a:srgbClr val="7F7F7F"/>
              </a:solidFill>
            </a:endParaRPr>
          </a:p>
        </p:txBody>
      </p:sp>
      <p:cxnSp>
        <p:nvCxnSpPr>
          <p:cNvPr id="176" name="Elbow Connector 175"/>
          <p:cNvCxnSpPr/>
          <p:nvPr/>
        </p:nvCxnSpPr>
        <p:spPr>
          <a:xfrm rot="10800000" flipV="1">
            <a:off x="1651395" y="47117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7" name="Elbow Connector 176"/>
          <p:cNvCxnSpPr/>
          <p:nvPr/>
        </p:nvCxnSpPr>
        <p:spPr>
          <a:xfrm rot="10800000" flipV="1">
            <a:off x="3480195" y="4722337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 rot="10800000" flipV="1">
            <a:off x="5372790" y="4701071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3480195" y="621089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10800000" flipV="1">
            <a:off x="5383423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2" name="Elbow Connector 181"/>
          <p:cNvCxnSpPr/>
          <p:nvPr/>
        </p:nvCxnSpPr>
        <p:spPr>
          <a:xfrm rot="10800000" flipV="1">
            <a:off x="7222855" y="6200263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rot="10800000" flipV="1">
            <a:off x="7222854" y="3340105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9" name="Pentagon 188"/>
          <p:cNvSpPr/>
          <p:nvPr/>
        </p:nvSpPr>
        <p:spPr>
          <a:xfrm>
            <a:off x="6221639" y="5625490"/>
            <a:ext cx="2896507" cy="22950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ADS-B In/   Out    (</a:t>
            </a:r>
            <a:r>
              <a:rPr lang="en-GB" sz="1600" b="1" dirty="0" err="1" smtClean="0">
                <a:solidFill>
                  <a:schemeClr val="tx1"/>
                </a:solidFill>
              </a:rPr>
              <a:t>ICAO</a:t>
            </a:r>
            <a:r>
              <a:rPr lang="en-GB" sz="1600" b="1" dirty="0" smtClean="0">
                <a:solidFill>
                  <a:schemeClr val="tx1"/>
                </a:solidFill>
              </a:rPr>
              <a:t> Ver. 3)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94" name="Pentagon 193"/>
          <p:cNvSpPr/>
          <p:nvPr/>
        </p:nvSpPr>
        <p:spPr>
          <a:xfrm>
            <a:off x="1668663" y="5358269"/>
            <a:ext cx="7475337" cy="22860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/>
              <a:t>       </a:t>
            </a:r>
            <a:r>
              <a:rPr lang="en-GB" sz="1600" b="1" dirty="0" smtClean="0"/>
              <a:t>                                                                                      ADS-B In/Out      (</a:t>
            </a:r>
            <a:r>
              <a:rPr lang="en-GB" sz="1600" b="1" dirty="0" err="1" smtClean="0"/>
              <a:t>ICAO</a:t>
            </a:r>
            <a:r>
              <a:rPr lang="en-GB" sz="1600" b="1" dirty="0" smtClean="0"/>
              <a:t> Ver. 2) </a:t>
            </a:r>
            <a:endParaRPr lang="en-GB" sz="1600" b="1" dirty="0"/>
          </a:p>
        </p:txBody>
      </p:sp>
      <p:cxnSp>
        <p:nvCxnSpPr>
          <p:cNvPr id="195" name="Elbow Connector 194"/>
          <p:cNvCxnSpPr/>
          <p:nvPr/>
        </p:nvCxnSpPr>
        <p:spPr>
          <a:xfrm rot="10800000" flipV="1">
            <a:off x="7212222" y="5806858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9" name="Elbow Connector 198"/>
          <p:cNvCxnSpPr/>
          <p:nvPr/>
        </p:nvCxnSpPr>
        <p:spPr>
          <a:xfrm rot="10800000" flipV="1">
            <a:off x="5372790" y="5073210"/>
            <a:ext cx="567" cy="383130"/>
          </a:xfrm>
          <a:prstGeom prst="bentConnector3">
            <a:avLst>
              <a:gd name="adj1" fmla="val 1416455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rot="10800000" flipV="1">
            <a:off x="3480195" y="5094476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 flipV="1">
            <a:off x="1640762" y="5115742"/>
            <a:ext cx="567" cy="383130"/>
          </a:xfrm>
          <a:prstGeom prst="bentConnector3">
            <a:avLst>
              <a:gd name="adj1" fmla="val 1228924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68300"/>
            <a:ext cx="7454900" cy="647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254966" y="1836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81626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05201" y="190499"/>
            <a:ext cx="1874520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63699" y="190499"/>
            <a:ext cx="1828801" cy="6674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666875" y="7937"/>
            <a:ext cx="7465695" cy="387350"/>
            <a:chOff x="1666875" y="173037"/>
            <a:chExt cx="7465695" cy="387350"/>
          </a:xfrm>
        </p:grpSpPr>
        <p:grpSp>
          <p:nvGrpSpPr>
            <p:cNvPr id="8" name="Group 79"/>
            <p:cNvGrpSpPr/>
            <p:nvPr/>
          </p:nvGrpSpPr>
          <p:grpSpPr>
            <a:xfrm>
              <a:off x="1666875" y="179387"/>
              <a:ext cx="7465695" cy="381000"/>
              <a:chOff x="1666875" y="179387"/>
              <a:chExt cx="7465695" cy="381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350520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1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381625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2 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258050" y="179387"/>
                <a:ext cx="18745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3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666875" y="179387"/>
                <a:ext cx="1836420" cy="381000"/>
              </a:xfrm>
              <a:prstGeom prst="roundRect">
                <a:avLst>
                  <a:gd name="adj" fmla="val 23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Block 0</a:t>
                </a:r>
              </a:p>
            </p:txBody>
          </p:sp>
        </p:grpSp>
        <p:sp>
          <p:nvSpPr>
            <p:cNvPr id="9" name="TextBox 39"/>
            <p:cNvSpPr txBox="1">
              <a:spLocks noChangeArrowheads="1"/>
            </p:cNvSpPr>
            <p:nvPr/>
          </p:nvSpPr>
          <p:spPr bwMode="auto">
            <a:xfrm>
              <a:off x="3217863" y="180975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2018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0" name="TextBox 39"/>
            <p:cNvSpPr txBox="1">
              <a:spLocks noChangeArrowheads="1"/>
            </p:cNvSpPr>
            <p:nvPr/>
          </p:nvSpPr>
          <p:spPr bwMode="auto">
            <a:xfrm>
              <a:off x="5114925" y="182562"/>
              <a:ext cx="549275" cy="276225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2023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6992938" y="173037"/>
              <a:ext cx="549275" cy="277813"/>
            </a:xfrm>
            <a:prstGeom prst="rect">
              <a:avLst/>
            </a:prstGeom>
            <a:solidFill>
              <a:srgbClr val="FFFFEB"/>
            </a:solidFill>
            <a:ln w="2857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r>
                <a:rPr lang="en-GB" sz="1200" b="1" i="1" dirty="0"/>
                <a:t>2028</a:t>
              </a:r>
              <a:endParaRPr lang="en-GB" sz="1200" b="1" i="1" dirty="0">
                <a:solidFill>
                  <a:srgbClr val="A6A6A6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1667669" cy="40231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Avionics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7984"/>
            <a:ext cx="1667669" cy="40639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Navigation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86809"/>
            <a:ext cx="1667669" cy="607119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b="1" i="1" dirty="0" smtClean="0">
                <a:solidFill>
                  <a:schemeClr val="tx1"/>
                </a:solidFill>
                <a:cs typeface="Arial" charset="0"/>
              </a:rPr>
              <a:t>Enablers</a:t>
            </a:r>
            <a:endParaRPr lang="en-GB" b="1" i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4" name="TextBox 42"/>
          <p:cNvSpPr txBox="1">
            <a:spLocks noChangeArrowheads="1"/>
          </p:cNvSpPr>
          <p:nvPr/>
        </p:nvSpPr>
        <p:spPr bwMode="auto">
          <a:xfrm>
            <a:off x="1677988" y="1340315"/>
            <a:ext cx="926989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3506788" y="1329682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B1-10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1671185" y="957151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INS</a:t>
            </a:r>
            <a:endParaRPr lang="en-GB" sz="1600" b="1" dirty="0"/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3483455" y="2089931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1680056" y="2057441"/>
            <a:ext cx="92492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B0-10, 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44" name="Pentagon 43"/>
          <p:cNvSpPr/>
          <p:nvPr/>
        </p:nvSpPr>
        <p:spPr>
          <a:xfrm>
            <a:off x="1671185" y="1692274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Multi-Sensor Navigation Management</a:t>
            </a:r>
            <a:endParaRPr lang="en-GB" sz="1600" b="1" dirty="0"/>
          </a:p>
        </p:txBody>
      </p:sp>
      <p:sp>
        <p:nvSpPr>
          <p:cNvPr id="48" name="Pentagon 47"/>
          <p:cNvSpPr/>
          <p:nvPr/>
        </p:nvSpPr>
        <p:spPr>
          <a:xfrm>
            <a:off x="4432300" y="2652775"/>
            <a:ext cx="47117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        Multi-Constellation/Freq       &amp; Multi-Sensor</a:t>
            </a:r>
            <a:endParaRPr lang="en-GB" sz="1600" b="1" dirty="0"/>
          </a:p>
        </p:txBody>
      </p:sp>
      <p:sp>
        <p:nvSpPr>
          <p:cNvPr id="49" name="TextBox 42"/>
          <p:cNvSpPr txBox="1">
            <a:spLocks noChangeArrowheads="1"/>
          </p:cNvSpPr>
          <p:nvPr/>
        </p:nvSpPr>
        <p:spPr bwMode="auto">
          <a:xfrm>
            <a:off x="3532189" y="2993272"/>
            <a:ext cx="557212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bg1">
                    <a:lumMod val="65000"/>
                  </a:schemeClr>
                </a:solidFill>
              </a:rPr>
              <a:t>B1-65</a:t>
            </a:r>
            <a:endParaRPr lang="en-GB" sz="1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1671185" y="3431583"/>
            <a:ext cx="7472815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</a:t>
            </a:r>
            <a:r>
              <a:rPr lang="en-GB" sz="1600" b="1" strike="sngStrike" dirty="0" smtClean="0">
                <a:solidFill>
                  <a:srgbClr val="00682F"/>
                </a:solidFill>
              </a:rPr>
              <a:t> </a:t>
            </a:r>
            <a:r>
              <a:rPr lang="en-GB" sz="1600" b="1" dirty="0" smtClean="0"/>
              <a:t>supporting PBN</a:t>
            </a:r>
            <a:endParaRPr lang="en-GB" sz="1600" b="1" dirty="0"/>
          </a:p>
        </p:txBody>
      </p:sp>
      <p:sp>
        <p:nvSpPr>
          <p:cNvPr id="53" name="Pentagon 52"/>
          <p:cNvSpPr/>
          <p:nvPr/>
        </p:nvSpPr>
        <p:spPr>
          <a:xfrm>
            <a:off x="3505200" y="4294149"/>
            <a:ext cx="37592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initial 4D</a:t>
            </a:r>
            <a:endParaRPr lang="en-GB" sz="1600" b="1" dirty="0"/>
          </a:p>
        </p:txBody>
      </p:sp>
      <p:sp>
        <p:nvSpPr>
          <p:cNvPr id="55" name="Pentagon 54"/>
          <p:cNvSpPr/>
          <p:nvPr/>
        </p:nvSpPr>
        <p:spPr>
          <a:xfrm>
            <a:off x="7264400" y="4538698"/>
            <a:ext cx="1879600" cy="274320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/>
              <a:t> FMS Full 4D</a:t>
            </a:r>
            <a:endParaRPr lang="en-GB" sz="1600" b="1" dirty="0"/>
          </a:p>
        </p:txBody>
      </p:sp>
      <p:sp>
        <p:nvSpPr>
          <p:cNvPr id="58" name="TextBox 42"/>
          <p:cNvSpPr txBox="1">
            <a:spLocks noChangeArrowheads="1"/>
          </p:cNvSpPr>
          <p:nvPr/>
        </p:nvSpPr>
        <p:spPr bwMode="auto">
          <a:xfrm>
            <a:off x="3496157" y="4690082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65" name="Pentagon 64"/>
          <p:cNvSpPr/>
          <p:nvPr/>
        </p:nvSpPr>
        <p:spPr>
          <a:xfrm>
            <a:off x="3499985" y="5392996"/>
            <a:ext cx="5644015" cy="276226"/>
          </a:xfrm>
          <a:prstGeom prst="homePlat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GB" sz="1600" b="1" dirty="0" smtClean="0">
                <a:solidFill>
                  <a:schemeClr val="tx1"/>
                </a:solidFill>
                <a:cs typeface="Arial" charset="0"/>
              </a:rPr>
              <a:t>Airport Navigation integration (via ATN B2)</a:t>
            </a:r>
            <a:endParaRPr lang="en-GB" sz="16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2" name="TextBox 42"/>
          <p:cNvSpPr txBox="1">
            <a:spLocks noChangeArrowheads="1"/>
          </p:cNvSpPr>
          <p:nvPr/>
        </p:nvSpPr>
        <p:spPr bwMode="auto">
          <a:xfrm>
            <a:off x="1669421" y="3843710"/>
            <a:ext cx="14255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en-GB" sz="1200" b="1" i="1" dirty="0" smtClean="0"/>
              <a:t>B0-10, B0-05</a:t>
            </a:r>
            <a:endParaRPr lang="en-GB" sz="1200" b="1" i="1" dirty="0" smtClean="0">
              <a:solidFill>
                <a:srgbClr val="7F7F7F"/>
              </a:solidFill>
            </a:endParaRPr>
          </a:p>
        </p:txBody>
      </p:sp>
      <p:sp>
        <p:nvSpPr>
          <p:cNvPr id="134" name="TextBox 42"/>
          <p:cNvSpPr txBox="1">
            <a:spLocks noChangeArrowheads="1"/>
          </p:cNvSpPr>
          <p:nvPr/>
        </p:nvSpPr>
        <p:spPr bwMode="auto">
          <a:xfrm>
            <a:off x="7242655" y="3042036"/>
            <a:ext cx="107200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38" name="TextBox 42"/>
          <p:cNvSpPr txBox="1">
            <a:spLocks noChangeArrowheads="1"/>
          </p:cNvSpPr>
          <p:nvPr/>
        </p:nvSpPr>
        <p:spPr bwMode="auto">
          <a:xfrm>
            <a:off x="5386389" y="3871238"/>
            <a:ext cx="759230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GB" sz="1200" b="1" i="1" dirty="0" smtClean="0"/>
              <a:t>B2-05</a:t>
            </a:r>
            <a:endParaRPr lang="en-GB" sz="1200" b="1" i="1" strike="sngStrike" dirty="0">
              <a:solidFill>
                <a:srgbClr val="FF0000"/>
              </a:solidFill>
            </a:endParaRPr>
          </a:p>
        </p:txBody>
      </p:sp>
      <p:sp>
        <p:nvSpPr>
          <p:cNvPr id="139" name="TextBox 42"/>
          <p:cNvSpPr txBox="1">
            <a:spLocks noChangeArrowheads="1"/>
          </p:cNvSpPr>
          <p:nvPr/>
        </p:nvSpPr>
        <p:spPr bwMode="auto">
          <a:xfrm>
            <a:off x="7242656" y="4955895"/>
            <a:ext cx="115706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B3-10, B3-05</a:t>
            </a:r>
            <a:endParaRPr lang="en-GB" sz="1200" b="1" i="1" dirty="0"/>
          </a:p>
        </p:txBody>
      </p:sp>
      <p:sp>
        <p:nvSpPr>
          <p:cNvPr id="140" name="TextBox 42"/>
          <p:cNvSpPr txBox="1">
            <a:spLocks noChangeArrowheads="1"/>
          </p:cNvSpPr>
          <p:nvPr/>
        </p:nvSpPr>
        <p:spPr bwMode="auto">
          <a:xfrm>
            <a:off x="3517423" y="5763969"/>
            <a:ext cx="703704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>
                <a:solidFill>
                  <a:schemeClr val="tx1"/>
                </a:solidFill>
              </a:rPr>
              <a:t>B1-40</a:t>
            </a:r>
            <a:endParaRPr lang="en-GB" sz="1200" b="1" i="1" dirty="0">
              <a:solidFill>
                <a:schemeClr val="tx1"/>
              </a:solidFill>
            </a:endParaRPr>
          </a:p>
        </p:txBody>
      </p:sp>
      <p:sp>
        <p:nvSpPr>
          <p:cNvPr id="142" name="TextBox 42"/>
          <p:cNvSpPr txBox="1">
            <a:spLocks noChangeArrowheads="1"/>
          </p:cNvSpPr>
          <p:nvPr/>
        </p:nvSpPr>
        <p:spPr bwMode="auto">
          <a:xfrm>
            <a:off x="3504720" y="3865568"/>
            <a:ext cx="1588275" cy="27699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GB" sz="1200" b="1" i="1" dirty="0" smtClean="0"/>
              <a:t>B1-65, B1-10, B1-05</a:t>
            </a:r>
            <a:endParaRPr lang="en-GB" sz="1200" b="1" i="1" dirty="0"/>
          </a:p>
        </p:txBody>
      </p:sp>
      <p:cxnSp>
        <p:nvCxnSpPr>
          <p:cNvPr id="144" name="Elbow Connector 143"/>
          <p:cNvCxnSpPr/>
          <p:nvPr/>
        </p:nvCxnSpPr>
        <p:spPr>
          <a:xfrm rot="10800000" flipV="1">
            <a:off x="3480196" y="1830283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10800000" flipV="1">
            <a:off x="1672661" y="180901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672661" y="1086005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10800000" flipV="1">
            <a:off x="3480196" y="109663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0" name="Elbow Connector 149"/>
          <p:cNvCxnSpPr/>
          <p:nvPr/>
        </p:nvCxnSpPr>
        <p:spPr>
          <a:xfrm rot="10800000" flipV="1">
            <a:off x="7233489" y="2797846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10800000" flipV="1">
            <a:off x="1672661" y="3595289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0800000" flipV="1">
            <a:off x="3501461" y="3648451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3" name="Elbow Connector 152"/>
          <p:cNvCxnSpPr/>
          <p:nvPr/>
        </p:nvCxnSpPr>
        <p:spPr>
          <a:xfrm rot="10800000" flipV="1">
            <a:off x="5383424" y="3605920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10800000" flipV="1">
            <a:off x="3512094" y="442462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rot="10800000" flipV="1">
            <a:off x="7286653" y="4679808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6" name="Elbow Connector 155"/>
          <p:cNvCxnSpPr/>
          <p:nvPr/>
        </p:nvCxnSpPr>
        <p:spPr>
          <a:xfrm rot="10800000" flipV="1">
            <a:off x="3512095" y="5509147"/>
            <a:ext cx="567" cy="383130"/>
          </a:xfrm>
          <a:prstGeom prst="bentConnector3">
            <a:avLst>
              <a:gd name="adj1" fmla="val 21665263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7" name="Elbow Connector 156"/>
          <p:cNvCxnSpPr>
            <a:endCxn id="49" idx="1"/>
          </p:cNvCxnSpPr>
          <p:nvPr/>
        </p:nvCxnSpPr>
        <p:spPr>
          <a:xfrm rot="10800000" flipV="1">
            <a:off x="3532189" y="2765948"/>
            <a:ext cx="926770" cy="365824"/>
          </a:xfrm>
          <a:prstGeom prst="bentConnector3">
            <a:avLst>
              <a:gd name="adj1" fmla="val 116635"/>
            </a:avLst>
          </a:prstGeom>
          <a:ln w="28575" cap="rnd">
            <a:solidFill>
              <a:srgbClr val="FFC000"/>
            </a:solidFill>
            <a:headEnd type="oval" w="med" len="med"/>
            <a:tailEnd type="oval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4-Workshop Papers</Category>
    <Type_x0020_Name xmlns="2b0c29a6-a2e0-472b-bfb4-397922b0132f" xsi:nil="true"/>
    <Presenter xmlns="2b0c29a6-a2e0-472b-bfb4-397922b0132f">Secretariat</Presenter>
    <Update_x0020_Date xmlns="2b0c29a6-a2e0-472b-bfb4-397922b0132f">Apr 19,2012</Update_x0020_Date>
    <Number xmlns="2b0c29a6-a2e0-472b-bfb4-397922b0132f">WP/13</Numb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FE59BC309C604CB998C784F26F18B3" ma:contentTypeVersion="5" ma:contentTypeDescription="Create a new document." ma:contentTypeScope="" ma:versionID="9b74dbcbaf5d5cbeca429f3b786f96f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94715-170A-472E-A11D-751117FEB2FD}"/>
</file>

<file path=customXml/itemProps2.xml><?xml version="1.0" encoding="utf-8"?>
<ds:datastoreItem xmlns:ds="http://schemas.openxmlformats.org/officeDocument/2006/customXml" ds:itemID="{5C39EB9A-03FF-4A21-AFA1-F79510ABEC4B}"/>
</file>

<file path=customXml/itemProps3.xml><?xml version="1.0" encoding="utf-8"?>
<ds:datastoreItem xmlns:ds="http://schemas.openxmlformats.org/officeDocument/2006/customXml" ds:itemID="{E287427E-4659-4A42-B8CC-73D1D2B1B6C1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400</TotalTime>
  <Words>1246</Words>
  <Application>Microsoft Office PowerPoint</Application>
  <PresentationFormat>On-screen Show (4:3)</PresentationFormat>
  <Paragraphs>407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Technology Roadmaps  H. Sudarshan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roadmaps - Communications, Navigation, Surveillance, Avionics and Information Management</dc:title>
  <dc:creator>lkhammar</dc:creator>
  <cp:lastModifiedBy>Peng Li</cp:lastModifiedBy>
  <cp:revision>59</cp:revision>
  <dcterms:created xsi:type="dcterms:W3CDTF">2010-09-24T14:59:54Z</dcterms:created>
  <dcterms:modified xsi:type="dcterms:W3CDTF">2012-04-19T03:37:52Z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0x01010002FE59BC309C604CB998C784F26F18B3</vt:lpwstr>
  </property>
  <property fmtid="{D5CDD505-2E9C-101B-9397-08002B2CF9AE}" pid="3" name="Order">
    <vt:r8>1200</vt:r8>
  </property>
</Properties>
</file>